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99" r:id="rId3"/>
    <p:sldId id="301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13" r:id="rId14"/>
    <p:sldId id="314" r:id="rId15"/>
    <p:sldId id="315" r:id="rId16"/>
    <p:sldId id="316" r:id="rId17"/>
    <p:sldId id="317" r:id="rId18"/>
    <p:sldId id="318" r:id="rId19"/>
    <p:sldId id="319" r:id="rId20"/>
    <p:sldId id="312" r:id="rId21"/>
    <p:sldId id="300" r:id="rId22"/>
  </p:sldIdLst>
  <p:sldSz cx="9144000" cy="6858000" type="screen4x3"/>
  <p:notesSz cx="7045325" cy="9345613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61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CC0EC0-C911-46B7-B40B-9141B4ACFB1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712CDCC-465F-445E-A083-B74B480C0C22}">
      <dgm:prSet/>
      <dgm:spPr/>
      <dgm:t>
        <a:bodyPr/>
        <a:lstStyle/>
        <a:p>
          <a:r>
            <a:rPr lang="id-ID" b="1"/>
            <a:t>9. Pariwisata dan Teknologi</a:t>
          </a:r>
          <a:endParaRPr lang="en-US"/>
        </a:p>
      </dgm:t>
    </dgm:pt>
    <dgm:pt modelId="{1FFDEDD4-D087-4A4C-AFE9-82D928888C6D}" type="parTrans" cxnId="{DD382562-73D0-4E02-8B0B-40E3035B4D07}">
      <dgm:prSet/>
      <dgm:spPr/>
      <dgm:t>
        <a:bodyPr/>
        <a:lstStyle/>
        <a:p>
          <a:endParaRPr lang="en-US"/>
        </a:p>
      </dgm:t>
    </dgm:pt>
    <dgm:pt modelId="{18C62633-7E10-43A3-9832-D12BBD87925A}" type="sibTrans" cxnId="{DD382562-73D0-4E02-8B0B-40E3035B4D07}">
      <dgm:prSet/>
      <dgm:spPr/>
      <dgm:t>
        <a:bodyPr/>
        <a:lstStyle/>
        <a:p>
          <a:endParaRPr lang="en-US"/>
        </a:p>
      </dgm:t>
    </dgm:pt>
    <dgm:pt modelId="{4FE7FCC3-C20F-428B-9471-8D17617754B8}">
      <dgm:prSet/>
      <dgm:spPr/>
      <dgm:t>
        <a:bodyPr/>
        <a:lstStyle/>
        <a:p>
          <a:r>
            <a:rPr lang="id-ID"/>
            <a:t>Pengaruh media sosial dalam membentuk tren pariwisata.</a:t>
          </a:r>
          <a:endParaRPr lang="en-US"/>
        </a:p>
      </dgm:t>
    </dgm:pt>
    <dgm:pt modelId="{387B44C1-043A-4D49-A637-023AD32DDD70}" type="parTrans" cxnId="{9533CF85-89C9-4B77-961D-D09B1AAABBE2}">
      <dgm:prSet/>
      <dgm:spPr/>
      <dgm:t>
        <a:bodyPr/>
        <a:lstStyle/>
        <a:p>
          <a:endParaRPr lang="en-US"/>
        </a:p>
      </dgm:t>
    </dgm:pt>
    <dgm:pt modelId="{47289B7D-8043-4F21-9FB6-B29FF604A169}" type="sibTrans" cxnId="{9533CF85-89C9-4B77-961D-D09B1AAABBE2}">
      <dgm:prSet/>
      <dgm:spPr/>
      <dgm:t>
        <a:bodyPr/>
        <a:lstStyle/>
        <a:p>
          <a:endParaRPr lang="en-US"/>
        </a:p>
      </dgm:t>
    </dgm:pt>
    <dgm:pt modelId="{16B12E20-06A9-4F44-B815-DD7BCF5F4D45}">
      <dgm:prSet/>
      <dgm:spPr/>
      <dgm:t>
        <a:bodyPr/>
        <a:lstStyle/>
        <a:p>
          <a:r>
            <a:rPr lang="id-ID"/>
            <a:t>Digitalisasi dalam promosi wisata dan dampaknya terhadap budaya lokal.</a:t>
          </a:r>
          <a:endParaRPr lang="en-US"/>
        </a:p>
      </dgm:t>
    </dgm:pt>
    <dgm:pt modelId="{831D82C0-418F-4752-8431-EB69FF1A984B}" type="parTrans" cxnId="{F5205F84-4D34-437D-80F5-219CDB48C7BB}">
      <dgm:prSet/>
      <dgm:spPr/>
      <dgm:t>
        <a:bodyPr/>
        <a:lstStyle/>
        <a:p>
          <a:endParaRPr lang="en-US"/>
        </a:p>
      </dgm:t>
    </dgm:pt>
    <dgm:pt modelId="{6FBFA84E-948B-41B6-948D-892FCEF351B2}" type="sibTrans" cxnId="{F5205F84-4D34-437D-80F5-219CDB48C7BB}">
      <dgm:prSet/>
      <dgm:spPr/>
      <dgm:t>
        <a:bodyPr/>
        <a:lstStyle/>
        <a:p>
          <a:endParaRPr lang="en-US"/>
        </a:p>
      </dgm:t>
    </dgm:pt>
    <dgm:pt modelId="{638DD1A7-B74D-4240-A271-D3FDBA6DF1F8}">
      <dgm:prSet/>
      <dgm:spPr/>
      <dgm:t>
        <a:bodyPr/>
        <a:lstStyle/>
        <a:p>
          <a:r>
            <a:rPr lang="id-ID"/>
            <a:t>Peran teknologi dalam menciptakan pengalaman wisata yang lebih imersif.</a:t>
          </a:r>
          <a:endParaRPr lang="en-US"/>
        </a:p>
      </dgm:t>
    </dgm:pt>
    <dgm:pt modelId="{6411B1BD-BB3A-4E3D-86E9-B3EA3FB57EB1}" type="parTrans" cxnId="{643AF216-4DE7-4560-B4AA-015F3E150ADA}">
      <dgm:prSet/>
      <dgm:spPr/>
      <dgm:t>
        <a:bodyPr/>
        <a:lstStyle/>
        <a:p>
          <a:endParaRPr lang="en-US"/>
        </a:p>
      </dgm:t>
    </dgm:pt>
    <dgm:pt modelId="{E1764DA2-F088-45D8-B772-6AF820275474}" type="sibTrans" cxnId="{643AF216-4DE7-4560-B4AA-015F3E150ADA}">
      <dgm:prSet/>
      <dgm:spPr/>
      <dgm:t>
        <a:bodyPr/>
        <a:lstStyle/>
        <a:p>
          <a:endParaRPr lang="en-US"/>
        </a:p>
      </dgm:t>
    </dgm:pt>
    <dgm:pt modelId="{0303CFAA-4616-41F9-B945-DBEC2F03F4DE}" type="pres">
      <dgm:prSet presAssocID="{92CC0EC0-C911-46B7-B40B-9141B4ACFB16}" presName="linear" presStyleCnt="0">
        <dgm:presLayoutVars>
          <dgm:animLvl val="lvl"/>
          <dgm:resizeHandles val="exact"/>
        </dgm:presLayoutVars>
      </dgm:prSet>
      <dgm:spPr/>
    </dgm:pt>
    <dgm:pt modelId="{3935A17E-673D-42D3-B61A-774EC3F0BEFE}" type="pres">
      <dgm:prSet presAssocID="{A712CDCC-465F-445E-A083-B74B480C0C2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0A0B0D5-4BE3-463D-9CBD-1FBD42314327}" type="pres">
      <dgm:prSet presAssocID="{18C62633-7E10-43A3-9832-D12BBD87925A}" presName="spacer" presStyleCnt="0"/>
      <dgm:spPr/>
    </dgm:pt>
    <dgm:pt modelId="{F5F0C917-E3E3-4998-94CC-2C493591D4CF}" type="pres">
      <dgm:prSet presAssocID="{4FE7FCC3-C20F-428B-9471-8D17617754B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D2A358C-7309-490F-B131-34291194B7E9}" type="pres">
      <dgm:prSet presAssocID="{47289B7D-8043-4F21-9FB6-B29FF604A169}" presName="spacer" presStyleCnt="0"/>
      <dgm:spPr/>
    </dgm:pt>
    <dgm:pt modelId="{38A5C31D-777B-42FD-AA6D-F8D7BBFD623E}" type="pres">
      <dgm:prSet presAssocID="{16B12E20-06A9-4F44-B815-DD7BCF5F4D4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152FEEB-BF8A-4281-8B1F-A5C51C4EE903}" type="pres">
      <dgm:prSet presAssocID="{6FBFA84E-948B-41B6-948D-892FCEF351B2}" presName="spacer" presStyleCnt="0"/>
      <dgm:spPr/>
    </dgm:pt>
    <dgm:pt modelId="{CCA1B99D-872C-4296-951C-7D13805090DA}" type="pres">
      <dgm:prSet presAssocID="{638DD1A7-B74D-4240-A271-D3FDBA6DF1F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05FC20E-218E-42C3-B830-E2F2B5D18B9C}" type="presOf" srcId="{A712CDCC-465F-445E-A083-B74B480C0C22}" destId="{3935A17E-673D-42D3-B61A-774EC3F0BEFE}" srcOrd="0" destOrd="0" presId="urn:microsoft.com/office/officeart/2005/8/layout/vList2"/>
    <dgm:cxn modelId="{643AF216-4DE7-4560-B4AA-015F3E150ADA}" srcId="{92CC0EC0-C911-46B7-B40B-9141B4ACFB16}" destId="{638DD1A7-B74D-4240-A271-D3FDBA6DF1F8}" srcOrd="3" destOrd="0" parTransId="{6411B1BD-BB3A-4E3D-86E9-B3EA3FB57EB1}" sibTransId="{E1764DA2-F088-45D8-B772-6AF820275474}"/>
    <dgm:cxn modelId="{DD382562-73D0-4E02-8B0B-40E3035B4D07}" srcId="{92CC0EC0-C911-46B7-B40B-9141B4ACFB16}" destId="{A712CDCC-465F-445E-A083-B74B480C0C22}" srcOrd="0" destOrd="0" parTransId="{1FFDEDD4-D087-4A4C-AFE9-82D928888C6D}" sibTransId="{18C62633-7E10-43A3-9832-D12BBD87925A}"/>
    <dgm:cxn modelId="{C473377B-8EA2-45BE-9F17-F30B45784168}" type="presOf" srcId="{4FE7FCC3-C20F-428B-9471-8D17617754B8}" destId="{F5F0C917-E3E3-4998-94CC-2C493591D4CF}" srcOrd="0" destOrd="0" presId="urn:microsoft.com/office/officeart/2005/8/layout/vList2"/>
    <dgm:cxn modelId="{F5205F84-4D34-437D-80F5-219CDB48C7BB}" srcId="{92CC0EC0-C911-46B7-B40B-9141B4ACFB16}" destId="{16B12E20-06A9-4F44-B815-DD7BCF5F4D45}" srcOrd="2" destOrd="0" parTransId="{831D82C0-418F-4752-8431-EB69FF1A984B}" sibTransId="{6FBFA84E-948B-41B6-948D-892FCEF351B2}"/>
    <dgm:cxn modelId="{9533CF85-89C9-4B77-961D-D09B1AAABBE2}" srcId="{92CC0EC0-C911-46B7-B40B-9141B4ACFB16}" destId="{4FE7FCC3-C20F-428B-9471-8D17617754B8}" srcOrd="1" destOrd="0" parTransId="{387B44C1-043A-4D49-A637-023AD32DDD70}" sibTransId="{47289B7D-8043-4F21-9FB6-B29FF604A169}"/>
    <dgm:cxn modelId="{181F2F9C-4291-42AD-A658-4EB155B7FB07}" type="presOf" srcId="{92CC0EC0-C911-46B7-B40B-9141B4ACFB16}" destId="{0303CFAA-4616-41F9-B945-DBEC2F03F4DE}" srcOrd="0" destOrd="0" presId="urn:microsoft.com/office/officeart/2005/8/layout/vList2"/>
    <dgm:cxn modelId="{7C53B0E0-0A7A-4AD1-8B1B-D17EBF0BA4BC}" type="presOf" srcId="{638DD1A7-B74D-4240-A271-D3FDBA6DF1F8}" destId="{CCA1B99D-872C-4296-951C-7D13805090DA}" srcOrd="0" destOrd="0" presId="urn:microsoft.com/office/officeart/2005/8/layout/vList2"/>
    <dgm:cxn modelId="{7CEEAAE2-7C87-4C34-9782-814C19379F48}" type="presOf" srcId="{16B12E20-06A9-4F44-B815-DD7BCF5F4D45}" destId="{38A5C31D-777B-42FD-AA6D-F8D7BBFD623E}" srcOrd="0" destOrd="0" presId="urn:microsoft.com/office/officeart/2005/8/layout/vList2"/>
    <dgm:cxn modelId="{96A7EEAE-0215-44D8-B18C-B43786842D5D}" type="presParOf" srcId="{0303CFAA-4616-41F9-B945-DBEC2F03F4DE}" destId="{3935A17E-673D-42D3-B61A-774EC3F0BEFE}" srcOrd="0" destOrd="0" presId="urn:microsoft.com/office/officeart/2005/8/layout/vList2"/>
    <dgm:cxn modelId="{43320219-F8CD-439E-A62A-EE3D58D4442E}" type="presParOf" srcId="{0303CFAA-4616-41F9-B945-DBEC2F03F4DE}" destId="{60A0B0D5-4BE3-463D-9CBD-1FBD42314327}" srcOrd="1" destOrd="0" presId="urn:microsoft.com/office/officeart/2005/8/layout/vList2"/>
    <dgm:cxn modelId="{D274ECD7-53E8-4C74-A744-40971A5FC35E}" type="presParOf" srcId="{0303CFAA-4616-41F9-B945-DBEC2F03F4DE}" destId="{F5F0C917-E3E3-4998-94CC-2C493591D4CF}" srcOrd="2" destOrd="0" presId="urn:microsoft.com/office/officeart/2005/8/layout/vList2"/>
    <dgm:cxn modelId="{568EE667-F1D1-490B-82DA-12D87A2D3190}" type="presParOf" srcId="{0303CFAA-4616-41F9-B945-DBEC2F03F4DE}" destId="{9D2A358C-7309-490F-B131-34291194B7E9}" srcOrd="3" destOrd="0" presId="urn:microsoft.com/office/officeart/2005/8/layout/vList2"/>
    <dgm:cxn modelId="{1DB2E3F7-A0B2-40D9-9127-805BE3918D5D}" type="presParOf" srcId="{0303CFAA-4616-41F9-B945-DBEC2F03F4DE}" destId="{38A5C31D-777B-42FD-AA6D-F8D7BBFD623E}" srcOrd="4" destOrd="0" presId="urn:microsoft.com/office/officeart/2005/8/layout/vList2"/>
    <dgm:cxn modelId="{A4299B1B-088B-4394-8FC6-9E559E4136BD}" type="presParOf" srcId="{0303CFAA-4616-41F9-B945-DBEC2F03F4DE}" destId="{D152FEEB-BF8A-4281-8B1F-A5C51C4EE903}" srcOrd="5" destOrd="0" presId="urn:microsoft.com/office/officeart/2005/8/layout/vList2"/>
    <dgm:cxn modelId="{6F943194-9BCE-44B0-9B28-474EE48BDD75}" type="presParOf" srcId="{0303CFAA-4616-41F9-B945-DBEC2F03F4DE}" destId="{CCA1B99D-872C-4296-951C-7D13805090D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35A17E-673D-42D3-B61A-774EC3F0BEFE}">
      <dsp:nvSpPr>
        <dsp:cNvPr id="0" name=""/>
        <dsp:cNvSpPr/>
      </dsp:nvSpPr>
      <dsp:spPr>
        <a:xfrm>
          <a:off x="0" y="11648"/>
          <a:ext cx="4172272" cy="1284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300" b="1" kern="1200"/>
            <a:t>9. Pariwisata dan Teknologi</a:t>
          </a:r>
          <a:endParaRPr lang="en-US" sz="2300" kern="1200"/>
        </a:p>
      </dsp:txBody>
      <dsp:txXfrm>
        <a:off x="62722" y="74370"/>
        <a:ext cx="4046828" cy="1159416"/>
      </dsp:txXfrm>
    </dsp:sp>
    <dsp:sp modelId="{F5F0C917-E3E3-4998-94CC-2C493591D4CF}">
      <dsp:nvSpPr>
        <dsp:cNvPr id="0" name=""/>
        <dsp:cNvSpPr/>
      </dsp:nvSpPr>
      <dsp:spPr>
        <a:xfrm>
          <a:off x="0" y="1362748"/>
          <a:ext cx="4172272" cy="1284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300" kern="1200"/>
            <a:t>Pengaruh media sosial dalam membentuk tren pariwisata.</a:t>
          </a:r>
          <a:endParaRPr lang="en-US" sz="2300" kern="1200"/>
        </a:p>
      </dsp:txBody>
      <dsp:txXfrm>
        <a:off x="62722" y="1425470"/>
        <a:ext cx="4046828" cy="1159416"/>
      </dsp:txXfrm>
    </dsp:sp>
    <dsp:sp modelId="{38A5C31D-777B-42FD-AA6D-F8D7BBFD623E}">
      <dsp:nvSpPr>
        <dsp:cNvPr id="0" name=""/>
        <dsp:cNvSpPr/>
      </dsp:nvSpPr>
      <dsp:spPr>
        <a:xfrm>
          <a:off x="0" y="2713849"/>
          <a:ext cx="4172272" cy="1284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300" kern="1200"/>
            <a:t>Digitalisasi dalam promosi wisata dan dampaknya terhadap budaya lokal.</a:t>
          </a:r>
          <a:endParaRPr lang="en-US" sz="2300" kern="1200"/>
        </a:p>
      </dsp:txBody>
      <dsp:txXfrm>
        <a:off x="62722" y="2776571"/>
        <a:ext cx="4046828" cy="1159416"/>
      </dsp:txXfrm>
    </dsp:sp>
    <dsp:sp modelId="{CCA1B99D-872C-4296-951C-7D13805090DA}">
      <dsp:nvSpPr>
        <dsp:cNvPr id="0" name=""/>
        <dsp:cNvSpPr/>
      </dsp:nvSpPr>
      <dsp:spPr>
        <a:xfrm>
          <a:off x="0" y="4064950"/>
          <a:ext cx="4172272" cy="1284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300" kern="1200"/>
            <a:t>Peran teknologi dalam menciptakan pengalaman wisata yang lebih imersif.</a:t>
          </a:r>
          <a:endParaRPr lang="en-US" sz="2300" kern="1200"/>
        </a:p>
      </dsp:txBody>
      <dsp:txXfrm>
        <a:off x="62722" y="4127672"/>
        <a:ext cx="4046828" cy="11594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7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TEMA ANTROPOLOGI PARIWISATA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E4EB5B2-27FC-907B-4144-0783D0AD1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908720"/>
            <a:ext cx="7560840" cy="5217443"/>
          </a:xfrm>
        </p:spPr>
        <p:txBody>
          <a:bodyPr/>
          <a:lstStyle/>
          <a:p>
            <a:pPr marL="0" indent="0" algn="ctr">
              <a:buNone/>
            </a:pPr>
            <a:r>
              <a:rPr lang="id-ID" b="1" dirty="0"/>
              <a:t>8. Pariwisata dan Globalisasi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Pengaruh globalisasi terhadap perkembangan industri pariwisata.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Standarisasi budaya akibat dominasi budaya global dalam pariwisata.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Dampak globalisasi terhadap keberlanjutan budaya lokal.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64954989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6" name="Tampungan Konten 1">
            <a:extLst>
              <a:ext uri="{FF2B5EF4-FFF2-40B4-BE49-F238E27FC236}">
                <a16:creationId xmlns:a16="http://schemas.microsoft.com/office/drawing/2014/main" id="{FFC3EF95-1F1E-737B-4967-A214B8BACECB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323528" y="764704"/>
          <a:ext cx="4172272" cy="5361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194" name="Picture 2" descr="Jenis-Jenis Wisata Tematik yang Bisa Dipilih Wisatawan - Penelitian  Pariwisata">
            <a:extLst>
              <a:ext uri="{FF2B5EF4-FFF2-40B4-BE49-F238E27FC236}">
                <a16:creationId xmlns:a16="http://schemas.microsoft.com/office/drawing/2014/main" id="{1DDDAAED-BD66-9693-CE83-7CDF0DD22F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8200" y="2707353"/>
            <a:ext cx="4038600" cy="2311656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2616534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4662F873-BAA9-41D9-DF10-C84D85B04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548680"/>
            <a:ext cx="8618140" cy="6292485"/>
          </a:xfrm>
        </p:spPr>
        <p:txBody>
          <a:bodyPr/>
          <a:lstStyle/>
          <a:p>
            <a:pPr marL="0" indent="0" algn="ctr">
              <a:buNone/>
            </a:pPr>
            <a:r>
              <a:rPr lang="sv-SE" b="1" dirty="0"/>
              <a:t>10. Pariwisata dan Gender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Peran perempuan dalam industri pariwisata dan pariwisata berbasis komunitas.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Pariwisata seks dan dampaknya terhadap masyarakat lokal.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Gender dan representasi budaya dalam promosi pariwisata.</a:t>
            </a:r>
          </a:p>
          <a:p>
            <a:endParaRPr lang="id-ID" dirty="0"/>
          </a:p>
        </p:txBody>
      </p:sp>
      <p:pic>
        <p:nvPicPr>
          <p:cNvPr id="1028" name="Picture 4" descr="Antropologi Pariwisata – Puji Purda Web Blog about Tourism Knowledges">
            <a:extLst>
              <a:ext uri="{FF2B5EF4-FFF2-40B4-BE49-F238E27FC236}">
                <a16:creationId xmlns:a16="http://schemas.microsoft.com/office/drawing/2014/main" id="{98180324-056F-43CC-3B93-F3F943B0B1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588" y="3861048"/>
            <a:ext cx="7872836" cy="2769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536745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A199D23-52B4-CC16-00B4-11FD71259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908720"/>
            <a:ext cx="7560840" cy="521744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1</a:t>
            </a:r>
            <a:r>
              <a:rPr lang="id-ID" b="1" dirty="0"/>
              <a:t>1. Dampak Budaya Pariwisata: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Tema ini mempelajari bagaimana pariwisata memengaruhi budaya lokal, baik secara positif maupun negatif.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Ini termasuk perubahan dalam tradisi, adat istiadat, bahasa, dan nilai-nilai masyarakat.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Juga mencakup bagaimana masyarakat lokal beradaptasi dan merespons perubahan ini.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13256215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2D3D85C8-3C95-D61F-9607-2810CB076A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836712"/>
            <a:ext cx="7560840" cy="5289451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12. </a:t>
            </a:r>
            <a:r>
              <a:rPr lang="id-ID" b="1" dirty="0"/>
              <a:t>Pengalaman Wisatawan: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Tema ini berfokus pada pengalaman wisatawan, termasuk motivasi, persepsi, dan interaksi mereka dengan budaya lokal.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Mempelajari bagaimana wisatawan menginterpretasikan dan mengalami budaya yang berbeda.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Juga mencakup bagaimana wisatawan membentuk identitas mereka melalui perjalanan.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10261917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679B58B-08AB-881B-65EE-3AE7B466D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836712"/>
            <a:ext cx="7488832" cy="5289451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1</a:t>
            </a:r>
            <a:r>
              <a:rPr lang="id-ID" b="1" dirty="0"/>
              <a:t>3. Pariwisata dan Identitas: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Tema ini mengeksplorasi bagaimana pariwisata memengaruhi dan dipengaruhi oleh identitas budaya.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Ini termasuk bagaimana masyarakat lokal mempertahankan dan merepresentasikan identitas mereka kepada wisatawan.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Juga mencakup bagaimana wisatawan membentuk identitas mereka melalui pengalaman perjalanan.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34546088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C4C4FFE2-828D-DD6D-1C64-27F2E7A7CA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434250"/>
            <a:ext cx="3881197" cy="469191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200" b="1"/>
              <a:t>1</a:t>
            </a:r>
            <a:r>
              <a:rPr lang="id-ID" sz="2200" b="1"/>
              <a:t>4. Pariwisata Berkelanjutan:</a:t>
            </a:r>
            <a:endParaRPr lang="id-ID" sz="2200"/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2200"/>
              <a:t>Tema ini berfokus pada pengembangan pariwisata yang berkelanjutan dan bertanggung jawab.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2200"/>
              <a:t>Ini termasuk bagaimana pariwisata dapat memberikan manfaat bagi masyarakat lokal sambil melestarikan budaya dan lingkungan.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2200"/>
              <a:t>Juga mencakup bagaimana pariwisata dapat mengurangi dampak negatifnya terhadap masyarakat dan lingkungan.</a:t>
            </a:r>
          </a:p>
          <a:p>
            <a:pPr>
              <a:lnSpc>
                <a:spcPct val="90000"/>
              </a:lnSpc>
            </a:pPr>
            <a:endParaRPr lang="id-ID" sz="2200"/>
          </a:p>
        </p:txBody>
      </p:sp>
      <p:pic>
        <p:nvPicPr>
          <p:cNvPr id="7170" name="Picture 2" descr="7 Desa Wisata yang Mengusung Konsep Sustainable Tourism">
            <a:extLst>
              <a:ext uri="{FF2B5EF4-FFF2-40B4-BE49-F238E27FC236}">
                <a16:creationId xmlns:a16="http://schemas.microsoft.com/office/drawing/2014/main" id="{465BA18C-F318-DFF3-BC88-7B30A4B6AE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8199" y="2420888"/>
            <a:ext cx="4186681" cy="2786045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3480830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FFD1215-5F34-BFF3-FC91-B3113D858A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764704"/>
            <a:ext cx="4038600" cy="5361459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200" b="1" dirty="0"/>
              <a:t>1</a:t>
            </a:r>
            <a:r>
              <a:rPr lang="id-ID" sz="2200" b="1" dirty="0"/>
              <a:t>5. Pariwisata dan Globalisasi:</a:t>
            </a:r>
            <a:endParaRPr lang="id-ID" sz="2200" dirty="0"/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2200" dirty="0"/>
              <a:t>Tema ini mempelajari bagaimana pariwisata terkait dengan proses globalisasi.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2200" dirty="0"/>
              <a:t>Ini termasuk bagaimana pariwisata memfasilitasi pertukaran budaya dan ekonomi antara masyarakat yang berbeda.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2200" dirty="0"/>
              <a:t>Juga mencakup bagaimana pariwisata memengaruhi dan dipengaruhi oleh tren global.</a:t>
            </a:r>
          </a:p>
          <a:p>
            <a:pPr>
              <a:lnSpc>
                <a:spcPct val="90000"/>
              </a:lnSpc>
            </a:pPr>
            <a:endParaRPr lang="id-ID" sz="2200" dirty="0"/>
          </a:p>
        </p:txBody>
      </p:sp>
      <p:pic>
        <p:nvPicPr>
          <p:cNvPr id="4098" name="Picture 2" descr="Tema Hari Pariwisata Sedunia 27 September 2022 yang Digelar di Bali">
            <a:extLst>
              <a:ext uri="{FF2B5EF4-FFF2-40B4-BE49-F238E27FC236}">
                <a16:creationId xmlns:a16="http://schemas.microsoft.com/office/drawing/2014/main" id="{FB5FC6AB-3950-95C1-71B4-767B7B77CE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8200" y="2732373"/>
            <a:ext cx="4038600" cy="2261616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827656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1FDB9B4-AC84-D398-A3F2-BE58CB5EE2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764704"/>
            <a:ext cx="4038600" cy="5361459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400" b="1" dirty="0"/>
              <a:t>1</a:t>
            </a:r>
            <a:r>
              <a:rPr lang="id-ID" sz="2400" b="1" dirty="0"/>
              <a:t>6. Warisan Budaya dan Pariwisata:</a:t>
            </a:r>
            <a:endParaRPr lang="id-ID" sz="2400" dirty="0"/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2400" dirty="0"/>
              <a:t>Tema ini mengeksplorasi hubungan antara pariwisata dan warisan budaya.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2400" dirty="0"/>
              <a:t>Ini termasuk bagaimana pariwisata memengaruhi pelestarian dan pengelolaan situs warisan budaya.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2400" dirty="0"/>
              <a:t>Juga mencakup bagaimana warisan budaya digunakan untuk menarik wisatawan.</a:t>
            </a:r>
          </a:p>
          <a:p>
            <a:pPr>
              <a:lnSpc>
                <a:spcPct val="90000"/>
              </a:lnSpc>
            </a:pPr>
            <a:endParaRPr lang="id-ID" sz="2400" dirty="0"/>
          </a:p>
        </p:txBody>
      </p:sp>
      <p:pic>
        <p:nvPicPr>
          <p:cNvPr id="3074" name="Picture 2" descr="Kumpulan Artikel Terbaru antropologi budaya - Kompasiana.com">
            <a:extLst>
              <a:ext uri="{FF2B5EF4-FFF2-40B4-BE49-F238E27FC236}">
                <a16:creationId xmlns:a16="http://schemas.microsoft.com/office/drawing/2014/main" id="{F811F3A7-F9E0-049D-700B-9D4A78188B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53" r="19208" b="1"/>
          <a:stretch/>
        </p:blipFill>
        <p:spPr bwMode="auto">
          <a:xfrm>
            <a:off x="4416704" y="404664"/>
            <a:ext cx="4270096" cy="6192688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4540752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C64ADD5-9DB4-D9ED-86A6-EF892EEA7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124744"/>
            <a:ext cx="7848872" cy="5001419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1</a:t>
            </a:r>
            <a:r>
              <a:rPr lang="id-ID" b="1" dirty="0"/>
              <a:t>7. Pariwisata dan Kekuasaan: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Tema ini menganalisis bagaimana hubungan kekuasaan memengaruhi pariwisata.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Ini termasuk bagaimana pariwisata dapat digunakan untuk memperkuat atau menantang struktur kekuasaan yang ada.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Juga mencakup bagaimana pariwisata memengaruhi hubungan antara wisatawan dan masyarakat lokal.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95920554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52736"/>
            <a:ext cx="8229600" cy="5073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Kotak Teks 4">
            <a:extLst>
              <a:ext uri="{FF2B5EF4-FFF2-40B4-BE49-F238E27FC236}">
                <a16:creationId xmlns:a16="http://schemas.microsoft.com/office/drawing/2014/main" id="{89189829-4293-E30B-3739-7F14D06C2570}"/>
              </a:ext>
            </a:extLst>
          </p:cNvPr>
          <p:cNvSpPr txBox="1"/>
          <p:nvPr/>
        </p:nvSpPr>
        <p:spPr>
          <a:xfrm>
            <a:off x="179512" y="428178"/>
            <a:ext cx="8507288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3200" b="1" i="0" dirty="0">
                <a:solidFill>
                  <a:srgbClr val="001D35"/>
                </a:solidFill>
                <a:effectLst/>
                <a:latin typeface="Google Sans"/>
              </a:rPr>
              <a:t>Tema antropologi pariwisata </a:t>
            </a:r>
            <a:r>
              <a:rPr lang="id-ID" sz="3200" b="0" i="0" dirty="0">
                <a:solidFill>
                  <a:srgbClr val="001D35"/>
                </a:solidFill>
                <a:effectLst/>
                <a:latin typeface="Google Sans"/>
              </a:rPr>
              <a:t>adalah mempelajari hubungan antara pariwisata dengan kehidupan sosial, politik, dan ekonomi suatu tempat. Antropologi pariwisata juga mempelajari bagaimana pariwisata memengaruhi budaya wisatawan dan masyarakat setempat</a:t>
            </a:r>
            <a:endParaRPr lang="en-US" sz="3200" b="0" i="0" dirty="0">
              <a:solidFill>
                <a:srgbClr val="001D35"/>
              </a:solidFill>
              <a:effectLst/>
              <a:latin typeface="Google Sans"/>
            </a:endParaRPr>
          </a:p>
          <a:p>
            <a:endParaRPr lang="en-US" sz="3200" dirty="0"/>
          </a:p>
          <a:p>
            <a:r>
              <a:rPr lang="id-ID" sz="3200" dirty="0"/>
              <a:t>Dalam </a:t>
            </a:r>
            <a:r>
              <a:rPr lang="id-ID" sz="3200" b="1" dirty="0"/>
              <a:t>antropologi pariwisata</a:t>
            </a:r>
            <a:r>
              <a:rPr lang="id-ID" sz="3200" dirty="0"/>
              <a:t>, ada berbagai tema yang bisa dikaji untuk memahami hubungan antara manusia, budaya, dan industri pariwisata. Berikut adalah beberapa </a:t>
            </a:r>
            <a:r>
              <a:rPr lang="id-ID" sz="3200" b="1" dirty="0"/>
              <a:t>tema utama dalam antropologi pariwisata</a:t>
            </a:r>
            <a:r>
              <a:rPr lang="id-ID" sz="32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83BC9233-EED1-F8B6-FD26-AE1F75805E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980728"/>
            <a:ext cx="7704856" cy="5145435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Kesimpulan</a:t>
            </a:r>
          </a:p>
          <a:p>
            <a:r>
              <a:rPr lang="id-ID" dirty="0"/>
              <a:t>Antropologi pariwisata mencakup berbagai tema yang berfokus pada </a:t>
            </a:r>
            <a:r>
              <a:rPr lang="id-ID" b="1" dirty="0"/>
              <a:t>hubungan antara wisatawan, masyarakat lokal, budaya, ekonomi, dan lingkungan</a:t>
            </a:r>
            <a:r>
              <a:rPr lang="id-ID" dirty="0"/>
              <a:t>. Studi ini penting untuk memastikan bahwa pariwisata berkembang secara </a:t>
            </a:r>
            <a:r>
              <a:rPr lang="id-ID" b="1" dirty="0"/>
              <a:t>berkelanjutan</a:t>
            </a:r>
            <a:r>
              <a:rPr lang="id-ID" dirty="0"/>
              <a:t>, menghormati budaya lokal, dan memberikan manfaat bagi masyarakat setempat.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08040047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43608" y="1052736"/>
            <a:ext cx="7128792" cy="478112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b="1" dirty="0">
                <a:solidFill>
                  <a:schemeClr val="tx1"/>
                </a:solidFill>
              </a:rPr>
              <a:t>1. Dampak Pariwisata terhadap Budaya Lokal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 err="1">
                <a:solidFill>
                  <a:schemeClr val="tx1"/>
                </a:solidFill>
              </a:rPr>
              <a:t>Komodifikasi</a:t>
            </a:r>
            <a:r>
              <a:rPr lang="id-ID" b="1" dirty="0">
                <a:solidFill>
                  <a:schemeClr val="tx1"/>
                </a:solidFill>
              </a:rPr>
              <a:t> budaya</a:t>
            </a:r>
            <a:r>
              <a:rPr lang="id-ID" dirty="0">
                <a:solidFill>
                  <a:schemeClr val="tx1"/>
                </a:solidFill>
              </a:rPr>
              <a:t>: Bagaimana budaya lokal diubah menjadi produk wisata untuk menarik wisatawan.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>
                <a:solidFill>
                  <a:schemeClr val="tx1"/>
                </a:solidFill>
              </a:rPr>
              <a:t>Akulturasi dan perubahan budaya</a:t>
            </a:r>
            <a:r>
              <a:rPr lang="id-ID" dirty="0">
                <a:solidFill>
                  <a:schemeClr val="tx1"/>
                </a:solidFill>
              </a:rPr>
              <a:t>: Bagaimana budaya lokal beradaptasi atau berubah akibat interaksi dengan wisatawan.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>
                <a:solidFill>
                  <a:schemeClr val="tx1"/>
                </a:solidFill>
              </a:rPr>
              <a:t>Pelestarian budaya</a:t>
            </a:r>
            <a:r>
              <a:rPr lang="id-ID" dirty="0">
                <a:solidFill>
                  <a:schemeClr val="tx1"/>
                </a:solidFill>
              </a:rPr>
              <a:t>: Upaya untuk menjaga tradisi dan warisan budaya di tengah perkembangan pariwisata.</a:t>
            </a:r>
          </a:p>
          <a:p>
            <a:pPr algn="l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84AEE261-E6B7-2D9F-BE48-3B37A75E2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052736"/>
            <a:ext cx="7200800" cy="5073427"/>
          </a:xfrm>
        </p:spPr>
        <p:txBody>
          <a:bodyPr/>
          <a:lstStyle/>
          <a:p>
            <a:pPr marL="0" indent="0" algn="ctr">
              <a:buNone/>
            </a:pPr>
            <a:r>
              <a:rPr lang="id-ID" b="1" dirty="0"/>
              <a:t>2. Interaksi antara Wisatawan dan Masyarakat Lokal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 err="1"/>
              <a:t>Hospitalitas</a:t>
            </a:r>
            <a:r>
              <a:rPr lang="id-ID" b="1" dirty="0"/>
              <a:t> dan cara masyarakat lokal menyambut wisatawan</a:t>
            </a:r>
            <a:r>
              <a:rPr lang="id-ID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Persepsi dan stereotip</a:t>
            </a:r>
            <a:r>
              <a:rPr lang="id-ID" dirty="0"/>
              <a:t> antara wisatawan dan penduduk lokal.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Dampak sosial</a:t>
            </a:r>
            <a:r>
              <a:rPr lang="id-ID" dirty="0"/>
              <a:t> akibat kedatangan wisatawan, baik dalam aspek positif maupun negatif.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38574975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E5607C4-6237-A432-D838-B6A41AA3C8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id-ID" sz="2400" b="1"/>
              <a:t>3. Pariwisata Berbasis Komunitas (</a:t>
            </a:r>
            <a:r>
              <a:rPr lang="id-ID" sz="2400" b="1" err="1"/>
              <a:t>Community-Based</a:t>
            </a:r>
            <a:r>
              <a:rPr lang="id-ID" sz="2400" b="1"/>
              <a:t> Tourism)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2400"/>
              <a:t>Bagaimana masyarakat lokal mengelola pariwisata secara mandiri.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2400"/>
              <a:t>Peran komunitas dalam pengambilan keputusan terkait pariwisata.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2400"/>
              <a:t>Dampak ekonomi dan sosial dari pariwisata berbasis komunitas.</a:t>
            </a:r>
          </a:p>
          <a:p>
            <a:pPr>
              <a:lnSpc>
                <a:spcPct val="90000"/>
              </a:lnSpc>
            </a:pPr>
            <a:endParaRPr lang="id-ID" sz="2400"/>
          </a:p>
        </p:txBody>
      </p:sp>
      <p:pic>
        <p:nvPicPr>
          <p:cNvPr id="5122" name="Picture 2" descr="Ini rekomendasi destinasi wisata bersama keluarga dengan tema seru - ANTARA  News Megapolitan">
            <a:extLst>
              <a:ext uri="{FF2B5EF4-FFF2-40B4-BE49-F238E27FC236}">
                <a16:creationId xmlns:a16="http://schemas.microsoft.com/office/drawing/2014/main" id="{242946BE-2B25-808B-2476-94F5945F94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03" r="18517"/>
          <a:stretch/>
        </p:blipFill>
        <p:spPr bwMode="auto">
          <a:xfrm>
            <a:off x="4648200" y="1600200"/>
            <a:ext cx="4038600" cy="4525963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4766664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4BB5C9C7-6752-6EDD-5BCE-C9C2C2F1A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080" y="404664"/>
            <a:ext cx="8534400" cy="5721499"/>
          </a:xfrm>
        </p:spPr>
        <p:txBody>
          <a:bodyPr/>
          <a:lstStyle/>
          <a:p>
            <a:pPr marL="0" indent="0" algn="ctr">
              <a:buNone/>
            </a:pPr>
            <a:r>
              <a:rPr lang="id-ID" b="1" dirty="0"/>
              <a:t>4. Pariwisata dan Identitas Budaya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Bagaimana identitas budaya lokal dipromosikan melalui pariwisata.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Perubahan identitas masyarakat akibat eksposur terhadap wisatawan.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Peran festival dan atraksi budaya dalam membentuk citra suatu daerah.</a:t>
            </a:r>
          </a:p>
          <a:p>
            <a:endParaRPr lang="id-ID" dirty="0"/>
          </a:p>
        </p:txBody>
      </p:sp>
      <p:pic>
        <p:nvPicPr>
          <p:cNvPr id="2050" name="Picture 2" descr="Puji Purda Web Blog about Tourism Knowledges">
            <a:extLst>
              <a:ext uri="{FF2B5EF4-FFF2-40B4-BE49-F238E27FC236}">
                <a16:creationId xmlns:a16="http://schemas.microsoft.com/office/drawing/2014/main" id="{69CD41CC-BAE6-6580-707B-DD3BBF82BA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626341"/>
            <a:ext cx="8928992" cy="3231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119501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Lomba Foto Adventure Tourism diharapkan mewarnai pariwisata Indonesia -  ANTARA News Lampung - Berita Terkini Lampung">
            <a:extLst>
              <a:ext uri="{FF2B5EF4-FFF2-40B4-BE49-F238E27FC236}">
                <a16:creationId xmlns:a16="http://schemas.microsoft.com/office/drawing/2014/main" id="{247F9E4E-C87D-A1BE-6140-D392504795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81" r="16640"/>
          <a:stretch/>
        </p:blipFill>
        <p:spPr bwMode="auto">
          <a:xfrm>
            <a:off x="457200" y="1600200"/>
            <a:ext cx="4038600" cy="4525963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47BCC44-60FB-1148-2099-4B05902B92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id-ID" sz="2200" b="1"/>
              <a:t>5. Pariwisata dan Ekonomi Lokal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2200"/>
              <a:t>Dampak ekonomi dari industri pariwisata terhadap masyarakat lokal.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2200"/>
              <a:t>Pariwisata sebagai sumber mata pencaharian bagi masyarakat.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2200"/>
              <a:t>Ketimpangan ekonomi akibat industri pariwisata (misalnya, hanya pihak tertentu yang mendapat keuntungan).</a:t>
            </a:r>
          </a:p>
          <a:p>
            <a:pPr>
              <a:lnSpc>
                <a:spcPct val="90000"/>
              </a:lnSpc>
            </a:pPr>
            <a:endParaRPr lang="id-ID" sz="2200"/>
          </a:p>
        </p:txBody>
      </p:sp>
    </p:spTree>
    <p:extLst>
      <p:ext uri="{BB962C8B-B14F-4D97-AF65-F5344CB8AC3E}">
        <p14:creationId xmlns:p14="http://schemas.microsoft.com/office/powerpoint/2010/main" val="140646606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C02E3741-220D-80E5-FD04-843AA181F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908720"/>
            <a:ext cx="7632848" cy="5217443"/>
          </a:xfrm>
        </p:spPr>
        <p:txBody>
          <a:bodyPr/>
          <a:lstStyle/>
          <a:p>
            <a:pPr marL="0" indent="0" algn="ctr">
              <a:buNone/>
            </a:pPr>
            <a:r>
              <a:rPr lang="id-ID" b="1" dirty="0"/>
              <a:t>6. Pariwisata dan Lingkungan (Ekowisata dan Pariwisata Berkelanjutan)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Dampak pariwisata terhadap lingkungan dan ekosistem lokal.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Konsep </a:t>
            </a:r>
            <a:r>
              <a:rPr lang="id-ID" b="1" dirty="0"/>
              <a:t>ekowisata</a:t>
            </a:r>
            <a:r>
              <a:rPr lang="id-ID" dirty="0"/>
              <a:t> yang menekankan pada keberlanjutan dan konservasi alam.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Konflik antara kepentingan ekonomi (pembangunan pariwisata) dan pelestarian lingkungan.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4744051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71E9BCD-A46D-AE97-F579-FF45B61A4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764704"/>
            <a:ext cx="7920880" cy="5361459"/>
          </a:xfrm>
        </p:spPr>
        <p:txBody>
          <a:bodyPr/>
          <a:lstStyle/>
          <a:p>
            <a:pPr marL="0" indent="0" algn="ctr">
              <a:buNone/>
            </a:pPr>
            <a:r>
              <a:rPr lang="id-ID" b="1" dirty="0"/>
              <a:t>7. Pariwisata dan Ritual Keagamaan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Wisata religi dan spiritual (misalnya, ziarah ke tempat-tempat suci).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Dampak pariwisata terhadap ritual dan praktik keagamaan masyarakat lokal.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Komersialisasi tempat-tempat sakral akibat pariwisata.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4447885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2998</TotalTime>
  <Words>786</Words>
  <Application>Microsoft Office PowerPoint</Application>
  <PresentationFormat>Tampilan Layar (4:3)</PresentationFormat>
  <Paragraphs>79</Paragraphs>
  <Slides>21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6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21</vt:i4>
      </vt:variant>
    </vt:vector>
  </HeadingPairs>
  <TitlesOfParts>
    <vt:vector size="28" baseType="lpstr">
      <vt:lpstr>Arial</vt:lpstr>
      <vt:lpstr>Calibri</vt:lpstr>
      <vt:lpstr>Cambria</vt:lpstr>
      <vt:lpstr>Google Sans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445</cp:revision>
  <cp:lastPrinted>2017-08-29T02:54:51Z</cp:lastPrinted>
  <dcterms:created xsi:type="dcterms:W3CDTF">2010-04-18T12:06:30Z</dcterms:created>
  <dcterms:modified xsi:type="dcterms:W3CDTF">2025-03-08T04:28:40Z</dcterms:modified>
</cp:coreProperties>
</file>