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451" r:id="rId1"/>
  </p:sldMasterIdLst>
  <p:notesMasterIdLst>
    <p:notesMasterId r:id="rId40"/>
  </p:notesMasterIdLst>
  <p:handoutMasterIdLst>
    <p:handoutMasterId r:id="rId41"/>
  </p:handoutMasterIdLst>
  <p:sldIdLst>
    <p:sldId id="550" r:id="rId2"/>
    <p:sldId id="551" r:id="rId3"/>
    <p:sldId id="552" r:id="rId4"/>
    <p:sldId id="553" r:id="rId5"/>
    <p:sldId id="554" r:id="rId6"/>
    <p:sldId id="555" r:id="rId7"/>
    <p:sldId id="556" r:id="rId8"/>
    <p:sldId id="557" r:id="rId9"/>
    <p:sldId id="558" r:id="rId10"/>
    <p:sldId id="559" r:id="rId11"/>
    <p:sldId id="560" r:id="rId12"/>
    <p:sldId id="561" r:id="rId13"/>
    <p:sldId id="562" r:id="rId14"/>
    <p:sldId id="563" r:id="rId15"/>
    <p:sldId id="564" r:id="rId16"/>
    <p:sldId id="565" r:id="rId17"/>
    <p:sldId id="566" r:id="rId18"/>
    <p:sldId id="567" r:id="rId19"/>
    <p:sldId id="568" r:id="rId20"/>
    <p:sldId id="569" r:id="rId21"/>
    <p:sldId id="570" r:id="rId22"/>
    <p:sldId id="571" r:id="rId23"/>
    <p:sldId id="572" r:id="rId24"/>
    <p:sldId id="573" r:id="rId25"/>
    <p:sldId id="574" r:id="rId26"/>
    <p:sldId id="575" r:id="rId27"/>
    <p:sldId id="576" r:id="rId28"/>
    <p:sldId id="577" r:id="rId29"/>
    <p:sldId id="578" r:id="rId30"/>
    <p:sldId id="579" r:id="rId31"/>
    <p:sldId id="580" r:id="rId32"/>
    <p:sldId id="581" r:id="rId33"/>
    <p:sldId id="582" r:id="rId34"/>
    <p:sldId id="583" r:id="rId35"/>
    <p:sldId id="584" r:id="rId36"/>
    <p:sldId id="585" r:id="rId37"/>
    <p:sldId id="586" r:id="rId38"/>
    <p:sldId id="591" r:id="rId39"/>
  </p:sldIdLst>
  <p:sldSz cx="9144000" cy="6858000" type="screen4x3"/>
  <p:notesSz cx="6858000" cy="9144000"/>
  <p:defaultTextStyle>
    <a:defPPr>
      <a:defRPr lang="en-US"/>
    </a:defPPr>
    <a:lvl1pPr algn="l" rtl="0" eaLnBrk="0" fontAlgn="base" hangingPunct="0">
      <a:spcBef>
        <a:spcPct val="0"/>
      </a:spcBef>
      <a:spcAft>
        <a:spcPct val="0"/>
      </a:spcAft>
      <a:defRPr sz="800" kern="1200">
        <a:solidFill>
          <a:schemeClr val="tx1"/>
        </a:solidFill>
        <a:latin typeface="Arial" charset="0"/>
        <a:ea typeface="+mn-ea"/>
        <a:cs typeface="+mn-cs"/>
      </a:defRPr>
    </a:lvl1pPr>
    <a:lvl2pPr marL="457200" algn="l" rtl="0" eaLnBrk="0" fontAlgn="base" hangingPunct="0">
      <a:spcBef>
        <a:spcPct val="0"/>
      </a:spcBef>
      <a:spcAft>
        <a:spcPct val="0"/>
      </a:spcAft>
      <a:defRPr sz="800" kern="1200">
        <a:solidFill>
          <a:schemeClr val="tx1"/>
        </a:solidFill>
        <a:latin typeface="Arial" charset="0"/>
        <a:ea typeface="+mn-ea"/>
        <a:cs typeface="+mn-cs"/>
      </a:defRPr>
    </a:lvl2pPr>
    <a:lvl3pPr marL="914400" algn="l" rtl="0" eaLnBrk="0" fontAlgn="base" hangingPunct="0">
      <a:spcBef>
        <a:spcPct val="0"/>
      </a:spcBef>
      <a:spcAft>
        <a:spcPct val="0"/>
      </a:spcAft>
      <a:defRPr sz="800" kern="1200">
        <a:solidFill>
          <a:schemeClr val="tx1"/>
        </a:solidFill>
        <a:latin typeface="Arial" charset="0"/>
        <a:ea typeface="+mn-ea"/>
        <a:cs typeface="+mn-cs"/>
      </a:defRPr>
    </a:lvl3pPr>
    <a:lvl4pPr marL="1371600" algn="l" rtl="0" eaLnBrk="0" fontAlgn="base" hangingPunct="0">
      <a:spcBef>
        <a:spcPct val="0"/>
      </a:spcBef>
      <a:spcAft>
        <a:spcPct val="0"/>
      </a:spcAft>
      <a:defRPr sz="800" kern="1200">
        <a:solidFill>
          <a:schemeClr val="tx1"/>
        </a:solidFill>
        <a:latin typeface="Arial" charset="0"/>
        <a:ea typeface="+mn-ea"/>
        <a:cs typeface="+mn-cs"/>
      </a:defRPr>
    </a:lvl4pPr>
    <a:lvl5pPr marL="1828800" algn="l" rtl="0" eaLnBrk="0" fontAlgn="base" hangingPunct="0">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660"/>
  </p:normalViewPr>
  <p:slideViewPr>
    <p:cSldViewPr>
      <p:cViewPr varScale="1">
        <p:scale>
          <a:sx n="69" d="100"/>
          <a:sy n="69" d="100"/>
        </p:scale>
        <p:origin x="145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hangingPunct="1">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eaLnBrk="1" hangingPunct="1">
              <a:defRPr sz="1200">
                <a:latin typeface="Arial" charset="0"/>
              </a:defRPr>
            </a:lvl1pPr>
          </a:lstStyle>
          <a:p>
            <a:pPr>
              <a:defRPr/>
            </a:pPr>
            <a:fld id="{C9EDA6B9-CBF9-47C0-993B-1251679E17FE}" type="datetimeFigureOut">
              <a:rPr lang="en-US"/>
              <a:pPr>
                <a:defRPr/>
              </a:pPr>
              <a:t>9/10/2023</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eaLnBrk="1" hangingPunct="1">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eaLnBrk="1" hangingPunct="1">
              <a:defRPr sz="1200">
                <a:latin typeface="Arial" charset="0"/>
              </a:defRPr>
            </a:lvl1pPr>
          </a:lstStyle>
          <a:p>
            <a:pPr>
              <a:defRPr/>
            </a:pPr>
            <a:fld id="{F9589007-7D43-47A4-BC06-D867BE6C01E0}" type="slidenum">
              <a:rPr lang="en-US"/>
              <a:pPr>
                <a:def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534F41C2-1DB2-4C4C-B7FD-35A66C8EBAE2}" type="datetimeFigureOut">
              <a:rPr lang="en-US"/>
              <a:pPr>
                <a:defRPr/>
              </a:pPr>
              <a:t>9/10/2023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D911210B-A200-4602-8E85-F5E9EB05CB1C}" type="slidenum">
              <a:rPr lang="en-US"/>
              <a:pPr>
                <a:defRPr/>
              </a:pPr>
              <a:t>‹#›</a:t>
            </a:fld>
            <a:endParaRPr lang="en-US"/>
          </a:p>
        </p:txBody>
      </p:sp>
    </p:spTree>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1B2CB723-8E76-4779-9260-8959185D1194}"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F60A1A76-3B80-4102-AEA4-685AC7587FF3}"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0D3B4426-95A4-4E4B-AA6F-D15749807F52}"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87566F67-D0ED-4FA3-9674-C836E7D6438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752119FB-0A71-4EF5-A4B3-DB158BE7F1D0}"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6EEAFED3-796C-4492-A632-5B13D227877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eaLnBrk="0" hangingPunct="0">
              <a:defRPr/>
            </a:lvl1pPr>
          </a:lstStyle>
          <a:p>
            <a:pPr>
              <a:defRPr/>
            </a:pPr>
            <a:fld id="{73B53E94-C039-41B4-ADAD-BA24AB3292E0}"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5468AF1C-875D-4F8F-8C9A-3B0E26DF6B08}"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eaLnBrk="0" hangingPunct="0">
              <a:defRPr/>
            </a:lvl1pPr>
          </a:lstStyle>
          <a:p>
            <a:pPr>
              <a:defRPr/>
            </a:pPr>
            <a:fld id="{6BE2D8D1-ABAF-427C-8233-E0D9E2090006}" type="datetime1">
              <a:rPr lang="en-US"/>
              <a:pPr>
                <a:defRPr/>
              </a:pPr>
              <a:t>9/10/2023</a:t>
            </a:fld>
            <a:endParaRPr lang="en-US"/>
          </a:p>
        </p:txBody>
      </p:sp>
      <p:sp>
        <p:nvSpPr>
          <p:cNvPr id="5" name="Footer Placeholder 4"/>
          <p:cNvSpPr>
            <a:spLocks noGrp="1"/>
          </p:cNvSpPr>
          <p:nvPr>
            <p:ph type="ftr" sz="quarter" idx="11"/>
          </p:nvPr>
        </p:nvSpPr>
        <p:spPr/>
        <p:txBody>
          <a:bodyPr/>
          <a:lstStyle>
            <a:lvl1pPr eaLnBrk="0" hangingPunct="0">
              <a:defRPr/>
            </a:lvl1pPr>
          </a:lstStyle>
          <a:p>
            <a:pPr>
              <a:defRPr/>
            </a:pPr>
            <a:endParaRPr lang="en-US"/>
          </a:p>
        </p:txBody>
      </p:sp>
      <p:sp>
        <p:nvSpPr>
          <p:cNvPr id="6" name="Slide Number Placeholder 5"/>
          <p:cNvSpPr>
            <a:spLocks noGrp="1"/>
          </p:cNvSpPr>
          <p:nvPr>
            <p:ph type="sldNum" sz="quarter" idx="12"/>
          </p:nvPr>
        </p:nvSpPr>
        <p:spPr/>
        <p:txBody>
          <a:bodyPr/>
          <a:lstStyle>
            <a:lvl1pPr eaLnBrk="0" hangingPunct="0">
              <a:defRPr/>
            </a:lvl1pPr>
          </a:lstStyle>
          <a:p>
            <a:pPr>
              <a:defRPr/>
            </a:pPr>
            <a:fld id="{EA5D40BC-5ABD-458E-93C8-73F0660A1DB7}"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eaLnBrk="0" hangingPunct="0">
              <a:defRPr/>
            </a:lvl1pPr>
          </a:lstStyle>
          <a:p>
            <a:pPr>
              <a:defRPr/>
            </a:pPr>
            <a:fld id="{45333352-A631-4168-A1D8-77CD791B27C0}" type="datetime1">
              <a:rPr lang="en-US"/>
              <a:pPr>
                <a:defRPr/>
              </a:pPr>
              <a:t>9/10/2023</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pPr>
              <a:defRPr/>
            </a:pPr>
            <a:fld id="{7092F737-4517-483E-855E-0C287DEE41E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eaLnBrk="0" hangingPunct="0">
              <a:defRPr/>
            </a:lvl1pPr>
          </a:lstStyle>
          <a:p>
            <a:pPr>
              <a:defRPr/>
            </a:pPr>
            <a:fld id="{E666E592-BAFB-48B5-A851-F9CCCDEB4194}" type="datetime1">
              <a:rPr lang="en-US"/>
              <a:pPr>
                <a:defRPr/>
              </a:pPr>
              <a:t>9/10/2023</a:t>
            </a:fld>
            <a:endParaRPr lang="en-US"/>
          </a:p>
        </p:txBody>
      </p:sp>
      <p:sp>
        <p:nvSpPr>
          <p:cNvPr id="8" name="Footer Placeholder 4"/>
          <p:cNvSpPr>
            <a:spLocks noGrp="1"/>
          </p:cNvSpPr>
          <p:nvPr>
            <p:ph type="ftr" sz="quarter" idx="11"/>
          </p:nvPr>
        </p:nvSpPr>
        <p:spPr/>
        <p:txBody>
          <a:bodyPr/>
          <a:lstStyle>
            <a:lvl1pPr eaLnBrk="0" hangingPunct="0">
              <a:defRPr/>
            </a:lvl1pPr>
          </a:lstStyle>
          <a:p>
            <a:pPr>
              <a:defRPr/>
            </a:pPr>
            <a:endParaRPr lang="en-US"/>
          </a:p>
        </p:txBody>
      </p:sp>
      <p:sp>
        <p:nvSpPr>
          <p:cNvPr id="9" name="Slide Number Placeholder 5"/>
          <p:cNvSpPr>
            <a:spLocks noGrp="1"/>
          </p:cNvSpPr>
          <p:nvPr>
            <p:ph type="sldNum" sz="quarter" idx="12"/>
          </p:nvPr>
        </p:nvSpPr>
        <p:spPr/>
        <p:txBody>
          <a:bodyPr/>
          <a:lstStyle>
            <a:lvl1pPr eaLnBrk="0" hangingPunct="0">
              <a:defRPr/>
            </a:lvl1pPr>
          </a:lstStyle>
          <a:p>
            <a:pPr>
              <a:defRPr/>
            </a:pPr>
            <a:fld id="{CF68AE9C-07E5-49CB-ABF9-121E7D6564A8}"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eaLnBrk="0" hangingPunct="0">
              <a:defRPr/>
            </a:lvl1pPr>
          </a:lstStyle>
          <a:p>
            <a:pPr>
              <a:defRPr/>
            </a:pPr>
            <a:fld id="{4B02F005-6CFE-4CD1-B76C-A76307F9DBFE}" type="datetime1">
              <a:rPr lang="en-US"/>
              <a:pPr>
                <a:defRPr/>
              </a:pPr>
              <a:t>9/10/2023</a:t>
            </a:fld>
            <a:endParaRPr lang="en-US"/>
          </a:p>
        </p:txBody>
      </p:sp>
      <p:sp>
        <p:nvSpPr>
          <p:cNvPr id="4" name="Footer Placeholder 4"/>
          <p:cNvSpPr>
            <a:spLocks noGrp="1"/>
          </p:cNvSpPr>
          <p:nvPr>
            <p:ph type="ftr" sz="quarter" idx="11"/>
          </p:nvPr>
        </p:nvSpPr>
        <p:spPr/>
        <p:txBody>
          <a:bodyPr/>
          <a:lstStyle>
            <a:lvl1pPr eaLnBrk="0" hangingPunct="0">
              <a:defRPr/>
            </a:lvl1pPr>
          </a:lstStyle>
          <a:p>
            <a:pPr>
              <a:defRPr/>
            </a:pPr>
            <a:endParaRPr lang="en-US"/>
          </a:p>
        </p:txBody>
      </p:sp>
      <p:sp>
        <p:nvSpPr>
          <p:cNvPr id="5" name="Slide Number Placeholder 5"/>
          <p:cNvSpPr>
            <a:spLocks noGrp="1"/>
          </p:cNvSpPr>
          <p:nvPr>
            <p:ph type="sldNum" sz="quarter" idx="12"/>
          </p:nvPr>
        </p:nvSpPr>
        <p:spPr/>
        <p:txBody>
          <a:bodyPr/>
          <a:lstStyle>
            <a:lvl1pPr eaLnBrk="0" hangingPunct="0">
              <a:defRPr/>
            </a:lvl1pPr>
          </a:lstStyle>
          <a:p>
            <a:pPr>
              <a:defRPr/>
            </a:pPr>
            <a:fld id="{337ED9F7-E2DD-4B2A-9C6E-3A7A9FE0DC3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eaLnBrk="0" hangingPunct="0">
              <a:defRPr/>
            </a:lvl1pPr>
          </a:lstStyle>
          <a:p>
            <a:pPr>
              <a:defRPr/>
            </a:pPr>
            <a:fld id="{5B02F113-9E83-468E-9D93-34A787EF28BA}" type="datetime1">
              <a:rPr lang="en-US"/>
              <a:pPr>
                <a:defRPr/>
              </a:pPr>
              <a:t>9/10/2023</a:t>
            </a:fld>
            <a:endParaRPr lang="en-US"/>
          </a:p>
        </p:txBody>
      </p:sp>
      <p:sp>
        <p:nvSpPr>
          <p:cNvPr id="3" name="Footer Placeholder 4"/>
          <p:cNvSpPr>
            <a:spLocks noGrp="1"/>
          </p:cNvSpPr>
          <p:nvPr>
            <p:ph type="ftr" sz="quarter" idx="11"/>
          </p:nvPr>
        </p:nvSpPr>
        <p:spPr/>
        <p:txBody>
          <a:bodyPr/>
          <a:lstStyle>
            <a:lvl1pPr eaLnBrk="0" hangingPunct="0">
              <a:defRPr/>
            </a:lvl1pPr>
          </a:lstStyle>
          <a:p>
            <a:pPr>
              <a:defRPr/>
            </a:pPr>
            <a:endParaRPr lang="en-US"/>
          </a:p>
        </p:txBody>
      </p:sp>
      <p:sp>
        <p:nvSpPr>
          <p:cNvPr id="4" name="Slide Number Placeholder 5"/>
          <p:cNvSpPr>
            <a:spLocks noGrp="1"/>
          </p:cNvSpPr>
          <p:nvPr>
            <p:ph type="sldNum" sz="quarter" idx="12"/>
          </p:nvPr>
        </p:nvSpPr>
        <p:spPr/>
        <p:txBody>
          <a:bodyPr/>
          <a:lstStyle>
            <a:lvl1pPr eaLnBrk="0" hangingPunct="0">
              <a:defRPr/>
            </a:lvl1pPr>
          </a:lstStyle>
          <a:p>
            <a:pPr>
              <a:defRPr/>
            </a:pPr>
            <a:fld id="{0E1B5999-5152-4A2B-9700-040C9BA550C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83EB6A17-47CD-4B80-B1E8-AD89E80F2821}" type="datetime1">
              <a:rPr lang="en-US"/>
              <a:pPr>
                <a:defRPr/>
              </a:pPr>
              <a:t>9/10/2023</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pPr>
              <a:defRPr/>
            </a:pPr>
            <a:fld id="{FA009467-5106-4773-8F29-08565F7C69C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eaLnBrk="0" hangingPunct="0">
              <a:defRPr/>
            </a:lvl1pPr>
          </a:lstStyle>
          <a:p>
            <a:pPr>
              <a:defRPr/>
            </a:pPr>
            <a:fld id="{141B783B-CB9D-42BB-ADD7-AEDC2893A52B}" type="datetime1">
              <a:rPr lang="en-US"/>
              <a:pPr>
                <a:defRPr/>
              </a:pPr>
              <a:t>9/10/2023</a:t>
            </a:fld>
            <a:endParaRPr lang="en-US"/>
          </a:p>
        </p:txBody>
      </p:sp>
      <p:sp>
        <p:nvSpPr>
          <p:cNvPr id="6" name="Footer Placeholder 4"/>
          <p:cNvSpPr>
            <a:spLocks noGrp="1"/>
          </p:cNvSpPr>
          <p:nvPr>
            <p:ph type="ftr" sz="quarter" idx="11"/>
          </p:nvPr>
        </p:nvSpPr>
        <p:spPr/>
        <p:txBody>
          <a:bodyPr/>
          <a:lstStyle>
            <a:lvl1pPr eaLnBrk="0" hangingPunct="0">
              <a:defRPr/>
            </a:lvl1pPr>
          </a:lstStyle>
          <a:p>
            <a:pPr>
              <a:defRPr/>
            </a:pPr>
            <a:endParaRPr lang="en-US"/>
          </a:p>
        </p:txBody>
      </p:sp>
      <p:sp>
        <p:nvSpPr>
          <p:cNvPr id="7" name="Slide Number Placeholder 5"/>
          <p:cNvSpPr>
            <a:spLocks noGrp="1"/>
          </p:cNvSpPr>
          <p:nvPr>
            <p:ph type="sldNum" sz="quarter" idx="12"/>
          </p:nvPr>
        </p:nvSpPr>
        <p:spPr/>
        <p:txBody>
          <a:bodyPr/>
          <a:lstStyle>
            <a:lvl1pPr eaLnBrk="0" hangingPunct="0">
              <a:defRPr/>
            </a:lvl1pPr>
          </a:lstStyle>
          <a:p>
            <a:pPr>
              <a:defRPr/>
            </a:pPr>
            <a:fld id="{F086442A-2F44-4E3E-9592-EB6FDF6A1D3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prstClr val="black">
                    <a:tint val="75000"/>
                  </a:prstClr>
                </a:solidFill>
                <a:latin typeface="+mn-lt"/>
                <a:cs typeface="+mn-cs"/>
              </a:defRPr>
            </a:lvl1pPr>
          </a:lstStyle>
          <a:p>
            <a:pPr>
              <a:defRPr/>
            </a:pPr>
            <a:fld id="{67F46DAD-F6C9-45B4-976D-AE00D9A64253}" type="datetime1">
              <a:rPr lang="en-US"/>
              <a:pPr>
                <a:defRPr/>
              </a:pPr>
              <a:t>9/10/2023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prstClr val="black">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prstClr val="black">
                    <a:tint val="75000"/>
                  </a:prstClr>
                </a:solidFill>
                <a:latin typeface="+mn-lt"/>
                <a:cs typeface="+mn-cs"/>
              </a:defRPr>
            </a:lvl1pPr>
          </a:lstStyle>
          <a:p>
            <a:pPr>
              <a:defRPr/>
            </a:pPr>
            <a:fld id="{F0A5290F-B411-472F-9761-A7C9F1BA17EF}"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5657" r:id="rId1"/>
    <p:sldLayoutId id="2147485658" r:id="rId2"/>
    <p:sldLayoutId id="2147485659" r:id="rId3"/>
    <p:sldLayoutId id="2147485660" r:id="rId4"/>
    <p:sldLayoutId id="2147485661" r:id="rId5"/>
    <p:sldLayoutId id="2147485662" r:id="rId6"/>
    <p:sldLayoutId id="2147485663" r:id="rId7"/>
    <p:sldLayoutId id="2147485664" r:id="rId8"/>
    <p:sldLayoutId id="2147485665" r:id="rId9"/>
    <p:sldLayoutId id="2147485666" r:id="rId10"/>
    <p:sldLayoutId id="2147485667"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358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957231CF-B728-491F-95EB-8161F6B68576}" type="slidenum">
              <a:rPr lang="en-US" smtClean="0">
                <a:solidFill>
                  <a:schemeClr val="tx1"/>
                </a:solidFill>
                <a:latin typeface="Arial" charset="0"/>
              </a:rPr>
              <a:pPr eaLnBrk="1" fontAlgn="base" hangingPunct="1">
                <a:spcBef>
                  <a:spcPct val="0"/>
                </a:spcBef>
                <a:spcAft>
                  <a:spcPct val="0"/>
                </a:spcAft>
              </a:pPr>
              <a:t>1</a:t>
            </a:fld>
            <a:endParaRPr lang="en-US" smtClean="0">
              <a:solidFill>
                <a:schemeClr val="tx1"/>
              </a:solidFill>
              <a:latin typeface="Arial" charset="0"/>
            </a:endParaRPr>
          </a:p>
        </p:txBody>
      </p:sp>
      <p:sp>
        <p:nvSpPr>
          <p:cNvPr id="323587" name="Rectangle 2"/>
          <p:cNvSpPr>
            <a:spLocks noGrp="1" noChangeArrowheads="1"/>
          </p:cNvSpPr>
          <p:nvPr>
            <p:ph type="ctrTitle"/>
          </p:nvPr>
        </p:nvSpPr>
        <p:spPr>
          <a:xfrm>
            <a:off x="762000" y="1295400"/>
            <a:ext cx="7772400" cy="3733800"/>
          </a:xfrm>
        </p:spPr>
        <p:txBody>
          <a:bodyPr/>
          <a:lstStyle/>
          <a:p>
            <a:pPr eaLnBrk="1" hangingPunct="1"/>
            <a:r>
              <a:rPr lang="en-US" sz="4000" b="1" smtClean="0">
                <a:solidFill>
                  <a:srgbClr val="FF3300"/>
                </a:solidFill>
              </a:rPr>
              <a:t>MATERIAL REQUIREMENT PLANNING (MRP) </a:t>
            </a:r>
            <a:br>
              <a:rPr lang="en-US" sz="4000" b="1" smtClean="0">
                <a:solidFill>
                  <a:srgbClr val="FF3300"/>
                </a:solidFill>
              </a:rPr>
            </a:br>
            <a:r>
              <a:rPr lang="en-US" sz="4000" b="1" smtClean="0">
                <a:solidFill>
                  <a:srgbClr val="FF3300"/>
                </a:solidFill>
              </a:rPr>
              <a:t>dan </a:t>
            </a:r>
            <a:br>
              <a:rPr lang="en-US" sz="4000" b="1" smtClean="0">
                <a:solidFill>
                  <a:srgbClr val="FF3300"/>
                </a:solidFill>
              </a:rPr>
            </a:br>
            <a:r>
              <a:rPr lang="en-US" sz="4000" b="1" smtClean="0">
                <a:solidFill>
                  <a:srgbClr val="FF3300"/>
                </a:solidFill>
              </a:rPr>
              <a:t>JUST IN TIME (JIT)</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ACF2BC80-40DA-4520-B166-3726FC33A91B}" type="slidenum">
              <a:rPr lang="en-US" smtClean="0">
                <a:solidFill>
                  <a:schemeClr val="tx1"/>
                </a:solidFill>
                <a:latin typeface="Arial" charset="0"/>
              </a:rPr>
              <a:pPr eaLnBrk="1" fontAlgn="base" hangingPunct="1">
                <a:spcBef>
                  <a:spcPct val="0"/>
                </a:spcBef>
                <a:spcAft>
                  <a:spcPct val="0"/>
                </a:spcAft>
              </a:pPr>
              <a:t>10</a:t>
            </a:fld>
            <a:endParaRPr lang="en-US" smtClean="0">
              <a:solidFill>
                <a:schemeClr val="tx1"/>
              </a:solidFill>
              <a:latin typeface="Arial" charset="0"/>
            </a:endParaRPr>
          </a:p>
        </p:txBody>
      </p:sp>
      <p:sp>
        <p:nvSpPr>
          <p:cNvPr id="332803" name="Rectangle 2"/>
          <p:cNvSpPr>
            <a:spLocks noGrp="1" noChangeArrowheads="1"/>
          </p:cNvSpPr>
          <p:nvPr>
            <p:ph type="title"/>
          </p:nvPr>
        </p:nvSpPr>
        <p:spPr>
          <a:xfrm>
            <a:off x="457200" y="274638"/>
            <a:ext cx="8229600" cy="411162"/>
          </a:xfrm>
        </p:spPr>
        <p:txBody>
          <a:bodyPr/>
          <a:lstStyle/>
          <a:p>
            <a:pPr algn="l" eaLnBrk="1" hangingPunct="1"/>
            <a:r>
              <a:rPr lang="fi-FI" sz="2000" b="1" smtClean="0">
                <a:solidFill>
                  <a:srgbClr val="FF0000"/>
                </a:solidFill>
              </a:rPr>
              <a:t>F. PERLUASAN MRP</a:t>
            </a:r>
            <a:endParaRPr lang="en-US" smtClean="0">
              <a:solidFill>
                <a:srgbClr val="FF0000"/>
              </a:solidFill>
            </a:endParaRPr>
          </a:p>
        </p:txBody>
      </p:sp>
      <p:sp>
        <p:nvSpPr>
          <p:cNvPr id="332804" name="Rectangle 3"/>
          <p:cNvSpPr>
            <a:spLocks noGrp="1" noChangeArrowheads="1"/>
          </p:cNvSpPr>
          <p:nvPr>
            <p:ph type="body" idx="1"/>
          </p:nvPr>
        </p:nvSpPr>
        <p:spPr>
          <a:xfrm>
            <a:off x="457200" y="685800"/>
            <a:ext cx="8229600" cy="5440363"/>
          </a:xfrm>
        </p:spPr>
        <p:txBody>
          <a:bodyPr/>
          <a:lstStyle/>
          <a:p>
            <a:pPr eaLnBrk="1" hangingPunct="1">
              <a:lnSpc>
                <a:spcPct val="80000"/>
              </a:lnSpc>
              <a:buFontTx/>
              <a:buNone/>
            </a:pPr>
            <a:r>
              <a:rPr lang="fi-FI" sz="2000" b="1" smtClean="0"/>
              <a:t>1. Close loop MRP </a:t>
            </a:r>
            <a:endParaRPr lang="fi-FI" sz="2000" smtClean="0"/>
          </a:p>
          <a:p>
            <a:pPr algn="just" eaLnBrk="1" hangingPunct="1">
              <a:lnSpc>
                <a:spcPct val="80000"/>
              </a:lnSpc>
            </a:pPr>
            <a:r>
              <a:rPr lang="fi-FI" sz="2000" smtClean="0"/>
              <a:t>system yang memberikan umpan balik pada perencanaan kapasitas, jadwal produksi induk dan rencana produksi sehingga perencanaan dapat dijaga validitasnya untuk sepanjang waktu. </a:t>
            </a:r>
            <a:endParaRPr lang="fi-FI" sz="2000" b="1" smtClean="0"/>
          </a:p>
          <a:p>
            <a:pPr algn="just" eaLnBrk="1" hangingPunct="1">
              <a:lnSpc>
                <a:spcPct val="80000"/>
              </a:lnSpc>
              <a:buFontTx/>
              <a:buNone/>
            </a:pPr>
            <a:r>
              <a:rPr lang="fi-FI" sz="2000" b="1" smtClean="0"/>
              <a:t>2. Capacity Planning </a:t>
            </a:r>
            <a:endParaRPr lang="fi-FI" sz="2000" smtClean="0"/>
          </a:p>
          <a:p>
            <a:pPr algn="just" eaLnBrk="1" hangingPunct="1">
              <a:lnSpc>
                <a:spcPct val="80000"/>
              </a:lnSpc>
            </a:pPr>
            <a:r>
              <a:rPr lang="fi-FI" sz="2000" smtClean="0"/>
              <a:t>Capacity Planning merupakan pengembangan close-loop MRP dimana perencana produksi menjalankan pekerjaan diantara periode waktu dalam pesanan secara beban yang halus (smooth) atau pada akhirnya membawanya dalam kapasitas.</a:t>
            </a:r>
            <a:endParaRPr lang="fi-FI" sz="2000" b="1" smtClean="0"/>
          </a:p>
          <a:p>
            <a:pPr algn="just" eaLnBrk="1" hangingPunct="1">
              <a:lnSpc>
                <a:spcPct val="80000"/>
              </a:lnSpc>
              <a:buFontTx/>
              <a:buNone/>
            </a:pPr>
            <a:r>
              <a:rPr lang="fi-FI" sz="2000" b="1" smtClean="0"/>
              <a:t>3. MRP II </a:t>
            </a:r>
            <a:endParaRPr lang="fi-FI" sz="2000" smtClean="0"/>
          </a:p>
          <a:p>
            <a:pPr algn="just" eaLnBrk="1" hangingPunct="1">
              <a:lnSpc>
                <a:spcPct val="80000"/>
              </a:lnSpc>
            </a:pPr>
            <a:r>
              <a:rPr lang="fi-FI" sz="2000" smtClean="0"/>
              <a:t>system yang mengikuti dengan MRP pada tempatnya, yang mana data persediaan dapat ditambahkan oleh variabel sumber daya lainnya, dalam kasus ini MRP menjadi material resource planning (perencanaan sumber daya material). </a:t>
            </a:r>
            <a:endParaRPr lang="en-US" sz="20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3826" name="Slide Number Placeholder 3"/>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A91E3559-A806-4B07-A372-E0106664B7FA}" type="slidenum">
              <a:rPr lang="en-US" smtClean="0">
                <a:solidFill>
                  <a:schemeClr val="tx1"/>
                </a:solidFill>
                <a:latin typeface="Arial" charset="0"/>
              </a:rPr>
              <a:pPr eaLnBrk="1" fontAlgn="base" hangingPunct="1">
                <a:spcBef>
                  <a:spcPct val="0"/>
                </a:spcBef>
                <a:spcAft>
                  <a:spcPct val="0"/>
                </a:spcAft>
              </a:pPr>
              <a:t>11</a:t>
            </a:fld>
            <a:endParaRPr lang="en-US" smtClean="0">
              <a:solidFill>
                <a:schemeClr val="tx1"/>
              </a:solidFill>
              <a:latin typeface="Arial" charset="0"/>
            </a:endParaRPr>
          </a:p>
        </p:txBody>
      </p:sp>
      <p:sp>
        <p:nvSpPr>
          <p:cNvPr id="333827" name="Rectangle 4"/>
          <p:cNvSpPr>
            <a:spLocks noChangeArrowheads="1"/>
          </p:cNvSpPr>
          <p:nvPr/>
        </p:nvSpPr>
        <p:spPr bwMode="auto">
          <a:xfrm>
            <a:off x="228600" y="544513"/>
            <a:ext cx="8686800" cy="5264150"/>
          </a:xfrm>
          <a:prstGeom prst="rect">
            <a:avLst/>
          </a:prstGeom>
          <a:noFill/>
          <a:ln w="9525">
            <a:noFill/>
            <a:miter lim="800000"/>
            <a:headEnd/>
            <a:tailEnd/>
          </a:ln>
        </p:spPr>
        <p:txBody>
          <a:bodyPr anchor="ctr">
            <a:spAutoFit/>
          </a:bodyPr>
          <a:lstStyle/>
          <a:p>
            <a:r>
              <a:rPr lang="fi-FI" sz="2400" b="1">
                <a:solidFill>
                  <a:srgbClr val="FF0000"/>
                </a:solidFill>
              </a:rPr>
              <a:t>G. MRP DI BIDANG JASA </a:t>
            </a:r>
            <a:endParaRPr lang="en-US" sz="2400">
              <a:solidFill>
                <a:srgbClr val="FF0000"/>
              </a:solidFill>
            </a:endParaRPr>
          </a:p>
          <a:p>
            <a:pPr algn="just"/>
            <a:r>
              <a:rPr lang="fi-FI" sz="2400"/>
              <a:t>Dalam sektor jasa banyalk permintaan yang bersifat dependen dimana permintaan tersebut  diturunkan dari permintaan jasa lainnya. </a:t>
            </a:r>
            <a:endParaRPr lang="id-ID" sz="2400"/>
          </a:p>
          <a:p>
            <a:pPr algn="just"/>
            <a:endParaRPr lang="fi-FI" sz="2400"/>
          </a:p>
          <a:p>
            <a:pPr algn="just"/>
            <a:r>
              <a:rPr lang="sv-SE" sz="2400"/>
              <a:t>Contoh usaha restoran, permintaan akan bahan makanan seperti sayuran, bumbu, dan bahan lainnya, tergantung dari besarnya permintaan akan makanan yang dipesan oleh konsumen restoran tersebut. </a:t>
            </a:r>
            <a:endParaRPr lang="id-ID" sz="2400"/>
          </a:p>
          <a:p>
            <a:pPr algn="just"/>
            <a:endParaRPr lang="id-ID" sz="2400"/>
          </a:p>
          <a:p>
            <a:pPr algn="just"/>
            <a:r>
              <a:rPr lang="sv-SE" sz="2400"/>
              <a:t>MRP juga dapat diterapkan di sektor jasa yang lain seperti rumah sakit, yang materialnya seperti obat-obatan, peralatan dan lainnya tergantung dari pasien yang datang dan ditangani pihak rumah sakit.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0" name="Slide Number Placeholder 1"/>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C41F2972-5AD5-4CA3-B7A3-BE3E7B61C8FF}" type="slidenum">
              <a:rPr lang="en-US" smtClean="0">
                <a:solidFill>
                  <a:schemeClr val="tx1"/>
                </a:solidFill>
                <a:latin typeface="Arial" charset="0"/>
              </a:rPr>
              <a:pPr eaLnBrk="1" fontAlgn="base" hangingPunct="1">
                <a:spcBef>
                  <a:spcPct val="0"/>
                </a:spcBef>
                <a:spcAft>
                  <a:spcPct val="0"/>
                </a:spcAft>
              </a:pPr>
              <a:t>12</a:t>
            </a:fld>
            <a:endParaRPr lang="en-US" smtClean="0">
              <a:solidFill>
                <a:schemeClr val="tx1"/>
              </a:solidFill>
              <a:latin typeface="Arial" charset="0"/>
            </a:endParaRPr>
          </a:p>
        </p:txBody>
      </p:sp>
      <p:sp>
        <p:nvSpPr>
          <p:cNvPr id="3" name="Rectangle 5"/>
          <p:cNvSpPr>
            <a:spLocks noChangeArrowheads="1"/>
          </p:cNvSpPr>
          <p:nvPr/>
        </p:nvSpPr>
        <p:spPr bwMode="auto">
          <a:xfrm>
            <a:off x="304800" y="612775"/>
            <a:ext cx="8610600" cy="5016500"/>
          </a:xfrm>
          <a:prstGeom prst="rect">
            <a:avLst/>
          </a:prstGeom>
          <a:noFill/>
          <a:ln w="9525">
            <a:noFill/>
            <a:miter lim="800000"/>
            <a:headEnd/>
            <a:tailEnd/>
          </a:ln>
        </p:spPr>
        <p:txBody>
          <a:bodyPr anchor="ctr">
            <a:spAutoFit/>
          </a:bodyPr>
          <a:lstStyle/>
          <a:p>
            <a:pPr marL="342900" indent="-342900" algn="just">
              <a:defRPr/>
            </a:pPr>
            <a:r>
              <a:rPr lang="sv-SE" sz="2000" b="1" dirty="0">
                <a:solidFill>
                  <a:srgbClr val="FF0000"/>
                </a:solidFill>
              </a:rPr>
              <a:t>H. DISTRIBUTION RESOURCE PLANNING </a:t>
            </a:r>
            <a:endParaRPr lang="en-US" sz="2000" dirty="0">
              <a:solidFill>
                <a:srgbClr val="FF0000"/>
              </a:solidFill>
            </a:endParaRPr>
          </a:p>
          <a:p>
            <a:pPr marL="342900" indent="-342900" algn="just">
              <a:defRPr/>
            </a:pPr>
            <a:r>
              <a:rPr lang="sv-SE" sz="2000" dirty="0"/>
              <a:t>	Rencana penambahan stok secara fase waktu untuk semua tingkat jaringan distribusi. </a:t>
            </a:r>
            <a:endParaRPr lang="en-US" sz="2000" dirty="0"/>
          </a:p>
          <a:p>
            <a:pPr marL="342900" indent="-342900" algn="just">
              <a:defRPr/>
            </a:pPr>
            <a:r>
              <a:rPr lang="sv-SE" sz="2000" dirty="0"/>
              <a:t>	Prosedur DRP harus dapat dimengerti karena analog dengan MRP, sehingga harus mengikuti: </a:t>
            </a:r>
            <a:endParaRPr lang="en-US" sz="2000" dirty="0"/>
          </a:p>
          <a:p>
            <a:pPr marL="746125" indent="-746125" algn="just">
              <a:defRPr/>
            </a:pPr>
            <a:r>
              <a:rPr lang="sv-SE" sz="2000" dirty="0"/>
              <a:t>    1. Gross requirement, dimana sama dengan permintaan yang diekspektasi atau  peramalan penjualan. </a:t>
            </a:r>
            <a:endParaRPr lang="en-US" sz="2000" dirty="0"/>
          </a:p>
          <a:p>
            <a:pPr marL="342900" indent="-342900" algn="just">
              <a:defRPr/>
            </a:pPr>
            <a:r>
              <a:rPr lang="sv-SE" sz="2000" dirty="0"/>
              <a:t>	2.  Tingkat minimum persediaan menyesuaikan tingkat pelayanan. </a:t>
            </a:r>
            <a:endParaRPr lang="en-US" sz="2000" dirty="0"/>
          </a:p>
          <a:p>
            <a:pPr marL="342900" indent="-342900" algn="just">
              <a:defRPr/>
            </a:pPr>
            <a:r>
              <a:rPr lang="sv-SE" sz="2000" dirty="0"/>
              <a:t>	3.  Lead time nya akurat. </a:t>
            </a:r>
            <a:endParaRPr lang="en-US" sz="2000" dirty="0"/>
          </a:p>
          <a:p>
            <a:pPr marL="342900" indent="-342900" algn="just">
              <a:defRPr/>
            </a:pPr>
            <a:r>
              <a:rPr lang="sv-SE" sz="2000" dirty="0"/>
              <a:t>	4.  Definisi struktur distribusi. </a:t>
            </a:r>
            <a:endParaRPr lang="en-US" sz="2000" dirty="0"/>
          </a:p>
          <a:p>
            <a:pPr marL="55563" indent="-55563" algn="just">
              <a:defRPr/>
            </a:pPr>
            <a:r>
              <a:rPr lang="sv-SE" sz="2000" dirty="0"/>
              <a:t>DRP mendorong persediaan melalui system, yang mana dorongan tersebut dilakukan oleh order tingkat atas atau ritel. Alokasi dibuat tingkat atas dari ketersediaan persediaan dan produksi setelah disesuaikan dengan pengiriman yang ekonomis. </a:t>
            </a:r>
            <a:endParaRPr lang="en-US" sz="2000" dirty="0"/>
          </a:p>
          <a:p>
            <a:pPr algn="just">
              <a:defRPr/>
            </a:pPr>
            <a:r>
              <a:rPr lang="sv-SE" sz="2000" dirty="0"/>
              <a:t>Tujuan DRP adalah penambahan kecil dan sering dalam batasan pesanan dan pesanan yang ekonomis.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587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FF87A499-0430-4B71-A924-204E0ED67F85}" type="slidenum">
              <a:rPr lang="en-US" smtClean="0">
                <a:solidFill>
                  <a:schemeClr val="tx1"/>
                </a:solidFill>
                <a:latin typeface="Arial" charset="0"/>
              </a:rPr>
              <a:pPr eaLnBrk="1" fontAlgn="base" hangingPunct="1">
                <a:spcBef>
                  <a:spcPct val="0"/>
                </a:spcBef>
                <a:spcAft>
                  <a:spcPct val="0"/>
                </a:spcAft>
              </a:pPr>
              <a:t>13</a:t>
            </a:fld>
            <a:endParaRPr lang="en-US" smtClean="0">
              <a:solidFill>
                <a:schemeClr val="tx1"/>
              </a:solidFill>
              <a:latin typeface="Arial" charset="0"/>
            </a:endParaRPr>
          </a:p>
        </p:txBody>
      </p:sp>
      <p:sp>
        <p:nvSpPr>
          <p:cNvPr id="335875" name="Rectangle 3"/>
          <p:cNvSpPr>
            <a:spLocks noGrp="1" noChangeArrowheads="1"/>
          </p:cNvSpPr>
          <p:nvPr>
            <p:ph type="body" idx="1"/>
          </p:nvPr>
        </p:nvSpPr>
        <p:spPr>
          <a:xfrm>
            <a:off x="533400" y="838200"/>
            <a:ext cx="8229600" cy="4525963"/>
          </a:xfrm>
        </p:spPr>
        <p:txBody>
          <a:bodyPr/>
          <a:lstStyle/>
          <a:p>
            <a:pPr eaLnBrk="1" hangingPunct="1">
              <a:lnSpc>
                <a:spcPct val="80000"/>
              </a:lnSpc>
              <a:buFontTx/>
              <a:buNone/>
            </a:pPr>
            <a:r>
              <a:rPr lang="sv-SE" sz="2400" b="1" smtClean="0"/>
              <a:t>I. ENTERPRISE RESOURCE PLANNING (ERP)</a:t>
            </a:r>
            <a:endParaRPr lang="sv-SE" sz="2400" smtClean="0"/>
          </a:p>
          <a:p>
            <a:pPr algn="just" eaLnBrk="1" hangingPunct="1">
              <a:lnSpc>
                <a:spcPct val="80000"/>
              </a:lnSpc>
            </a:pPr>
            <a:r>
              <a:rPr lang="sv-SE" sz="2400" smtClean="0"/>
              <a:t>system informasi untuk mengidentifikasi dan merencanakan sisi sumber daya yang dibutuhkan perusahaan untuk digunakan, dibuat, dikirim dan dihitung bagi keperluan pesanan konsumen. </a:t>
            </a:r>
          </a:p>
          <a:p>
            <a:pPr eaLnBrk="1" hangingPunct="1">
              <a:lnSpc>
                <a:spcPct val="80000"/>
              </a:lnSpc>
            </a:pPr>
            <a:r>
              <a:rPr lang="sv-SE" sz="2400" smtClean="0"/>
              <a:t>Tujuan</a:t>
            </a:r>
            <a:r>
              <a:rPr lang="id-ID" sz="2400" smtClean="0"/>
              <a:t>nya </a:t>
            </a:r>
            <a:r>
              <a:rPr lang="sv-SE" sz="2400" smtClean="0"/>
              <a:t>untuk koordinasi bisnis perusahaan secara keseluruhan. </a:t>
            </a:r>
          </a:p>
          <a:p>
            <a:pPr eaLnBrk="1" hangingPunct="1">
              <a:lnSpc>
                <a:spcPct val="80000"/>
              </a:lnSpc>
            </a:pPr>
            <a:r>
              <a:rPr lang="sv-SE" sz="2400" smtClean="0"/>
              <a:t>ERP merupakan software yang ada dalam perusahaan untuk : </a:t>
            </a:r>
          </a:p>
          <a:p>
            <a:pPr eaLnBrk="1" hangingPunct="1">
              <a:lnSpc>
                <a:spcPct val="80000"/>
              </a:lnSpc>
              <a:buFontTx/>
              <a:buNone/>
            </a:pPr>
            <a:r>
              <a:rPr lang="sv-SE" sz="2400" smtClean="0"/>
              <a:t>	1. Otomatisasi dan integrasi banyak proses bisnis. </a:t>
            </a:r>
          </a:p>
          <a:p>
            <a:pPr eaLnBrk="1" hangingPunct="1">
              <a:lnSpc>
                <a:spcPct val="80000"/>
              </a:lnSpc>
              <a:buFontTx/>
              <a:buNone/>
            </a:pPr>
            <a:r>
              <a:rPr lang="sv-SE" sz="2400" smtClean="0"/>
              <a:t>	2. Membagi data base yang umum dan praktek bisnis </a:t>
            </a:r>
          </a:p>
          <a:p>
            <a:pPr eaLnBrk="1" hangingPunct="1">
              <a:lnSpc>
                <a:spcPct val="80000"/>
              </a:lnSpc>
              <a:buFontTx/>
              <a:buNone/>
            </a:pPr>
            <a:r>
              <a:rPr lang="sv-SE" sz="2400" smtClean="0"/>
              <a:t>	    melalui enterprise. </a:t>
            </a:r>
          </a:p>
          <a:p>
            <a:pPr eaLnBrk="1" hangingPunct="1">
              <a:lnSpc>
                <a:spcPct val="80000"/>
              </a:lnSpc>
              <a:buFontTx/>
              <a:buNone/>
            </a:pPr>
            <a:r>
              <a:rPr lang="sv-SE" sz="2400" smtClean="0"/>
              <a:t>	3. Menghasilkan informasi yang real time. </a:t>
            </a:r>
            <a:endParaRPr lang="en-US" sz="240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689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2066E7D2-7AD1-4ACB-92A9-D1767684A77A}" type="slidenum">
              <a:rPr lang="en-US" smtClean="0">
                <a:solidFill>
                  <a:schemeClr val="tx1"/>
                </a:solidFill>
                <a:latin typeface="Arial" charset="0"/>
              </a:rPr>
              <a:pPr eaLnBrk="1" fontAlgn="base" hangingPunct="1">
                <a:spcBef>
                  <a:spcPct val="0"/>
                </a:spcBef>
                <a:spcAft>
                  <a:spcPct val="0"/>
                </a:spcAft>
              </a:pPr>
              <a:t>14</a:t>
            </a:fld>
            <a:endParaRPr lang="en-US" smtClean="0">
              <a:solidFill>
                <a:schemeClr val="tx1"/>
              </a:solidFill>
              <a:latin typeface="Arial" charset="0"/>
            </a:endParaRPr>
          </a:p>
        </p:txBody>
      </p:sp>
      <p:sp>
        <p:nvSpPr>
          <p:cNvPr id="336899" name="Rectangle 2"/>
          <p:cNvSpPr>
            <a:spLocks noGrp="1" noChangeArrowheads="1"/>
          </p:cNvSpPr>
          <p:nvPr>
            <p:ph type="title"/>
          </p:nvPr>
        </p:nvSpPr>
        <p:spPr>
          <a:xfrm>
            <a:off x="457200" y="274638"/>
            <a:ext cx="8229600" cy="411162"/>
          </a:xfrm>
        </p:spPr>
        <p:txBody>
          <a:bodyPr/>
          <a:lstStyle/>
          <a:p>
            <a:pPr eaLnBrk="1" hangingPunct="1"/>
            <a:r>
              <a:rPr lang="en-US" sz="2000" b="1" i="1" smtClean="0">
                <a:solidFill>
                  <a:srgbClr val="FF3300"/>
                </a:solidFill>
              </a:rPr>
              <a:t>Just In Time (JIT) dan Lean Production Systems</a:t>
            </a:r>
          </a:p>
        </p:txBody>
      </p:sp>
      <p:sp>
        <p:nvSpPr>
          <p:cNvPr id="336900" name="Rectangle 3"/>
          <p:cNvSpPr>
            <a:spLocks noGrp="1" noChangeArrowheads="1"/>
          </p:cNvSpPr>
          <p:nvPr>
            <p:ph type="body" idx="1"/>
          </p:nvPr>
        </p:nvSpPr>
        <p:spPr>
          <a:xfrm>
            <a:off x="457200" y="762000"/>
            <a:ext cx="8229600" cy="5364163"/>
          </a:xfrm>
        </p:spPr>
        <p:txBody>
          <a:bodyPr/>
          <a:lstStyle/>
          <a:p>
            <a:pPr eaLnBrk="1" hangingPunct="1">
              <a:lnSpc>
                <a:spcPct val="80000"/>
              </a:lnSpc>
              <a:buFontTx/>
              <a:buNone/>
            </a:pPr>
            <a:r>
              <a:rPr lang="en-US" sz="2000" b="1" smtClean="0"/>
              <a:t>A. JUST IN TIME (JIT) </a:t>
            </a:r>
            <a:endParaRPr lang="en-US" sz="2000" smtClean="0"/>
          </a:p>
          <a:p>
            <a:pPr algn="just" eaLnBrk="1" hangingPunct="1">
              <a:lnSpc>
                <a:spcPct val="80000"/>
              </a:lnSpc>
            </a:pPr>
            <a:r>
              <a:rPr lang="en-US" sz="2000" smtClean="0"/>
              <a:t>Merupakan falsafah pemecahan masalah yang berkelanjutan</a:t>
            </a:r>
            <a:r>
              <a:rPr lang="id-ID" sz="2000" smtClean="0"/>
              <a:t> y</a:t>
            </a:r>
            <a:r>
              <a:rPr lang="en-US" sz="2000" smtClean="0"/>
              <a:t>ang dilakukan dalam JIT adalah pengurangan kesia-siaan dan pengurangan variabilitas. </a:t>
            </a:r>
          </a:p>
          <a:p>
            <a:pPr algn="just" eaLnBrk="1" hangingPunct="1">
              <a:lnSpc>
                <a:spcPct val="80000"/>
              </a:lnSpc>
              <a:buFontTx/>
              <a:buNone/>
            </a:pPr>
            <a:endParaRPr lang="en-US" sz="1000" b="1" smtClean="0"/>
          </a:p>
          <a:p>
            <a:pPr algn="just" eaLnBrk="1" hangingPunct="1">
              <a:lnSpc>
                <a:spcPct val="80000"/>
              </a:lnSpc>
              <a:buFontTx/>
              <a:buNone/>
            </a:pPr>
            <a:r>
              <a:rPr lang="en-US" sz="2000" b="1" smtClean="0">
                <a:solidFill>
                  <a:srgbClr val="FF3300"/>
                </a:solidFill>
              </a:rPr>
              <a:t>1. Pengurangan Kesia-siaan</a:t>
            </a:r>
            <a:r>
              <a:rPr lang="en-US" sz="2000" b="1" smtClean="0"/>
              <a:t> </a:t>
            </a:r>
            <a:endParaRPr lang="en-US" sz="2000" smtClean="0"/>
          </a:p>
          <a:p>
            <a:pPr algn="just" eaLnBrk="1" hangingPunct="1">
              <a:lnSpc>
                <a:spcPct val="80000"/>
              </a:lnSpc>
            </a:pPr>
            <a:r>
              <a:rPr lang="en-US" sz="2000" smtClean="0"/>
              <a:t>Kesia-siaan dalam proses produksi barang maupun jasa adalah pemberian penjelasan mengenai sesuatu yang tidak menambah nilai produk, baik yang disimpan, diperiksa, terlambat diproduksi, mengantre maupun yang rusak. </a:t>
            </a:r>
          </a:p>
          <a:p>
            <a:pPr algn="just" eaLnBrk="1" hangingPunct="1">
              <a:lnSpc>
                <a:spcPct val="80000"/>
              </a:lnSpc>
            </a:pPr>
            <a:r>
              <a:rPr lang="en-US" sz="2000" smtClean="0"/>
              <a:t>Lebih jauh lagi, setiap kegiatan yang menurut konsumen tidak menambah nilai produk merupakan suatu kesia-siaan. </a:t>
            </a:r>
          </a:p>
          <a:p>
            <a:pPr algn="just" eaLnBrk="1" hangingPunct="1">
              <a:lnSpc>
                <a:spcPct val="80000"/>
              </a:lnSpc>
            </a:pPr>
            <a:r>
              <a:rPr lang="en-US" sz="2000" smtClean="0"/>
              <a:t>JIT mempercepat proses produksi sehingga memungkinkan penghantaran produk kepada konsumen lebih cepat dan persediaan dalam prosespun menurun jumlahnya, sehingga memungkinkan pemanfaatan yang lebih produktif pada asset yang sebelumnya disimpan dalam persediaan.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2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987EED59-C25A-4F99-82EB-B247E4FFF277}" type="slidenum">
              <a:rPr lang="en-US" smtClean="0">
                <a:solidFill>
                  <a:schemeClr val="tx1"/>
                </a:solidFill>
                <a:latin typeface="Arial" charset="0"/>
              </a:rPr>
              <a:pPr eaLnBrk="1" fontAlgn="base" hangingPunct="1">
                <a:spcBef>
                  <a:spcPct val="0"/>
                </a:spcBef>
                <a:spcAft>
                  <a:spcPct val="0"/>
                </a:spcAft>
              </a:pPr>
              <a:t>15</a:t>
            </a:fld>
            <a:endParaRPr lang="en-US" smtClean="0">
              <a:solidFill>
                <a:schemeClr val="tx1"/>
              </a:solidFill>
              <a:latin typeface="Arial" charset="0"/>
            </a:endParaRPr>
          </a:p>
        </p:txBody>
      </p:sp>
      <p:sp>
        <p:nvSpPr>
          <p:cNvPr id="337923" name="Rectangle 2"/>
          <p:cNvSpPr>
            <a:spLocks noGrp="1" noChangeArrowheads="1"/>
          </p:cNvSpPr>
          <p:nvPr>
            <p:ph type="title"/>
          </p:nvPr>
        </p:nvSpPr>
        <p:spPr>
          <a:xfrm>
            <a:off x="457200" y="274638"/>
            <a:ext cx="8229600" cy="334962"/>
          </a:xfrm>
        </p:spPr>
        <p:txBody>
          <a:bodyPr/>
          <a:lstStyle/>
          <a:p>
            <a:pPr algn="l" eaLnBrk="1" hangingPunct="1"/>
            <a:r>
              <a:rPr lang="en-US" sz="1800" b="1" smtClean="0">
                <a:solidFill>
                  <a:srgbClr val="FF3300"/>
                </a:solidFill>
              </a:rPr>
              <a:t>2. Pengurangan Variabilitas</a:t>
            </a:r>
            <a:endParaRPr lang="en-US" sz="4000" smtClean="0">
              <a:solidFill>
                <a:srgbClr val="FF3300"/>
              </a:solidFill>
            </a:endParaRPr>
          </a:p>
        </p:txBody>
      </p:sp>
      <p:sp>
        <p:nvSpPr>
          <p:cNvPr id="337924" name="Rectangle 3"/>
          <p:cNvSpPr>
            <a:spLocks noGrp="1" noChangeArrowheads="1"/>
          </p:cNvSpPr>
          <p:nvPr>
            <p:ph type="body" idx="1"/>
          </p:nvPr>
        </p:nvSpPr>
        <p:spPr>
          <a:xfrm>
            <a:off x="228600" y="685800"/>
            <a:ext cx="8686800" cy="5791200"/>
          </a:xfrm>
        </p:spPr>
        <p:txBody>
          <a:bodyPr/>
          <a:lstStyle/>
          <a:p>
            <a:pPr algn="just" eaLnBrk="1" hangingPunct="1">
              <a:lnSpc>
                <a:spcPct val="80000"/>
              </a:lnSpc>
            </a:pPr>
            <a:r>
              <a:rPr lang="en-US" sz="1800" smtClean="0"/>
              <a:t>Menurut konsep JIT, untuk menjalankan pergerakan bahan baku maka manajer mengurangi variabilitas yang disebabkan oleh factor internal maupun eksternal.</a:t>
            </a:r>
          </a:p>
          <a:p>
            <a:pPr algn="just" eaLnBrk="1" hangingPunct="1">
              <a:lnSpc>
                <a:spcPct val="80000"/>
              </a:lnSpc>
            </a:pPr>
            <a:r>
              <a:rPr lang="en-US" sz="1800" smtClean="0"/>
              <a:t>Variabilitas adalah setiap </a:t>
            </a:r>
            <a:r>
              <a:rPr lang="en-US" sz="1800" b="1" i="1" smtClean="0"/>
              <a:t>penyimpangan</a:t>
            </a:r>
            <a:r>
              <a:rPr lang="en-US" sz="1800" smtClean="0"/>
              <a:t> dari proses optimal yang mengantarkan produk sempurna tepat waktu setiap saat. </a:t>
            </a:r>
            <a:endParaRPr lang="fi-FI" sz="1800" smtClean="0"/>
          </a:p>
          <a:p>
            <a:pPr algn="just" eaLnBrk="1" hangingPunct="1">
              <a:lnSpc>
                <a:spcPct val="80000"/>
              </a:lnSpc>
            </a:pPr>
            <a:r>
              <a:rPr lang="fi-FI" sz="1800" smtClean="0"/>
              <a:t>Semakin kecil variabilitas semakin kecil pula kesia-siaan yang terjadi. </a:t>
            </a:r>
            <a:endParaRPr lang="id-ID" sz="1800" smtClean="0"/>
          </a:p>
          <a:p>
            <a:pPr algn="just" eaLnBrk="1" hangingPunct="1">
              <a:lnSpc>
                <a:spcPct val="80000"/>
              </a:lnSpc>
            </a:pPr>
            <a:endParaRPr lang="id-ID" sz="1800" smtClean="0"/>
          </a:p>
          <a:p>
            <a:pPr algn="just" eaLnBrk="1" hangingPunct="1">
              <a:lnSpc>
                <a:spcPct val="80000"/>
              </a:lnSpc>
            </a:pPr>
            <a:r>
              <a:rPr lang="fi-FI" sz="1800" smtClean="0"/>
              <a:t>variabilitas timbul karena </a:t>
            </a:r>
            <a:r>
              <a:rPr lang="id-ID" sz="1800" smtClean="0"/>
              <a:t> </a:t>
            </a:r>
            <a:r>
              <a:rPr lang="fi-FI" sz="1800" b="1" i="1" smtClean="0"/>
              <a:t>manajemen yang jelek</a:t>
            </a:r>
            <a:r>
              <a:rPr lang="fi-FI" sz="1800" smtClean="0"/>
              <a:t>, yang diantaranya sebagai berikut: </a:t>
            </a:r>
          </a:p>
          <a:p>
            <a:pPr algn="just" eaLnBrk="1" hangingPunct="1">
              <a:lnSpc>
                <a:spcPct val="80000"/>
              </a:lnSpc>
              <a:buFontTx/>
              <a:buNone/>
            </a:pPr>
            <a:r>
              <a:rPr lang="fi-FI" sz="1800" smtClean="0"/>
              <a:t>a. Karyawan, fasilitas dan pemasok memproduksi unit-unit produk yang tidak sesuai dengan standar, terlambat atau jumlah tidak sesuai. </a:t>
            </a:r>
            <a:endParaRPr lang="nb-NO" sz="1800" smtClean="0"/>
          </a:p>
          <a:p>
            <a:pPr algn="just" eaLnBrk="1" hangingPunct="1">
              <a:lnSpc>
                <a:spcPct val="80000"/>
              </a:lnSpc>
              <a:buFontTx/>
              <a:buNone/>
            </a:pPr>
            <a:r>
              <a:rPr lang="nb-NO" sz="1800" smtClean="0"/>
              <a:t>b.  Engineering drawing atau spesifikasi tidak akurat. </a:t>
            </a:r>
          </a:p>
          <a:p>
            <a:pPr algn="just" eaLnBrk="1" hangingPunct="1">
              <a:lnSpc>
                <a:spcPct val="80000"/>
              </a:lnSpc>
              <a:buFontTx/>
              <a:buNone/>
            </a:pPr>
            <a:r>
              <a:rPr lang="nb-NO" sz="1800" smtClean="0"/>
              <a:t>c.  Bagian produksi mencoba memproduksi sebelum spesifikasi lengkap. </a:t>
            </a:r>
          </a:p>
          <a:p>
            <a:pPr algn="just" eaLnBrk="1" hangingPunct="1">
              <a:lnSpc>
                <a:spcPct val="80000"/>
              </a:lnSpc>
              <a:buFontTx/>
              <a:buNone/>
            </a:pPr>
            <a:r>
              <a:rPr lang="nb-NO" sz="1800" smtClean="0"/>
              <a:t>d.  Permintaan konsumen tidak diketahui. </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894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0E3B61EC-C100-4BD4-B4E3-8DB0E06A4FAD}" type="slidenum">
              <a:rPr lang="en-US" smtClean="0">
                <a:solidFill>
                  <a:schemeClr val="tx1"/>
                </a:solidFill>
                <a:latin typeface="Arial" charset="0"/>
              </a:rPr>
              <a:pPr eaLnBrk="1" fontAlgn="base" hangingPunct="1">
                <a:spcBef>
                  <a:spcPct val="0"/>
                </a:spcBef>
                <a:spcAft>
                  <a:spcPct val="0"/>
                </a:spcAft>
              </a:pPr>
              <a:t>16</a:t>
            </a:fld>
            <a:endParaRPr lang="en-US" smtClean="0">
              <a:solidFill>
                <a:schemeClr val="tx1"/>
              </a:solidFill>
              <a:latin typeface="Arial" charset="0"/>
            </a:endParaRPr>
          </a:p>
        </p:txBody>
      </p:sp>
      <p:sp>
        <p:nvSpPr>
          <p:cNvPr id="338947" name="Rectangle 2"/>
          <p:cNvSpPr>
            <a:spLocks noGrp="1" noChangeArrowheads="1"/>
          </p:cNvSpPr>
          <p:nvPr>
            <p:ph type="title"/>
          </p:nvPr>
        </p:nvSpPr>
        <p:spPr>
          <a:xfrm>
            <a:off x="457200" y="274638"/>
            <a:ext cx="8229600" cy="334962"/>
          </a:xfrm>
        </p:spPr>
        <p:txBody>
          <a:bodyPr/>
          <a:lstStyle/>
          <a:p>
            <a:pPr eaLnBrk="1" hangingPunct="1"/>
            <a:r>
              <a:rPr lang="sv-SE" sz="2000" b="1" smtClean="0">
                <a:solidFill>
                  <a:srgbClr val="FF3300"/>
                </a:solidFill>
              </a:rPr>
              <a:t>B. KONTRIBUSI JIT PADA KEUNGGULAN KOMPETITIF</a:t>
            </a:r>
            <a:endParaRPr lang="en-US" sz="4000" smtClean="0">
              <a:solidFill>
                <a:srgbClr val="FF3300"/>
              </a:solidFill>
            </a:endParaRPr>
          </a:p>
        </p:txBody>
      </p:sp>
      <p:sp>
        <p:nvSpPr>
          <p:cNvPr id="339972" name="Rectangle 3"/>
          <p:cNvSpPr>
            <a:spLocks noGrp="1" noChangeArrowheads="1"/>
          </p:cNvSpPr>
          <p:nvPr>
            <p:ph type="body" idx="1"/>
          </p:nvPr>
        </p:nvSpPr>
        <p:spPr>
          <a:xfrm>
            <a:off x="457200" y="685800"/>
            <a:ext cx="8229600" cy="5440363"/>
          </a:xfrm>
        </p:spPr>
        <p:txBody>
          <a:bodyPr/>
          <a:lstStyle/>
          <a:p>
            <a:pPr marL="0" indent="0" algn="just" eaLnBrk="1" hangingPunct="1">
              <a:lnSpc>
                <a:spcPct val="80000"/>
              </a:lnSpc>
              <a:buFont typeface="Arial" charset="0"/>
              <a:buNone/>
              <a:defRPr/>
            </a:pPr>
            <a:endParaRPr lang="fi-FI" sz="1800" dirty="0" smtClean="0"/>
          </a:p>
          <a:p>
            <a:pPr algn="just" eaLnBrk="1" hangingPunct="1">
              <a:lnSpc>
                <a:spcPct val="80000"/>
              </a:lnSpc>
              <a:buFontTx/>
              <a:buNone/>
              <a:defRPr/>
            </a:pPr>
            <a:r>
              <a:rPr lang="sv-SE" sz="1800" b="1" dirty="0" smtClean="0"/>
              <a:t>Konsep JIT menunjang Keunggulan Kompetitif: </a:t>
            </a:r>
            <a:endParaRPr lang="sv-SE" sz="1800" dirty="0" smtClean="0"/>
          </a:p>
          <a:p>
            <a:pPr algn="just" eaLnBrk="1" hangingPunct="1">
              <a:lnSpc>
                <a:spcPct val="80000"/>
              </a:lnSpc>
              <a:buFontTx/>
              <a:buNone/>
              <a:defRPr/>
            </a:pPr>
            <a:r>
              <a:rPr lang="sv-SE" sz="1800" dirty="0" smtClean="0"/>
              <a:t>	Pemasok : 	Untuk mengurangi jumlah sumber pasokannya. </a:t>
            </a:r>
          </a:p>
          <a:p>
            <a:pPr algn="just" eaLnBrk="1" hangingPunct="1">
              <a:lnSpc>
                <a:spcPct val="80000"/>
              </a:lnSpc>
              <a:buFontTx/>
              <a:buNone/>
              <a:defRPr/>
            </a:pPr>
            <a:r>
              <a:rPr lang="sv-SE" sz="1800" dirty="0" smtClean="0"/>
              <a:t>			Agar membina hubungan yang mendukung.</a:t>
            </a:r>
          </a:p>
          <a:p>
            <a:pPr algn="just" eaLnBrk="1" hangingPunct="1">
              <a:lnSpc>
                <a:spcPct val="80000"/>
              </a:lnSpc>
              <a:buFontTx/>
              <a:buNone/>
              <a:defRPr/>
            </a:pPr>
            <a:r>
              <a:rPr lang="sv-SE" sz="1800" dirty="0" smtClean="0"/>
              <a:t>			Pengiriman barang yang bermutu tepat waktu.</a:t>
            </a:r>
          </a:p>
          <a:p>
            <a:pPr algn="just" eaLnBrk="1" hangingPunct="1">
              <a:lnSpc>
                <a:spcPct val="80000"/>
              </a:lnSpc>
              <a:buFontTx/>
              <a:buNone/>
              <a:defRPr/>
            </a:pPr>
            <a:r>
              <a:rPr lang="sv-SE" sz="1800" dirty="0" smtClean="0"/>
              <a:t>	Tata letak : 	Tata letak sel kerja dengan kegiatan pengujian di tiap tahap  </a:t>
            </a:r>
          </a:p>
          <a:p>
            <a:pPr algn="just" eaLnBrk="1" hangingPunct="1">
              <a:lnSpc>
                <a:spcPct val="80000"/>
              </a:lnSpc>
              <a:buFontTx/>
              <a:buNone/>
              <a:defRPr/>
            </a:pPr>
            <a:r>
              <a:rPr lang="sv-SE" sz="1800" dirty="0" smtClean="0"/>
              <a:t>                              proses. </a:t>
            </a:r>
          </a:p>
          <a:p>
            <a:pPr algn="just" eaLnBrk="1" hangingPunct="1">
              <a:lnSpc>
                <a:spcPct val="80000"/>
              </a:lnSpc>
              <a:buFontTx/>
              <a:buNone/>
              <a:defRPr/>
            </a:pPr>
            <a:r>
              <a:rPr lang="sv-SE" sz="1800" dirty="0" smtClean="0"/>
              <a:t>			Teknologi kelompok. </a:t>
            </a:r>
          </a:p>
          <a:p>
            <a:pPr algn="just" eaLnBrk="1" hangingPunct="1">
              <a:lnSpc>
                <a:spcPct val="80000"/>
              </a:lnSpc>
              <a:buFontTx/>
              <a:buNone/>
              <a:defRPr/>
            </a:pPr>
            <a:r>
              <a:rPr lang="sv-SE" sz="1800" dirty="0" smtClean="0"/>
              <a:t>			Mesin-mesin yang dapat dipindah dan diganti. </a:t>
            </a:r>
          </a:p>
          <a:p>
            <a:pPr algn="just" eaLnBrk="1" hangingPunct="1">
              <a:lnSpc>
                <a:spcPct val="80000"/>
              </a:lnSpc>
              <a:buFontTx/>
              <a:buNone/>
              <a:defRPr/>
            </a:pPr>
            <a:r>
              <a:rPr lang="sv-SE" sz="1800" dirty="0" smtClean="0"/>
              <a:t>			Pengaturan lingkungan kerja tingkat tinggi dan kerapihan. </a:t>
            </a:r>
            <a:endParaRPr lang="fi-FI" sz="1800" dirty="0" smtClean="0"/>
          </a:p>
          <a:p>
            <a:pPr algn="just" eaLnBrk="1" hangingPunct="1">
              <a:lnSpc>
                <a:spcPct val="80000"/>
              </a:lnSpc>
              <a:buFontTx/>
              <a:buNone/>
              <a:defRPr/>
            </a:pPr>
            <a:r>
              <a:rPr lang="fi-FI" sz="1800" dirty="0" smtClean="0"/>
              <a:t>			Pengurangan tempat untuk menyimpan persediaan. </a:t>
            </a:r>
            <a:endParaRPr lang="nb-NO" sz="1800" dirty="0" smtClean="0"/>
          </a:p>
          <a:p>
            <a:pPr algn="just" eaLnBrk="1" hangingPunct="1">
              <a:lnSpc>
                <a:spcPct val="80000"/>
              </a:lnSpc>
              <a:buFontTx/>
              <a:buNone/>
              <a:defRPr/>
            </a:pPr>
            <a:r>
              <a:rPr lang="nb-NO" sz="1800" dirty="0" smtClean="0"/>
              <a:t>			Mengirim langsung ke area kerja. </a:t>
            </a:r>
          </a:p>
          <a:p>
            <a:pPr algn="just" eaLnBrk="1" hangingPunct="1">
              <a:lnSpc>
                <a:spcPct val="80000"/>
              </a:lnSpc>
              <a:buFontTx/>
              <a:buNone/>
              <a:defRPr/>
            </a:pPr>
            <a:r>
              <a:rPr lang="nb-NO" sz="1800" dirty="0" smtClean="0"/>
              <a:t>	Persediaan : 	Ukuran lot yang kecil </a:t>
            </a:r>
          </a:p>
          <a:p>
            <a:pPr algn="just" eaLnBrk="1" hangingPunct="1">
              <a:lnSpc>
                <a:spcPct val="80000"/>
              </a:lnSpc>
              <a:buFontTx/>
              <a:buNone/>
              <a:defRPr/>
            </a:pPr>
            <a:r>
              <a:rPr lang="nb-NO" sz="1800" dirty="0" smtClean="0"/>
              <a:t>			Waktu pemasangan yang pendek. </a:t>
            </a:r>
          </a:p>
          <a:p>
            <a:pPr algn="just" eaLnBrk="1" hangingPunct="1">
              <a:lnSpc>
                <a:spcPct val="80000"/>
              </a:lnSpc>
              <a:buFontTx/>
              <a:buNone/>
              <a:defRPr/>
            </a:pPr>
            <a:r>
              <a:rPr lang="nb-NO" sz="1800" dirty="0" smtClean="0"/>
              <a:t>			Kotak khusus yang menyimpan sejumlah komponen tertentu. </a:t>
            </a:r>
          </a:p>
          <a:p>
            <a:pPr algn="just" eaLnBrk="1" hangingPunct="1">
              <a:lnSpc>
                <a:spcPct val="80000"/>
              </a:lnSpc>
              <a:buFontTx/>
              <a:buNone/>
              <a:defRPr/>
            </a:pPr>
            <a:r>
              <a:rPr lang="nb-NO" sz="1800" dirty="0" smtClean="0"/>
              <a:t>	Penjadwalan: 	Penyimpangan dari jadwal tidak ada </a:t>
            </a:r>
          </a:p>
          <a:p>
            <a:pPr algn="just" eaLnBrk="1" hangingPunct="1">
              <a:lnSpc>
                <a:spcPct val="80000"/>
              </a:lnSpc>
              <a:buFontTx/>
              <a:buNone/>
              <a:defRPr/>
            </a:pPr>
            <a:r>
              <a:rPr lang="nb-NO" sz="1800" dirty="0" smtClean="0"/>
              <a:t>			Penjadwalan bertingkat. </a:t>
            </a:r>
          </a:p>
          <a:p>
            <a:pPr algn="just" eaLnBrk="1" hangingPunct="1">
              <a:lnSpc>
                <a:spcPct val="80000"/>
              </a:lnSpc>
              <a:buFontTx/>
              <a:buNone/>
              <a:defRPr/>
            </a:pPr>
            <a:r>
              <a:rPr lang="nb-NO" sz="1800" dirty="0" smtClean="0"/>
              <a:t>			Pemasok diinformasikan mengenal jadwal perusahaan. </a:t>
            </a:r>
            <a:endParaRPr lang="fi-FI" sz="1800" dirty="0" smtClean="0"/>
          </a:p>
          <a:p>
            <a:pPr algn="just" eaLnBrk="1" hangingPunct="1">
              <a:lnSpc>
                <a:spcPct val="80000"/>
              </a:lnSpc>
              <a:buFontTx/>
              <a:buNone/>
              <a:defRPr/>
            </a:pPr>
            <a:r>
              <a:rPr lang="fi-FI" sz="1800" dirty="0" smtClean="0"/>
              <a:t>			Tehnik Kanban.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997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0976450A-C20D-437A-811B-8D1FEC99E30C}" type="slidenum">
              <a:rPr lang="en-US" smtClean="0">
                <a:solidFill>
                  <a:schemeClr val="tx1"/>
                </a:solidFill>
                <a:latin typeface="Arial" charset="0"/>
              </a:rPr>
              <a:pPr eaLnBrk="1" fontAlgn="base" hangingPunct="1">
                <a:spcBef>
                  <a:spcPct val="0"/>
                </a:spcBef>
                <a:spcAft>
                  <a:spcPct val="0"/>
                </a:spcAft>
              </a:pPr>
              <a:t>17</a:t>
            </a:fld>
            <a:endParaRPr lang="en-US" smtClean="0">
              <a:solidFill>
                <a:schemeClr val="tx1"/>
              </a:solidFill>
              <a:latin typeface="Arial" charset="0"/>
            </a:endParaRPr>
          </a:p>
        </p:txBody>
      </p:sp>
      <p:sp>
        <p:nvSpPr>
          <p:cNvPr id="339971" name="Rectangle 3"/>
          <p:cNvSpPr>
            <a:spLocks noGrp="1" noChangeArrowheads="1"/>
          </p:cNvSpPr>
          <p:nvPr>
            <p:ph type="body" idx="1"/>
          </p:nvPr>
        </p:nvSpPr>
        <p:spPr>
          <a:xfrm>
            <a:off x="228600" y="304800"/>
            <a:ext cx="8610600" cy="6019800"/>
          </a:xfrm>
        </p:spPr>
        <p:txBody>
          <a:bodyPr/>
          <a:lstStyle/>
          <a:p>
            <a:pPr eaLnBrk="1" hangingPunct="1">
              <a:lnSpc>
                <a:spcPct val="80000"/>
              </a:lnSpc>
              <a:buFontTx/>
              <a:buNone/>
            </a:pPr>
            <a:r>
              <a:rPr lang="fi-FI" sz="1700" smtClean="0"/>
              <a:t>Pemeliharaan: 	Rutinitas harian. </a:t>
            </a:r>
          </a:p>
          <a:p>
            <a:pPr eaLnBrk="1" hangingPunct="1">
              <a:lnSpc>
                <a:spcPct val="80000"/>
              </a:lnSpc>
              <a:buFontTx/>
              <a:buNone/>
            </a:pPr>
            <a:r>
              <a:rPr lang="fi-FI" sz="1700" smtClean="0"/>
              <a:t>			Keterlibatan operator mesin. </a:t>
            </a:r>
          </a:p>
          <a:p>
            <a:pPr eaLnBrk="1" hangingPunct="1">
              <a:lnSpc>
                <a:spcPct val="80000"/>
              </a:lnSpc>
              <a:buFontTx/>
              <a:buNone/>
            </a:pPr>
            <a:r>
              <a:rPr lang="fi-FI" sz="1700" smtClean="0"/>
              <a:t>			Produksi </a:t>
            </a:r>
          </a:p>
          <a:p>
            <a:pPr eaLnBrk="1" hangingPunct="1">
              <a:lnSpc>
                <a:spcPct val="80000"/>
              </a:lnSpc>
              <a:buFontTx/>
              <a:buNone/>
            </a:pPr>
            <a:r>
              <a:rPr lang="fi-FI" sz="1700" smtClean="0"/>
              <a:t>Berkualitas: 	Pengendalian proses statistik. </a:t>
            </a:r>
          </a:p>
          <a:p>
            <a:pPr eaLnBrk="1" hangingPunct="1">
              <a:lnSpc>
                <a:spcPct val="80000"/>
              </a:lnSpc>
              <a:buFontTx/>
              <a:buNone/>
            </a:pPr>
            <a:r>
              <a:rPr lang="fi-FI" sz="1700" smtClean="0"/>
              <a:t>			Mutu yang dijaga oleh pemasok. </a:t>
            </a:r>
          </a:p>
          <a:p>
            <a:pPr eaLnBrk="1" hangingPunct="1">
              <a:lnSpc>
                <a:spcPct val="80000"/>
              </a:lnSpc>
              <a:buFontTx/>
              <a:buNone/>
            </a:pPr>
            <a:r>
              <a:rPr lang="fi-FI" sz="1700" smtClean="0"/>
              <a:t>			Mutu di dalam perusahaan </a:t>
            </a:r>
          </a:p>
          <a:p>
            <a:pPr eaLnBrk="1" hangingPunct="1">
              <a:lnSpc>
                <a:spcPct val="80000"/>
              </a:lnSpc>
              <a:buFontTx/>
              <a:buNone/>
            </a:pPr>
            <a:r>
              <a:rPr lang="fi-FI" sz="1700" smtClean="0"/>
              <a:t>			Pemberdayaan </a:t>
            </a:r>
          </a:p>
          <a:p>
            <a:pPr eaLnBrk="1" hangingPunct="1">
              <a:lnSpc>
                <a:spcPct val="80000"/>
              </a:lnSpc>
              <a:buFontTx/>
              <a:buNone/>
            </a:pPr>
            <a:r>
              <a:rPr lang="fi-FI" sz="1700" smtClean="0"/>
              <a:t>Karyawan: 	Pelatihan silang </a:t>
            </a:r>
          </a:p>
          <a:p>
            <a:pPr eaLnBrk="1" hangingPunct="1">
              <a:lnSpc>
                <a:spcPct val="80000"/>
              </a:lnSpc>
              <a:buFontTx/>
              <a:buNone/>
            </a:pPr>
            <a:r>
              <a:rPr lang="fi-FI" sz="1700" smtClean="0"/>
              <a:t>			Klasifikasi kerja sedikit agar ada fleksibilitas yang pasti. </a:t>
            </a:r>
          </a:p>
          <a:p>
            <a:pPr eaLnBrk="1" hangingPunct="1">
              <a:lnSpc>
                <a:spcPct val="80000"/>
              </a:lnSpc>
              <a:buFontTx/>
              <a:buNone/>
            </a:pPr>
            <a:r>
              <a:rPr lang="fi-FI" sz="1700" smtClean="0"/>
              <a:t>			Dukungan pelatihan. </a:t>
            </a:r>
          </a:p>
          <a:p>
            <a:pPr eaLnBrk="1" hangingPunct="1">
              <a:lnSpc>
                <a:spcPct val="80000"/>
              </a:lnSpc>
              <a:buFontTx/>
              <a:buNone/>
            </a:pPr>
            <a:r>
              <a:rPr lang="fi-FI" sz="1700" smtClean="0"/>
              <a:t>Komitmen: 	Dukungan manajemen, karyawan dan pemasok. </a:t>
            </a:r>
          </a:p>
          <a:p>
            <a:pPr eaLnBrk="1" hangingPunct="1">
              <a:lnSpc>
                <a:spcPct val="80000"/>
              </a:lnSpc>
              <a:buFontTx/>
              <a:buNone/>
            </a:pPr>
            <a:r>
              <a:rPr lang="fi-FI" sz="1700" b="1" smtClean="0"/>
              <a:t>Hasilnya :</a:t>
            </a:r>
          </a:p>
          <a:p>
            <a:pPr algn="just" eaLnBrk="1" hangingPunct="1">
              <a:lnSpc>
                <a:spcPct val="80000"/>
              </a:lnSpc>
              <a:buFontTx/>
              <a:buNone/>
            </a:pPr>
            <a:r>
              <a:rPr lang="fi-FI" sz="1700" smtClean="0"/>
              <a:t>1.  Penguranagn antrean dan keterlambatan, sehingga proses produksi semakin cepat, asset bisa digunakan lebih produktif, perusahaan dapat memenangkan pesanan. </a:t>
            </a:r>
          </a:p>
          <a:p>
            <a:pPr algn="just" eaLnBrk="1" hangingPunct="1">
              <a:lnSpc>
                <a:spcPct val="80000"/>
              </a:lnSpc>
              <a:buFontTx/>
              <a:buNone/>
            </a:pPr>
            <a:r>
              <a:rPr lang="fi-FI" sz="1700" smtClean="0"/>
              <a:t>2. Peningkatan mutu sehingga kesia-siaan berkurang dan dapat memenangkan pesanan. </a:t>
            </a:r>
          </a:p>
          <a:p>
            <a:pPr algn="just" eaLnBrk="1" hangingPunct="1">
              <a:lnSpc>
                <a:spcPct val="80000"/>
              </a:lnSpc>
              <a:buFontTx/>
              <a:buNone/>
            </a:pPr>
            <a:r>
              <a:rPr lang="fi-FI" sz="1700" smtClean="0"/>
              <a:t>3.  Penurunan biaya sehingga laba meningkat atau harga jual bisa diturunkan. </a:t>
            </a:r>
          </a:p>
          <a:p>
            <a:pPr algn="just" eaLnBrk="1" hangingPunct="1">
              <a:lnSpc>
                <a:spcPct val="80000"/>
              </a:lnSpc>
              <a:buFontTx/>
              <a:buNone/>
            </a:pPr>
            <a:r>
              <a:rPr lang="fi-FI" sz="1700" smtClean="0"/>
              <a:t>4. Pengurangan variabilitas di tempat kerja sehingga kesia-siaan berkurang dan memenangkan pesanan. </a:t>
            </a:r>
          </a:p>
          <a:p>
            <a:pPr algn="just" eaLnBrk="1" hangingPunct="1">
              <a:lnSpc>
                <a:spcPct val="80000"/>
              </a:lnSpc>
              <a:buFontTx/>
              <a:buNone/>
            </a:pPr>
            <a:r>
              <a:rPr lang="fi-FI" sz="1700" smtClean="0"/>
              <a:t>5.  Pengurangan kegiatan pengerjaan ulang sehingga memenangkan persaingan </a:t>
            </a:r>
          </a:p>
          <a:p>
            <a:pPr algn="just" eaLnBrk="1" hangingPunct="1">
              <a:lnSpc>
                <a:spcPct val="80000"/>
              </a:lnSpc>
              <a:buFontTx/>
              <a:buNone/>
            </a:pPr>
            <a:endParaRPr lang="fi-FI" sz="800" smtClean="0"/>
          </a:p>
          <a:p>
            <a:pPr algn="just" eaLnBrk="1" hangingPunct="1">
              <a:lnSpc>
                <a:spcPct val="80000"/>
              </a:lnSpc>
              <a:buFontTx/>
              <a:buNone/>
            </a:pPr>
            <a:r>
              <a:rPr lang="fi-FI" sz="1700" b="1" smtClean="0"/>
              <a:t>Yang diharapkan akan terjadi </a:t>
            </a:r>
            <a:r>
              <a:rPr lang="fi-FI" sz="1700" smtClean="0"/>
              <a:t>: </a:t>
            </a:r>
          </a:p>
          <a:p>
            <a:pPr algn="just" eaLnBrk="1" hangingPunct="1">
              <a:lnSpc>
                <a:spcPct val="80000"/>
              </a:lnSpc>
              <a:buFontTx/>
              <a:buNone/>
            </a:pPr>
            <a:r>
              <a:rPr lang="fi-FI" sz="1700" smtClean="0"/>
              <a:t>      Tanggapan terhadap konsumen lebih cepat, biaya lebih rendah mutu lebih tinggi dan ini merupakan keunggulan kompetitif.</a:t>
            </a:r>
            <a:endParaRPr lang="en-US" sz="17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099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97B3CBAC-4B96-475F-9D4E-EAB1BBB1041F}" type="slidenum">
              <a:rPr lang="en-US" smtClean="0">
                <a:solidFill>
                  <a:schemeClr val="tx1"/>
                </a:solidFill>
                <a:latin typeface="Arial" charset="0"/>
              </a:rPr>
              <a:pPr eaLnBrk="1" fontAlgn="base" hangingPunct="1">
                <a:spcBef>
                  <a:spcPct val="0"/>
                </a:spcBef>
                <a:spcAft>
                  <a:spcPct val="0"/>
                </a:spcAft>
              </a:pPr>
              <a:t>18</a:t>
            </a:fld>
            <a:endParaRPr lang="en-US" smtClean="0">
              <a:solidFill>
                <a:schemeClr val="tx1"/>
              </a:solidFill>
              <a:latin typeface="Arial" charset="0"/>
            </a:endParaRPr>
          </a:p>
        </p:txBody>
      </p:sp>
      <p:sp>
        <p:nvSpPr>
          <p:cNvPr id="340995" name="Rectangle 2"/>
          <p:cNvSpPr>
            <a:spLocks noGrp="1" noChangeArrowheads="1"/>
          </p:cNvSpPr>
          <p:nvPr>
            <p:ph type="title"/>
          </p:nvPr>
        </p:nvSpPr>
        <p:spPr>
          <a:xfrm>
            <a:off x="457200" y="274638"/>
            <a:ext cx="8229600" cy="182562"/>
          </a:xfrm>
        </p:spPr>
        <p:txBody>
          <a:bodyPr/>
          <a:lstStyle/>
          <a:p>
            <a:pPr eaLnBrk="1" hangingPunct="1"/>
            <a:r>
              <a:rPr lang="sv-SE" sz="1800" b="1" smtClean="0">
                <a:solidFill>
                  <a:srgbClr val="FF3300"/>
                </a:solidFill>
              </a:rPr>
              <a:t>C. FAKTOR KUNCI SUKSES DALAM JUST IN TIME</a:t>
            </a:r>
            <a:endParaRPr lang="en-US" sz="1800" smtClean="0">
              <a:solidFill>
                <a:srgbClr val="FF3300"/>
              </a:solidFill>
            </a:endParaRPr>
          </a:p>
        </p:txBody>
      </p:sp>
      <p:sp>
        <p:nvSpPr>
          <p:cNvPr id="18436" name="Rectangle 3"/>
          <p:cNvSpPr>
            <a:spLocks noGrp="1" noChangeArrowheads="1"/>
          </p:cNvSpPr>
          <p:nvPr>
            <p:ph type="body" idx="1"/>
          </p:nvPr>
        </p:nvSpPr>
        <p:spPr>
          <a:xfrm>
            <a:off x="457200" y="533400"/>
            <a:ext cx="8229600" cy="5592763"/>
          </a:xfrm>
        </p:spPr>
        <p:txBody>
          <a:bodyPr/>
          <a:lstStyle/>
          <a:p>
            <a:pPr marL="0" indent="0" algn="just" eaLnBrk="1" hangingPunct="1">
              <a:lnSpc>
                <a:spcPct val="80000"/>
              </a:lnSpc>
              <a:buFontTx/>
              <a:buNone/>
              <a:defRPr/>
            </a:pPr>
            <a:r>
              <a:rPr lang="sv-SE" sz="1600" dirty="0" smtClean="0"/>
              <a:t>ada 7 faktor kesuksesan JIT yaitu: </a:t>
            </a:r>
            <a:endParaRPr lang="sv-SE" sz="1600" b="1" dirty="0" smtClean="0"/>
          </a:p>
          <a:p>
            <a:pPr eaLnBrk="1" hangingPunct="1">
              <a:lnSpc>
                <a:spcPct val="80000"/>
              </a:lnSpc>
              <a:buFontTx/>
              <a:buNone/>
              <a:defRPr/>
            </a:pPr>
            <a:r>
              <a:rPr lang="sv-SE" sz="1600" b="1" dirty="0" smtClean="0"/>
              <a:t>1. Suppliers </a:t>
            </a:r>
            <a:endParaRPr lang="sv-SE" sz="1600" dirty="0" smtClean="0"/>
          </a:p>
          <a:p>
            <a:pPr eaLnBrk="1" hangingPunct="1">
              <a:lnSpc>
                <a:spcPct val="80000"/>
              </a:lnSpc>
              <a:buFontTx/>
              <a:buNone/>
              <a:defRPr/>
            </a:pPr>
            <a:r>
              <a:rPr lang="sv-SE" sz="1600" dirty="0" smtClean="0"/>
              <a:t>Hal-hal yang harus diperhatikan adalah: </a:t>
            </a:r>
          </a:p>
          <a:p>
            <a:pPr eaLnBrk="1" hangingPunct="1">
              <a:lnSpc>
                <a:spcPct val="80000"/>
              </a:lnSpc>
              <a:buFontTx/>
              <a:buNone/>
              <a:defRPr/>
            </a:pPr>
            <a:r>
              <a:rPr lang="sv-SE" sz="1600" dirty="0" smtClean="0"/>
              <a:t>a. Kedatangan material dan produk akhir termasuk kesia-siaan. </a:t>
            </a:r>
          </a:p>
          <a:p>
            <a:pPr eaLnBrk="1" hangingPunct="1">
              <a:lnSpc>
                <a:spcPct val="80000"/>
              </a:lnSpc>
              <a:buFontTx/>
              <a:buNone/>
              <a:defRPr/>
            </a:pPr>
            <a:r>
              <a:rPr lang="sv-SE" sz="1600" dirty="0" smtClean="0"/>
              <a:t>b. Pembeli dan pemasok membentuk kemitraan. </a:t>
            </a:r>
          </a:p>
          <a:p>
            <a:pPr eaLnBrk="1" hangingPunct="1">
              <a:lnSpc>
                <a:spcPct val="80000"/>
              </a:lnSpc>
              <a:buFontTx/>
              <a:buNone/>
              <a:defRPr/>
            </a:pPr>
            <a:r>
              <a:rPr lang="sv-SE" sz="1600" dirty="0" smtClean="0"/>
              <a:t>c. Kemitraan JIT mengeliminir :    - Kegiatan yang tidak penting. </a:t>
            </a:r>
          </a:p>
          <a:p>
            <a:pPr eaLnBrk="1" hangingPunct="1">
              <a:lnSpc>
                <a:spcPct val="80000"/>
              </a:lnSpc>
              <a:buFontTx/>
              <a:buNone/>
              <a:defRPr/>
            </a:pPr>
            <a:r>
              <a:rPr lang="sv-SE" sz="1600" dirty="0" smtClean="0"/>
              <a:t>                                                     - Persediaan dalam perjalanan. </a:t>
            </a:r>
          </a:p>
          <a:p>
            <a:pPr eaLnBrk="1" hangingPunct="1">
              <a:lnSpc>
                <a:spcPct val="80000"/>
              </a:lnSpc>
              <a:buFontTx/>
              <a:buNone/>
              <a:defRPr/>
            </a:pPr>
            <a:r>
              <a:rPr lang="sv-SE" sz="1600" dirty="0" smtClean="0"/>
              <a:t>                                                     - Pemasok yang jelek </a:t>
            </a:r>
            <a:endParaRPr lang="sv-SE" sz="1600" b="1" dirty="0" smtClean="0"/>
          </a:p>
          <a:p>
            <a:pPr eaLnBrk="1" hangingPunct="1">
              <a:lnSpc>
                <a:spcPct val="80000"/>
              </a:lnSpc>
              <a:buFontTx/>
              <a:buNone/>
              <a:defRPr/>
            </a:pPr>
            <a:r>
              <a:rPr lang="sv-SE" sz="1600" b="1" dirty="0" smtClean="0"/>
              <a:t>2. Layout</a:t>
            </a:r>
            <a:endParaRPr lang="sv-SE" sz="1600" dirty="0" smtClean="0"/>
          </a:p>
          <a:p>
            <a:pPr algn="just" eaLnBrk="1" hangingPunct="1">
              <a:lnSpc>
                <a:spcPct val="80000"/>
              </a:lnSpc>
              <a:buFontTx/>
              <a:buNone/>
              <a:defRPr/>
            </a:pPr>
            <a:r>
              <a:rPr lang="sv-SE" sz="1600" dirty="0" smtClean="0"/>
              <a:t>	Tata letak memungkinkan pengurangan kesia-siaan yang lain, yaitu pergerakan. Misalnya pergerakan bahan baku maupun manusia menjadi fleksibel. </a:t>
            </a:r>
          </a:p>
          <a:p>
            <a:pPr eaLnBrk="1" hangingPunct="1">
              <a:lnSpc>
                <a:spcPct val="80000"/>
              </a:lnSpc>
              <a:buFontTx/>
              <a:buNone/>
              <a:defRPr/>
            </a:pPr>
            <a:r>
              <a:rPr lang="sv-SE" sz="1600" dirty="0" smtClean="0"/>
              <a:t>	JIT mempersyaratkan : 	a. Sel kerja untuk product family. </a:t>
            </a:r>
            <a:endParaRPr lang="fi-FI" sz="1600" dirty="0" smtClean="0"/>
          </a:p>
          <a:p>
            <a:pPr eaLnBrk="1" hangingPunct="1">
              <a:lnSpc>
                <a:spcPct val="80000"/>
              </a:lnSpc>
              <a:buFontTx/>
              <a:buNone/>
              <a:defRPr/>
            </a:pPr>
            <a:r>
              <a:rPr lang="fi-FI" sz="1600" dirty="0" smtClean="0"/>
              <a:t>				b. Pergerakan atau perubahan mesin. </a:t>
            </a:r>
          </a:p>
          <a:p>
            <a:pPr eaLnBrk="1" hangingPunct="1">
              <a:lnSpc>
                <a:spcPct val="80000"/>
              </a:lnSpc>
              <a:buFontTx/>
              <a:buNone/>
              <a:defRPr/>
            </a:pPr>
            <a:r>
              <a:rPr lang="fi-FI" sz="1600" dirty="0" smtClean="0"/>
              <a:t>				c. Jarak yang pendek. </a:t>
            </a:r>
          </a:p>
          <a:p>
            <a:pPr eaLnBrk="1" hangingPunct="1">
              <a:lnSpc>
                <a:spcPct val="80000"/>
              </a:lnSpc>
              <a:buFontTx/>
              <a:buNone/>
              <a:defRPr/>
            </a:pPr>
            <a:r>
              <a:rPr lang="fi-FI" sz="1600" dirty="0" smtClean="0"/>
              <a:t>				d. Tempat yang kecil untuk persediaan. </a:t>
            </a:r>
          </a:p>
          <a:p>
            <a:pPr eaLnBrk="1" hangingPunct="1">
              <a:lnSpc>
                <a:spcPct val="80000"/>
              </a:lnSpc>
              <a:buFontTx/>
              <a:buNone/>
              <a:defRPr/>
            </a:pPr>
            <a:r>
              <a:rPr lang="fi-FI" sz="1600" dirty="0" smtClean="0"/>
              <a:t>				e. Pengiriman langsung ke area kerja. </a:t>
            </a:r>
            <a:endParaRPr lang="fi-FI" sz="1600" b="1" dirty="0" smtClean="0"/>
          </a:p>
          <a:p>
            <a:pPr eaLnBrk="1" hangingPunct="1">
              <a:lnSpc>
                <a:spcPct val="80000"/>
              </a:lnSpc>
              <a:buFontTx/>
              <a:buNone/>
              <a:defRPr/>
            </a:pPr>
            <a:r>
              <a:rPr lang="fi-FI" sz="1600" b="1" dirty="0" smtClean="0"/>
              <a:t>3. Inventory </a:t>
            </a:r>
            <a:endParaRPr lang="fi-FI" sz="1600" dirty="0" smtClean="0"/>
          </a:p>
          <a:p>
            <a:pPr algn="just" eaLnBrk="1" hangingPunct="1">
              <a:lnSpc>
                <a:spcPct val="80000"/>
              </a:lnSpc>
              <a:defRPr/>
            </a:pPr>
            <a:r>
              <a:rPr lang="fi-FI" sz="1600" dirty="0" smtClean="0"/>
              <a:t>Persediaan dalam system produksi dan distribusi sering dadakan untuk berjaga-jaga. Tehnik persediaan yang efektif memerlukan Just In Time bukan Just In Case. Persediaan Just In Time merupakan persediaan minimal yang diperlukan untuk mempertahankan operasi system yang sempurna yaitu jumlah yang tepat tiba pada saat yang diperlukan bukan sebelum atau sesudah. </a:t>
            </a:r>
            <a:endParaRPr lang="en-US" sz="16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201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959B851A-4C0E-4702-8BBF-D9143EEB6103}" type="slidenum">
              <a:rPr lang="en-US" smtClean="0">
                <a:solidFill>
                  <a:schemeClr val="tx1"/>
                </a:solidFill>
                <a:latin typeface="Arial" charset="0"/>
              </a:rPr>
              <a:pPr eaLnBrk="1" fontAlgn="base" hangingPunct="1">
                <a:spcBef>
                  <a:spcPct val="0"/>
                </a:spcBef>
                <a:spcAft>
                  <a:spcPct val="0"/>
                </a:spcAft>
              </a:pPr>
              <a:t>19</a:t>
            </a:fld>
            <a:endParaRPr lang="en-US" smtClean="0">
              <a:solidFill>
                <a:schemeClr val="tx1"/>
              </a:solidFill>
              <a:latin typeface="Arial" charset="0"/>
            </a:endParaRPr>
          </a:p>
        </p:txBody>
      </p:sp>
      <p:sp>
        <p:nvSpPr>
          <p:cNvPr id="342019" name="Rectangle 3"/>
          <p:cNvSpPr>
            <a:spLocks noGrp="1" noChangeArrowheads="1"/>
          </p:cNvSpPr>
          <p:nvPr>
            <p:ph type="body" idx="1"/>
          </p:nvPr>
        </p:nvSpPr>
        <p:spPr>
          <a:xfrm>
            <a:off x="457200" y="533400"/>
            <a:ext cx="8229600" cy="5592763"/>
          </a:xfrm>
        </p:spPr>
        <p:txBody>
          <a:bodyPr/>
          <a:lstStyle/>
          <a:p>
            <a:pPr eaLnBrk="1" hangingPunct="1">
              <a:lnSpc>
                <a:spcPct val="80000"/>
              </a:lnSpc>
              <a:buFontTx/>
              <a:buNone/>
            </a:pPr>
            <a:r>
              <a:rPr lang="fi-FI" sz="2000" b="1" smtClean="0"/>
              <a:t>4. Schedulling </a:t>
            </a:r>
            <a:endParaRPr lang="fi-FI" sz="2000" smtClean="0"/>
          </a:p>
          <a:p>
            <a:pPr algn="just" eaLnBrk="1" hangingPunct="1">
              <a:lnSpc>
                <a:spcPct val="80000"/>
              </a:lnSpc>
            </a:pPr>
            <a:r>
              <a:rPr lang="fi-FI" sz="2000" smtClean="0"/>
              <a:t>Jadwal yang efektif dikomunikasikan di dalam organisasi dan kepada pemasok, maka akan sangat mendukung penerapan JIT. </a:t>
            </a:r>
            <a:endParaRPr lang="id-ID" sz="2000" smtClean="0"/>
          </a:p>
          <a:p>
            <a:pPr algn="just" eaLnBrk="1" hangingPunct="1">
              <a:lnSpc>
                <a:spcPct val="80000"/>
              </a:lnSpc>
            </a:pPr>
            <a:endParaRPr lang="id-ID" sz="2000" smtClean="0"/>
          </a:p>
          <a:p>
            <a:pPr algn="just" eaLnBrk="1" hangingPunct="1">
              <a:lnSpc>
                <a:spcPct val="80000"/>
              </a:lnSpc>
            </a:pPr>
            <a:r>
              <a:rPr lang="fi-FI" sz="2000" smtClean="0"/>
              <a:t>JIT mensyaratkan: </a:t>
            </a:r>
          </a:p>
          <a:p>
            <a:pPr eaLnBrk="1" hangingPunct="1">
              <a:lnSpc>
                <a:spcPct val="80000"/>
              </a:lnSpc>
              <a:buFontTx/>
              <a:buNone/>
            </a:pPr>
            <a:r>
              <a:rPr lang="fi-FI" sz="2000" smtClean="0"/>
              <a:t>	a. Mengkomunikasikan penjadwakan kepada supplier. </a:t>
            </a:r>
          </a:p>
          <a:p>
            <a:pPr eaLnBrk="1" hangingPunct="1">
              <a:lnSpc>
                <a:spcPct val="80000"/>
              </a:lnSpc>
              <a:buFontTx/>
              <a:buNone/>
            </a:pPr>
            <a:r>
              <a:rPr lang="fi-FI" sz="2000" smtClean="0"/>
              <a:t>	b. Jadwal bertingkat. </a:t>
            </a:r>
            <a:endParaRPr lang="sv-SE" sz="2000" smtClean="0"/>
          </a:p>
          <a:p>
            <a:pPr eaLnBrk="1" hangingPunct="1">
              <a:lnSpc>
                <a:spcPct val="80000"/>
              </a:lnSpc>
              <a:buFontTx/>
              <a:buNone/>
            </a:pPr>
            <a:r>
              <a:rPr lang="sv-SE" sz="2000" smtClean="0"/>
              <a:t>	c. Menekankan bagian dari skedul paling dekat dengan jatuh tempo. </a:t>
            </a:r>
            <a:endParaRPr lang="nb-NO" sz="2000" smtClean="0"/>
          </a:p>
          <a:p>
            <a:pPr eaLnBrk="1" hangingPunct="1">
              <a:lnSpc>
                <a:spcPct val="80000"/>
              </a:lnSpc>
              <a:buFontTx/>
              <a:buNone/>
            </a:pPr>
            <a:r>
              <a:rPr lang="nb-NO" sz="2000" smtClean="0"/>
              <a:t>	d. Lot kecil. </a:t>
            </a:r>
          </a:p>
          <a:p>
            <a:pPr eaLnBrk="1" hangingPunct="1">
              <a:lnSpc>
                <a:spcPct val="80000"/>
              </a:lnSpc>
              <a:buFontTx/>
              <a:buNone/>
            </a:pPr>
            <a:r>
              <a:rPr lang="nb-NO" sz="2000" smtClean="0"/>
              <a:t>	e. Tehnik Kanban. </a:t>
            </a:r>
            <a:endParaRPr lang="nb-NO" sz="2000" b="1" smtClean="0"/>
          </a:p>
          <a:p>
            <a:pPr eaLnBrk="1" hangingPunct="1">
              <a:lnSpc>
                <a:spcPct val="80000"/>
              </a:lnSpc>
              <a:buFontTx/>
              <a:buNone/>
            </a:pPr>
            <a:endParaRPr lang="nb-NO" sz="1000" b="1" smtClean="0"/>
          </a:p>
          <a:p>
            <a:pPr eaLnBrk="1" hangingPunct="1">
              <a:lnSpc>
                <a:spcPct val="80000"/>
              </a:lnSpc>
              <a:buFontTx/>
              <a:buNone/>
            </a:pPr>
            <a:r>
              <a:rPr lang="nb-NO" sz="2000" b="1" smtClean="0"/>
              <a:t>5. Preventive Maintenance</a:t>
            </a:r>
            <a:endParaRPr lang="nb-NO" sz="2000" smtClean="0"/>
          </a:p>
          <a:p>
            <a:pPr algn="just" eaLnBrk="1" hangingPunct="1">
              <a:lnSpc>
                <a:spcPct val="80000"/>
              </a:lnSpc>
            </a:pPr>
            <a:r>
              <a:rPr lang="nb-NO" sz="2000" smtClean="0"/>
              <a:t>Pemeliharaan dilakukan dalam rangka untuk menjaga hal-hal yang diinginkan supaya tidak terjadi atau tindakan pencegahan. </a:t>
            </a:r>
            <a:endParaRPr lang="id-ID" sz="2000" smtClean="0"/>
          </a:p>
          <a:p>
            <a:pPr algn="just" eaLnBrk="1" hangingPunct="1">
              <a:lnSpc>
                <a:spcPct val="80000"/>
              </a:lnSpc>
            </a:pPr>
            <a:r>
              <a:rPr lang="nb-NO" sz="2000" smtClean="0"/>
              <a:t>Misalnya dengan cara pemeliharaan rutin pada fasilitas yang digunakan, maupun pelatihan karyawan secara terus-menerus agar dapat beradaptasi dengan perubahan yang terjadi. </a:t>
            </a:r>
            <a:endParaRPr lang="en-US" sz="2000" smtClean="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4610" name="Slide Number Placeholder 1"/>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80CF6164-0C8F-4BAB-A102-626EFF195C36}" type="slidenum">
              <a:rPr lang="en-US" smtClean="0">
                <a:solidFill>
                  <a:schemeClr val="tx1"/>
                </a:solidFill>
                <a:latin typeface="Arial" charset="0"/>
              </a:rPr>
              <a:pPr eaLnBrk="1" fontAlgn="base" hangingPunct="1">
                <a:spcBef>
                  <a:spcPct val="0"/>
                </a:spcBef>
                <a:spcAft>
                  <a:spcPct val="0"/>
                </a:spcAft>
              </a:pPr>
              <a:t>2</a:t>
            </a:fld>
            <a:endParaRPr lang="en-US" smtClean="0">
              <a:solidFill>
                <a:schemeClr val="tx1"/>
              </a:solidFill>
              <a:latin typeface="Arial" charset="0"/>
            </a:endParaRPr>
          </a:p>
        </p:txBody>
      </p:sp>
      <p:sp>
        <p:nvSpPr>
          <p:cNvPr id="3" name="Rectangle 3"/>
          <p:cNvSpPr txBox="1">
            <a:spLocks noChangeArrowheads="1"/>
          </p:cNvSpPr>
          <p:nvPr/>
        </p:nvSpPr>
        <p:spPr>
          <a:xfrm>
            <a:off x="609600" y="1447800"/>
            <a:ext cx="7924800" cy="4953000"/>
          </a:xfrm>
          <a:prstGeom prst="rect">
            <a:avLst/>
          </a:prstGeom>
        </p:spPr>
        <p:txBody>
          <a:bodyPr/>
          <a:lstStyle/>
          <a:p>
            <a:pPr marL="342900" indent="-342900">
              <a:lnSpc>
                <a:spcPct val="80000"/>
              </a:lnSpc>
              <a:spcBef>
                <a:spcPct val="20000"/>
              </a:spcBef>
              <a:buFontTx/>
              <a:buChar char="•"/>
              <a:defRPr/>
            </a:pPr>
            <a:r>
              <a:rPr lang="nb-NO" sz="2000" b="1" kern="0" dirty="0">
                <a:solidFill>
                  <a:srgbClr val="FF3300"/>
                </a:solidFill>
                <a:latin typeface="+mn-lt"/>
              </a:rPr>
              <a:t>A. MODEL PERSEDIAAN DEPENDEN </a:t>
            </a:r>
            <a:endParaRPr lang="nb-NO" sz="2000" kern="0" dirty="0">
              <a:solidFill>
                <a:srgbClr val="FF3300"/>
              </a:solidFill>
              <a:latin typeface="+mn-lt"/>
            </a:endParaRPr>
          </a:p>
          <a:p>
            <a:pPr marL="342900" indent="-342900" algn="just">
              <a:lnSpc>
                <a:spcPct val="80000"/>
              </a:lnSpc>
              <a:spcBef>
                <a:spcPct val="20000"/>
              </a:spcBef>
              <a:buFontTx/>
              <a:buChar char="•"/>
              <a:defRPr/>
            </a:pPr>
            <a:r>
              <a:rPr lang="id-ID" sz="2000" kern="0" dirty="0">
                <a:latin typeface="+mn-lt"/>
              </a:rPr>
              <a:t>Permintaan </a:t>
            </a:r>
            <a:r>
              <a:rPr lang="nb-NO" sz="2000" kern="0" dirty="0">
                <a:latin typeface="+mn-lt"/>
              </a:rPr>
              <a:t>suatu produk berkaitan dengan permintaan untuk produk lainnya. </a:t>
            </a:r>
            <a:endParaRPr lang="id-ID" sz="2000" kern="0" dirty="0">
              <a:latin typeface="+mn-lt"/>
            </a:endParaRPr>
          </a:p>
          <a:p>
            <a:pPr marL="342900" indent="-342900" algn="just">
              <a:lnSpc>
                <a:spcPct val="80000"/>
              </a:lnSpc>
              <a:spcBef>
                <a:spcPct val="20000"/>
              </a:spcBef>
              <a:buFontTx/>
              <a:buChar char="•"/>
              <a:defRPr/>
            </a:pPr>
            <a:r>
              <a:rPr lang="nb-NO" sz="2000" kern="0" dirty="0">
                <a:latin typeface="+mn-lt"/>
              </a:rPr>
              <a:t>Misalnya, bagi produsen mobil permintaan ban mobil dan radiator tergantung produksi mobil itu sendiri. Oleh karenanya bila manajemen telah membuat peramalan tentang permintaan barang jadi, maka jumlah yang diperlukan untuk setiap komponen dapat dihitung, karena komponen semuanya bersifat dependen. </a:t>
            </a:r>
            <a:endParaRPr lang="id-ID" sz="2000" kern="0" dirty="0">
              <a:latin typeface="+mn-lt"/>
            </a:endParaRPr>
          </a:p>
          <a:p>
            <a:pPr algn="just">
              <a:lnSpc>
                <a:spcPct val="80000"/>
              </a:lnSpc>
              <a:spcBef>
                <a:spcPct val="20000"/>
              </a:spcBef>
              <a:defRPr/>
            </a:pPr>
            <a:endParaRPr lang="nb-NO" sz="2000" b="1" kern="0" dirty="0">
              <a:latin typeface="+mn-lt"/>
            </a:endParaRPr>
          </a:p>
          <a:p>
            <a:pPr marL="342900" indent="-342900">
              <a:lnSpc>
                <a:spcPct val="80000"/>
              </a:lnSpc>
              <a:spcBef>
                <a:spcPct val="20000"/>
              </a:spcBef>
              <a:buFontTx/>
              <a:buChar char="•"/>
              <a:defRPr/>
            </a:pPr>
            <a:r>
              <a:rPr lang="nb-NO" sz="2000" b="1" kern="0" dirty="0">
                <a:latin typeface="+mn-lt"/>
              </a:rPr>
              <a:t>1. Tehnik Permintaan Dependen </a:t>
            </a:r>
            <a:endParaRPr lang="nb-NO" sz="2000" kern="0" dirty="0">
              <a:latin typeface="+mn-lt"/>
            </a:endParaRPr>
          </a:p>
          <a:p>
            <a:pPr marL="342900" indent="-342900" algn="just">
              <a:lnSpc>
                <a:spcPct val="80000"/>
              </a:lnSpc>
              <a:spcBef>
                <a:spcPct val="20000"/>
              </a:spcBef>
              <a:buFontTx/>
              <a:buChar char="•"/>
              <a:defRPr/>
            </a:pPr>
            <a:r>
              <a:rPr lang="nb-NO" sz="2000" kern="0" dirty="0">
                <a:latin typeface="+mn-lt"/>
              </a:rPr>
              <a:t>Apabila dalam permintaan independen digunakan model persediaan seperti konsep EOQ (Economic Order Quantity), POQ (Production Order Quantity) dan Quantity Discount, maka dalam permintaan dependen menggunakan teknik yang dikenal dengan </a:t>
            </a:r>
            <a:r>
              <a:rPr lang="nb-NO" sz="2000" kern="0" dirty="0">
                <a:solidFill>
                  <a:srgbClr val="FF0000"/>
                </a:solidFill>
                <a:latin typeface="+mn-lt"/>
              </a:rPr>
              <a:t>MRP (Material Requirement Planning).</a:t>
            </a:r>
            <a:r>
              <a:rPr lang="nb-NO" sz="2000" kern="0" dirty="0">
                <a:latin typeface="+mn-lt"/>
              </a:rPr>
              <a:t> </a:t>
            </a:r>
            <a:endParaRPr lang="en-US" sz="2000" kern="0" dirty="0">
              <a:latin typeface="+mn-lt"/>
            </a:endParaRPr>
          </a:p>
        </p:txBody>
      </p:sp>
      <p:sp>
        <p:nvSpPr>
          <p:cNvPr id="4" name="Rectangle 3"/>
          <p:cNvSpPr/>
          <p:nvPr/>
        </p:nvSpPr>
        <p:spPr>
          <a:xfrm>
            <a:off x="762000" y="762000"/>
            <a:ext cx="7696200" cy="387350"/>
          </a:xfrm>
          <a:prstGeom prst="rect">
            <a:avLst/>
          </a:prstGeom>
        </p:spPr>
        <p:txBody>
          <a:bodyPr>
            <a:spAutoFit/>
          </a:bodyPr>
          <a:lstStyle/>
          <a:p>
            <a:pPr marL="342900" indent="-342900" algn="just">
              <a:lnSpc>
                <a:spcPct val="80000"/>
              </a:lnSpc>
              <a:spcBef>
                <a:spcPct val="20000"/>
              </a:spcBef>
              <a:defRPr/>
            </a:pPr>
            <a:r>
              <a:rPr lang="nb-NO" sz="2400" b="1" i="1" kern="0" dirty="0">
                <a:solidFill>
                  <a:srgbClr val="FF3300"/>
                </a:solidFill>
              </a:rPr>
              <a:t>Material Requirement Planning</a:t>
            </a:r>
            <a:r>
              <a:rPr lang="nb-NO" sz="2400" kern="0" dirty="0">
                <a:solidFill>
                  <a:srgbClr val="FF3300"/>
                </a:solidFill>
              </a:rPr>
              <a:t> </a:t>
            </a:r>
            <a:r>
              <a:rPr lang="nb-NO" sz="2400" b="1" kern="0" dirty="0">
                <a:solidFill>
                  <a:srgbClr val="FF3300"/>
                </a:solidFill>
              </a:rPr>
              <a:t>( </a:t>
            </a:r>
            <a:r>
              <a:rPr lang="nb-NO" sz="2400" b="1" i="1" kern="0" dirty="0">
                <a:solidFill>
                  <a:srgbClr val="FF3300"/>
                </a:solidFill>
              </a:rPr>
              <a:t>MRP</a:t>
            </a:r>
            <a:r>
              <a:rPr lang="id-ID" sz="2400" b="1" i="1" kern="0" dirty="0">
                <a:solidFill>
                  <a:srgbClr val="FF3300"/>
                </a:solidFill>
              </a:rPr>
              <a:t> )</a:t>
            </a:r>
            <a:r>
              <a:rPr lang="nb-NO" sz="2400" b="1" i="1" kern="0" dirty="0">
                <a:solidFill>
                  <a:srgbClr val="FF3300"/>
                </a:solidFill>
              </a:rPr>
              <a:t> </a:t>
            </a:r>
            <a:endParaRPr lang="nb-NO" b="1" kern="0" dirty="0">
              <a:solidFill>
                <a:srgbClr val="FF3300"/>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304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6416672A-1AFD-448D-84DE-5DA7AD158CEC}" type="slidenum">
              <a:rPr lang="en-US" smtClean="0">
                <a:solidFill>
                  <a:schemeClr val="tx1"/>
                </a:solidFill>
                <a:latin typeface="Arial" charset="0"/>
              </a:rPr>
              <a:pPr eaLnBrk="1" fontAlgn="base" hangingPunct="1">
                <a:spcBef>
                  <a:spcPct val="0"/>
                </a:spcBef>
                <a:spcAft>
                  <a:spcPct val="0"/>
                </a:spcAft>
              </a:pPr>
              <a:t>20</a:t>
            </a:fld>
            <a:endParaRPr lang="en-US" smtClean="0">
              <a:solidFill>
                <a:schemeClr val="tx1"/>
              </a:solidFill>
              <a:latin typeface="Arial" charset="0"/>
            </a:endParaRPr>
          </a:p>
        </p:txBody>
      </p:sp>
      <p:sp>
        <p:nvSpPr>
          <p:cNvPr id="343043" name="Rectangle 3"/>
          <p:cNvSpPr>
            <a:spLocks noGrp="1" noChangeArrowheads="1"/>
          </p:cNvSpPr>
          <p:nvPr>
            <p:ph type="body" idx="1"/>
          </p:nvPr>
        </p:nvSpPr>
        <p:spPr>
          <a:xfrm>
            <a:off x="457200" y="533400"/>
            <a:ext cx="8229600" cy="5592763"/>
          </a:xfrm>
        </p:spPr>
        <p:txBody>
          <a:bodyPr/>
          <a:lstStyle/>
          <a:p>
            <a:pPr eaLnBrk="1" hangingPunct="1">
              <a:lnSpc>
                <a:spcPct val="80000"/>
              </a:lnSpc>
              <a:buFontTx/>
              <a:buNone/>
            </a:pPr>
            <a:r>
              <a:rPr lang="nb-NO" sz="2000" b="1" smtClean="0"/>
              <a:t>6. Kualitas </a:t>
            </a:r>
            <a:endParaRPr lang="nb-NO" sz="2000" smtClean="0"/>
          </a:p>
          <a:p>
            <a:pPr algn="just" eaLnBrk="1" hangingPunct="1">
              <a:lnSpc>
                <a:spcPct val="80000"/>
              </a:lnSpc>
            </a:pPr>
            <a:r>
              <a:rPr lang="nb-NO" sz="2000" smtClean="0"/>
              <a:t>Hubungan JIT dengan berhubungan dalam 3 hal yaitu: </a:t>
            </a:r>
          </a:p>
          <a:p>
            <a:pPr algn="just" eaLnBrk="1" hangingPunct="1">
              <a:lnSpc>
                <a:spcPct val="80000"/>
              </a:lnSpc>
            </a:pPr>
            <a:endParaRPr lang="sv-SE" sz="1000" smtClean="0"/>
          </a:p>
          <a:p>
            <a:pPr algn="just" eaLnBrk="1" hangingPunct="1">
              <a:lnSpc>
                <a:spcPct val="80000"/>
              </a:lnSpc>
              <a:buFontTx/>
              <a:buNone/>
            </a:pPr>
            <a:r>
              <a:rPr lang="sv-SE" sz="2000" smtClean="0"/>
              <a:t>a. JIT mengurangi biaya perolehan mutu yang baik karena biaya produk sisa, pengerjaan ulang, investasi persediaan menurun. </a:t>
            </a:r>
          </a:p>
          <a:p>
            <a:pPr algn="just" eaLnBrk="1" hangingPunct="1">
              <a:lnSpc>
                <a:spcPct val="80000"/>
              </a:lnSpc>
              <a:buFontTx/>
              <a:buNone/>
            </a:pPr>
            <a:r>
              <a:rPr lang="sv-SE" sz="2000" smtClean="0"/>
              <a:t>b. JIT meningkatkan mutu dengan mengurangi antrean dan waktu antara. JIT juga membatasi jumlah sumber kesalahan potensial. </a:t>
            </a:r>
          </a:p>
          <a:p>
            <a:pPr algn="just" eaLnBrk="1" hangingPunct="1">
              <a:lnSpc>
                <a:spcPct val="80000"/>
              </a:lnSpc>
              <a:buFontTx/>
              <a:buNone/>
            </a:pPr>
            <a:r>
              <a:rPr lang="sv-SE" sz="2000" smtClean="0"/>
              <a:t>c. Mutu yang baik berarti lebih sedikit cadangan sehingga JIT lebih mudah diterapkan. </a:t>
            </a:r>
            <a:endParaRPr lang="sv-SE" sz="2000" b="1" smtClean="0"/>
          </a:p>
          <a:p>
            <a:pPr algn="just" eaLnBrk="1" hangingPunct="1">
              <a:lnSpc>
                <a:spcPct val="80000"/>
              </a:lnSpc>
              <a:buFontTx/>
              <a:buNone/>
            </a:pPr>
            <a:endParaRPr lang="sv-SE" sz="2000" b="1" smtClean="0"/>
          </a:p>
          <a:p>
            <a:pPr algn="just" eaLnBrk="1" hangingPunct="1">
              <a:lnSpc>
                <a:spcPct val="80000"/>
              </a:lnSpc>
              <a:buFontTx/>
              <a:buNone/>
            </a:pPr>
            <a:r>
              <a:rPr lang="sv-SE" sz="2000" b="1" smtClean="0"/>
              <a:t>7. Employee Empowerment </a:t>
            </a:r>
            <a:endParaRPr lang="sv-SE" sz="2000" smtClean="0"/>
          </a:p>
          <a:p>
            <a:pPr algn="just" eaLnBrk="1" hangingPunct="1">
              <a:lnSpc>
                <a:spcPct val="80000"/>
              </a:lnSpc>
            </a:pPr>
            <a:r>
              <a:rPr lang="sv-SE" sz="2000" smtClean="0"/>
              <a:t>Karyawan yang diberdayakan dapat terlibat dalam isu-isu operasi harian yang merupakan falsafah JIT. Pemberdayaan karyawan mengikuti nasehat manajemen bahwa tidak ada orang yang lebih tahu mengenai suatu pekerjaan selain karyawan pelaksana pekerjaan itu sendiri. </a:t>
            </a:r>
            <a:endParaRPr lang="en-US" sz="20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406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D035AE55-C8BA-42A6-990C-93CAAE2D94E3}" type="slidenum">
              <a:rPr lang="en-US" smtClean="0">
                <a:solidFill>
                  <a:schemeClr val="tx1"/>
                </a:solidFill>
                <a:latin typeface="Arial" charset="0"/>
              </a:rPr>
              <a:pPr eaLnBrk="1" fontAlgn="base" hangingPunct="1">
                <a:spcBef>
                  <a:spcPct val="0"/>
                </a:spcBef>
                <a:spcAft>
                  <a:spcPct val="0"/>
                </a:spcAft>
              </a:pPr>
              <a:t>21</a:t>
            </a:fld>
            <a:endParaRPr lang="en-US" smtClean="0">
              <a:solidFill>
                <a:schemeClr val="tx1"/>
              </a:solidFill>
              <a:latin typeface="Arial" charset="0"/>
            </a:endParaRPr>
          </a:p>
        </p:txBody>
      </p:sp>
      <p:sp>
        <p:nvSpPr>
          <p:cNvPr id="344067" name="Rectangle 2"/>
          <p:cNvSpPr>
            <a:spLocks noGrp="1" noChangeArrowheads="1"/>
          </p:cNvSpPr>
          <p:nvPr>
            <p:ph type="title"/>
          </p:nvPr>
        </p:nvSpPr>
        <p:spPr>
          <a:xfrm>
            <a:off x="457200" y="274638"/>
            <a:ext cx="8229600" cy="258762"/>
          </a:xfrm>
        </p:spPr>
        <p:txBody>
          <a:bodyPr/>
          <a:lstStyle/>
          <a:p>
            <a:pPr eaLnBrk="1" hangingPunct="1"/>
            <a:r>
              <a:rPr lang="sv-SE" sz="2000" b="1" smtClean="0">
                <a:solidFill>
                  <a:srgbClr val="FF3300"/>
                </a:solidFill>
              </a:rPr>
              <a:t>D. JUST IN TIME DI SEKTOR JASA</a:t>
            </a:r>
            <a:endParaRPr lang="en-US" sz="4000" smtClean="0">
              <a:solidFill>
                <a:srgbClr val="FF3300"/>
              </a:solidFill>
            </a:endParaRPr>
          </a:p>
        </p:txBody>
      </p:sp>
      <p:sp>
        <p:nvSpPr>
          <p:cNvPr id="21508" name="Rectangle 3"/>
          <p:cNvSpPr>
            <a:spLocks noGrp="1" noChangeArrowheads="1"/>
          </p:cNvSpPr>
          <p:nvPr>
            <p:ph type="body" idx="1"/>
          </p:nvPr>
        </p:nvSpPr>
        <p:spPr>
          <a:xfrm>
            <a:off x="381000" y="609600"/>
            <a:ext cx="8229600" cy="5867400"/>
          </a:xfrm>
        </p:spPr>
        <p:txBody>
          <a:bodyPr/>
          <a:lstStyle/>
          <a:p>
            <a:pPr marL="0" indent="0" algn="just" eaLnBrk="1" hangingPunct="1">
              <a:lnSpc>
                <a:spcPct val="80000"/>
              </a:lnSpc>
              <a:buFontTx/>
              <a:buNone/>
              <a:defRPr/>
            </a:pPr>
            <a:r>
              <a:rPr lang="sv-SE" sz="2000" dirty="0" smtClean="0"/>
              <a:t>JIT yang diterapkan pada sektor jasa meliputi berbagai hal diantaranya: </a:t>
            </a:r>
            <a:endParaRPr lang="sv-SE" sz="2000" b="1" dirty="0" smtClean="0"/>
          </a:p>
          <a:p>
            <a:pPr algn="just" eaLnBrk="1" hangingPunct="1">
              <a:lnSpc>
                <a:spcPct val="80000"/>
              </a:lnSpc>
              <a:buFontTx/>
              <a:buNone/>
              <a:defRPr/>
            </a:pPr>
            <a:r>
              <a:rPr lang="sv-SE" sz="2000" b="1" dirty="0" smtClean="0"/>
              <a:t>1. Pemasok</a:t>
            </a:r>
            <a:r>
              <a:rPr lang="sv-SE" sz="2000" dirty="0" smtClean="0"/>
              <a:t> </a:t>
            </a:r>
          </a:p>
          <a:p>
            <a:pPr algn="just" eaLnBrk="1" hangingPunct="1">
              <a:lnSpc>
                <a:spcPct val="80000"/>
              </a:lnSpc>
              <a:buFontTx/>
              <a:buNone/>
              <a:defRPr/>
            </a:pPr>
            <a:r>
              <a:rPr lang="sv-SE" sz="2000" dirty="0" smtClean="0"/>
              <a:t>	Misalnya usaha restoran sangat berhubungan dengan pemasok bahan makanan dan minuman yang mereka butuhkan. </a:t>
            </a:r>
            <a:endParaRPr lang="sv-SE" sz="2000" b="1" dirty="0" smtClean="0"/>
          </a:p>
          <a:p>
            <a:pPr algn="just" eaLnBrk="1" hangingPunct="1">
              <a:lnSpc>
                <a:spcPct val="80000"/>
              </a:lnSpc>
              <a:buFontTx/>
              <a:buNone/>
              <a:defRPr/>
            </a:pPr>
            <a:r>
              <a:rPr lang="sv-SE" sz="2000" b="1" dirty="0" smtClean="0"/>
              <a:t>2. Tata Letak </a:t>
            </a:r>
            <a:endParaRPr lang="sv-SE" sz="2000" dirty="0" smtClean="0"/>
          </a:p>
          <a:p>
            <a:pPr algn="just" eaLnBrk="1" hangingPunct="1">
              <a:lnSpc>
                <a:spcPct val="80000"/>
              </a:lnSpc>
              <a:buFontTx/>
              <a:buNone/>
              <a:defRPr/>
            </a:pPr>
            <a:r>
              <a:rPr lang="sv-SE" sz="2000" dirty="0" smtClean="0"/>
              <a:t>	Tata letak menciptakan perbedaan pengambilan koper maskapai penerbangan dimana konsumen mengharapkan koper-kopernya didapat tepat pada waktunya. </a:t>
            </a:r>
            <a:endParaRPr lang="sv-SE" sz="2000" b="1" dirty="0" smtClean="0"/>
          </a:p>
          <a:p>
            <a:pPr algn="just" eaLnBrk="1" hangingPunct="1">
              <a:lnSpc>
                <a:spcPct val="80000"/>
              </a:lnSpc>
              <a:buFontTx/>
              <a:buNone/>
              <a:defRPr/>
            </a:pPr>
            <a:r>
              <a:rPr lang="sv-SE" sz="2000" b="1" dirty="0" smtClean="0"/>
              <a:t>3.Persediaan </a:t>
            </a:r>
            <a:endParaRPr lang="sv-SE" sz="2000" dirty="0" smtClean="0"/>
          </a:p>
          <a:p>
            <a:pPr algn="just" eaLnBrk="1" hangingPunct="1">
              <a:lnSpc>
                <a:spcPct val="80000"/>
              </a:lnSpc>
              <a:buFontTx/>
              <a:buNone/>
              <a:defRPr/>
            </a:pPr>
            <a:r>
              <a:rPr lang="sv-SE" sz="2000" dirty="0" smtClean="0"/>
              <a:t>	Setiap pialang saham mengarahkan persediaan mendekati nol karena transaksi jual atau beli yang tidak dijalankan tidak dapat diterima oleh para klien. </a:t>
            </a:r>
            <a:endParaRPr lang="sv-SE" sz="2000" b="1" dirty="0" smtClean="0"/>
          </a:p>
          <a:p>
            <a:pPr algn="just" eaLnBrk="1" hangingPunct="1">
              <a:lnSpc>
                <a:spcPct val="80000"/>
              </a:lnSpc>
              <a:buFontTx/>
              <a:buNone/>
              <a:defRPr/>
            </a:pPr>
            <a:r>
              <a:rPr lang="sv-SE" sz="2000" b="1" dirty="0" smtClean="0"/>
              <a:t>4. Jadwal </a:t>
            </a:r>
            <a:endParaRPr lang="sv-SE" sz="2000" dirty="0" smtClean="0"/>
          </a:p>
          <a:p>
            <a:pPr algn="just" eaLnBrk="1" hangingPunct="1">
              <a:lnSpc>
                <a:spcPct val="80000"/>
              </a:lnSpc>
              <a:buFontTx/>
              <a:buNone/>
              <a:defRPr/>
            </a:pPr>
            <a:r>
              <a:rPr lang="sv-SE" sz="2000" dirty="0" smtClean="0"/>
              <a:t>	Di konter tiket maskapai penerbangan fokus sistem JIT adalah permintaan konsumen. Permintaan dipenuhi bukan dengan persediaan produk terwujud tetapi dengan karyawan maskapai penerbangan itu sendiri. Melalui penjadwalan yang rumit karyawan di konter tiket tepat waktu manakala konsumen memerlukannya. Pelayanan jasa diberikan dengan dasar JIT, sehingga jadwal merupakan sesuatu yang penting sekali.</a:t>
            </a:r>
            <a:endParaRPr lang="en-US" sz="2000"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102D707A-66BF-4B9D-8685-2E829551316F}" type="slidenum">
              <a:rPr lang="en-US" smtClean="0">
                <a:solidFill>
                  <a:schemeClr val="tx1"/>
                </a:solidFill>
                <a:latin typeface="Arial" charset="0"/>
              </a:rPr>
              <a:pPr eaLnBrk="1" fontAlgn="base" hangingPunct="1">
                <a:spcBef>
                  <a:spcPct val="0"/>
                </a:spcBef>
                <a:spcAft>
                  <a:spcPct val="0"/>
                </a:spcAft>
              </a:pPr>
              <a:t>22</a:t>
            </a:fld>
            <a:endParaRPr lang="en-US" smtClean="0">
              <a:solidFill>
                <a:schemeClr val="tx1"/>
              </a:solidFill>
              <a:latin typeface="Arial" charset="0"/>
            </a:endParaRPr>
          </a:p>
        </p:txBody>
      </p:sp>
      <p:sp>
        <p:nvSpPr>
          <p:cNvPr id="345091" name="Rectangle 2"/>
          <p:cNvSpPr>
            <a:spLocks noGrp="1" noChangeArrowheads="1"/>
          </p:cNvSpPr>
          <p:nvPr>
            <p:ph type="title"/>
          </p:nvPr>
        </p:nvSpPr>
        <p:spPr/>
        <p:txBody>
          <a:bodyPr/>
          <a:lstStyle/>
          <a:p>
            <a:pPr eaLnBrk="1" hangingPunct="1"/>
            <a:r>
              <a:rPr lang="en-US" sz="2400" b="1" smtClean="0"/>
              <a:t>PENJADWALAN (SCHEDULING)</a:t>
            </a:r>
          </a:p>
        </p:txBody>
      </p:sp>
      <p:sp>
        <p:nvSpPr>
          <p:cNvPr id="346116" name="Rectangle 4"/>
          <p:cNvSpPr>
            <a:spLocks noGrp="1" noChangeArrowheads="1"/>
          </p:cNvSpPr>
          <p:nvPr>
            <p:ph type="body" idx="1"/>
          </p:nvPr>
        </p:nvSpPr>
        <p:spPr>
          <a:xfrm>
            <a:off x="457200" y="1143000"/>
            <a:ext cx="8229600" cy="4983163"/>
          </a:xfrm>
        </p:spPr>
        <p:txBody>
          <a:bodyPr/>
          <a:lstStyle/>
          <a:p>
            <a:pPr algn="just" eaLnBrk="1" hangingPunct="1">
              <a:lnSpc>
                <a:spcPct val="80000"/>
              </a:lnSpc>
              <a:defRPr/>
            </a:pPr>
            <a:r>
              <a:rPr lang="en-US" sz="2000" dirty="0" err="1" smtClean="0"/>
              <a:t>Melaksanakan</a:t>
            </a:r>
            <a:r>
              <a:rPr lang="en-US" sz="2000" dirty="0" smtClean="0"/>
              <a:t> </a:t>
            </a:r>
            <a:r>
              <a:rPr lang="en-US" sz="2000" dirty="0" err="1" smtClean="0"/>
              <a:t>pekerjaan</a:t>
            </a:r>
            <a:r>
              <a:rPr lang="en-US" sz="2000" dirty="0" smtClean="0"/>
              <a:t> </a:t>
            </a:r>
            <a:r>
              <a:rPr lang="en-US" sz="2000" dirty="0" err="1" smtClean="0"/>
              <a:t>secara</a:t>
            </a:r>
            <a:r>
              <a:rPr lang="en-US" sz="2000" dirty="0" smtClean="0"/>
              <a:t> </a:t>
            </a:r>
            <a:r>
              <a:rPr lang="en-US" sz="2000" dirty="0" err="1" smtClean="0"/>
              <a:t>efektif</a:t>
            </a:r>
            <a:r>
              <a:rPr lang="en-US" sz="2000" dirty="0" smtClean="0"/>
              <a:t> </a:t>
            </a:r>
            <a:r>
              <a:rPr lang="en-US" sz="2000" dirty="0" err="1" smtClean="0"/>
              <a:t>dan</a:t>
            </a:r>
            <a:r>
              <a:rPr lang="en-US" sz="2000" dirty="0" smtClean="0"/>
              <a:t> </a:t>
            </a:r>
            <a:r>
              <a:rPr lang="en-US" sz="2000" dirty="0" err="1" smtClean="0"/>
              <a:t>efisien</a:t>
            </a:r>
            <a:r>
              <a:rPr lang="en-US" sz="2000" dirty="0" smtClean="0"/>
              <a:t> agar </a:t>
            </a:r>
            <a:r>
              <a:rPr lang="en-US" sz="2000" dirty="0" err="1" smtClean="0"/>
              <a:t>tujuan</a:t>
            </a:r>
            <a:r>
              <a:rPr lang="en-US" sz="2000" dirty="0" smtClean="0"/>
              <a:t> </a:t>
            </a:r>
            <a:r>
              <a:rPr lang="en-US" sz="2000" dirty="0" err="1" smtClean="0"/>
              <a:t>tercapai</a:t>
            </a:r>
            <a:endParaRPr lang="id-ID" sz="2000" dirty="0" smtClean="0"/>
          </a:p>
          <a:p>
            <a:pPr marL="0" indent="0" algn="just" eaLnBrk="1" hangingPunct="1">
              <a:lnSpc>
                <a:spcPct val="80000"/>
              </a:lnSpc>
              <a:buFont typeface="Arial" charset="0"/>
              <a:buNone/>
              <a:defRPr/>
            </a:pPr>
            <a:endParaRPr lang="sv-SE" sz="2000" dirty="0" smtClean="0"/>
          </a:p>
          <a:p>
            <a:pPr algn="just" eaLnBrk="1" hangingPunct="1">
              <a:lnSpc>
                <a:spcPct val="80000"/>
              </a:lnSpc>
              <a:buFontTx/>
              <a:buNone/>
              <a:defRPr/>
            </a:pPr>
            <a:r>
              <a:rPr lang="sv-SE" sz="2000" dirty="0" smtClean="0"/>
              <a:t>Penjadwalan akan berimplikasi pada banyak hal diantaranya : </a:t>
            </a:r>
          </a:p>
          <a:p>
            <a:pPr algn="just" eaLnBrk="1" hangingPunct="1">
              <a:lnSpc>
                <a:spcPct val="80000"/>
              </a:lnSpc>
              <a:defRPr/>
            </a:pPr>
            <a:r>
              <a:rPr lang="sv-SE" sz="2000" dirty="0" smtClean="0"/>
              <a:t>Pada penggunaan asset yang dimiliki perusahaan menjadi efektif sehingga investasi yang ditanamkan perusahaan akan memberikan hasil yang optimal. </a:t>
            </a:r>
          </a:p>
          <a:p>
            <a:pPr algn="just" eaLnBrk="1" hangingPunct="1">
              <a:lnSpc>
                <a:spcPct val="80000"/>
              </a:lnSpc>
              <a:defRPr/>
            </a:pPr>
            <a:r>
              <a:rPr lang="sv-SE" sz="2000" dirty="0" smtClean="0"/>
              <a:t>Kapasitas yang akan digunakan akan lebih terukur sehingga jumlah output dapat dipastikan dan pelayanan kepada konsumen dapat lebih baik dari sebelumnya. </a:t>
            </a:r>
          </a:p>
          <a:p>
            <a:pPr algn="just" eaLnBrk="1" hangingPunct="1">
              <a:lnSpc>
                <a:spcPct val="80000"/>
              </a:lnSpc>
              <a:defRPr/>
            </a:pPr>
            <a:r>
              <a:rPr lang="sv-SE" sz="2000" dirty="0" smtClean="0"/>
              <a:t>Pada akhirnya akan lebih cepat pengiriman produk kepada konsumen yang berarti keunggulan kompetitif bagi perusahaan dalam pelayanan yang cepat dapat tercapai. </a:t>
            </a:r>
            <a:endParaRPr lang="en-US" sz="2000" dirty="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611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23A0285F-B07D-4ECB-BF76-20C0F67C1BA5}" type="slidenum">
              <a:rPr lang="en-US" smtClean="0">
                <a:solidFill>
                  <a:schemeClr val="tx1"/>
                </a:solidFill>
                <a:latin typeface="Arial" charset="0"/>
              </a:rPr>
              <a:pPr eaLnBrk="1" fontAlgn="base" hangingPunct="1">
                <a:spcBef>
                  <a:spcPct val="0"/>
                </a:spcBef>
                <a:spcAft>
                  <a:spcPct val="0"/>
                </a:spcAft>
              </a:pPr>
              <a:t>23</a:t>
            </a:fld>
            <a:endParaRPr lang="en-US" smtClean="0">
              <a:solidFill>
                <a:schemeClr val="tx1"/>
              </a:solidFill>
              <a:latin typeface="Arial" charset="0"/>
            </a:endParaRPr>
          </a:p>
        </p:txBody>
      </p:sp>
      <p:sp>
        <p:nvSpPr>
          <p:cNvPr id="346115" name="Rectangle 2"/>
          <p:cNvSpPr>
            <a:spLocks noGrp="1" noChangeArrowheads="1"/>
          </p:cNvSpPr>
          <p:nvPr>
            <p:ph type="title"/>
          </p:nvPr>
        </p:nvSpPr>
        <p:spPr>
          <a:xfrm>
            <a:off x="457200" y="274638"/>
            <a:ext cx="8229600" cy="334962"/>
          </a:xfrm>
        </p:spPr>
        <p:txBody>
          <a:bodyPr/>
          <a:lstStyle/>
          <a:p>
            <a:pPr eaLnBrk="1" hangingPunct="1"/>
            <a:r>
              <a:rPr lang="en-US" sz="2000" b="1" smtClean="0"/>
              <a:t>Perencanaan Agregat</a:t>
            </a:r>
            <a:r>
              <a:rPr lang="en-US" sz="2000" b="1" i="1" smtClean="0"/>
              <a:t> (Aggregat Planning)</a:t>
            </a:r>
          </a:p>
        </p:txBody>
      </p:sp>
      <p:sp>
        <p:nvSpPr>
          <p:cNvPr id="346116" name="Rectangle 3"/>
          <p:cNvSpPr>
            <a:spLocks noGrp="1" noChangeArrowheads="1"/>
          </p:cNvSpPr>
          <p:nvPr>
            <p:ph type="body" idx="1"/>
          </p:nvPr>
        </p:nvSpPr>
        <p:spPr>
          <a:xfrm>
            <a:off x="457200" y="990600"/>
            <a:ext cx="8229600" cy="5135563"/>
          </a:xfrm>
        </p:spPr>
        <p:txBody>
          <a:bodyPr/>
          <a:lstStyle/>
          <a:p>
            <a:pPr eaLnBrk="1" hangingPunct="1">
              <a:lnSpc>
                <a:spcPct val="80000"/>
              </a:lnSpc>
            </a:pPr>
            <a:r>
              <a:rPr lang="en-US" sz="2000" b="1" smtClean="0"/>
              <a:t>A. PROSES PERENCANAAN </a:t>
            </a:r>
            <a:endParaRPr lang="en-US" sz="2000" smtClean="0"/>
          </a:p>
          <a:p>
            <a:pPr algn="just" eaLnBrk="1" hangingPunct="1">
              <a:lnSpc>
                <a:spcPct val="80000"/>
              </a:lnSpc>
            </a:pPr>
            <a:r>
              <a:rPr lang="en-US" sz="2000" smtClean="0"/>
              <a:t>Perencanaan Agregat atau juga dikenal dengan Penjadwalan agregat </a:t>
            </a:r>
            <a:r>
              <a:rPr lang="en-US" sz="2000" b="1" i="1" smtClean="0"/>
              <a:t>menyangkut jumlah dan kapan produksi akan dilangsungkan dalam waktu dekat,</a:t>
            </a:r>
            <a:r>
              <a:rPr lang="en-US" sz="2000" smtClean="0"/>
              <a:t> </a:t>
            </a:r>
            <a:r>
              <a:rPr lang="id-ID" sz="2000" smtClean="0"/>
              <a:t>biasanya</a:t>
            </a:r>
            <a:r>
              <a:rPr lang="en-US" sz="2000" smtClean="0"/>
              <a:t> 3 sampai 18 bulan kedepan. </a:t>
            </a:r>
            <a:endParaRPr lang="id-ID" sz="2000" smtClean="0"/>
          </a:p>
          <a:p>
            <a:pPr algn="just" eaLnBrk="1" hangingPunct="1">
              <a:lnSpc>
                <a:spcPct val="80000"/>
              </a:lnSpc>
            </a:pPr>
            <a:r>
              <a:rPr lang="en-US" sz="2000" smtClean="0"/>
              <a:t>Manajer operasi berupaya menentukan cara terbaik untuk memenuhi ramalan permintaan dengan menyesuaikan tingkat produksi, kebutuhan tanaga kerja, persediaan, waktu lembur, sub kontrak dan semua variabel yang dapat dikendalikan perusahaan. </a:t>
            </a:r>
          </a:p>
          <a:p>
            <a:pPr algn="just" eaLnBrk="1" hangingPunct="1">
              <a:lnSpc>
                <a:spcPct val="80000"/>
              </a:lnSpc>
            </a:pPr>
            <a:r>
              <a:rPr lang="en-US" sz="2000" smtClean="0"/>
              <a:t>Tujuan</a:t>
            </a:r>
            <a:r>
              <a:rPr lang="id-ID" sz="2000" smtClean="0"/>
              <a:t>nya </a:t>
            </a:r>
            <a:r>
              <a:rPr lang="en-US" sz="2000" smtClean="0"/>
              <a:t>menjelaskan keputusan perencanaan agregat agar cocok dengan seluruh proses perencanaan keseluruhan dan menjelaskan beberapa teknik yang digunakan manajer dalam mengembangkan rencana. </a:t>
            </a:r>
          </a:p>
          <a:p>
            <a:pPr algn="just" eaLnBrk="1" hangingPunct="1">
              <a:lnSpc>
                <a:spcPct val="80000"/>
              </a:lnSpc>
            </a:pPr>
            <a:r>
              <a:rPr lang="en-US" sz="2000" smtClean="0"/>
              <a:t>Keputusan Penjadwalan menyangkut perumusan rencana bulanan dan kuartalan yang mengutamakan masalah mencocokkan produktifitas dengan permintaan yang fluktuatif.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13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B04E6B33-D7F3-42CC-BC7E-DC3DC7FCB72E}" type="slidenum">
              <a:rPr lang="en-US" smtClean="0">
                <a:solidFill>
                  <a:schemeClr val="tx1"/>
                </a:solidFill>
                <a:latin typeface="Arial" charset="0"/>
              </a:rPr>
              <a:pPr eaLnBrk="1" fontAlgn="base" hangingPunct="1">
                <a:spcBef>
                  <a:spcPct val="0"/>
                </a:spcBef>
                <a:spcAft>
                  <a:spcPct val="0"/>
                </a:spcAft>
              </a:pPr>
              <a:t>24</a:t>
            </a:fld>
            <a:endParaRPr lang="en-US" smtClean="0">
              <a:solidFill>
                <a:schemeClr val="tx1"/>
              </a:solidFill>
              <a:latin typeface="Arial" charset="0"/>
            </a:endParaRPr>
          </a:p>
        </p:txBody>
      </p:sp>
      <p:sp>
        <p:nvSpPr>
          <p:cNvPr id="347139" name="Rectangle 2"/>
          <p:cNvSpPr>
            <a:spLocks noGrp="1" noChangeArrowheads="1"/>
          </p:cNvSpPr>
          <p:nvPr>
            <p:ph type="title"/>
          </p:nvPr>
        </p:nvSpPr>
        <p:spPr>
          <a:xfrm>
            <a:off x="457200" y="274638"/>
            <a:ext cx="8229600" cy="411162"/>
          </a:xfrm>
        </p:spPr>
        <p:txBody>
          <a:bodyPr/>
          <a:lstStyle/>
          <a:p>
            <a:pPr algn="l" eaLnBrk="1" hangingPunct="1"/>
            <a:r>
              <a:rPr lang="en-US" sz="2000" b="1" smtClean="0"/>
              <a:t>B. PERILAKU AGREGAT PLANNING</a:t>
            </a:r>
            <a:endParaRPr lang="en-US" sz="2000" smtClean="0"/>
          </a:p>
        </p:txBody>
      </p:sp>
      <p:sp>
        <p:nvSpPr>
          <p:cNvPr id="348164" name="Rectangle 3"/>
          <p:cNvSpPr>
            <a:spLocks noGrp="1" noChangeArrowheads="1"/>
          </p:cNvSpPr>
          <p:nvPr>
            <p:ph type="body" idx="1"/>
          </p:nvPr>
        </p:nvSpPr>
        <p:spPr>
          <a:xfrm>
            <a:off x="457200" y="762000"/>
            <a:ext cx="8229600" cy="5364163"/>
          </a:xfrm>
        </p:spPr>
        <p:txBody>
          <a:bodyPr/>
          <a:lstStyle/>
          <a:p>
            <a:pPr algn="just" eaLnBrk="1" hangingPunct="1">
              <a:lnSpc>
                <a:spcPct val="80000"/>
              </a:lnSpc>
              <a:defRPr/>
            </a:pPr>
            <a:r>
              <a:rPr lang="en-US" sz="2000" dirty="0" err="1" smtClean="0"/>
              <a:t>istilah</a:t>
            </a:r>
            <a:r>
              <a:rPr lang="en-US" sz="2000" dirty="0" smtClean="0"/>
              <a:t> “</a:t>
            </a:r>
            <a:r>
              <a:rPr lang="en-US" sz="2000" b="1" i="1" dirty="0" err="1" smtClean="0"/>
              <a:t>agregat</a:t>
            </a:r>
            <a:r>
              <a:rPr lang="en-US" sz="2000" dirty="0" smtClean="0"/>
              <a:t>”, </a:t>
            </a:r>
            <a:r>
              <a:rPr lang="en-US" sz="2000" dirty="0" err="1" smtClean="0"/>
              <a:t>berarti</a:t>
            </a:r>
            <a:r>
              <a:rPr lang="en-US" sz="2000" dirty="0" smtClean="0"/>
              <a:t> </a:t>
            </a:r>
            <a:r>
              <a:rPr lang="en-US" sz="2000" dirty="0" err="1" smtClean="0"/>
              <a:t>menggabungkan</a:t>
            </a:r>
            <a:r>
              <a:rPr lang="en-US" sz="2000" dirty="0" smtClean="0"/>
              <a:t> </a:t>
            </a:r>
            <a:r>
              <a:rPr lang="en-US" sz="2000" dirty="0" err="1" smtClean="0"/>
              <a:t>sumber</a:t>
            </a:r>
            <a:r>
              <a:rPr lang="en-US" sz="2000" dirty="0" smtClean="0"/>
              <a:t> </a:t>
            </a:r>
            <a:r>
              <a:rPr lang="en-US" sz="2000" dirty="0" err="1" smtClean="0"/>
              <a:t>daya-sumber</a:t>
            </a:r>
            <a:r>
              <a:rPr lang="en-US" sz="2000" dirty="0" smtClean="0"/>
              <a:t> </a:t>
            </a:r>
            <a:r>
              <a:rPr lang="en-US" sz="2000" dirty="0" err="1" smtClean="0"/>
              <a:t>daya</a:t>
            </a:r>
            <a:r>
              <a:rPr lang="en-US" sz="2000" dirty="0" smtClean="0"/>
              <a:t> yang </a:t>
            </a:r>
            <a:r>
              <a:rPr lang="en-US" sz="2000" dirty="0" err="1" smtClean="0"/>
              <a:t>sesuai</a:t>
            </a:r>
            <a:r>
              <a:rPr lang="en-US" sz="2000" dirty="0" smtClean="0"/>
              <a:t> </a:t>
            </a:r>
            <a:r>
              <a:rPr lang="en-US" sz="2000" dirty="0" err="1" smtClean="0"/>
              <a:t>ke</a:t>
            </a:r>
            <a:r>
              <a:rPr lang="en-US" sz="2000" dirty="0" smtClean="0"/>
              <a:t> </a:t>
            </a:r>
            <a:r>
              <a:rPr lang="en-US" sz="2000" dirty="0" err="1" smtClean="0"/>
              <a:t>dalam</a:t>
            </a:r>
            <a:r>
              <a:rPr lang="en-US" sz="2000" dirty="0" smtClean="0"/>
              <a:t> </a:t>
            </a:r>
            <a:r>
              <a:rPr lang="en-US" sz="2000" dirty="0" err="1" smtClean="0"/>
              <a:t>istilah-istilah</a:t>
            </a:r>
            <a:r>
              <a:rPr lang="en-US" sz="2000" dirty="0" smtClean="0"/>
              <a:t> yang </a:t>
            </a:r>
            <a:r>
              <a:rPr lang="en-US" sz="2000" dirty="0" err="1" smtClean="0"/>
              <a:t>lebih</a:t>
            </a:r>
            <a:r>
              <a:rPr lang="en-US" sz="2000" dirty="0" smtClean="0"/>
              <a:t> </a:t>
            </a:r>
            <a:r>
              <a:rPr lang="en-US" sz="2000" dirty="0" err="1" smtClean="0"/>
              <a:t>umum</a:t>
            </a:r>
            <a:r>
              <a:rPr lang="en-US" sz="2000" dirty="0" smtClean="0"/>
              <a:t> </a:t>
            </a:r>
            <a:r>
              <a:rPr lang="en-US" sz="2000" dirty="0" err="1" smtClean="0"/>
              <a:t>dan</a:t>
            </a:r>
            <a:r>
              <a:rPr lang="en-US" sz="2000" dirty="0" smtClean="0"/>
              <a:t> </a:t>
            </a:r>
            <a:r>
              <a:rPr lang="en-US" sz="2000" dirty="0" err="1" smtClean="0"/>
              <a:t>menyeluruh</a:t>
            </a:r>
            <a:r>
              <a:rPr lang="en-US" sz="2000" dirty="0" smtClean="0"/>
              <a:t>.</a:t>
            </a:r>
            <a:endParaRPr lang="id-ID" sz="2000" dirty="0" smtClean="0"/>
          </a:p>
          <a:p>
            <a:pPr algn="just" eaLnBrk="1" hangingPunct="1">
              <a:lnSpc>
                <a:spcPct val="80000"/>
              </a:lnSpc>
              <a:defRPr/>
            </a:pPr>
            <a:r>
              <a:rPr lang="en-US" sz="2000" dirty="0" err="1" smtClean="0"/>
              <a:t>adanya</a:t>
            </a:r>
            <a:r>
              <a:rPr lang="en-US" sz="2000" dirty="0" smtClean="0"/>
              <a:t> </a:t>
            </a:r>
            <a:r>
              <a:rPr lang="en-US" sz="2000" dirty="0" err="1" smtClean="0"/>
              <a:t>ramalan</a:t>
            </a:r>
            <a:r>
              <a:rPr lang="en-US" sz="2000" dirty="0" smtClean="0"/>
              <a:t> </a:t>
            </a:r>
            <a:r>
              <a:rPr lang="en-US" sz="2000" dirty="0" err="1" smtClean="0"/>
              <a:t>permintaan</a:t>
            </a:r>
            <a:r>
              <a:rPr lang="en-US" sz="2000" dirty="0" smtClean="0"/>
              <a:t>, </a:t>
            </a:r>
            <a:r>
              <a:rPr lang="en-US" sz="2000" dirty="0" err="1" smtClean="0"/>
              <a:t>serta</a:t>
            </a:r>
            <a:r>
              <a:rPr lang="en-US" sz="2000" dirty="0" smtClean="0"/>
              <a:t> </a:t>
            </a:r>
            <a:r>
              <a:rPr lang="en-US" sz="2000" dirty="0" err="1" smtClean="0"/>
              <a:t>kapasitas</a:t>
            </a:r>
            <a:r>
              <a:rPr lang="en-US" sz="2000" dirty="0" smtClean="0"/>
              <a:t> </a:t>
            </a:r>
            <a:r>
              <a:rPr lang="en-US" sz="2000" dirty="0" err="1" smtClean="0"/>
              <a:t>fasilitas</a:t>
            </a:r>
            <a:r>
              <a:rPr lang="en-US" sz="2000" dirty="0" smtClean="0"/>
              <a:t>, </a:t>
            </a:r>
            <a:r>
              <a:rPr lang="en-US" sz="2000" dirty="0" err="1" smtClean="0"/>
              <a:t>persediaan</a:t>
            </a:r>
            <a:r>
              <a:rPr lang="en-US" sz="2000" dirty="0" smtClean="0"/>
              <a:t> </a:t>
            </a:r>
            <a:r>
              <a:rPr lang="en-US" sz="2000" dirty="0" err="1" smtClean="0"/>
              <a:t>jumlah</a:t>
            </a:r>
            <a:r>
              <a:rPr lang="en-US" sz="2000" dirty="0" smtClean="0"/>
              <a:t> </a:t>
            </a:r>
            <a:r>
              <a:rPr lang="en-US" sz="2000" dirty="0" err="1" smtClean="0"/>
              <a:t>tenaga</a:t>
            </a:r>
            <a:r>
              <a:rPr lang="en-US" sz="2000" dirty="0" smtClean="0"/>
              <a:t> </a:t>
            </a:r>
            <a:r>
              <a:rPr lang="en-US" sz="2000" dirty="0" err="1" smtClean="0"/>
              <a:t>kerja</a:t>
            </a:r>
            <a:r>
              <a:rPr lang="en-US" sz="2000" dirty="0" smtClean="0"/>
              <a:t> </a:t>
            </a:r>
            <a:r>
              <a:rPr lang="en-US" sz="2000" dirty="0" err="1" smtClean="0"/>
              <a:t>dan</a:t>
            </a:r>
            <a:r>
              <a:rPr lang="en-US" sz="2000" dirty="0" smtClean="0"/>
              <a:t> input </a:t>
            </a:r>
            <a:r>
              <a:rPr lang="en-US" sz="2000" dirty="0" err="1" smtClean="0"/>
              <a:t>produksi</a:t>
            </a:r>
            <a:r>
              <a:rPr lang="en-US" sz="2000" dirty="0" smtClean="0"/>
              <a:t> yang </a:t>
            </a:r>
            <a:r>
              <a:rPr lang="en-US" sz="2000" dirty="0" err="1" smtClean="0"/>
              <a:t>saling</a:t>
            </a:r>
            <a:r>
              <a:rPr lang="en-US" sz="2000" dirty="0" smtClean="0"/>
              <a:t> </a:t>
            </a:r>
            <a:r>
              <a:rPr lang="en-US" sz="2000" dirty="0" err="1" smtClean="0"/>
              <a:t>berkaitan</a:t>
            </a:r>
            <a:r>
              <a:rPr lang="en-US" sz="2000" dirty="0" smtClean="0"/>
              <a:t>, </a:t>
            </a:r>
            <a:r>
              <a:rPr lang="en-US" sz="2000" dirty="0" err="1" smtClean="0"/>
              <a:t>maka</a:t>
            </a:r>
            <a:r>
              <a:rPr lang="en-US" sz="2000" dirty="0" smtClean="0"/>
              <a:t> </a:t>
            </a:r>
            <a:r>
              <a:rPr lang="en-US" sz="2000" dirty="0" err="1" smtClean="0"/>
              <a:t>perencana</a:t>
            </a:r>
            <a:r>
              <a:rPr lang="en-US" sz="2000" dirty="0" smtClean="0"/>
              <a:t> </a:t>
            </a:r>
            <a:r>
              <a:rPr lang="en-US" sz="2000" dirty="0" err="1" smtClean="0"/>
              <a:t>harus</a:t>
            </a:r>
            <a:r>
              <a:rPr lang="en-US" sz="2000" dirty="0" smtClean="0"/>
              <a:t> </a:t>
            </a:r>
            <a:r>
              <a:rPr lang="en-US" sz="2000" dirty="0" err="1" smtClean="0"/>
              <a:t>memilih</a:t>
            </a:r>
            <a:r>
              <a:rPr lang="en-US" sz="2000" dirty="0" smtClean="0"/>
              <a:t> </a:t>
            </a:r>
            <a:r>
              <a:rPr lang="en-US" sz="2000" dirty="0" err="1" smtClean="0"/>
              <a:t>tingkat</a:t>
            </a:r>
            <a:r>
              <a:rPr lang="en-US" sz="2000" dirty="0" smtClean="0"/>
              <a:t> output </a:t>
            </a:r>
            <a:r>
              <a:rPr lang="en-US" sz="2000" dirty="0" err="1" smtClean="0"/>
              <a:t>untuk</a:t>
            </a:r>
            <a:r>
              <a:rPr lang="en-US" sz="2000" dirty="0" smtClean="0"/>
              <a:t> </a:t>
            </a:r>
            <a:r>
              <a:rPr lang="en-US" sz="2000" dirty="0" err="1" smtClean="0"/>
              <a:t>fasilitas</a:t>
            </a:r>
            <a:r>
              <a:rPr lang="en-US" sz="2000" dirty="0" smtClean="0"/>
              <a:t> </a:t>
            </a:r>
            <a:r>
              <a:rPr lang="en-US" sz="2000" dirty="0" err="1" smtClean="0"/>
              <a:t>selama</a:t>
            </a:r>
            <a:r>
              <a:rPr lang="en-US" sz="2000" dirty="0" smtClean="0"/>
              <a:t> </a:t>
            </a:r>
            <a:r>
              <a:rPr lang="en-US" sz="2000" dirty="0" err="1" smtClean="0"/>
              <a:t>tiga</a:t>
            </a:r>
            <a:r>
              <a:rPr lang="en-US" sz="2000" dirty="0" smtClean="0"/>
              <a:t> </a:t>
            </a:r>
            <a:r>
              <a:rPr lang="en-US" sz="2000" dirty="0" err="1" smtClean="0"/>
              <a:t>sampai</a:t>
            </a:r>
            <a:r>
              <a:rPr lang="en-US" sz="2000" dirty="0" smtClean="0"/>
              <a:t> </a:t>
            </a:r>
            <a:r>
              <a:rPr lang="en-US" sz="2000" dirty="0" err="1" smtClean="0"/>
              <a:t>delapan</a:t>
            </a:r>
            <a:r>
              <a:rPr lang="en-US" sz="2000" dirty="0" smtClean="0"/>
              <a:t> </a:t>
            </a:r>
            <a:r>
              <a:rPr lang="en-US" sz="2000" dirty="0" err="1" smtClean="0"/>
              <a:t>belas</a:t>
            </a:r>
            <a:r>
              <a:rPr lang="en-US" sz="2000" dirty="0" smtClean="0"/>
              <a:t> </a:t>
            </a:r>
            <a:r>
              <a:rPr lang="en-US" sz="2000" dirty="0" err="1" smtClean="0"/>
              <a:t>bulan</a:t>
            </a:r>
            <a:r>
              <a:rPr lang="en-US" sz="2000" dirty="0" smtClean="0"/>
              <a:t> </a:t>
            </a:r>
            <a:r>
              <a:rPr lang="en-US" sz="2000" dirty="0" err="1" smtClean="0"/>
              <a:t>kedepan</a:t>
            </a:r>
            <a:r>
              <a:rPr lang="en-US" sz="2000" dirty="0" smtClean="0"/>
              <a:t>. </a:t>
            </a:r>
            <a:endParaRPr lang="id-ID" sz="2000" dirty="0" smtClean="0"/>
          </a:p>
          <a:p>
            <a:pPr algn="just" eaLnBrk="1" hangingPunct="1">
              <a:lnSpc>
                <a:spcPct val="80000"/>
              </a:lnSpc>
              <a:defRPr/>
            </a:pPr>
            <a:r>
              <a:rPr lang="en-US" sz="2000" dirty="0" err="1" smtClean="0"/>
              <a:t>Perencanaan</a:t>
            </a:r>
            <a:r>
              <a:rPr lang="en-US" sz="2000" dirty="0" smtClean="0"/>
              <a:t> </a:t>
            </a:r>
            <a:r>
              <a:rPr lang="en-US" sz="2000" dirty="0" err="1" smtClean="0"/>
              <a:t>ini</a:t>
            </a:r>
            <a:r>
              <a:rPr lang="en-US" sz="2000" dirty="0" smtClean="0"/>
              <a:t> </a:t>
            </a:r>
            <a:r>
              <a:rPr lang="en-US" sz="2000" dirty="0" err="1" smtClean="0"/>
              <a:t>diantaranya</a:t>
            </a:r>
            <a:r>
              <a:rPr lang="en-US" sz="2000" dirty="0" smtClean="0"/>
              <a:t> </a:t>
            </a:r>
            <a:r>
              <a:rPr lang="en-US" sz="2000" dirty="0" err="1" smtClean="0"/>
              <a:t>bisa</a:t>
            </a:r>
            <a:r>
              <a:rPr lang="en-US" sz="2000" dirty="0" smtClean="0"/>
              <a:t> </a:t>
            </a:r>
            <a:r>
              <a:rPr lang="en-US" sz="2000" dirty="0" err="1" smtClean="0"/>
              <a:t>diterapkan</a:t>
            </a:r>
            <a:r>
              <a:rPr lang="en-US" sz="2000" dirty="0" smtClean="0"/>
              <a:t> </a:t>
            </a:r>
            <a:r>
              <a:rPr lang="en-US" sz="2000" dirty="0" err="1" smtClean="0"/>
              <a:t>untuk</a:t>
            </a:r>
            <a:r>
              <a:rPr lang="en-US" sz="2000" dirty="0" smtClean="0"/>
              <a:t> </a:t>
            </a:r>
            <a:r>
              <a:rPr lang="en-US" sz="2000" dirty="0" err="1" smtClean="0"/>
              <a:t>perusahaan</a:t>
            </a:r>
            <a:r>
              <a:rPr lang="en-US" sz="2000" dirty="0" smtClean="0"/>
              <a:t> </a:t>
            </a:r>
            <a:r>
              <a:rPr lang="en-US" sz="2000" dirty="0" err="1" smtClean="0"/>
              <a:t>manufaktur</a:t>
            </a:r>
            <a:r>
              <a:rPr lang="en-US" sz="2000" dirty="0" smtClean="0"/>
              <a:t>, </a:t>
            </a:r>
            <a:r>
              <a:rPr lang="en-US" sz="2000" dirty="0" err="1" smtClean="0"/>
              <a:t>rumah</a:t>
            </a:r>
            <a:r>
              <a:rPr lang="en-US" sz="2000" dirty="0" smtClean="0"/>
              <a:t> </a:t>
            </a:r>
            <a:r>
              <a:rPr lang="en-US" sz="2000" dirty="0" err="1" smtClean="0"/>
              <a:t>sakit</a:t>
            </a:r>
            <a:r>
              <a:rPr lang="en-US" sz="2000" dirty="0" smtClean="0"/>
              <a:t>, </a:t>
            </a:r>
            <a:r>
              <a:rPr lang="en-US" sz="2000" dirty="0" err="1" smtClean="0"/>
              <a:t>akademi</a:t>
            </a:r>
            <a:r>
              <a:rPr lang="en-US" sz="2000" dirty="0" smtClean="0"/>
              <a:t> </a:t>
            </a:r>
            <a:r>
              <a:rPr lang="en-US" sz="2000" dirty="0" err="1" smtClean="0"/>
              <a:t>serta</a:t>
            </a:r>
            <a:r>
              <a:rPr lang="en-US" sz="2000" dirty="0" smtClean="0"/>
              <a:t>, </a:t>
            </a:r>
            <a:r>
              <a:rPr lang="en-US" sz="2000" dirty="0" err="1" smtClean="0"/>
              <a:t>pernerbit</a:t>
            </a:r>
            <a:r>
              <a:rPr lang="en-US" sz="2000" dirty="0" smtClean="0"/>
              <a:t> </a:t>
            </a:r>
            <a:r>
              <a:rPr lang="en-US" sz="2000" dirty="0" err="1" smtClean="0"/>
              <a:t>buku</a:t>
            </a:r>
            <a:r>
              <a:rPr lang="en-US" sz="2000" dirty="0" smtClean="0"/>
              <a:t>. </a:t>
            </a:r>
            <a:endParaRPr lang="id-ID" sz="2000" dirty="0" smtClean="0"/>
          </a:p>
          <a:p>
            <a:pPr marL="0" indent="0" algn="just" eaLnBrk="1" hangingPunct="1">
              <a:lnSpc>
                <a:spcPct val="80000"/>
              </a:lnSpc>
              <a:buFont typeface="Arial" charset="0"/>
              <a:buNone/>
              <a:defRPr/>
            </a:pPr>
            <a:endParaRPr lang="en-US" sz="2000" b="1" dirty="0" smtClean="0"/>
          </a:p>
          <a:p>
            <a:pPr eaLnBrk="1" hangingPunct="1">
              <a:lnSpc>
                <a:spcPct val="80000"/>
              </a:lnSpc>
              <a:buFontTx/>
              <a:buNone/>
              <a:defRPr/>
            </a:pPr>
            <a:r>
              <a:rPr lang="en-US" sz="2000" b="1" dirty="0" smtClean="0"/>
              <a:t>C. STRATEGI AGRREGAT PLANNING </a:t>
            </a:r>
            <a:endParaRPr lang="en-US" sz="2000" dirty="0" smtClean="0"/>
          </a:p>
          <a:p>
            <a:pPr algn="just" eaLnBrk="1" hangingPunct="1">
              <a:lnSpc>
                <a:spcPct val="80000"/>
              </a:lnSpc>
              <a:defRPr/>
            </a:pPr>
            <a:r>
              <a:rPr lang="en-US" sz="2000" dirty="0" err="1" smtClean="0"/>
              <a:t>Perencanaan</a:t>
            </a:r>
            <a:r>
              <a:rPr lang="en-US" sz="2000" dirty="0" smtClean="0"/>
              <a:t> </a:t>
            </a:r>
            <a:r>
              <a:rPr lang="en-US" sz="2000" dirty="0" err="1" smtClean="0"/>
              <a:t>agregat</a:t>
            </a:r>
            <a:r>
              <a:rPr lang="en-US" sz="2000" dirty="0" smtClean="0"/>
              <a:t> </a:t>
            </a:r>
            <a:r>
              <a:rPr lang="en-US" sz="2000" dirty="0" err="1" smtClean="0"/>
              <a:t>merupakan</a:t>
            </a:r>
            <a:r>
              <a:rPr lang="en-US" sz="2000" dirty="0" smtClean="0"/>
              <a:t> </a:t>
            </a:r>
            <a:r>
              <a:rPr lang="en-US" sz="2000" dirty="0" err="1" smtClean="0"/>
              <a:t>bagian</a:t>
            </a:r>
            <a:r>
              <a:rPr lang="en-US" sz="2000" dirty="0" smtClean="0"/>
              <a:t> </a:t>
            </a:r>
            <a:r>
              <a:rPr lang="en-US" sz="2000" dirty="0" err="1" smtClean="0"/>
              <a:t>dari</a:t>
            </a:r>
            <a:r>
              <a:rPr lang="en-US" sz="2000" dirty="0" smtClean="0"/>
              <a:t> system </a:t>
            </a:r>
            <a:r>
              <a:rPr lang="en-US" sz="2000" dirty="0" err="1" smtClean="0"/>
              <a:t>perencanaan</a:t>
            </a:r>
            <a:r>
              <a:rPr lang="en-US" sz="2000" dirty="0" smtClean="0"/>
              <a:t> </a:t>
            </a:r>
            <a:r>
              <a:rPr lang="en-US" sz="2000" dirty="0" err="1" smtClean="0"/>
              <a:t>produksi</a:t>
            </a:r>
            <a:r>
              <a:rPr lang="en-US" sz="2000" dirty="0" smtClean="0"/>
              <a:t> yang </a:t>
            </a:r>
            <a:r>
              <a:rPr lang="en-US" sz="2000" dirty="0" err="1" smtClean="0"/>
              <a:t>lebih</a:t>
            </a:r>
            <a:r>
              <a:rPr lang="en-US" sz="2000" dirty="0" smtClean="0"/>
              <a:t> </a:t>
            </a:r>
            <a:r>
              <a:rPr lang="en-US" sz="2000" dirty="0" err="1" smtClean="0"/>
              <a:t>besar</a:t>
            </a:r>
            <a:r>
              <a:rPr lang="en-US" sz="2000" dirty="0" smtClean="0"/>
              <a:t>, </a:t>
            </a:r>
            <a:r>
              <a:rPr lang="en-US" sz="2000" dirty="0" err="1" smtClean="0"/>
              <a:t>sehingga</a:t>
            </a:r>
            <a:r>
              <a:rPr lang="en-US" sz="2000" dirty="0" smtClean="0"/>
              <a:t> </a:t>
            </a:r>
            <a:r>
              <a:rPr lang="en-US" sz="2000" dirty="0" err="1" smtClean="0"/>
              <a:t>pemahaman</a:t>
            </a:r>
            <a:r>
              <a:rPr lang="en-US" sz="2000" dirty="0" smtClean="0"/>
              <a:t> </a:t>
            </a:r>
            <a:r>
              <a:rPr lang="en-US" sz="2000" dirty="0" err="1" smtClean="0"/>
              <a:t>mengenai</a:t>
            </a:r>
            <a:r>
              <a:rPr lang="en-US" sz="2000" dirty="0" smtClean="0"/>
              <a:t> </a:t>
            </a:r>
            <a:r>
              <a:rPr lang="en-US" sz="2000" dirty="0" err="1" smtClean="0"/>
              <a:t>keterkaitan</a:t>
            </a:r>
            <a:r>
              <a:rPr lang="en-US" sz="2000" dirty="0" smtClean="0"/>
              <a:t> </a:t>
            </a:r>
            <a:r>
              <a:rPr lang="en-US" sz="2000" dirty="0" err="1" smtClean="0"/>
              <a:t>antara</a:t>
            </a:r>
            <a:r>
              <a:rPr lang="en-US" sz="2000" dirty="0" smtClean="0"/>
              <a:t> </a:t>
            </a:r>
            <a:r>
              <a:rPr lang="en-US" sz="2000" dirty="0" err="1" smtClean="0"/>
              <a:t>rencana</a:t>
            </a:r>
            <a:r>
              <a:rPr lang="en-US" sz="2000" dirty="0" smtClean="0"/>
              <a:t> </a:t>
            </a:r>
            <a:r>
              <a:rPr lang="en-US" sz="2000" dirty="0" err="1" smtClean="0"/>
              <a:t>dan</a:t>
            </a:r>
            <a:r>
              <a:rPr lang="en-US" sz="2000" dirty="0" smtClean="0"/>
              <a:t> </a:t>
            </a:r>
            <a:r>
              <a:rPr lang="en-US" sz="2000" dirty="0" err="1" smtClean="0"/>
              <a:t>beberapa</a:t>
            </a:r>
            <a:r>
              <a:rPr lang="en-US" sz="2000" dirty="0" smtClean="0"/>
              <a:t> factor internal </a:t>
            </a:r>
            <a:r>
              <a:rPr lang="en-US" sz="2000" dirty="0" err="1" smtClean="0"/>
              <a:t>dan</a:t>
            </a:r>
            <a:r>
              <a:rPr lang="en-US" sz="2000" dirty="0" smtClean="0"/>
              <a:t> </a:t>
            </a:r>
            <a:r>
              <a:rPr lang="en-US" sz="2000" dirty="0" err="1" smtClean="0"/>
              <a:t>eksternal</a:t>
            </a:r>
            <a:r>
              <a:rPr lang="id-ID" sz="2000" dirty="0" smtClean="0"/>
              <a:t>.</a:t>
            </a:r>
          </a:p>
          <a:p>
            <a:pPr algn="just" eaLnBrk="1" hangingPunct="1">
              <a:lnSpc>
                <a:spcPct val="80000"/>
              </a:lnSpc>
              <a:defRPr/>
            </a:pPr>
            <a:r>
              <a:rPr lang="en-US" sz="2000" dirty="0" err="1" smtClean="0"/>
              <a:t>Jadwal</a:t>
            </a:r>
            <a:r>
              <a:rPr lang="en-US" sz="2000" dirty="0" smtClean="0"/>
              <a:t> </a:t>
            </a:r>
            <a:r>
              <a:rPr lang="en-US" sz="2000" dirty="0" err="1" smtClean="0"/>
              <a:t>kerja</a:t>
            </a:r>
            <a:r>
              <a:rPr lang="en-US" sz="2000" dirty="0" smtClean="0"/>
              <a:t> yang </a:t>
            </a:r>
            <a:r>
              <a:rPr lang="en-US" sz="2000" dirty="0" err="1" smtClean="0"/>
              <a:t>mendetil</a:t>
            </a:r>
            <a:r>
              <a:rPr lang="en-US" sz="2000" dirty="0" smtClean="0"/>
              <a:t> </a:t>
            </a:r>
            <a:r>
              <a:rPr lang="en-US" sz="2000" dirty="0" err="1" smtClean="0"/>
              <a:t>untuk</a:t>
            </a:r>
            <a:r>
              <a:rPr lang="en-US" sz="2000" dirty="0" smtClean="0"/>
              <a:t>  </a:t>
            </a:r>
            <a:r>
              <a:rPr lang="en-US" sz="2000" dirty="0" err="1" smtClean="0"/>
              <a:t>tenaga</a:t>
            </a:r>
            <a:r>
              <a:rPr lang="en-US" sz="2000" dirty="0" smtClean="0"/>
              <a:t> </a:t>
            </a:r>
            <a:r>
              <a:rPr lang="en-US" sz="2000" dirty="0" err="1" smtClean="0"/>
              <a:t>kerja</a:t>
            </a:r>
            <a:r>
              <a:rPr lang="en-US" sz="2000" dirty="0" smtClean="0"/>
              <a:t> </a:t>
            </a:r>
            <a:r>
              <a:rPr lang="en-US" sz="2000" dirty="0" err="1" smtClean="0"/>
              <a:t>dan</a:t>
            </a:r>
            <a:r>
              <a:rPr lang="en-US" sz="2000" dirty="0" smtClean="0"/>
              <a:t> </a:t>
            </a:r>
            <a:r>
              <a:rPr lang="en-US" sz="2000" dirty="0" err="1" smtClean="0"/>
              <a:t>penjadwalan</a:t>
            </a:r>
            <a:r>
              <a:rPr lang="en-US" sz="2000" dirty="0" smtClean="0"/>
              <a:t> </a:t>
            </a:r>
            <a:r>
              <a:rPr lang="en-US" sz="2000" dirty="0" err="1" smtClean="0"/>
              <a:t>berprioritas</a:t>
            </a:r>
            <a:r>
              <a:rPr lang="en-US" sz="2000" dirty="0" smtClean="0"/>
              <a:t> </a:t>
            </a:r>
            <a:r>
              <a:rPr lang="en-US" sz="2000" dirty="0" err="1" smtClean="0"/>
              <a:t>untuk</a:t>
            </a:r>
            <a:r>
              <a:rPr lang="en-US" sz="2000" dirty="0" smtClean="0"/>
              <a:t> </a:t>
            </a:r>
            <a:r>
              <a:rPr lang="en-US" sz="2000" dirty="0" err="1" smtClean="0"/>
              <a:t>produk</a:t>
            </a:r>
            <a:r>
              <a:rPr lang="en-US" sz="2000" dirty="0" smtClean="0"/>
              <a:t> </a:t>
            </a:r>
            <a:r>
              <a:rPr lang="en-US" sz="2000" dirty="0" err="1" smtClean="0"/>
              <a:t>dihasilkan</a:t>
            </a:r>
            <a:r>
              <a:rPr lang="en-US" sz="2000" dirty="0" smtClean="0"/>
              <a:t> </a:t>
            </a:r>
            <a:r>
              <a:rPr lang="en-US" sz="2000" dirty="0" err="1" smtClean="0"/>
              <a:t>sebagai</a:t>
            </a:r>
            <a:r>
              <a:rPr lang="en-US" sz="2000" dirty="0" smtClean="0"/>
              <a:t> </a:t>
            </a:r>
            <a:r>
              <a:rPr lang="en-US" sz="2000" dirty="0" err="1" smtClean="0"/>
              <a:t>tahapan</a:t>
            </a:r>
            <a:r>
              <a:rPr lang="en-US" sz="2000" dirty="0" smtClean="0"/>
              <a:t> </a:t>
            </a:r>
            <a:r>
              <a:rPr lang="en-US" sz="2000" dirty="0" err="1" smtClean="0"/>
              <a:t>terakhir</a:t>
            </a:r>
            <a:r>
              <a:rPr lang="en-US" sz="2000" dirty="0" smtClean="0"/>
              <a:t> system </a:t>
            </a:r>
            <a:r>
              <a:rPr lang="en-US" sz="2000" dirty="0" err="1" smtClean="0"/>
              <a:t>perencanaan</a:t>
            </a:r>
            <a:r>
              <a:rPr lang="en-US" sz="2000" dirty="0" smtClean="0"/>
              <a:t> </a:t>
            </a:r>
            <a:r>
              <a:rPr lang="en-US" sz="2000" dirty="0" err="1" smtClean="0"/>
              <a:t>produksi</a:t>
            </a:r>
            <a:r>
              <a:rPr lang="en-US" sz="2000" dirty="0"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6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C475E01C-0850-49B0-B10A-DB16F039B13F}" type="slidenum">
              <a:rPr lang="en-US" smtClean="0">
                <a:solidFill>
                  <a:schemeClr val="tx1"/>
                </a:solidFill>
                <a:latin typeface="Arial" charset="0"/>
              </a:rPr>
              <a:pPr eaLnBrk="1" fontAlgn="base" hangingPunct="1">
                <a:spcBef>
                  <a:spcPct val="0"/>
                </a:spcBef>
                <a:spcAft>
                  <a:spcPct val="0"/>
                </a:spcAft>
              </a:pPr>
              <a:t>25</a:t>
            </a:fld>
            <a:endParaRPr lang="en-US" smtClean="0">
              <a:solidFill>
                <a:schemeClr val="tx1"/>
              </a:solidFill>
              <a:latin typeface="Arial" charset="0"/>
            </a:endParaRPr>
          </a:p>
        </p:txBody>
      </p:sp>
      <p:sp>
        <p:nvSpPr>
          <p:cNvPr id="6147" name="Rectangle 3"/>
          <p:cNvSpPr>
            <a:spLocks noGrp="1" noChangeArrowheads="1"/>
          </p:cNvSpPr>
          <p:nvPr>
            <p:ph type="body" idx="1"/>
          </p:nvPr>
        </p:nvSpPr>
        <p:spPr>
          <a:xfrm>
            <a:off x="457200" y="381000"/>
            <a:ext cx="8229600" cy="5745163"/>
          </a:xfrm>
        </p:spPr>
        <p:txBody>
          <a:bodyPr/>
          <a:lstStyle/>
          <a:p>
            <a:pPr eaLnBrk="1" hangingPunct="1">
              <a:lnSpc>
                <a:spcPct val="80000"/>
              </a:lnSpc>
              <a:defRPr/>
            </a:pPr>
            <a:r>
              <a:rPr lang="en-US" sz="2000" b="1" dirty="0" smtClean="0"/>
              <a:t>Ada </a:t>
            </a:r>
            <a:r>
              <a:rPr lang="en-US" sz="2000" b="1" dirty="0" err="1" smtClean="0"/>
              <a:t>beberapa</a:t>
            </a:r>
            <a:r>
              <a:rPr lang="en-US" sz="2000" b="1" dirty="0" smtClean="0"/>
              <a:t> </a:t>
            </a:r>
            <a:r>
              <a:rPr lang="en-US" sz="2000" b="1" dirty="0" err="1" smtClean="0"/>
              <a:t>pertanyaan</a:t>
            </a:r>
            <a:r>
              <a:rPr lang="en-US" sz="2000" b="1" dirty="0" smtClean="0"/>
              <a:t> yang </a:t>
            </a:r>
            <a:r>
              <a:rPr lang="en-US" sz="2000" b="1" dirty="0" err="1" smtClean="0"/>
              <a:t>harus</a:t>
            </a:r>
            <a:r>
              <a:rPr lang="en-US" sz="2000" b="1" dirty="0" smtClean="0"/>
              <a:t> </a:t>
            </a:r>
            <a:r>
              <a:rPr lang="en-US" sz="2000" b="1" dirty="0" err="1" smtClean="0"/>
              <a:t>dijawab</a:t>
            </a:r>
            <a:r>
              <a:rPr lang="en-US" sz="2000" b="1" dirty="0" smtClean="0"/>
              <a:t> </a:t>
            </a:r>
            <a:r>
              <a:rPr lang="en-US" sz="2000" b="1" dirty="0" err="1" smtClean="0"/>
              <a:t>oleh</a:t>
            </a:r>
            <a:r>
              <a:rPr lang="en-US" sz="2000" b="1" dirty="0" smtClean="0"/>
              <a:t> </a:t>
            </a:r>
            <a:r>
              <a:rPr lang="en-US" sz="2000" b="1" dirty="0" err="1" smtClean="0"/>
              <a:t>manajer</a:t>
            </a:r>
            <a:r>
              <a:rPr lang="en-US" sz="2000" b="1" dirty="0" smtClean="0"/>
              <a:t> </a:t>
            </a:r>
            <a:r>
              <a:rPr lang="en-US" sz="2000" b="1" dirty="0" err="1" smtClean="0"/>
              <a:t>operasi</a:t>
            </a:r>
            <a:r>
              <a:rPr lang="en-US" sz="2000" b="1" dirty="0" smtClean="0"/>
              <a:t> </a:t>
            </a:r>
            <a:r>
              <a:rPr lang="en-US" sz="2000" b="1" dirty="0" err="1" smtClean="0"/>
              <a:t>dalam</a:t>
            </a:r>
            <a:r>
              <a:rPr lang="en-US" sz="2000" b="1" dirty="0" smtClean="0"/>
              <a:t> </a:t>
            </a:r>
            <a:r>
              <a:rPr lang="en-US" sz="2000" b="1" dirty="0" err="1" smtClean="0"/>
              <a:t>merumuskan</a:t>
            </a:r>
            <a:r>
              <a:rPr lang="en-US" sz="2000" b="1" dirty="0" smtClean="0"/>
              <a:t> </a:t>
            </a:r>
            <a:r>
              <a:rPr lang="en-US" sz="2000" b="1" dirty="0" err="1" smtClean="0"/>
              <a:t>rencana</a:t>
            </a:r>
            <a:r>
              <a:rPr lang="en-US" sz="2000" b="1" dirty="0" smtClean="0"/>
              <a:t> </a:t>
            </a:r>
            <a:r>
              <a:rPr lang="en-US" sz="2000" b="1" dirty="0" err="1" smtClean="0"/>
              <a:t>agregat</a:t>
            </a:r>
            <a:r>
              <a:rPr lang="en-US" sz="2000" b="1" dirty="0" smtClean="0"/>
              <a:t> </a:t>
            </a:r>
            <a:r>
              <a:rPr lang="en-US" sz="2000" dirty="0" err="1" smtClean="0"/>
              <a:t>yaitu</a:t>
            </a:r>
            <a:r>
              <a:rPr lang="en-US" sz="2000" dirty="0" smtClean="0"/>
              <a:t>: </a:t>
            </a:r>
            <a:endParaRPr lang="id-ID" sz="2000" dirty="0" smtClean="0"/>
          </a:p>
          <a:p>
            <a:pPr marL="0" indent="0" eaLnBrk="1" hangingPunct="1">
              <a:lnSpc>
                <a:spcPct val="80000"/>
              </a:lnSpc>
              <a:buFont typeface="Arial" charset="0"/>
              <a:buNone/>
              <a:defRPr/>
            </a:pPr>
            <a:endParaRPr lang="fi-FI" sz="2000" dirty="0" smtClean="0"/>
          </a:p>
          <a:p>
            <a:pPr algn="just" eaLnBrk="1" hangingPunct="1">
              <a:lnSpc>
                <a:spcPct val="80000"/>
              </a:lnSpc>
              <a:buFontTx/>
              <a:buNone/>
              <a:defRPr/>
            </a:pPr>
            <a:r>
              <a:rPr lang="fi-FI" sz="2000" dirty="0" smtClean="0"/>
              <a:t>1. Apakah persediaan digunakan untuk menyerap perubahan selama periode permintaan ? </a:t>
            </a:r>
          </a:p>
          <a:p>
            <a:pPr algn="just" eaLnBrk="1" hangingPunct="1">
              <a:lnSpc>
                <a:spcPct val="80000"/>
              </a:lnSpc>
              <a:buFontTx/>
              <a:buNone/>
              <a:defRPr/>
            </a:pPr>
            <a:r>
              <a:rPr lang="fi-FI" sz="2000" dirty="0" smtClean="0"/>
              <a:t>2. Apakah perubahan akan diakomodasikan dengan cara mengubah jumlah tenaga kerja? </a:t>
            </a:r>
          </a:p>
          <a:p>
            <a:pPr algn="just" eaLnBrk="1" hangingPunct="1">
              <a:lnSpc>
                <a:spcPct val="80000"/>
              </a:lnSpc>
              <a:buFontTx/>
              <a:buNone/>
              <a:defRPr/>
            </a:pPr>
            <a:r>
              <a:rPr lang="fi-FI" sz="2000" dirty="0" smtClean="0"/>
              <a:t>3. Apakah perlu penggunaan tenaga kerja paruh waktu atau waktu lembur dan waktu kosong untuk menghadapi fluktuasi ? </a:t>
            </a:r>
          </a:p>
          <a:p>
            <a:pPr algn="just" eaLnBrk="1" hangingPunct="1">
              <a:lnSpc>
                <a:spcPct val="80000"/>
              </a:lnSpc>
              <a:buFontTx/>
              <a:buNone/>
              <a:defRPr/>
            </a:pPr>
            <a:r>
              <a:rPr lang="fi-FI" sz="2000" dirty="0" smtClean="0"/>
              <a:t>4. Apakah perlu menggunakan sub kontraktor untuk antisipasi pesanan yang fluktuatif sehingga dapat mempertahankan jumlah tenaga kerja yang stabil ? </a:t>
            </a:r>
          </a:p>
          <a:p>
            <a:pPr algn="just" eaLnBrk="1" hangingPunct="1">
              <a:lnSpc>
                <a:spcPct val="80000"/>
              </a:lnSpc>
              <a:buFontTx/>
              <a:buNone/>
              <a:defRPr/>
            </a:pPr>
            <a:r>
              <a:rPr lang="fi-FI" sz="2000" dirty="0" smtClean="0"/>
              <a:t>5. Apakah perlu mengubah harga atau factor lain untuk mempengaruhi permintaan? </a:t>
            </a:r>
            <a:endParaRPr lang="id-ID" sz="2000" dirty="0" smtClean="0"/>
          </a:p>
          <a:p>
            <a:pPr algn="just" eaLnBrk="1" hangingPunct="1">
              <a:lnSpc>
                <a:spcPct val="80000"/>
              </a:lnSpc>
              <a:buFontTx/>
              <a:buNone/>
              <a:defRPr/>
            </a:pPr>
            <a:endParaRPr lang="sv-SE" sz="2000" dirty="0" smtClean="0"/>
          </a:p>
          <a:p>
            <a:pPr marL="0" indent="0" algn="just" eaLnBrk="1" hangingPunct="1">
              <a:lnSpc>
                <a:spcPct val="80000"/>
              </a:lnSpc>
              <a:buFontTx/>
              <a:buNone/>
              <a:defRPr/>
            </a:pPr>
            <a:r>
              <a:rPr lang="sv-SE" sz="2000" dirty="0" smtClean="0"/>
              <a:t>Dari pertanyaan tersebut, menggambarkan strategi perencanaan apa yang sebaiknya dibuat perusahaan. ada </a:t>
            </a:r>
            <a:r>
              <a:rPr lang="sv-SE" sz="2000" b="1" dirty="0" smtClean="0"/>
              <a:t>lima jenis pilihan kapasitas</a:t>
            </a:r>
            <a:r>
              <a:rPr lang="sv-SE" sz="2000" dirty="0" smtClean="0"/>
              <a:t> karena pilihan ini tidak mengubah permintaan tetapi menyerap fluktuasi permintaan, dan tiga pilihan permintaan dimana perusahaan berupaya mempengaruhi pola permintaan lewat ketiga pilihan permintaan. </a:t>
            </a:r>
            <a:endParaRPr lang="en-US" sz="2000" dirty="0"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918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4804E4FD-E36A-4B89-8D12-387B20701F0E}" type="slidenum">
              <a:rPr lang="en-US" smtClean="0">
                <a:solidFill>
                  <a:schemeClr val="tx1"/>
                </a:solidFill>
                <a:latin typeface="Arial" charset="0"/>
              </a:rPr>
              <a:pPr eaLnBrk="1" fontAlgn="base" hangingPunct="1">
                <a:spcBef>
                  <a:spcPct val="0"/>
                </a:spcBef>
                <a:spcAft>
                  <a:spcPct val="0"/>
                </a:spcAft>
              </a:pPr>
              <a:t>26</a:t>
            </a:fld>
            <a:endParaRPr lang="en-US" smtClean="0">
              <a:solidFill>
                <a:schemeClr val="tx1"/>
              </a:solidFill>
              <a:latin typeface="Arial" charset="0"/>
            </a:endParaRPr>
          </a:p>
        </p:txBody>
      </p:sp>
      <p:sp>
        <p:nvSpPr>
          <p:cNvPr id="350211" name="Rectangle 3"/>
          <p:cNvSpPr>
            <a:spLocks noGrp="1" noChangeArrowheads="1"/>
          </p:cNvSpPr>
          <p:nvPr>
            <p:ph type="body" idx="1"/>
          </p:nvPr>
        </p:nvSpPr>
        <p:spPr>
          <a:xfrm>
            <a:off x="457200" y="152400"/>
            <a:ext cx="8229600" cy="5973763"/>
          </a:xfrm>
        </p:spPr>
        <p:txBody>
          <a:bodyPr/>
          <a:lstStyle/>
          <a:p>
            <a:pPr eaLnBrk="1" hangingPunct="1">
              <a:lnSpc>
                <a:spcPct val="80000"/>
              </a:lnSpc>
              <a:buFontTx/>
              <a:buNone/>
              <a:defRPr/>
            </a:pPr>
            <a:r>
              <a:rPr lang="en-US" sz="1700" b="1" dirty="0" smtClean="0"/>
              <a:t>1. </a:t>
            </a:r>
            <a:r>
              <a:rPr lang="en-US" sz="1700" b="1" dirty="0" err="1" smtClean="0"/>
              <a:t>Pilihan</a:t>
            </a:r>
            <a:r>
              <a:rPr lang="en-US" sz="1700" b="1" dirty="0" smtClean="0"/>
              <a:t> </a:t>
            </a:r>
            <a:r>
              <a:rPr lang="en-US" sz="1700" b="1" dirty="0" err="1" smtClean="0"/>
              <a:t>Kapasitas</a:t>
            </a:r>
            <a:endParaRPr lang="en-US" sz="1700" dirty="0" smtClean="0"/>
          </a:p>
          <a:p>
            <a:pPr eaLnBrk="1" hangingPunct="1">
              <a:lnSpc>
                <a:spcPct val="80000"/>
              </a:lnSpc>
              <a:buFontTx/>
              <a:buAutoNum type="alphaLcPeriod"/>
              <a:defRPr/>
            </a:pPr>
            <a:r>
              <a:rPr lang="en-US" sz="1700" dirty="0" smtClean="0"/>
              <a:t>Tingkat </a:t>
            </a:r>
            <a:r>
              <a:rPr lang="en-US" sz="1700" dirty="0" err="1" smtClean="0"/>
              <a:t>Persediaan</a:t>
            </a:r>
            <a:r>
              <a:rPr lang="en-US" sz="1700" dirty="0" smtClean="0"/>
              <a:t> yang </a:t>
            </a:r>
            <a:r>
              <a:rPr lang="en-US" sz="1700" dirty="0" err="1" smtClean="0"/>
              <a:t>berubah-ubah</a:t>
            </a:r>
            <a:r>
              <a:rPr lang="en-US" sz="1700" dirty="0" smtClean="0"/>
              <a:t>. </a:t>
            </a:r>
          </a:p>
          <a:p>
            <a:pPr eaLnBrk="1" hangingPunct="1">
              <a:lnSpc>
                <a:spcPct val="80000"/>
              </a:lnSpc>
              <a:buFontTx/>
              <a:buAutoNum type="alphaLcPeriod"/>
              <a:defRPr/>
            </a:pPr>
            <a:r>
              <a:rPr lang="en-US" sz="1700" dirty="0" err="1" smtClean="0"/>
              <a:t>Mengubah</a:t>
            </a:r>
            <a:r>
              <a:rPr lang="en-US" sz="1700" dirty="0" smtClean="0"/>
              <a:t> </a:t>
            </a:r>
            <a:r>
              <a:rPr lang="en-US" sz="1700" dirty="0" err="1" smtClean="0"/>
              <a:t>jumlah</a:t>
            </a:r>
            <a:r>
              <a:rPr lang="en-US" sz="1700" dirty="0" smtClean="0"/>
              <a:t> </a:t>
            </a:r>
            <a:r>
              <a:rPr lang="en-US" sz="1700" dirty="0" err="1" smtClean="0"/>
              <a:t>tanaga</a:t>
            </a:r>
            <a:r>
              <a:rPr lang="en-US" sz="1700" dirty="0" smtClean="0"/>
              <a:t> </a:t>
            </a:r>
            <a:r>
              <a:rPr lang="en-US" sz="1700" dirty="0" err="1" smtClean="0"/>
              <a:t>kerja</a:t>
            </a:r>
            <a:r>
              <a:rPr lang="en-US" sz="1700" dirty="0" smtClean="0"/>
              <a:t> </a:t>
            </a:r>
            <a:r>
              <a:rPr lang="en-US" sz="1700" dirty="0" err="1" smtClean="0"/>
              <a:t>dengan</a:t>
            </a:r>
            <a:r>
              <a:rPr lang="en-US" sz="1700" dirty="0" smtClean="0"/>
              <a:t> </a:t>
            </a:r>
            <a:r>
              <a:rPr lang="en-US" sz="1700" dirty="0" err="1" smtClean="0"/>
              <a:t>cara</a:t>
            </a:r>
            <a:r>
              <a:rPr lang="en-US" sz="1700" dirty="0" smtClean="0"/>
              <a:t> </a:t>
            </a:r>
            <a:r>
              <a:rPr lang="en-US" sz="1700" dirty="0" err="1" smtClean="0"/>
              <a:t>mempekerjakan</a:t>
            </a:r>
            <a:r>
              <a:rPr lang="en-US" sz="1700" dirty="0" smtClean="0"/>
              <a:t> </a:t>
            </a:r>
            <a:r>
              <a:rPr lang="en-US" sz="1700" dirty="0" err="1" smtClean="0"/>
              <a:t>pekerja</a:t>
            </a:r>
            <a:r>
              <a:rPr lang="en-US" sz="1700" dirty="0" smtClean="0"/>
              <a:t> </a:t>
            </a:r>
            <a:r>
              <a:rPr lang="en-US" sz="1700" dirty="0" err="1" smtClean="0"/>
              <a:t>atau</a:t>
            </a:r>
            <a:r>
              <a:rPr lang="en-US" sz="1700" dirty="0" smtClean="0"/>
              <a:t> </a:t>
            </a:r>
            <a:r>
              <a:rPr lang="en-US" sz="1700" dirty="0" err="1" smtClean="0"/>
              <a:t>memberhentikan</a:t>
            </a:r>
            <a:r>
              <a:rPr lang="en-US" sz="1700" dirty="0" smtClean="0"/>
              <a:t> </a:t>
            </a:r>
            <a:r>
              <a:rPr lang="en-US" sz="1700" dirty="0" err="1" smtClean="0"/>
              <a:t>pekerja</a:t>
            </a:r>
            <a:r>
              <a:rPr lang="en-US" sz="1700" dirty="0" smtClean="0"/>
              <a:t>. </a:t>
            </a:r>
          </a:p>
          <a:p>
            <a:pPr eaLnBrk="1" hangingPunct="1">
              <a:lnSpc>
                <a:spcPct val="80000"/>
              </a:lnSpc>
              <a:buFontTx/>
              <a:buAutoNum type="alphaLcPeriod"/>
              <a:defRPr/>
            </a:pPr>
            <a:r>
              <a:rPr lang="en-US" sz="1700" dirty="0" err="1" smtClean="0"/>
              <a:t>Mengubah</a:t>
            </a:r>
            <a:r>
              <a:rPr lang="en-US" sz="1700" dirty="0" smtClean="0"/>
              <a:t> </a:t>
            </a:r>
            <a:r>
              <a:rPr lang="en-US" sz="1700" dirty="0" err="1" smtClean="0"/>
              <a:t>tingkat</a:t>
            </a:r>
            <a:r>
              <a:rPr lang="en-US" sz="1700" dirty="0" smtClean="0"/>
              <a:t> </a:t>
            </a:r>
            <a:r>
              <a:rPr lang="en-US" sz="1700" dirty="0" err="1" smtClean="0"/>
              <a:t>produksi</a:t>
            </a:r>
            <a:r>
              <a:rPr lang="en-US" sz="1700" dirty="0" smtClean="0"/>
              <a:t> </a:t>
            </a:r>
            <a:r>
              <a:rPr lang="en-US" sz="1700" dirty="0" err="1" smtClean="0"/>
              <a:t>melalui</a:t>
            </a:r>
            <a:r>
              <a:rPr lang="en-US" sz="1700" dirty="0" smtClean="0"/>
              <a:t> </a:t>
            </a:r>
            <a:r>
              <a:rPr lang="en-US" sz="1700" dirty="0" err="1" smtClean="0"/>
              <a:t>waktu</a:t>
            </a:r>
            <a:r>
              <a:rPr lang="en-US" sz="1700" dirty="0" smtClean="0"/>
              <a:t> </a:t>
            </a:r>
            <a:r>
              <a:rPr lang="en-US" sz="1700" dirty="0" err="1" smtClean="0"/>
              <a:t>lembur</a:t>
            </a:r>
            <a:r>
              <a:rPr lang="en-US" sz="1700" dirty="0" smtClean="0"/>
              <a:t> </a:t>
            </a:r>
            <a:r>
              <a:rPr lang="en-US" sz="1700" dirty="0" err="1" smtClean="0"/>
              <a:t>dan</a:t>
            </a:r>
            <a:r>
              <a:rPr lang="en-US" sz="1700" dirty="0" smtClean="0"/>
              <a:t> </a:t>
            </a:r>
            <a:r>
              <a:rPr lang="en-US" sz="1700" dirty="0" err="1" smtClean="0"/>
              <a:t>waktu</a:t>
            </a:r>
            <a:r>
              <a:rPr lang="en-US" sz="1700" dirty="0" smtClean="0"/>
              <a:t> </a:t>
            </a:r>
            <a:r>
              <a:rPr lang="en-US" sz="1700" dirty="0" err="1" smtClean="0"/>
              <a:t>kosong</a:t>
            </a:r>
            <a:r>
              <a:rPr lang="en-US" sz="1700" dirty="0" smtClean="0"/>
              <a:t>. </a:t>
            </a:r>
          </a:p>
          <a:p>
            <a:pPr eaLnBrk="1" hangingPunct="1">
              <a:lnSpc>
                <a:spcPct val="80000"/>
              </a:lnSpc>
              <a:buFontTx/>
              <a:buAutoNum type="alphaLcPeriod"/>
              <a:defRPr/>
            </a:pPr>
            <a:r>
              <a:rPr lang="en-US" sz="1700" dirty="0" smtClean="0"/>
              <a:t>Sub </a:t>
            </a:r>
            <a:r>
              <a:rPr lang="en-US" sz="1700" dirty="0" err="1" smtClean="0"/>
              <a:t>kontrak</a:t>
            </a:r>
            <a:r>
              <a:rPr lang="en-US" sz="1700" dirty="0" smtClean="0"/>
              <a:t> </a:t>
            </a:r>
            <a:r>
              <a:rPr lang="en-US" sz="1700" dirty="0" err="1" smtClean="0"/>
              <a:t>digunakan</a:t>
            </a:r>
            <a:r>
              <a:rPr lang="en-US" sz="1700" dirty="0" smtClean="0"/>
              <a:t>. </a:t>
            </a:r>
            <a:endParaRPr lang="fi-FI" sz="1700" dirty="0" smtClean="0"/>
          </a:p>
          <a:p>
            <a:pPr eaLnBrk="1" hangingPunct="1">
              <a:lnSpc>
                <a:spcPct val="80000"/>
              </a:lnSpc>
              <a:buFontTx/>
              <a:buAutoNum type="alphaLcPeriod"/>
              <a:defRPr/>
            </a:pPr>
            <a:r>
              <a:rPr lang="fi-FI" sz="1700" dirty="0" smtClean="0"/>
              <a:t>Mempekerjakan tenaga kerja paruh waktu. </a:t>
            </a:r>
            <a:endParaRPr lang="id-ID" sz="1700" dirty="0" smtClean="0"/>
          </a:p>
          <a:p>
            <a:pPr marL="0" indent="0" eaLnBrk="1" hangingPunct="1">
              <a:lnSpc>
                <a:spcPct val="80000"/>
              </a:lnSpc>
              <a:buFont typeface="Arial" charset="0"/>
              <a:buNone/>
              <a:defRPr/>
            </a:pPr>
            <a:endParaRPr lang="fi-FI" sz="1700" b="1" dirty="0" smtClean="0"/>
          </a:p>
          <a:p>
            <a:pPr eaLnBrk="1" hangingPunct="1">
              <a:lnSpc>
                <a:spcPct val="80000"/>
              </a:lnSpc>
              <a:buFontTx/>
              <a:buNone/>
              <a:defRPr/>
            </a:pPr>
            <a:r>
              <a:rPr lang="fi-FI" sz="1700" b="1" dirty="0" smtClean="0"/>
              <a:t>2. Pilihan Permintaan </a:t>
            </a:r>
            <a:endParaRPr lang="fi-FI" sz="1700" dirty="0" smtClean="0"/>
          </a:p>
          <a:p>
            <a:pPr eaLnBrk="1" hangingPunct="1">
              <a:lnSpc>
                <a:spcPct val="80000"/>
              </a:lnSpc>
              <a:buFontTx/>
              <a:buNone/>
              <a:defRPr/>
            </a:pPr>
            <a:r>
              <a:rPr lang="fi-FI" sz="1700" dirty="0" smtClean="0"/>
              <a:t>a. Mempengaruhi permintaan dengan berbagai kebijakan di manajemen pemasaran. </a:t>
            </a:r>
            <a:endParaRPr lang="it-IT" sz="1700" dirty="0" smtClean="0"/>
          </a:p>
          <a:p>
            <a:pPr eaLnBrk="1" hangingPunct="1">
              <a:lnSpc>
                <a:spcPct val="80000"/>
              </a:lnSpc>
              <a:buFontTx/>
              <a:buNone/>
              <a:defRPr/>
            </a:pPr>
            <a:r>
              <a:rPr lang="it-IT" sz="1700" dirty="0" smtClean="0"/>
              <a:t>b</a:t>
            </a:r>
            <a:r>
              <a:rPr lang="it-IT" sz="1700" b="1" dirty="0" smtClean="0"/>
              <a:t>. </a:t>
            </a:r>
            <a:r>
              <a:rPr lang="it-IT" sz="1700" dirty="0" smtClean="0"/>
              <a:t>Pesanan cadangan dalam memenuhi permintaan pada periode permintaan tinggi. </a:t>
            </a:r>
          </a:p>
          <a:p>
            <a:pPr eaLnBrk="1" hangingPunct="1">
              <a:lnSpc>
                <a:spcPct val="80000"/>
              </a:lnSpc>
              <a:buFontTx/>
              <a:buNone/>
              <a:defRPr/>
            </a:pPr>
            <a:r>
              <a:rPr lang="it-IT" sz="1700" dirty="0" smtClean="0"/>
              <a:t>c.</a:t>
            </a:r>
            <a:r>
              <a:rPr lang="it-IT" sz="1700" b="1" dirty="0" smtClean="0"/>
              <a:t> </a:t>
            </a:r>
            <a:r>
              <a:rPr lang="it-IT" sz="1700" dirty="0" smtClean="0"/>
              <a:t>Produk mix antar musim. </a:t>
            </a:r>
            <a:endParaRPr lang="id-ID" sz="1700" dirty="0" smtClean="0"/>
          </a:p>
          <a:p>
            <a:pPr eaLnBrk="1" hangingPunct="1">
              <a:lnSpc>
                <a:spcPct val="80000"/>
              </a:lnSpc>
              <a:buFontTx/>
              <a:buNone/>
              <a:defRPr/>
            </a:pPr>
            <a:endParaRPr lang="it-IT" sz="1700" b="1" dirty="0" smtClean="0"/>
          </a:p>
          <a:p>
            <a:pPr eaLnBrk="1" hangingPunct="1">
              <a:lnSpc>
                <a:spcPct val="80000"/>
              </a:lnSpc>
              <a:buFontTx/>
              <a:buNone/>
              <a:defRPr/>
            </a:pPr>
            <a:r>
              <a:rPr lang="it-IT" sz="1700" b="1" dirty="0" smtClean="0"/>
              <a:t>3. Pilihan Campuran</a:t>
            </a:r>
            <a:r>
              <a:rPr lang="it-IT" sz="1700" dirty="0" smtClean="0"/>
              <a:t>. </a:t>
            </a:r>
          </a:p>
          <a:p>
            <a:pPr eaLnBrk="1" hangingPunct="1">
              <a:lnSpc>
                <a:spcPct val="80000"/>
              </a:lnSpc>
              <a:defRPr/>
            </a:pPr>
            <a:r>
              <a:rPr lang="it-IT" sz="1700" dirty="0" smtClean="0"/>
              <a:t>Merupakan kombinasi kombinasi antara Pilihan Kapasitas dan Pilihan Permintaan yang disebut sebagai strategi campuran dan seringkali cara ini lebih berhasil. </a:t>
            </a:r>
            <a:endParaRPr lang="id-ID" sz="1700" dirty="0" smtClean="0"/>
          </a:p>
          <a:p>
            <a:pPr marL="0" indent="0" eaLnBrk="1" hangingPunct="1">
              <a:lnSpc>
                <a:spcPct val="80000"/>
              </a:lnSpc>
              <a:buFont typeface="Arial" charset="0"/>
              <a:buNone/>
              <a:defRPr/>
            </a:pPr>
            <a:endParaRPr lang="sv-SE" sz="1700" dirty="0" smtClean="0"/>
          </a:p>
          <a:p>
            <a:pPr eaLnBrk="1" hangingPunct="1">
              <a:lnSpc>
                <a:spcPct val="80000"/>
              </a:lnSpc>
              <a:defRPr/>
            </a:pPr>
            <a:r>
              <a:rPr lang="sv-SE" sz="1700" dirty="0" smtClean="0"/>
              <a:t>Dengan mempertimbangkan pilihan-pilihan tersebut maka perusahaan dapat menetapkan Strategi : </a:t>
            </a:r>
            <a:endParaRPr lang="fi-FI" sz="1700" dirty="0" smtClean="0"/>
          </a:p>
          <a:p>
            <a:pPr eaLnBrk="1" hangingPunct="1">
              <a:lnSpc>
                <a:spcPct val="80000"/>
              </a:lnSpc>
              <a:buFontTx/>
              <a:buNone/>
              <a:defRPr/>
            </a:pPr>
            <a:r>
              <a:rPr lang="fi-FI" sz="1700" dirty="0" smtClean="0"/>
              <a:t>-    </a:t>
            </a:r>
            <a:r>
              <a:rPr lang="fi-FI" sz="1700" b="1" i="1" dirty="0" smtClean="0"/>
              <a:t>Chase Strategy</a:t>
            </a:r>
            <a:r>
              <a:rPr lang="fi-FI" sz="1700" dirty="0" smtClean="0"/>
              <a:t> yaitu menetapkan produksi sama dengan permintaan. </a:t>
            </a:r>
          </a:p>
          <a:p>
            <a:pPr eaLnBrk="1" hangingPunct="1">
              <a:lnSpc>
                <a:spcPct val="80000"/>
              </a:lnSpc>
              <a:buFontTx/>
              <a:buNone/>
              <a:defRPr/>
            </a:pPr>
            <a:r>
              <a:rPr lang="fi-FI" sz="1700" dirty="0" smtClean="0"/>
              <a:t>-    </a:t>
            </a:r>
            <a:r>
              <a:rPr lang="fi-FI" sz="1700" b="1" i="1" dirty="0" smtClean="0"/>
              <a:t>Level Strategy</a:t>
            </a:r>
            <a:r>
              <a:rPr lang="fi-FI" sz="1700" dirty="0" smtClean="0"/>
              <a:t> yaitu memelihara output yang konstan, tingkat produksi dan jumlah tenaga kerja tetap pada periode horizon perencanaan. </a:t>
            </a:r>
            <a:endParaRPr lang="en-US" sz="1700" dirty="0" smtClean="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021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2C9A5965-BF40-4C45-AAB7-5BE71173E7B1}" type="slidenum">
              <a:rPr lang="en-US" smtClean="0">
                <a:solidFill>
                  <a:schemeClr val="tx1"/>
                </a:solidFill>
                <a:latin typeface="Arial" charset="0"/>
              </a:rPr>
              <a:pPr eaLnBrk="1" fontAlgn="base" hangingPunct="1">
                <a:spcBef>
                  <a:spcPct val="0"/>
                </a:spcBef>
                <a:spcAft>
                  <a:spcPct val="0"/>
                </a:spcAft>
              </a:pPr>
              <a:t>27</a:t>
            </a:fld>
            <a:endParaRPr lang="en-US" smtClean="0">
              <a:solidFill>
                <a:schemeClr val="tx1"/>
              </a:solidFill>
              <a:latin typeface="Arial" charset="0"/>
            </a:endParaRPr>
          </a:p>
        </p:txBody>
      </p:sp>
      <p:sp>
        <p:nvSpPr>
          <p:cNvPr id="351235" name="Rectangle 3"/>
          <p:cNvSpPr>
            <a:spLocks noGrp="1" noChangeArrowheads="1"/>
          </p:cNvSpPr>
          <p:nvPr>
            <p:ph type="body" idx="1"/>
          </p:nvPr>
        </p:nvSpPr>
        <p:spPr>
          <a:xfrm>
            <a:off x="457200" y="381000"/>
            <a:ext cx="8229600" cy="5745163"/>
          </a:xfrm>
        </p:spPr>
        <p:txBody>
          <a:bodyPr/>
          <a:lstStyle/>
          <a:p>
            <a:pPr eaLnBrk="1" hangingPunct="1">
              <a:lnSpc>
                <a:spcPct val="80000"/>
              </a:lnSpc>
              <a:buFontTx/>
              <a:buNone/>
              <a:defRPr/>
            </a:pPr>
            <a:r>
              <a:rPr lang="en-US" sz="1800" b="1" dirty="0" smtClean="0"/>
              <a:t>D. METODE PERENCANAAN AGREGAT</a:t>
            </a:r>
            <a:endParaRPr lang="en-US" sz="1800" dirty="0" smtClean="0"/>
          </a:p>
          <a:p>
            <a:pPr algn="just" eaLnBrk="1" hangingPunct="1">
              <a:lnSpc>
                <a:spcPct val="80000"/>
              </a:lnSpc>
              <a:defRPr/>
            </a:pPr>
            <a:r>
              <a:rPr lang="en-US" sz="1800" dirty="0" smtClean="0"/>
              <a:t>Ada </a:t>
            </a:r>
            <a:r>
              <a:rPr lang="en-US" sz="1800" dirty="0" err="1" smtClean="0"/>
              <a:t>beberapa</a:t>
            </a:r>
            <a:r>
              <a:rPr lang="en-US" sz="1800" dirty="0" smtClean="0"/>
              <a:t> </a:t>
            </a:r>
            <a:r>
              <a:rPr lang="en-US" sz="1800" dirty="0" err="1" smtClean="0"/>
              <a:t>tehnik</a:t>
            </a:r>
            <a:r>
              <a:rPr lang="en-US" sz="1800" dirty="0" smtClean="0"/>
              <a:t> yang </a:t>
            </a:r>
            <a:r>
              <a:rPr lang="en-US" sz="1800" dirty="0" err="1" smtClean="0"/>
              <a:t>digunakan</a:t>
            </a:r>
            <a:r>
              <a:rPr lang="en-US" sz="1800" dirty="0" smtClean="0"/>
              <a:t> </a:t>
            </a:r>
            <a:r>
              <a:rPr lang="en-US" sz="1800" dirty="0" err="1" smtClean="0"/>
              <a:t>manajer</a:t>
            </a:r>
            <a:r>
              <a:rPr lang="en-US" sz="1800" dirty="0" smtClean="0"/>
              <a:t> </a:t>
            </a:r>
            <a:r>
              <a:rPr lang="en-US" sz="1800" dirty="0" err="1" smtClean="0"/>
              <a:t>operasi</a:t>
            </a:r>
            <a:r>
              <a:rPr lang="en-US" sz="1800" dirty="0" smtClean="0"/>
              <a:t> </a:t>
            </a:r>
            <a:r>
              <a:rPr lang="en-US" sz="1800" dirty="0" err="1" smtClean="0"/>
              <a:t>untuk</a:t>
            </a:r>
            <a:r>
              <a:rPr lang="en-US" sz="1800" dirty="0" smtClean="0"/>
              <a:t> </a:t>
            </a:r>
            <a:r>
              <a:rPr lang="en-US" sz="1800" dirty="0" err="1" smtClean="0"/>
              <a:t>mengembangkan</a:t>
            </a:r>
            <a:r>
              <a:rPr lang="en-US" sz="1800" dirty="0" smtClean="0"/>
              <a:t> </a:t>
            </a:r>
            <a:r>
              <a:rPr lang="en-US" sz="1800" dirty="0" err="1" smtClean="0"/>
              <a:t>rencana</a:t>
            </a:r>
            <a:r>
              <a:rPr lang="en-US" sz="1800" dirty="0" smtClean="0"/>
              <a:t> </a:t>
            </a:r>
            <a:r>
              <a:rPr lang="en-US" sz="1800" dirty="0" err="1" smtClean="0"/>
              <a:t>agregat</a:t>
            </a:r>
            <a:r>
              <a:rPr lang="en-US" sz="1800" dirty="0" smtClean="0"/>
              <a:t> yang </a:t>
            </a:r>
            <a:r>
              <a:rPr lang="en-US" sz="1800" dirty="0" err="1" smtClean="0"/>
              <a:t>lebih</a:t>
            </a:r>
            <a:r>
              <a:rPr lang="en-US" sz="1800" dirty="0" smtClean="0"/>
              <a:t> </a:t>
            </a:r>
            <a:r>
              <a:rPr lang="en-US" sz="1800" dirty="0" err="1" smtClean="0"/>
              <a:t>bermanfaat</a:t>
            </a:r>
            <a:r>
              <a:rPr lang="en-US" sz="1800" dirty="0" smtClean="0"/>
              <a:t> </a:t>
            </a:r>
            <a:r>
              <a:rPr lang="en-US" sz="1800" dirty="0" err="1" smtClean="0"/>
              <a:t>dan</a:t>
            </a:r>
            <a:r>
              <a:rPr lang="en-US" sz="1800" dirty="0" smtClean="0"/>
              <a:t> </a:t>
            </a:r>
            <a:r>
              <a:rPr lang="en-US" sz="1800" dirty="0" err="1" smtClean="0"/>
              <a:t>lebih</a:t>
            </a:r>
            <a:r>
              <a:rPr lang="en-US" sz="1800" dirty="0" smtClean="0"/>
              <a:t> </a:t>
            </a:r>
            <a:r>
              <a:rPr lang="en-US" sz="1800" dirty="0" err="1" smtClean="0"/>
              <a:t>tepat</a:t>
            </a:r>
            <a:r>
              <a:rPr lang="en-US" sz="1800" dirty="0" smtClean="0"/>
              <a:t>, </a:t>
            </a:r>
            <a:r>
              <a:rPr lang="en-US" sz="1800" dirty="0" err="1" smtClean="0"/>
              <a:t>diantaranya</a:t>
            </a:r>
            <a:r>
              <a:rPr lang="en-US" sz="1800" dirty="0" smtClean="0"/>
              <a:t> : </a:t>
            </a:r>
            <a:endParaRPr lang="id-ID" sz="1800" dirty="0" smtClean="0"/>
          </a:p>
          <a:p>
            <a:pPr marL="0" indent="0" algn="just" eaLnBrk="1" hangingPunct="1">
              <a:lnSpc>
                <a:spcPct val="80000"/>
              </a:lnSpc>
              <a:buFont typeface="Arial" charset="0"/>
              <a:buNone/>
              <a:defRPr/>
            </a:pPr>
            <a:endParaRPr lang="sv-SE" sz="1800" b="1" dirty="0" smtClean="0"/>
          </a:p>
          <a:p>
            <a:pPr algn="just" eaLnBrk="1" hangingPunct="1">
              <a:lnSpc>
                <a:spcPct val="80000"/>
              </a:lnSpc>
              <a:buFontTx/>
              <a:buNone/>
              <a:defRPr/>
            </a:pPr>
            <a:r>
              <a:rPr lang="sv-SE" sz="1800" b="1" dirty="0" smtClean="0"/>
              <a:t>1. Metode Pembuatan Grafis dan Diagram </a:t>
            </a:r>
            <a:endParaRPr lang="sv-SE" sz="1800" dirty="0" smtClean="0"/>
          </a:p>
          <a:p>
            <a:pPr algn="just" eaLnBrk="1" hangingPunct="1">
              <a:lnSpc>
                <a:spcPct val="80000"/>
              </a:lnSpc>
              <a:defRPr/>
            </a:pPr>
            <a:r>
              <a:rPr lang="sv-SE" sz="1800" dirty="0" smtClean="0"/>
              <a:t>Pada dasarnya, rencana-rencana dengan grafis dan diagram ini menangani variabel sedikit demi sedikit agar perencana dapat membandingkan proyeksi permintaan dengan kapasitas yang ada. </a:t>
            </a:r>
            <a:endParaRPr lang="id-ID" sz="1800" dirty="0" smtClean="0"/>
          </a:p>
          <a:p>
            <a:pPr marL="0" indent="0" algn="just" eaLnBrk="1" hangingPunct="1">
              <a:lnSpc>
                <a:spcPct val="80000"/>
              </a:lnSpc>
              <a:buFont typeface="Arial" charset="0"/>
              <a:buNone/>
              <a:defRPr/>
            </a:pPr>
            <a:endParaRPr lang="sv-SE" sz="1800" dirty="0" smtClean="0"/>
          </a:p>
          <a:p>
            <a:pPr algn="just" eaLnBrk="1" hangingPunct="1">
              <a:lnSpc>
                <a:spcPct val="80000"/>
              </a:lnSpc>
              <a:defRPr/>
            </a:pPr>
            <a:r>
              <a:rPr lang="sv-SE" sz="1800" dirty="0" smtClean="0"/>
              <a:t>Tahapan dalam metode ini adalah: </a:t>
            </a:r>
            <a:endParaRPr lang="fi-FI" sz="1800" dirty="0" smtClean="0"/>
          </a:p>
          <a:p>
            <a:pPr algn="just" eaLnBrk="1" hangingPunct="1">
              <a:lnSpc>
                <a:spcPct val="80000"/>
              </a:lnSpc>
              <a:buFontTx/>
              <a:buAutoNum type="alphaLcPeriod"/>
              <a:defRPr/>
            </a:pPr>
            <a:r>
              <a:rPr lang="fi-FI" sz="1800" dirty="0" smtClean="0"/>
              <a:t>Tentukan permintaan pada tiap periode. </a:t>
            </a:r>
            <a:endParaRPr lang="sv-SE" sz="1800" dirty="0" smtClean="0"/>
          </a:p>
          <a:p>
            <a:pPr algn="just" eaLnBrk="1" hangingPunct="1">
              <a:lnSpc>
                <a:spcPct val="80000"/>
              </a:lnSpc>
              <a:buFontTx/>
              <a:buAutoNum type="alphaLcPeriod"/>
              <a:defRPr/>
            </a:pPr>
            <a:r>
              <a:rPr lang="sv-SE" sz="1800" dirty="0" smtClean="0"/>
              <a:t>Tentukan berapa kapasitas pada waktu biasa, waktu lembur, dan tindakan subkontrak untuk tiap periode. </a:t>
            </a:r>
          </a:p>
          <a:p>
            <a:pPr algn="just" eaLnBrk="1" hangingPunct="1">
              <a:lnSpc>
                <a:spcPct val="80000"/>
              </a:lnSpc>
              <a:buFontTx/>
              <a:buAutoNum type="alphaLcPeriod"/>
              <a:defRPr/>
            </a:pPr>
            <a:r>
              <a:rPr lang="sv-SE" sz="1800" dirty="0" smtClean="0"/>
              <a:t>Tentukan biaya tenaga kerja, biaya rekrutmen dan biaya pemberhentian karyawan serta biaya penahanan persediaan. </a:t>
            </a:r>
          </a:p>
          <a:p>
            <a:pPr algn="just" eaLnBrk="1" hangingPunct="1">
              <a:lnSpc>
                <a:spcPct val="80000"/>
              </a:lnSpc>
              <a:buFontTx/>
              <a:buAutoNum type="alphaLcPeriod"/>
              <a:defRPr/>
            </a:pPr>
            <a:r>
              <a:rPr lang="sv-SE" sz="1800" dirty="0" smtClean="0"/>
              <a:t>Pertimbangkan kebijakan perusahaan yang dapat diterapkan pada para pekerja dan tingkatan persediaan. </a:t>
            </a:r>
            <a:endParaRPr lang="fi-FI" sz="1800" dirty="0" smtClean="0"/>
          </a:p>
          <a:p>
            <a:pPr algn="just" eaLnBrk="1" hangingPunct="1">
              <a:lnSpc>
                <a:spcPct val="80000"/>
              </a:lnSpc>
              <a:buFontTx/>
              <a:buAutoNum type="alphaLcPeriod"/>
              <a:defRPr/>
            </a:pPr>
            <a:r>
              <a:rPr lang="fi-FI" sz="1800" dirty="0" smtClean="0"/>
              <a:t>Kembangkan rencana alternative dan amati biaya totalnya.</a:t>
            </a:r>
            <a:endParaRPr lang="en-US" sz="1800" dirty="0"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123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B6B0297E-0192-445C-994E-874B10A2CD34}" type="slidenum">
              <a:rPr lang="en-US" smtClean="0">
                <a:solidFill>
                  <a:schemeClr val="tx1"/>
                </a:solidFill>
                <a:latin typeface="Arial" charset="0"/>
              </a:rPr>
              <a:pPr eaLnBrk="1" fontAlgn="base" hangingPunct="1">
                <a:spcBef>
                  <a:spcPct val="0"/>
                </a:spcBef>
                <a:spcAft>
                  <a:spcPct val="0"/>
                </a:spcAft>
              </a:pPr>
              <a:t>28</a:t>
            </a:fld>
            <a:endParaRPr lang="en-US" smtClean="0">
              <a:solidFill>
                <a:schemeClr val="tx1"/>
              </a:solidFill>
              <a:latin typeface="Arial" charset="0"/>
            </a:endParaRPr>
          </a:p>
        </p:txBody>
      </p:sp>
      <p:sp>
        <p:nvSpPr>
          <p:cNvPr id="352259" name="Rectangle 3"/>
          <p:cNvSpPr>
            <a:spLocks noGrp="1" noChangeArrowheads="1"/>
          </p:cNvSpPr>
          <p:nvPr>
            <p:ph type="body" idx="1"/>
          </p:nvPr>
        </p:nvSpPr>
        <p:spPr>
          <a:xfrm>
            <a:off x="457200" y="457200"/>
            <a:ext cx="8229600" cy="5668963"/>
          </a:xfrm>
        </p:spPr>
        <p:txBody>
          <a:bodyPr/>
          <a:lstStyle/>
          <a:p>
            <a:pPr eaLnBrk="1" hangingPunct="1">
              <a:lnSpc>
                <a:spcPct val="90000"/>
              </a:lnSpc>
              <a:defRPr/>
            </a:pPr>
            <a:r>
              <a:rPr lang="en-US" sz="2400" b="1" dirty="0" smtClean="0"/>
              <a:t>2. </a:t>
            </a:r>
            <a:r>
              <a:rPr lang="en-US" sz="2400" b="1" dirty="0" err="1" smtClean="0"/>
              <a:t>Pendekatan</a:t>
            </a:r>
            <a:r>
              <a:rPr lang="en-US" sz="2400" b="1" dirty="0" smtClean="0"/>
              <a:t> </a:t>
            </a:r>
            <a:r>
              <a:rPr lang="en-US" sz="2400" b="1" dirty="0" err="1" smtClean="0"/>
              <a:t>Matematis</a:t>
            </a:r>
            <a:r>
              <a:rPr lang="en-US" sz="2400" b="1" dirty="0" smtClean="0"/>
              <a:t> </a:t>
            </a:r>
            <a:r>
              <a:rPr lang="en-US" sz="2400" b="1" dirty="0" err="1" smtClean="0"/>
              <a:t>Dalam</a:t>
            </a:r>
            <a:r>
              <a:rPr lang="en-US" sz="2400" b="1" dirty="0" smtClean="0"/>
              <a:t> </a:t>
            </a:r>
            <a:r>
              <a:rPr lang="en-US" sz="2400" b="1" dirty="0" err="1" smtClean="0"/>
              <a:t>Perencanaan</a:t>
            </a:r>
            <a:r>
              <a:rPr lang="en-US" sz="2400" b="1" dirty="0" smtClean="0"/>
              <a:t> </a:t>
            </a:r>
            <a:endParaRPr lang="id-ID" sz="2400" b="1" dirty="0" smtClean="0"/>
          </a:p>
          <a:p>
            <a:pPr marL="0" indent="0" eaLnBrk="1" hangingPunct="1">
              <a:lnSpc>
                <a:spcPct val="90000"/>
              </a:lnSpc>
              <a:buFont typeface="Arial" charset="0"/>
              <a:buNone/>
              <a:defRPr/>
            </a:pPr>
            <a:endParaRPr lang="en-US" sz="2400" dirty="0" smtClean="0"/>
          </a:p>
          <a:p>
            <a:pPr algn="just" eaLnBrk="1" hangingPunct="1">
              <a:lnSpc>
                <a:spcPct val="90000"/>
              </a:lnSpc>
              <a:buFontTx/>
              <a:buNone/>
              <a:defRPr/>
            </a:pPr>
            <a:r>
              <a:rPr lang="en-US" sz="2400" dirty="0" smtClean="0"/>
              <a:t>a. </a:t>
            </a:r>
            <a:r>
              <a:rPr lang="en-US" sz="2400" b="1" i="1" dirty="0" err="1" smtClean="0"/>
              <a:t>Metode</a:t>
            </a:r>
            <a:r>
              <a:rPr lang="en-US" sz="2400" b="1" i="1" dirty="0" smtClean="0"/>
              <a:t> </a:t>
            </a:r>
            <a:r>
              <a:rPr lang="en-US" sz="2400" b="1" i="1" dirty="0" err="1" smtClean="0"/>
              <a:t>Transportasi</a:t>
            </a:r>
            <a:r>
              <a:rPr lang="en-US" sz="2400" b="1" i="1" dirty="0" smtClean="0"/>
              <a:t> </a:t>
            </a:r>
            <a:r>
              <a:rPr lang="en-US" sz="2400" b="1" i="1" dirty="0" err="1" smtClean="0"/>
              <a:t>dalam</a:t>
            </a:r>
            <a:r>
              <a:rPr lang="en-US" sz="2400" b="1" i="1" dirty="0" smtClean="0"/>
              <a:t> Program Linear</a:t>
            </a:r>
            <a:r>
              <a:rPr lang="en-US" sz="2400" dirty="0" smtClean="0"/>
              <a:t> </a:t>
            </a:r>
          </a:p>
          <a:p>
            <a:pPr algn="just" eaLnBrk="1" hangingPunct="1">
              <a:lnSpc>
                <a:spcPct val="90000"/>
              </a:lnSpc>
              <a:defRPr/>
            </a:pPr>
            <a:r>
              <a:rPr lang="en-US" sz="2400" dirty="0" err="1" smtClean="0"/>
              <a:t>Jika</a:t>
            </a:r>
            <a:r>
              <a:rPr lang="en-US" sz="2400" dirty="0" smtClean="0"/>
              <a:t> </a:t>
            </a:r>
            <a:r>
              <a:rPr lang="en-US" sz="2400" dirty="0" err="1" smtClean="0"/>
              <a:t>masalah</a:t>
            </a:r>
            <a:r>
              <a:rPr lang="en-US" sz="2400" dirty="0" smtClean="0"/>
              <a:t> </a:t>
            </a:r>
            <a:r>
              <a:rPr lang="en-US" sz="2400" dirty="0" err="1" smtClean="0"/>
              <a:t>perencanaan</a:t>
            </a:r>
            <a:r>
              <a:rPr lang="en-US" sz="2400" dirty="0" smtClean="0"/>
              <a:t> </a:t>
            </a:r>
            <a:r>
              <a:rPr lang="en-US" sz="2400" dirty="0" err="1" smtClean="0"/>
              <a:t>agregat</a:t>
            </a:r>
            <a:r>
              <a:rPr lang="en-US" sz="2400" dirty="0" smtClean="0"/>
              <a:t> </a:t>
            </a:r>
            <a:r>
              <a:rPr lang="en-US" sz="2400" dirty="0" err="1" smtClean="0"/>
              <a:t>dipandang</a:t>
            </a:r>
            <a:r>
              <a:rPr lang="en-US" sz="2400" dirty="0" smtClean="0"/>
              <a:t> </a:t>
            </a:r>
            <a:r>
              <a:rPr lang="en-US" sz="2400" dirty="0" err="1" smtClean="0"/>
              <a:t>sebagai</a:t>
            </a:r>
            <a:r>
              <a:rPr lang="en-US" sz="2400" dirty="0" smtClean="0"/>
              <a:t> </a:t>
            </a:r>
            <a:r>
              <a:rPr lang="en-US" sz="2400" dirty="0" err="1" smtClean="0"/>
              <a:t>masalah</a:t>
            </a:r>
            <a:r>
              <a:rPr lang="en-US" sz="2400" dirty="0" smtClean="0"/>
              <a:t> </a:t>
            </a:r>
            <a:r>
              <a:rPr lang="en-US" sz="2400" dirty="0" err="1" smtClean="0"/>
              <a:t>alokasi</a:t>
            </a:r>
            <a:r>
              <a:rPr lang="en-US" sz="2400" dirty="0" smtClean="0"/>
              <a:t> </a:t>
            </a:r>
            <a:r>
              <a:rPr lang="en-US" sz="2400" dirty="0" err="1" smtClean="0"/>
              <a:t>kapasitas</a:t>
            </a:r>
            <a:r>
              <a:rPr lang="en-US" sz="2400" dirty="0" smtClean="0"/>
              <a:t> </a:t>
            </a:r>
            <a:r>
              <a:rPr lang="en-US" sz="2400" dirty="0" err="1" smtClean="0"/>
              <a:t>operasi</a:t>
            </a:r>
            <a:r>
              <a:rPr lang="en-US" sz="2400" dirty="0" smtClean="0"/>
              <a:t> </a:t>
            </a:r>
            <a:r>
              <a:rPr lang="en-US" sz="2400" dirty="0" err="1" smtClean="0"/>
              <a:t>untuk</a:t>
            </a:r>
            <a:r>
              <a:rPr lang="en-US" sz="2400" dirty="0" smtClean="0"/>
              <a:t> </a:t>
            </a:r>
            <a:r>
              <a:rPr lang="en-US" sz="2400" dirty="0" err="1" smtClean="0"/>
              <a:t>memenuhi</a:t>
            </a:r>
            <a:r>
              <a:rPr lang="en-US" sz="2400" dirty="0" smtClean="0"/>
              <a:t> </a:t>
            </a:r>
            <a:r>
              <a:rPr lang="en-US" sz="2400" dirty="0" err="1" smtClean="0"/>
              <a:t>permintaan</a:t>
            </a:r>
            <a:r>
              <a:rPr lang="en-US" sz="2400" dirty="0" smtClean="0"/>
              <a:t> yang </a:t>
            </a:r>
            <a:r>
              <a:rPr lang="en-US" sz="2400" dirty="0" err="1" smtClean="0"/>
              <a:t>diperkirakan</a:t>
            </a:r>
            <a:r>
              <a:rPr lang="en-US" sz="2400" dirty="0" smtClean="0"/>
              <a:t>, </a:t>
            </a:r>
            <a:r>
              <a:rPr lang="en-US" sz="2400" dirty="0" err="1" smtClean="0"/>
              <a:t>maka</a:t>
            </a:r>
            <a:r>
              <a:rPr lang="en-US" sz="2400" dirty="0" smtClean="0"/>
              <a:t> </a:t>
            </a:r>
            <a:r>
              <a:rPr lang="en-US" sz="2400" dirty="0" err="1" smtClean="0"/>
              <a:t>rencana</a:t>
            </a:r>
            <a:r>
              <a:rPr lang="en-US" sz="2400" dirty="0" smtClean="0"/>
              <a:t> </a:t>
            </a:r>
            <a:r>
              <a:rPr lang="en-US" sz="2400" dirty="0" err="1" smtClean="0"/>
              <a:t>agregat</a:t>
            </a:r>
            <a:r>
              <a:rPr lang="en-US" sz="2400" dirty="0" smtClean="0"/>
              <a:t> </a:t>
            </a:r>
            <a:r>
              <a:rPr lang="en-US" sz="2400" dirty="0" err="1" smtClean="0"/>
              <a:t>dapat</a:t>
            </a:r>
            <a:r>
              <a:rPr lang="en-US" sz="2400" dirty="0" smtClean="0"/>
              <a:t> </a:t>
            </a:r>
            <a:r>
              <a:rPr lang="en-US" sz="2400" dirty="0" err="1" smtClean="0"/>
              <a:t>dirumuskan</a:t>
            </a:r>
            <a:r>
              <a:rPr lang="en-US" sz="2400" dirty="0" smtClean="0"/>
              <a:t> </a:t>
            </a:r>
            <a:r>
              <a:rPr lang="en-US" sz="2400" dirty="0" err="1" smtClean="0"/>
              <a:t>dalam</a:t>
            </a:r>
            <a:r>
              <a:rPr lang="en-US" sz="2400" dirty="0" smtClean="0"/>
              <a:t> format program linear. </a:t>
            </a:r>
          </a:p>
          <a:p>
            <a:pPr algn="just" eaLnBrk="1" hangingPunct="1">
              <a:lnSpc>
                <a:spcPct val="90000"/>
              </a:lnSpc>
              <a:buFontTx/>
              <a:buNone/>
              <a:defRPr/>
            </a:pPr>
            <a:r>
              <a:rPr lang="en-US" sz="2400" dirty="0" smtClean="0"/>
              <a:t>b. </a:t>
            </a:r>
            <a:r>
              <a:rPr lang="en-US" sz="2400" b="1" i="1" dirty="0" smtClean="0"/>
              <a:t>Linear Decision Rule (LDR)</a:t>
            </a:r>
            <a:endParaRPr lang="en-US" sz="2400" dirty="0" smtClean="0"/>
          </a:p>
          <a:p>
            <a:pPr algn="just" eaLnBrk="1" hangingPunct="1">
              <a:lnSpc>
                <a:spcPct val="90000"/>
              </a:lnSpc>
              <a:defRPr/>
            </a:pPr>
            <a:r>
              <a:rPr lang="en-US" sz="2400" dirty="0" smtClean="0"/>
              <a:t>model </a:t>
            </a:r>
            <a:r>
              <a:rPr lang="en-US" sz="2400" dirty="0" err="1" smtClean="0"/>
              <a:t>perencanaan</a:t>
            </a:r>
            <a:r>
              <a:rPr lang="en-US" sz="2400" dirty="0" smtClean="0"/>
              <a:t> </a:t>
            </a:r>
            <a:r>
              <a:rPr lang="en-US" sz="2400" dirty="0" err="1" smtClean="0"/>
              <a:t>agregat</a:t>
            </a:r>
            <a:r>
              <a:rPr lang="en-US" sz="2400" dirty="0" smtClean="0"/>
              <a:t> yang </a:t>
            </a:r>
            <a:r>
              <a:rPr lang="en-US" sz="2400" dirty="0" err="1" smtClean="0"/>
              <a:t>berupaya</a:t>
            </a:r>
            <a:r>
              <a:rPr lang="en-US" sz="2400" dirty="0" smtClean="0"/>
              <a:t> </a:t>
            </a:r>
            <a:r>
              <a:rPr lang="en-US" sz="2400" dirty="0" err="1" smtClean="0"/>
              <a:t>untuk</a:t>
            </a:r>
            <a:r>
              <a:rPr lang="en-US" sz="2400" dirty="0" smtClean="0"/>
              <a:t> </a:t>
            </a:r>
            <a:r>
              <a:rPr lang="en-US" sz="2400" dirty="0" err="1" smtClean="0"/>
              <a:t>mengoptimalkan</a:t>
            </a:r>
            <a:r>
              <a:rPr lang="en-US" sz="2400" dirty="0" smtClean="0"/>
              <a:t> </a:t>
            </a:r>
            <a:r>
              <a:rPr lang="en-US" sz="2400" dirty="0" err="1" smtClean="0"/>
              <a:t>tingkat</a:t>
            </a:r>
            <a:r>
              <a:rPr lang="en-US" sz="2400" dirty="0" smtClean="0"/>
              <a:t> </a:t>
            </a:r>
            <a:r>
              <a:rPr lang="en-US" sz="2400" dirty="0" err="1" smtClean="0"/>
              <a:t>produksi</a:t>
            </a:r>
            <a:r>
              <a:rPr lang="en-US" sz="2400" dirty="0" smtClean="0"/>
              <a:t> </a:t>
            </a:r>
            <a:r>
              <a:rPr lang="en-US" sz="2400" dirty="0" err="1" smtClean="0"/>
              <a:t>dan</a:t>
            </a:r>
            <a:r>
              <a:rPr lang="en-US" sz="2400" dirty="0" smtClean="0"/>
              <a:t> </a:t>
            </a:r>
            <a:r>
              <a:rPr lang="en-US" sz="2400" dirty="0" err="1" smtClean="0"/>
              <a:t>tingkat</a:t>
            </a:r>
            <a:r>
              <a:rPr lang="en-US" sz="2400" dirty="0" smtClean="0"/>
              <a:t> </a:t>
            </a:r>
            <a:r>
              <a:rPr lang="en-US" sz="2400" dirty="0" err="1" smtClean="0"/>
              <a:t>jumlah</a:t>
            </a:r>
            <a:r>
              <a:rPr lang="en-US" sz="2400" dirty="0" smtClean="0"/>
              <a:t> </a:t>
            </a:r>
            <a:r>
              <a:rPr lang="en-US" sz="2400" dirty="0" err="1" smtClean="0"/>
              <a:t>tenaga</a:t>
            </a:r>
            <a:r>
              <a:rPr lang="en-US" sz="2400" dirty="0" smtClean="0"/>
              <a:t> </a:t>
            </a:r>
            <a:r>
              <a:rPr lang="en-US" sz="2400" dirty="0" err="1" smtClean="0"/>
              <a:t>kerja</a:t>
            </a:r>
            <a:r>
              <a:rPr lang="en-US" sz="2400" dirty="0" smtClean="0"/>
              <a:t> </a:t>
            </a:r>
            <a:r>
              <a:rPr lang="en-US" sz="2400" dirty="0" err="1" smtClean="0"/>
              <a:t>sepanjang</a:t>
            </a:r>
            <a:r>
              <a:rPr lang="en-US" sz="2400" dirty="0" smtClean="0"/>
              <a:t> </a:t>
            </a:r>
            <a:r>
              <a:rPr lang="en-US" sz="2400" dirty="0" err="1" smtClean="0"/>
              <a:t>periode</a:t>
            </a:r>
            <a:r>
              <a:rPr lang="en-US" sz="2400" dirty="0" smtClean="0"/>
              <a:t> </a:t>
            </a:r>
            <a:r>
              <a:rPr lang="en-US" sz="2400" dirty="0" err="1" smtClean="0"/>
              <a:t>tertentu</a:t>
            </a:r>
            <a:r>
              <a:rPr lang="en-US" sz="2400" dirty="0" smtClean="0"/>
              <a:t>. </a:t>
            </a:r>
          </a:p>
          <a:p>
            <a:pPr algn="just" eaLnBrk="1" hangingPunct="1">
              <a:lnSpc>
                <a:spcPct val="90000"/>
              </a:lnSpc>
              <a:defRPr/>
            </a:pPr>
            <a:r>
              <a:rPr lang="en-US" sz="2400" dirty="0" smtClean="0"/>
              <a:t>Model </a:t>
            </a:r>
            <a:r>
              <a:rPr lang="en-US" sz="2400" dirty="0" err="1" smtClean="0"/>
              <a:t>ini</a:t>
            </a:r>
            <a:r>
              <a:rPr lang="en-US" sz="2400" dirty="0" smtClean="0"/>
              <a:t> </a:t>
            </a:r>
            <a:r>
              <a:rPr lang="en-US" sz="2400" dirty="0" err="1" smtClean="0"/>
              <a:t>meminimisasi</a:t>
            </a:r>
            <a:r>
              <a:rPr lang="en-US" sz="2400" dirty="0" smtClean="0"/>
              <a:t> </a:t>
            </a:r>
            <a:r>
              <a:rPr lang="en-US" sz="2400" dirty="0" err="1" smtClean="0"/>
              <a:t>biaya</a:t>
            </a:r>
            <a:r>
              <a:rPr lang="en-US" sz="2400" dirty="0" smtClean="0"/>
              <a:t> total </a:t>
            </a:r>
            <a:r>
              <a:rPr lang="en-US" sz="2400" dirty="0" err="1" smtClean="0"/>
              <a:t>dari</a:t>
            </a:r>
            <a:r>
              <a:rPr lang="en-US" sz="2400" dirty="0" smtClean="0"/>
              <a:t> </a:t>
            </a:r>
            <a:r>
              <a:rPr lang="en-US" sz="2400" dirty="0" err="1" smtClean="0"/>
              <a:t>biaya</a:t>
            </a:r>
            <a:r>
              <a:rPr lang="en-US" sz="2400" dirty="0" smtClean="0"/>
              <a:t> </a:t>
            </a:r>
            <a:r>
              <a:rPr lang="en-US" sz="2400" dirty="0" err="1" smtClean="0"/>
              <a:t>gaji</a:t>
            </a:r>
            <a:r>
              <a:rPr lang="en-US" sz="2400" dirty="0" smtClean="0"/>
              <a:t>, </a:t>
            </a:r>
            <a:r>
              <a:rPr lang="en-US" sz="2400" dirty="0" err="1" smtClean="0"/>
              <a:t>rekrutmen</a:t>
            </a:r>
            <a:r>
              <a:rPr lang="en-US" sz="2400" dirty="0" smtClean="0"/>
              <a:t>, PHK, </a:t>
            </a:r>
            <a:r>
              <a:rPr lang="en-US" sz="2400" dirty="0" err="1" smtClean="0"/>
              <a:t>lembur</a:t>
            </a:r>
            <a:r>
              <a:rPr lang="en-US" sz="2400" dirty="0" smtClean="0"/>
              <a:t>, </a:t>
            </a:r>
            <a:r>
              <a:rPr lang="en-US" sz="2400" dirty="0" err="1" smtClean="0"/>
              <a:t>dan</a:t>
            </a:r>
            <a:r>
              <a:rPr lang="en-US" sz="2400" dirty="0" smtClean="0"/>
              <a:t> </a:t>
            </a:r>
            <a:r>
              <a:rPr lang="en-US" sz="2400" dirty="0" err="1" smtClean="0"/>
              <a:t>persediaan</a:t>
            </a:r>
            <a:r>
              <a:rPr lang="en-US" sz="2400" dirty="0" smtClean="0"/>
              <a:t> </a:t>
            </a:r>
            <a:r>
              <a:rPr lang="en-US" sz="2400" dirty="0" err="1" smtClean="0"/>
              <a:t>melalui</a:t>
            </a:r>
            <a:r>
              <a:rPr lang="en-US" sz="2400" dirty="0" smtClean="0"/>
              <a:t> </a:t>
            </a:r>
            <a:r>
              <a:rPr lang="en-US" sz="2400" dirty="0" err="1" smtClean="0"/>
              <a:t>serangkaian</a:t>
            </a:r>
            <a:r>
              <a:rPr lang="en-US" sz="2400" dirty="0" smtClean="0"/>
              <a:t> </a:t>
            </a:r>
            <a:r>
              <a:rPr lang="en-US" sz="2400" dirty="0" err="1" smtClean="0"/>
              <a:t>kurva</a:t>
            </a:r>
            <a:r>
              <a:rPr lang="en-US" sz="2400" dirty="0" smtClean="0"/>
              <a:t> </a:t>
            </a:r>
            <a:r>
              <a:rPr lang="en-US" sz="2400" dirty="0" err="1" smtClean="0"/>
              <a:t>biaya</a:t>
            </a:r>
            <a:r>
              <a:rPr lang="en-US" sz="2400" dirty="0" smtClean="0"/>
              <a:t> </a:t>
            </a:r>
            <a:r>
              <a:rPr lang="en-US" sz="2400" dirty="0" err="1" smtClean="0"/>
              <a:t>kuadrat</a:t>
            </a:r>
            <a:r>
              <a:rPr lang="en-US" sz="2400" dirty="0" smtClean="0"/>
              <a:t>. </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225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F970166F-0D0A-4185-BC58-0499ADA46CCB}" type="slidenum">
              <a:rPr lang="en-US" smtClean="0">
                <a:solidFill>
                  <a:schemeClr val="tx1"/>
                </a:solidFill>
                <a:latin typeface="Arial" charset="0"/>
              </a:rPr>
              <a:pPr eaLnBrk="1" fontAlgn="base" hangingPunct="1">
                <a:spcBef>
                  <a:spcPct val="0"/>
                </a:spcBef>
                <a:spcAft>
                  <a:spcPct val="0"/>
                </a:spcAft>
              </a:pPr>
              <a:t>29</a:t>
            </a:fld>
            <a:endParaRPr lang="en-US" smtClean="0">
              <a:solidFill>
                <a:schemeClr val="tx1"/>
              </a:solidFill>
              <a:latin typeface="Arial" charset="0"/>
            </a:endParaRPr>
          </a:p>
        </p:txBody>
      </p:sp>
      <p:sp>
        <p:nvSpPr>
          <p:cNvPr id="352259" name="Rectangle 3"/>
          <p:cNvSpPr>
            <a:spLocks noGrp="1" noChangeArrowheads="1"/>
          </p:cNvSpPr>
          <p:nvPr>
            <p:ph type="body" idx="1"/>
          </p:nvPr>
        </p:nvSpPr>
        <p:spPr>
          <a:xfrm>
            <a:off x="457200" y="457200"/>
            <a:ext cx="8229600" cy="5668963"/>
          </a:xfrm>
        </p:spPr>
        <p:txBody>
          <a:bodyPr/>
          <a:lstStyle/>
          <a:p>
            <a:pPr eaLnBrk="1" hangingPunct="1">
              <a:lnSpc>
                <a:spcPct val="90000"/>
              </a:lnSpc>
            </a:pPr>
            <a:r>
              <a:rPr lang="fr-FR" sz="2400" smtClean="0"/>
              <a:t>c. </a:t>
            </a:r>
            <a:r>
              <a:rPr lang="fr-FR" sz="2400" b="1" i="1" smtClean="0"/>
              <a:t>Management Coefficient Model</a:t>
            </a:r>
            <a:r>
              <a:rPr lang="fr-FR" sz="2400" smtClean="0"/>
              <a:t> </a:t>
            </a:r>
            <a:r>
              <a:rPr lang="fr-FR" sz="2400" b="1" i="1" smtClean="0"/>
              <a:t>(MCM)</a:t>
            </a:r>
            <a:endParaRPr lang="en-US" sz="2400" smtClean="0"/>
          </a:p>
          <a:p>
            <a:pPr algn="just" eaLnBrk="1" hangingPunct="1">
              <a:lnSpc>
                <a:spcPct val="90000"/>
              </a:lnSpc>
            </a:pPr>
            <a:r>
              <a:rPr lang="en-US" sz="2400" smtClean="0"/>
              <a:t>Dikembangkan oleh E.H Bowman yang membangun suatu model keputusan formal di seputar pengalaman dan kinerja manajer. Teori yang mendasari adalah pengalaman masa lalu manajer, sehingga dapat digunakan sebagai dasar menetapkan keputusan di masa depan. Teknik ini menggunakan analisa regresi terhadap keputusan produksi yang diambil manajer di masa lalu. </a:t>
            </a:r>
            <a:endParaRPr lang="id-ID" sz="2400" smtClean="0"/>
          </a:p>
          <a:p>
            <a:pPr algn="just" eaLnBrk="1" hangingPunct="1">
              <a:lnSpc>
                <a:spcPct val="90000"/>
              </a:lnSpc>
            </a:pPr>
            <a:endParaRPr lang="en-US" sz="2400" smtClean="0"/>
          </a:p>
          <a:p>
            <a:pPr eaLnBrk="1" hangingPunct="1">
              <a:lnSpc>
                <a:spcPct val="90000"/>
              </a:lnSpc>
            </a:pPr>
            <a:r>
              <a:rPr lang="en-US" sz="2400" smtClean="0"/>
              <a:t>d. </a:t>
            </a:r>
            <a:r>
              <a:rPr lang="en-US" sz="2400" b="1" i="1" smtClean="0"/>
              <a:t>Simulasi</a:t>
            </a:r>
            <a:r>
              <a:rPr lang="en-US" sz="2400" smtClean="0"/>
              <a:t> </a:t>
            </a:r>
          </a:p>
          <a:p>
            <a:pPr algn="just" eaLnBrk="1" hangingPunct="1">
              <a:lnSpc>
                <a:spcPct val="90000"/>
              </a:lnSpc>
            </a:pPr>
            <a:r>
              <a:rPr lang="en-US" sz="2400" smtClean="0"/>
              <a:t>Suatu model computer yang dinamakan “</a:t>
            </a:r>
            <a:r>
              <a:rPr lang="en-US" sz="2400" b="1" i="1" smtClean="0"/>
              <a:t>Penjadwalan lewat simulasi”</a:t>
            </a:r>
            <a:r>
              <a:rPr lang="en-US" sz="2400" smtClean="0"/>
              <a:t> Pendekatan simulasi ini menggunakan prosedur pencarian kombinasi nilai yang biayanya minimal untuk ukuran jumlah tenaga kerja dan tingkat produksi.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563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A33D821E-D1B1-4484-9B94-82E06F04D142}" type="slidenum">
              <a:rPr lang="en-US" smtClean="0">
                <a:solidFill>
                  <a:schemeClr val="tx1"/>
                </a:solidFill>
                <a:latin typeface="Arial" charset="0"/>
              </a:rPr>
              <a:pPr eaLnBrk="1" fontAlgn="base" hangingPunct="1">
                <a:spcBef>
                  <a:spcPct val="0"/>
                </a:spcBef>
                <a:spcAft>
                  <a:spcPct val="0"/>
                </a:spcAft>
              </a:pPr>
              <a:t>3</a:t>
            </a:fld>
            <a:endParaRPr lang="en-US" smtClean="0">
              <a:solidFill>
                <a:schemeClr val="tx1"/>
              </a:solidFill>
              <a:latin typeface="Arial" charset="0"/>
            </a:endParaRPr>
          </a:p>
        </p:txBody>
      </p:sp>
      <p:sp>
        <p:nvSpPr>
          <p:cNvPr id="325635" name="Rectangle 2"/>
          <p:cNvSpPr>
            <a:spLocks noGrp="1" noChangeArrowheads="1"/>
          </p:cNvSpPr>
          <p:nvPr>
            <p:ph type="title"/>
          </p:nvPr>
        </p:nvSpPr>
        <p:spPr>
          <a:xfrm>
            <a:off x="457200" y="304800"/>
            <a:ext cx="8229600" cy="381000"/>
          </a:xfrm>
        </p:spPr>
        <p:txBody>
          <a:bodyPr/>
          <a:lstStyle/>
          <a:p>
            <a:pPr eaLnBrk="1" hangingPunct="1"/>
            <a:r>
              <a:rPr lang="sv-SE" sz="2400" b="1" smtClean="0"/>
              <a:t>2. Persyaratan agar Model Persediaan Dependen efektif</a:t>
            </a:r>
            <a:r>
              <a:rPr lang="sv-SE" sz="4000" smtClean="0"/>
              <a:t> </a:t>
            </a:r>
            <a:endParaRPr lang="en-US" sz="4000" smtClean="0"/>
          </a:p>
        </p:txBody>
      </p:sp>
      <p:sp>
        <p:nvSpPr>
          <p:cNvPr id="3076" name="Rectangle 3"/>
          <p:cNvSpPr>
            <a:spLocks noGrp="1" noChangeArrowheads="1"/>
          </p:cNvSpPr>
          <p:nvPr>
            <p:ph type="body" idx="1"/>
          </p:nvPr>
        </p:nvSpPr>
        <p:spPr>
          <a:xfrm>
            <a:off x="457200" y="838200"/>
            <a:ext cx="8229600" cy="5287963"/>
          </a:xfrm>
        </p:spPr>
        <p:txBody>
          <a:bodyPr/>
          <a:lstStyle/>
          <a:p>
            <a:pPr algn="just" eaLnBrk="1" hangingPunct="1">
              <a:lnSpc>
                <a:spcPct val="80000"/>
              </a:lnSpc>
              <a:defRPr/>
            </a:pPr>
            <a:r>
              <a:rPr lang="sv-SE" sz="2000" dirty="0" smtClean="0"/>
              <a:t>MRP akan menjadi efektif, mensyaratkan manajer operasi harus mengetahui : </a:t>
            </a:r>
          </a:p>
          <a:p>
            <a:pPr algn="just" eaLnBrk="1" hangingPunct="1">
              <a:lnSpc>
                <a:spcPct val="80000"/>
              </a:lnSpc>
              <a:buFontTx/>
              <a:buNone/>
              <a:defRPr/>
            </a:pPr>
            <a:endParaRPr lang="sv-SE" sz="2000" dirty="0" smtClean="0"/>
          </a:p>
          <a:p>
            <a:pPr marL="457200" indent="-457200" algn="just" eaLnBrk="1" hangingPunct="1">
              <a:lnSpc>
                <a:spcPct val="80000"/>
              </a:lnSpc>
              <a:buFontTx/>
              <a:buAutoNum type="alphaLcPeriod"/>
              <a:defRPr/>
            </a:pPr>
            <a:r>
              <a:rPr lang="sv-SE" sz="2000" b="1" dirty="0" smtClean="0">
                <a:solidFill>
                  <a:srgbClr val="FF3300"/>
                </a:solidFill>
              </a:rPr>
              <a:t>MPS </a:t>
            </a:r>
            <a:r>
              <a:rPr lang="sv-SE" sz="2000" dirty="0" smtClean="0">
                <a:solidFill>
                  <a:srgbClr val="FF3300"/>
                </a:solidFill>
              </a:rPr>
              <a:t>(</a:t>
            </a:r>
            <a:r>
              <a:rPr lang="sv-SE" sz="2000" b="1" dirty="0" smtClean="0">
                <a:solidFill>
                  <a:srgbClr val="FF3300"/>
                </a:solidFill>
              </a:rPr>
              <a:t>Master Production Schedule</a:t>
            </a:r>
            <a:r>
              <a:rPr lang="sv-SE" sz="2000" dirty="0" smtClean="0">
                <a:solidFill>
                  <a:srgbClr val="FF3300"/>
                </a:solidFill>
              </a:rPr>
              <a:t>),</a:t>
            </a:r>
            <a:r>
              <a:rPr lang="sv-SE" sz="2000" dirty="0" smtClean="0"/>
              <a:t> </a:t>
            </a:r>
          </a:p>
          <a:p>
            <a:pPr marL="457200" indent="-457200" algn="just" eaLnBrk="1" hangingPunct="1">
              <a:lnSpc>
                <a:spcPct val="80000"/>
              </a:lnSpc>
              <a:buFontTx/>
              <a:buNone/>
              <a:defRPr/>
            </a:pPr>
            <a:r>
              <a:rPr lang="sv-SE" sz="2000" dirty="0" smtClean="0"/>
              <a:t>       adalah pembuatan jadwal secara terperinci tentang apa material atau komponen apa yang harus tersedia untuk membuat suatu produk ? Jadwal harus mengikuti rencana produksi yang telah ditentukan untuk semua output dalam suatu satuan waktu tertentu, yang didalamnya sudah termasuk variasi input, rencana keuangan, permintaan konsumen, fluktuasi persediaan, kinerja pemasok dan pertimbangan lainnya. </a:t>
            </a:r>
          </a:p>
          <a:p>
            <a:pPr marL="457200" indent="-457200" algn="just" eaLnBrk="1" hangingPunct="1">
              <a:lnSpc>
                <a:spcPct val="80000"/>
              </a:lnSpc>
              <a:buFontTx/>
              <a:buNone/>
              <a:defRPr/>
            </a:pPr>
            <a:endParaRPr lang="sv-SE" sz="2000" dirty="0" smtClean="0"/>
          </a:p>
          <a:p>
            <a:pPr eaLnBrk="1" hangingPunct="1">
              <a:lnSpc>
                <a:spcPct val="80000"/>
              </a:lnSpc>
              <a:defRPr/>
            </a:pPr>
            <a:r>
              <a:rPr lang="sv-SE" sz="2000" dirty="0" smtClean="0"/>
              <a:t>Jadwal utama dapat diwujudkan dalam : </a:t>
            </a:r>
          </a:p>
          <a:p>
            <a:pPr algn="just" eaLnBrk="1" hangingPunct="1">
              <a:lnSpc>
                <a:spcPct val="80000"/>
              </a:lnSpc>
              <a:buFontTx/>
              <a:buNone/>
              <a:defRPr/>
            </a:pPr>
            <a:r>
              <a:rPr lang="sv-SE" sz="2000" dirty="0" smtClean="0"/>
              <a:t>-  Produk akhir yang proses produksinya berkelanjutan (memproduksi agar dapat menyimpan). </a:t>
            </a:r>
          </a:p>
          <a:p>
            <a:pPr eaLnBrk="1" hangingPunct="1">
              <a:lnSpc>
                <a:spcPct val="80000"/>
              </a:lnSpc>
              <a:buFontTx/>
              <a:buNone/>
              <a:defRPr/>
            </a:pPr>
            <a:r>
              <a:rPr lang="sv-SE" sz="2000" dirty="0" smtClean="0"/>
              <a:t>-  Pesanan konsumen dalam perusahaan yang menggunakan job shop. </a:t>
            </a:r>
          </a:p>
          <a:p>
            <a:pPr eaLnBrk="1" hangingPunct="1">
              <a:lnSpc>
                <a:spcPct val="80000"/>
              </a:lnSpc>
              <a:buFontTx/>
              <a:buNone/>
              <a:defRPr/>
            </a:pPr>
            <a:r>
              <a:rPr lang="sv-SE" sz="2000" dirty="0" smtClean="0"/>
              <a:t>-  Modul dalam perusahaan yang proses produksinya berulang. </a:t>
            </a:r>
            <a:endParaRPr lang="en-US" sz="2000" dirty="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328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F01CCB4C-6A06-4D6D-8678-4692B7766DB3}" type="slidenum">
              <a:rPr lang="en-US" smtClean="0">
                <a:solidFill>
                  <a:schemeClr val="tx1"/>
                </a:solidFill>
                <a:latin typeface="Arial" charset="0"/>
              </a:rPr>
              <a:pPr eaLnBrk="1" fontAlgn="base" hangingPunct="1">
                <a:spcBef>
                  <a:spcPct val="0"/>
                </a:spcBef>
                <a:spcAft>
                  <a:spcPct val="0"/>
                </a:spcAft>
              </a:pPr>
              <a:t>30</a:t>
            </a:fld>
            <a:endParaRPr lang="en-US" smtClean="0">
              <a:solidFill>
                <a:schemeClr val="tx1"/>
              </a:solidFill>
              <a:latin typeface="Arial" charset="0"/>
            </a:endParaRPr>
          </a:p>
        </p:txBody>
      </p:sp>
      <p:sp>
        <p:nvSpPr>
          <p:cNvPr id="353283" name="Rectangle 2"/>
          <p:cNvSpPr>
            <a:spLocks noGrp="1" noChangeArrowheads="1"/>
          </p:cNvSpPr>
          <p:nvPr>
            <p:ph type="title"/>
          </p:nvPr>
        </p:nvSpPr>
        <p:spPr>
          <a:xfrm>
            <a:off x="457200" y="274638"/>
            <a:ext cx="8229600" cy="411162"/>
          </a:xfrm>
        </p:spPr>
        <p:txBody>
          <a:bodyPr/>
          <a:lstStyle/>
          <a:p>
            <a:pPr algn="l" eaLnBrk="1" hangingPunct="1"/>
            <a:r>
              <a:rPr lang="en-US" sz="2000" b="1" smtClean="0"/>
              <a:t>E. DISAGREGASI</a:t>
            </a:r>
            <a:endParaRPr lang="en-US" smtClean="0"/>
          </a:p>
        </p:txBody>
      </p:sp>
      <p:sp>
        <p:nvSpPr>
          <p:cNvPr id="354308" name="Rectangle 3"/>
          <p:cNvSpPr>
            <a:spLocks noGrp="1" noChangeArrowheads="1"/>
          </p:cNvSpPr>
          <p:nvPr>
            <p:ph type="body" idx="1"/>
          </p:nvPr>
        </p:nvSpPr>
        <p:spPr>
          <a:xfrm>
            <a:off x="457200" y="838200"/>
            <a:ext cx="8229600" cy="5287963"/>
          </a:xfrm>
        </p:spPr>
        <p:txBody>
          <a:bodyPr/>
          <a:lstStyle/>
          <a:p>
            <a:pPr algn="just" eaLnBrk="1" hangingPunct="1">
              <a:lnSpc>
                <a:spcPct val="80000"/>
              </a:lnSpc>
              <a:defRPr/>
            </a:pPr>
            <a:r>
              <a:rPr lang="en-US" sz="1800" dirty="0" smtClean="0"/>
              <a:t>Output </a:t>
            </a:r>
            <a:r>
              <a:rPr lang="en-US" sz="1800" dirty="0" err="1" smtClean="0"/>
              <a:t>dari</a:t>
            </a:r>
            <a:r>
              <a:rPr lang="en-US" sz="1800" dirty="0" smtClean="0"/>
              <a:t> proses </a:t>
            </a:r>
            <a:r>
              <a:rPr lang="en-US" sz="1800" dirty="0" err="1" smtClean="0"/>
              <a:t>perencanaan</a:t>
            </a:r>
            <a:r>
              <a:rPr lang="en-US" sz="1800" dirty="0" smtClean="0"/>
              <a:t> </a:t>
            </a:r>
            <a:r>
              <a:rPr lang="en-US" sz="1800" dirty="0" err="1" smtClean="0"/>
              <a:t>agregat</a:t>
            </a:r>
            <a:r>
              <a:rPr lang="en-US" sz="1800" dirty="0" smtClean="0"/>
              <a:t> </a:t>
            </a:r>
            <a:r>
              <a:rPr lang="en-US" sz="1800" dirty="0" err="1" smtClean="0"/>
              <a:t>biasanya</a:t>
            </a:r>
            <a:r>
              <a:rPr lang="en-US" sz="1800" dirty="0" smtClean="0"/>
              <a:t> </a:t>
            </a:r>
            <a:r>
              <a:rPr lang="en-US" sz="1800" dirty="0" err="1" smtClean="0"/>
              <a:t>berupa</a:t>
            </a:r>
            <a:r>
              <a:rPr lang="en-US" sz="1800" dirty="0" smtClean="0"/>
              <a:t> </a:t>
            </a:r>
            <a:r>
              <a:rPr lang="en-US" sz="1800" dirty="0" err="1" smtClean="0"/>
              <a:t>jadwal</a:t>
            </a:r>
            <a:r>
              <a:rPr lang="en-US" sz="1800" dirty="0" smtClean="0"/>
              <a:t> </a:t>
            </a:r>
            <a:r>
              <a:rPr lang="en-US" sz="1800" dirty="0" err="1" smtClean="0"/>
              <a:t>produksi</a:t>
            </a:r>
            <a:r>
              <a:rPr lang="en-US" sz="1800" dirty="0" smtClean="0"/>
              <a:t> </a:t>
            </a:r>
            <a:r>
              <a:rPr lang="en-US" sz="1800" dirty="0" err="1" smtClean="0"/>
              <a:t>untuk</a:t>
            </a:r>
            <a:r>
              <a:rPr lang="en-US" sz="1800" dirty="0" smtClean="0"/>
              <a:t> </a:t>
            </a:r>
            <a:r>
              <a:rPr lang="en-US" sz="1800" dirty="0" err="1" smtClean="0"/>
              <a:t>pengelompokkan</a:t>
            </a:r>
            <a:r>
              <a:rPr lang="en-US" sz="1800" dirty="0" smtClean="0"/>
              <a:t> </a:t>
            </a:r>
            <a:r>
              <a:rPr lang="en-US" sz="1800" dirty="0" err="1" smtClean="0"/>
              <a:t>produk</a:t>
            </a:r>
            <a:r>
              <a:rPr lang="en-US" sz="1800" dirty="0" smtClean="0"/>
              <a:t> </a:t>
            </a:r>
            <a:r>
              <a:rPr lang="en-US" sz="1800" dirty="0" err="1" smtClean="0"/>
              <a:t>berdasarkan</a:t>
            </a:r>
            <a:r>
              <a:rPr lang="en-US" sz="1800" dirty="0" smtClean="0"/>
              <a:t> “</a:t>
            </a:r>
            <a:r>
              <a:rPr lang="en-US" sz="1800" dirty="0" err="1" smtClean="0"/>
              <a:t>famili</a:t>
            </a:r>
            <a:r>
              <a:rPr lang="en-US" sz="1800" dirty="0" smtClean="0"/>
              <a:t>”. </a:t>
            </a:r>
            <a:endParaRPr lang="id-ID" sz="1800" dirty="0" smtClean="0"/>
          </a:p>
          <a:p>
            <a:pPr algn="just" eaLnBrk="1" hangingPunct="1">
              <a:lnSpc>
                <a:spcPct val="80000"/>
              </a:lnSpc>
              <a:defRPr/>
            </a:pPr>
            <a:r>
              <a:rPr lang="en-US" sz="1800" dirty="0" err="1" smtClean="0"/>
              <a:t>Misalnya</a:t>
            </a:r>
            <a:r>
              <a:rPr lang="en-US" sz="1800" dirty="0" smtClean="0"/>
              <a:t> </a:t>
            </a:r>
            <a:r>
              <a:rPr lang="en-US" sz="1800" dirty="0" err="1" smtClean="0"/>
              <a:t>untuk</a:t>
            </a:r>
            <a:r>
              <a:rPr lang="en-US" sz="1800" dirty="0" smtClean="0"/>
              <a:t> </a:t>
            </a:r>
            <a:r>
              <a:rPr lang="en-US" sz="1800" dirty="0" err="1" smtClean="0"/>
              <a:t>produsen</a:t>
            </a:r>
            <a:r>
              <a:rPr lang="en-US" sz="1800" dirty="0" smtClean="0"/>
              <a:t> </a:t>
            </a:r>
            <a:r>
              <a:rPr lang="en-US" sz="1800" dirty="0" err="1" smtClean="0"/>
              <a:t>mobil</a:t>
            </a:r>
            <a:r>
              <a:rPr lang="en-US" sz="1800" dirty="0" smtClean="0"/>
              <a:t>, output </a:t>
            </a:r>
            <a:r>
              <a:rPr lang="en-US" sz="1800" dirty="0" err="1" smtClean="0"/>
              <a:t>memberikan</a:t>
            </a:r>
            <a:r>
              <a:rPr lang="en-US" sz="1800" dirty="0" smtClean="0"/>
              <a:t> </a:t>
            </a:r>
            <a:r>
              <a:rPr lang="en-US" sz="1800" dirty="0" err="1" smtClean="0"/>
              <a:t>informasi</a:t>
            </a:r>
            <a:r>
              <a:rPr lang="en-US" sz="1800" dirty="0" smtClean="0"/>
              <a:t> </a:t>
            </a:r>
            <a:r>
              <a:rPr lang="en-US" sz="1800" dirty="0" err="1" smtClean="0"/>
              <a:t>mengenai</a:t>
            </a:r>
            <a:r>
              <a:rPr lang="en-US" sz="1800" dirty="0" smtClean="0"/>
              <a:t> </a:t>
            </a:r>
            <a:r>
              <a:rPr lang="en-US" sz="1800" dirty="0" err="1" smtClean="0"/>
              <a:t>berapa</a:t>
            </a:r>
            <a:r>
              <a:rPr lang="en-US" sz="1800" dirty="0" smtClean="0"/>
              <a:t> </a:t>
            </a:r>
            <a:r>
              <a:rPr lang="en-US" sz="1800" dirty="0" err="1" smtClean="0"/>
              <a:t>mobil</a:t>
            </a:r>
            <a:r>
              <a:rPr lang="en-US" sz="1800" dirty="0" smtClean="0"/>
              <a:t> yang </a:t>
            </a:r>
            <a:r>
              <a:rPr lang="en-US" sz="1800" dirty="0" err="1" smtClean="0"/>
              <a:t>harus</a:t>
            </a:r>
            <a:r>
              <a:rPr lang="en-US" sz="1800" dirty="0" smtClean="0"/>
              <a:t> </a:t>
            </a:r>
            <a:r>
              <a:rPr lang="en-US" sz="1800" dirty="0" err="1" smtClean="0"/>
              <a:t>diproduksi</a:t>
            </a:r>
            <a:r>
              <a:rPr lang="en-US" sz="1800" dirty="0" smtClean="0"/>
              <a:t>, </a:t>
            </a:r>
            <a:r>
              <a:rPr lang="en-US" sz="1800" dirty="0" err="1" smtClean="0"/>
              <a:t>tetapi</a:t>
            </a:r>
            <a:r>
              <a:rPr lang="en-US" sz="1800" dirty="0" smtClean="0"/>
              <a:t> </a:t>
            </a:r>
            <a:r>
              <a:rPr lang="en-US" sz="1800" dirty="0" err="1" smtClean="0"/>
              <a:t>bukan</a:t>
            </a:r>
            <a:r>
              <a:rPr lang="en-US" sz="1800" dirty="0" smtClean="0"/>
              <a:t> </a:t>
            </a:r>
            <a:r>
              <a:rPr lang="en-US" sz="1800" dirty="0" err="1" smtClean="0"/>
              <a:t>pada</a:t>
            </a:r>
            <a:r>
              <a:rPr lang="en-US" sz="1800" dirty="0" smtClean="0"/>
              <a:t> </a:t>
            </a:r>
            <a:r>
              <a:rPr lang="en-US" sz="1800" dirty="0" err="1" smtClean="0"/>
              <a:t>berapa</a:t>
            </a:r>
            <a:r>
              <a:rPr lang="en-US" sz="1800" dirty="0" smtClean="0"/>
              <a:t> </a:t>
            </a:r>
            <a:r>
              <a:rPr lang="en-US" sz="1800" dirty="0" err="1" smtClean="0"/>
              <a:t>mobil</a:t>
            </a:r>
            <a:r>
              <a:rPr lang="en-US" sz="1800" dirty="0" smtClean="0"/>
              <a:t> yang </a:t>
            </a:r>
            <a:r>
              <a:rPr lang="en-US" sz="1800" dirty="0" err="1" smtClean="0"/>
              <a:t>berseri</a:t>
            </a:r>
            <a:r>
              <a:rPr lang="en-US" sz="1800" dirty="0" smtClean="0"/>
              <a:t> A, </a:t>
            </a:r>
            <a:r>
              <a:rPr lang="en-US" sz="1800" dirty="0" err="1" smtClean="0"/>
              <a:t>berseri</a:t>
            </a:r>
            <a:r>
              <a:rPr lang="en-US" sz="1800" dirty="0" smtClean="0"/>
              <a:t> B </a:t>
            </a:r>
            <a:r>
              <a:rPr lang="en-US" sz="1800" dirty="0" err="1" smtClean="0"/>
              <a:t>maupun</a:t>
            </a:r>
            <a:r>
              <a:rPr lang="en-US" sz="1800" dirty="0" smtClean="0"/>
              <a:t> </a:t>
            </a:r>
            <a:r>
              <a:rPr lang="en-US" sz="1800" dirty="0" err="1" smtClean="0"/>
              <a:t>berseri</a:t>
            </a:r>
            <a:r>
              <a:rPr lang="en-US" sz="1800" dirty="0" smtClean="0"/>
              <a:t> C. </a:t>
            </a:r>
            <a:r>
              <a:rPr lang="en-US" sz="1800" dirty="0" err="1" smtClean="0"/>
              <a:t>Jadi</a:t>
            </a:r>
            <a:r>
              <a:rPr lang="en-US" sz="1800" dirty="0" smtClean="0"/>
              <a:t> </a:t>
            </a:r>
            <a:r>
              <a:rPr lang="en-US" sz="1800" dirty="0" err="1" smtClean="0"/>
              <a:t>berupa</a:t>
            </a:r>
            <a:r>
              <a:rPr lang="en-US" sz="1800" dirty="0" smtClean="0"/>
              <a:t> </a:t>
            </a:r>
            <a:r>
              <a:rPr lang="en-US" sz="1800" dirty="0" err="1" smtClean="0"/>
              <a:t>jumlah</a:t>
            </a:r>
            <a:r>
              <a:rPr lang="en-US" sz="1800" dirty="0" smtClean="0"/>
              <a:t> </a:t>
            </a:r>
            <a:r>
              <a:rPr lang="en-US" sz="1800" dirty="0" err="1" smtClean="0"/>
              <a:t>keseluruhan</a:t>
            </a:r>
            <a:r>
              <a:rPr lang="en-US" sz="1800" dirty="0" smtClean="0"/>
              <a:t> output yang </a:t>
            </a:r>
            <a:r>
              <a:rPr lang="en-US" sz="1800" dirty="0" err="1" smtClean="0"/>
              <a:t>dihasilkan</a:t>
            </a:r>
            <a:r>
              <a:rPr lang="en-US" sz="1800" dirty="0" smtClean="0"/>
              <a:t> </a:t>
            </a:r>
            <a:r>
              <a:rPr lang="en-US" sz="1800" dirty="0" err="1" smtClean="0"/>
              <a:t>tiap</a:t>
            </a:r>
            <a:r>
              <a:rPr lang="en-US" sz="1800" dirty="0" smtClean="0"/>
              <a:t> </a:t>
            </a:r>
            <a:r>
              <a:rPr lang="en-US" sz="1800" dirty="0" err="1" smtClean="0"/>
              <a:t>periode</a:t>
            </a:r>
            <a:r>
              <a:rPr lang="en-US" sz="1800" dirty="0" smtClean="0"/>
              <a:t> </a:t>
            </a:r>
            <a:r>
              <a:rPr lang="en-US" sz="1800" dirty="0" err="1" smtClean="0"/>
              <a:t>tertentu</a:t>
            </a:r>
            <a:r>
              <a:rPr lang="en-US" sz="1800" dirty="0" smtClean="0"/>
              <a:t> </a:t>
            </a:r>
            <a:r>
              <a:rPr lang="en-US" sz="1800" dirty="0" err="1" smtClean="0"/>
              <a:t>bukan</a:t>
            </a:r>
            <a:r>
              <a:rPr lang="en-US" sz="1800" dirty="0" smtClean="0"/>
              <a:t> </a:t>
            </a:r>
            <a:r>
              <a:rPr lang="en-US" sz="1800" dirty="0" err="1" smtClean="0"/>
              <a:t>berdasarkan</a:t>
            </a:r>
            <a:r>
              <a:rPr lang="en-US" sz="1800" dirty="0" smtClean="0"/>
              <a:t> </a:t>
            </a:r>
            <a:r>
              <a:rPr lang="en-US" sz="1800" dirty="0" err="1" smtClean="0"/>
              <a:t>tipe</a:t>
            </a:r>
            <a:r>
              <a:rPr lang="en-US" sz="1800" dirty="0" smtClean="0"/>
              <a:t>. </a:t>
            </a:r>
          </a:p>
          <a:p>
            <a:pPr algn="just" eaLnBrk="1" hangingPunct="1">
              <a:lnSpc>
                <a:spcPct val="80000"/>
              </a:lnSpc>
              <a:defRPr/>
            </a:pPr>
            <a:r>
              <a:rPr lang="en-US" sz="1800" dirty="0" err="1" smtClean="0"/>
              <a:t>Sedangkan</a:t>
            </a:r>
            <a:r>
              <a:rPr lang="en-US" sz="1800" dirty="0" smtClean="0"/>
              <a:t> proses </a:t>
            </a:r>
            <a:r>
              <a:rPr lang="en-US" sz="1800" dirty="0" err="1" smtClean="0"/>
              <a:t>pemisahan</a:t>
            </a:r>
            <a:r>
              <a:rPr lang="en-US" sz="1800" dirty="0" smtClean="0"/>
              <a:t> </a:t>
            </a:r>
            <a:r>
              <a:rPr lang="en-US" sz="1800" dirty="0" err="1" smtClean="0"/>
              <a:t>rencana</a:t>
            </a:r>
            <a:r>
              <a:rPr lang="en-US" sz="1800" dirty="0" smtClean="0"/>
              <a:t> </a:t>
            </a:r>
            <a:r>
              <a:rPr lang="en-US" sz="1800" dirty="0" err="1" smtClean="0"/>
              <a:t>agregat</a:t>
            </a:r>
            <a:r>
              <a:rPr lang="en-US" sz="1800" dirty="0" smtClean="0"/>
              <a:t> </a:t>
            </a:r>
            <a:r>
              <a:rPr lang="en-US" sz="1800" dirty="0" err="1" smtClean="0"/>
              <a:t>menjadi</a:t>
            </a:r>
            <a:r>
              <a:rPr lang="en-US" sz="1800" dirty="0" smtClean="0"/>
              <a:t> </a:t>
            </a:r>
            <a:r>
              <a:rPr lang="en-US" sz="1800" dirty="0" err="1" smtClean="0"/>
              <a:t>rencana</a:t>
            </a:r>
            <a:r>
              <a:rPr lang="en-US" sz="1800" dirty="0" smtClean="0"/>
              <a:t> yang </a:t>
            </a:r>
            <a:r>
              <a:rPr lang="en-US" sz="1800" dirty="0" err="1" smtClean="0"/>
              <a:t>lebih</a:t>
            </a:r>
            <a:r>
              <a:rPr lang="en-US" sz="1800" dirty="0" smtClean="0"/>
              <a:t> </a:t>
            </a:r>
            <a:r>
              <a:rPr lang="en-US" sz="1800" dirty="0" err="1" smtClean="0"/>
              <a:t>rinci</a:t>
            </a:r>
            <a:r>
              <a:rPr lang="en-US" sz="1800" dirty="0" smtClean="0"/>
              <a:t> </a:t>
            </a:r>
            <a:r>
              <a:rPr lang="en-US" sz="1800" dirty="0" err="1" smtClean="0"/>
              <a:t>disebut</a:t>
            </a:r>
            <a:r>
              <a:rPr lang="en-US" sz="1800" dirty="0" smtClean="0"/>
              <a:t> </a:t>
            </a:r>
            <a:r>
              <a:rPr lang="en-US" sz="1800" b="1" i="1" dirty="0" err="1" smtClean="0"/>
              <a:t>agregasi</a:t>
            </a:r>
            <a:r>
              <a:rPr lang="en-US" sz="1800" b="1" i="1" dirty="0" smtClean="0"/>
              <a:t>.</a:t>
            </a:r>
            <a:r>
              <a:rPr lang="en-US" sz="1800" dirty="0" smtClean="0"/>
              <a:t> </a:t>
            </a:r>
            <a:endParaRPr lang="id-ID" sz="1800" dirty="0" smtClean="0"/>
          </a:p>
          <a:p>
            <a:pPr algn="just" eaLnBrk="1" hangingPunct="1">
              <a:lnSpc>
                <a:spcPct val="80000"/>
              </a:lnSpc>
              <a:defRPr/>
            </a:pPr>
            <a:endParaRPr lang="id-ID" sz="1800" b="1" dirty="0"/>
          </a:p>
          <a:p>
            <a:pPr marL="0" indent="0" algn="just" eaLnBrk="1" hangingPunct="1">
              <a:lnSpc>
                <a:spcPct val="80000"/>
              </a:lnSpc>
              <a:buFont typeface="Arial" charset="0"/>
              <a:buNone/>
              <a:defRPr/>
            </a:pPr>
            <a:r>
              <a:rPr lang="nb-NO" sz="1800" b="1" dirty="0" smtClean="0"/>
              <a:t>F. PERENCANAAN AGREGAT DI SEKTOR JASA </a:t>
            </a:r>
            <a:endParaRPr lang="nb-NO" sz="1800" dirty="0" smtClean="0"/>
          </a:p>
          <a:p>
            <a:pPr algn="just" eaLnBrk="1" hangingPunct="1">
              <a:lnSpc>
                <a:spcPct val="80000"/>
              </a:lnSpc>
              <a:defRPr/>
            </a:pPr>
            <a:r>
              <a:rPr lang="nb-NO" sz="1800" dirty="0" smtClean="0"/>
              <a:t>Pada kenyataan sektor jasa seperti bank, usaha angkutan, restoran cepat saji, penerapannya lebih mudah daripada di perusahaan manufaktur. </a:t>
            </a:r>
            <a:endParaRPr lang="en-US" sz="1800" dirty="0" smtClean="0"/>
          </a:p>
          <a:p>
            <a:pPr marL="0" indent="0" algn="just" eaLnBrk="1" hangingPunct="1">
              <a:lnSpc>
                <a:spcPct val="80000"/>
              </a:lnSpc>
              <a:buFont typeface="Arial" charset="0"/>
              <a:buNone/>
              <a:defRPr/>
            </a:pPr>
            <a:r>
              <a:rPr lang="en-US" sz="1800" dirty="0" err="1" smtClean="0"/>
              <a:t>Pengendalian</a:t>
            </a:r>
            <a:r>
              <a:rPr lang="en-US" sz="1800" dirty="0" smtClean="0"/>
              <a:t> </a:t>
            </a:r>
            <a:r>
              <a:rPr lang="en-US" sz="1800" dirty="0" err="1" smtClean="0"/>
              <a:t>Biayanya</a:t>
            </a:r>
            <a:r>
              <a:rPr lang="en-US" sz="1800" dirty="0" smtClean="0"/>
              <a:t> </a:t>
            </a:r>
            <a:r>
              <a:rPr lang="en-US" sz="1800" dirty="0" err="1" smtClean="0"/>
              <a:t>meluputi</a:t>
            </a:r>
            <a:r>
              <a:rPr lang="en-US" sz="1800" dirty="0" smtClean="0"/>
              <a:t> :</a:t>
            </a:r>
          </a:p>
          <a:p>
            <a:pPr algn="just" eaLnBrk="1" hangingPunct="1">
              <a:lnSpc>
                <a:spcPct val="80000"/>
              </a:lnSpc>
              <a:defRPr/>
            </a:pPr>
            <a:r>
              <a:rPr lang="en-US" sz="1800" dirty="0" err="1" smtClean="0"/>
              <a:t>Pengendalian</a:t>
            </a:r>
            <a:r>
              <a:rPr lang="en-US" sz="1800" dirty="0" smtClean="0"/>
              <a:t> yang </a:t>
            </a:r>
            <a:r>
              <a:rPr lang="en-US" sz="1800" dirty="0" err="1" smtClean="0"/>
              <a:t>ketat</a:t>
            </a:r>
            <a:r>
              <a:rPr lang="en-US" sz="1800" dirty="0" smtClean="0"/>
              <a:t> </a:t>
            </a:r>
            <a:r>
              <a:rPr lang="en-US" sz="1800" dirty="0" err="1" smtClean="0"/>
              <a:t>atas</a:t>
            </a:r>
            <a:r>
              <a:rPr lang="en-US" sz="1800" dirty="0" smtClean="0"/>
              <a:t> jam </a:t>
            </a:r>
            <a:r>
              <a:rPr lang="en-US" sz="1800" dirty="0" err="1" smtClean="0"/>
              <a:t>kerja</a:t>
            </a:r>
            <a:r>
              <a:rPr lang="en-US" sz="1800" dirty="0" smtClean="0"/>
              <a:t> di </a:t>
            </a:r>
            <a:r>
              <a:rPr lang="en-US" sz="1800" dirty="0" err="1" smtClean="0"/>
              <a:t>perusahaan</a:t>
            </a:r>
            <a:r>
              <a:rPr lang="en-US" sz="1800" dirty="0" smtClean="0"/>
              <a:t> </a:t>
            </a:r>
            <a:r>
              <a:rPr lang="en-US" sz="1800" dirty="0" err="1" smtClean="0"/>
              <a:t>jasa</a:t>
            </a:r>
            <a:r>
              <a:rPr lang="en-US" sz="1800" dirty="0" smtClean="0"/>
              <a:t> </a:t>
            </a:r>
            <a:r>
              <a:rPr lang="en-US" sz="1800" dirty="0" err="1" smtClean="0"/>
              <a:t>dapat</a:t>
            </a:r>
            <a:r>
              <a:rPr lang="en-US" sz="1800" dirty="0" smtClean="0"/>
              <a:t> </a:t>
            </a:r>
            <a:r>
              <a:rPr lang="en-US" sz="1800" dirty="0" err="1" smtClean="0"/>
              <a:t>dipastikan</a:t>
            </a:r>
            <a:r>
              <a:rPr lang="en-US" sz="1800" dirty="0" smtClean="0"/>
              <a:t> </a:t>
            </a:r>
            <a:r>
              <a:rPr lang="en-US" sz="1800" dirty="0" err="1" smtClean="0"/>
              <a:t>menghasilkan</a:t>
            </a:r>
            <a:r>
              <a:rPr lang="en-US" sz="1800" dirty="0" smtClean="0"/>
              <a:t> </a:t>
            </a:r>
            <a:r>
              <a:rPr lang="en-US" sz="1800" dirty="0" err="1" smtClean="0"/>
              <a:t>tanggapan</a:t>
            </a:r>
            <a:r>
              <a:rPr lang="en-US" sz="1800" dirty="0" smtClean="0"/>
              <a:t> </a:t>
            </a:r>
            <a:r>
              <a:rPr lang="en-US" sz="1800" dirty="0" err="1" smtClean="0"/>
              <a:t>cepat</a:t>
            </a:r>
            <a:r>
              <a:rPr lang="en-US" sz="1800" dirty="0" smtClean="0"/>
              <a:t> </a:t>
            </a:r>
            <a:r>
              <a:rPr lang="en-US" sz="1800" dirty="0" err="1" smtClean="0"/>
              <a:t>terhadap</a:t>
            </a:r>
            <a:r>
              <a:rPr lang="en-US" sz="1800" dirty="0" smtClean="0"/>
              <a:t> </a:t>
            </a:r>
            <a:r>
              <a:rPr lang="en-US" sz="1800" dirty="0" err="1" smtClean="0"/>
              <a:t>respon</a:t>
            </a:r>
            <a:r>
              <a:rPr lang="en-US" sz="1800" dirty="0" smtClean="0"/>
              <a:t> </a:t>
            </a:r>
            <a:r>
              <a:rPr lang="en-US" sz="1800" dirty="0" err="1" smtClean="0"/>
              <a:t>konsumen</a:t>
            </a:r>
            <a:r>
              <a:rPr lang="en-US" sz="1800" dirty="0" smtClean="0"/>
              <a:t>. </a:t>
            </a:r>
          </a:p>
          <a:p>
            <a:pPr algn="just" eaLnBrk="1" hangingPunct="1">
              <a:lnSpc>
                <a:spcPct val="80000"/>
              </a:lnSpc>
              <a:defRPr/>
            </a:pPr>
            <a:r>
              <a:rPr lang="en-US" sz="1800" dirty="0" err="1" smtClean="0"/>
              <a:t>Fleksibilitas</a:t>
            </a:r>
            <a:r>
              <a:rPr lang="en-US" sz="1800" dirty="0" smtClean="0"/>
              <a:t> </a:t>
            </a:r>
            <a:r>
              <a:rPr lang="en-US" sz="1800" dirty="0" err="1" smtClean="0"/>
              <a:t>keahlian</a:t>
            </a:r>
            <a:r>
              <a:rPr lang="en-US" sz="1800" dirty="0" smtClean="0"/>
              <a:t> </a:t>
            </a:r>
            <a:r>
              <a:rPr lang="en-US" sz="1800" dirty="0" err="1" smtClean="0"/>
              <a:t>pekerja</a:t>
            </a:r>
            <a:r>
              <a:rPr lang="en-US" sz="1800" dirty="0" smtClean="0"/>
              <a:t> </a:t>
            </a:r>
            <a:r>
              <a:rPr lang="en-US" sz="1800" dirty="0" err="1" smtClean="0"/>
              <a:t>perorangan</a:t>
            </a:r>
            <a:r>
              <a:rPr lang="en-US" sz="1800" dirty="0" smtClean="0"/>
              <a:t> </a:t>
            </a:r>
            <a:r>
              <a:rPr lang="en-US" sz="1800" dirty="0" err="1" smtClean="0"/>
              <a:t>pada</a:t>
            </a:r>
            <a:r>
              <a:rPr lang="en-US" sz="1800" dirty="0" smtClean="0"/>
              <a:t> </a:t>
            </a:r>
            <a:r>
              <a:rPr lang="en-US" sz="1800" dirty="0" err="1" smtClean="0"/>
              <a:t>tingkat</a:t>
            </a:r>
            <a:r>
              <a:rPr lang="en-US" sz="1800" dirty="0" smtClean="0"/>
              <a:t> output </a:t>
            </a:r>
            <a:r>
              <a:rPr lang="en-US" sz="1800" dirty="0" err="1" smtClean="0"/>
              <a:t>atau</a:t>
            </a:r>
            <a:r>
              <a:rPr lang="en-US" sz="1800" dirty="0" smtClean="0"/>
              <a:t> jam </a:t>
            </a:r>
            <a:r>
              <a:rPr lang="en-US" sz="1800" dirty="0" err="1" smtClean="0"/>
              <a:t>kerja</a:t>
            </a:r>
            <a:r>
              <a:rPr lang="en-US" sz="1800" dirty="0" smtClean="0"/>
              <a:t> </a:t>
            </a:r>
            <a:r>
              <a:rPr lang="en-US" sz="1800" dirty="0" err="1" smtClean="0"/>
              <a:t>untuk</a:t>
            </a:r>
            <a:r>
              <a:rPr lang="en-US" sz="1800" dirty="0" smtClean="0"/>
              <a:t> </a:t>
            </a:r>
            <a:r>
              <a:rPr lang="en-US" sz="1800" dirty="0" err="1" smtClean="0"/>
              <a:t>memenuhi</a:t>
            </a:r>
            <a:r>
              <a:rPr lang="en-US" sz="1800" dirty="0" smtClean="0"/>
              <a:t> </a:t>
            </a:r>
            <a:r>
              <a:rPr lang="en-US" sz="1800" dirty="0" err="1" smtClean="0"/>
              <a:t>permintaan</a:t>
            </a:r>
            <a:r>
              <a:rPr lang="en-US" sz="1800" dirty="0" smtClean="0"/>
              <a:t> yang </a:t>
            </a:r>
            <a:r>
              <a:rPr lang="en-US" sz="1800" dirty="0" err="1" smtClean="0"/>
              <a:t>sudah</a:t>
            </a:r>
            <a:r>
              <a:rPr lang="en-US" sz="1800" dirty="0" smtClean="0"/>
              <a:t> </a:t>
            </a:r>
            <a:r>
              <a:rPr lang="en-US" sz="1800" dirty="0" err="1" smtClean="0"/>
              <a:t>diperkirakan</a:t>
            </a:r>
            <a:r>
              <a:rPr lang="en-US" sz="1800" dirty="0" smtClean="0"/>
              <a:t>.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430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576DD8EF-6116-40AB-8134-DC170A741788}" type="slidenum">
              <a:rPr lang="en-US" smtClean="0">
                <a:solidFill>
                  <a:schemeClr val="tx1"/>
                </a:solidFill>
                <a:latin typeface="Arial" charset="0"/>
              </a:rPr>
              <a:pPr eaLnBrk="1" fontAlgn="base" hangingPunct="1">
                <a:spcBef>
                  <a:spcPct val="0"/>
                </a:spcBef>
                <a:spcAft>
                  <a:spcPct val="0"/>
                </a:spcAft>
              </a:pPr>
              <a:t>31</a:t>
            </a:fld>
            <a:endParaRPr lang="en-US" smtClean="0">
              <a:solidFill>
                <a:schemeClr val="tx1"/>
              </a:solidFill>
              <a:latin typeface="Arial" charset="0"/>
            </a:endParaRPr>
          </a:p>
        </p:txBody>
      </p:sp>
      <p:sp>
        <p:nvSpPr>
          <p:cNvPr id="354307" name="Rectangle 3"/>
          <p:cNvSpPr>
            <a:spLocks noGrp="1" noChangeArrowheads="1"/>
          </p:cNvSpPr>
          <p:nvPr>
            <p:ph type="body" idx="1"/>
          </p:nvPr>
        </p:nvSpPr>
        <p:spPr>
          <a:xfrm>
            <a:off x="457200" y="381000"/>
            <a:ext cx="8229600" cy="5745163"/>
          </a:xfrm>
        </p:spPr>
        <p:txBody>
          <a:bodyPr/>
          <a:lstStyle/>
          <a:p>
            <a:pPr eaLnBrk="1" hangingPunct="1">
              <a:lnSpc>
                <a:spcPct val="80000"/>
              </a:lnSpc>
            </a:pPr>
            <a:r>
              <a:rPr lang="es-ES" sz="2000" smtClean="0"/>
              <a:t>Penerapan Perencanaan Agregat disektor jasa diantaranya pada : </a:t>
            </a:r>
          </a:p>
          <a:p>
            <a:pPr eaLnBrk="1" hangingPunct="1">
              <a:lnSpc>
                <a:spcPct val="80000"/>
              </a:lnSpc>
              <a:buFontTx/>
              <a:buNone/>
            </a:pPr>
            <a:r>
              <a:rPr lang="es-ES" sz="2000" smtClean="0"/>
              <a:t>a. Restoran </a:t>
            </a:r>
            <a:endParaRPr lang="en-US" sz="2000" smtClean="0"/>
          </a:p>
          <a:p>
            <a:pPr eaLnBrk="1" hangingPunct="1">
              <a:lnSpc>
                <a:spcPct val="80000"/>
              </a:lnSpc>
            </a:pPr>
            <a:r>
              <a:rPr lang="en-US" sz="2000" smtClean="0"/>
              <a:t>Pada jasa ini volume produknya tinggi maka diarahakan pada: </a:t>
            </a:r>
          </a:p>
          <a:p>
            <a:pPr eaLnBrk="1" hangingPunct="1">
              <a:lnSpc>
                <a:spcPct val="80000"/>
              </a:lnSpc>
              <a:buFontTx/>
              <a:buNone/>
            </a:pPr>
            <a:r>
              <a:rPr lang="en-US" sz="2000" smtClean="0"/>
              <a:t>   - pemulusan tingkat produksi </a:t>
            </a:r>
            <a:endParaRPr lang="fi-FI" sz="2000" smtClean="0"/>
          </a:p>
          <a:p>
            <a:pPr eaLnBrk="1" hangingPunct="1">
              <a:lnSpc>
                <a:spcPct val="80000"/>
              </a:lnSpc>
              <a:buFontTx/>
              <a:buNone/>
            </a:pPr>
            <a:r>
              <a:rPr lang="fi-FI" sz="2000" smtClean="0"/>
              <a:t>   - penentuan ukuran jumlah tenaga kerja yang dipekerjakan </a:t>
            </a:r>
          </a:p>
          <a:p>
            <a:pPr eaLnBrk="1" hangingPunct="1">
              <a:lnSpc>
                <a:spcPct val="80000"/>
              </a:lnSpc>
              <a:buFontTx/>
              <a:buNone/>
            </a:pPr>
            <a:r>
              <a:rPr lang="fi-FI" sz="2000" smtClean="0"/>
              <a:t>   - usaha mengelola permintaan untuk menjaga agar peralatan dan pekerja tetap bekerja. </a:t>
            </a:r>
            <a:endParaRPr lang="en-US" sz="2000" smtClean="0"/>
          </a:p>
          <a:p>
            <a:pPr eaLnBrk="1" hangingPunct="1">
              <a:lnSpc>
                <a:spcPct val="80000"/>
              </a:lnSpc>
              <a:buFontTx/>
              <a:buNone/>
            </a:pPr>
            <a:r>
              <a:rPr lang="en-US" sz="2000" smtClean="0"/>
              <a:t>b. Industri Penerbangan </a:t>
            </a:r>
          </a:p>
          <a:p>
            <a:pPr eaLnBrk="1" hangingPunct="1">
              <a:lnSpc>
                <a:spcPct val="80000"/>
              </a:lnSpc>
            </a:pPr>
            <a:r>
              <a:rPr lang="en-US" sz="2000" smtClean="0"/>
              <a:t>Perencanaan agregat mancakup jadwal atau table atas : </a:t>
            </a:r>
          </a:p>
          <a:p>
            <a:pPr eaLnBrk="1" hangingPunct="1">
              <a:lnSpc>
                <a:spcPct val="80000"/>
              </a:lnSpc>
              <a:buFontTx/>
              <a:buNone/>
            </a:pPr>
            <a:r>
              <a:rPr lang="en-US" sz="2000" smtClean="0"/>
              <a:t>  - jumlah penerbangan masuk dan keluar di setiap pusat. </a:t>
            </a:r>
          </a:p>
          <a:p>
            <a:pPr eaLnBrk="1" hangingPunct="1">
              <a:lnSpc>
                <a:spcPct val="80000"/>
              </a:lnSpc>
              <a:buFontTx/>
              <a:buNone/>
            </a:pPr>
            <a:r>
              <a:rPr lang="en-US" sz="2000" smtClean="0"/>
              <a:t>  - jumlah penerbangan di setiap rute. </a:t>
            </a:r>
          </a:p>
          <a:p>
            <a:pPr eaLnBrk="1" hangingPunct="1">
              <a:lnSpc>
                <a:spcPct val="80000"/>
              </a:lnSpc>
              <a:buFontTx/>
              <a:buNone/>
            </a:pPr>
            <a:r>
              <a:rPr lang="en-US" sz="2000" smtClean="0"/>
              <a:t>  - jumlah penumpang yang harus dilayani di setiap penerbangan. </a:t>
            </a:r>
          </a:p>
          <a:p>
            <a:pPr eaLnBrk="1" hangingPunct="1">
              <a:lnSpc>
                <a:spcPct val="80000"/>
              </a:lnSpc>
              <a:buFontTx/>
              <a:buNone/>
            </a:pPr>
            <a:r>
              <a:rPr lang="en-US" sz="2000" smtClean="0"/>
              <a:t>  - jumlah awak pesawat dan awak di darat yang dibutuhkan pada setiap pusat dan bandara. </a:t>
            </a:r>
          </a:p>
          <a:p>
            <a:pPr eaLnBrk="1" hangingPunct="1">
              <a:lnSpc>
                <a:spcPct val="80000"/>
              </a:lnSpc>
              <a:buFontTx/>
              <a:buNone/>
            </a:pPr>
            <a:r>
              <a:rPr lang="en-US" sz="2000" smtClean="0"/>
              <a:t>c. Rumah sakit </a:t>
            </a:r>
          </a:p>
          <a:p>
            <a:pPr eaLnBrk="1" hangingPunct="1">
              <a:lnSpc>
                <a:spcPct val="80000"/>
              </a:lnSpc>
            </a:pPr>
            <a:r>
              <a:rPr lang="en-US" sz="2000" smtClean="0"/>
              <a:t>Masalah yang dihadapi adalah alokasi uang, staf, perlengkapan untuk memenuhi permintaan pasien atas pelayanan jasa rumah sakit yang bersangkutan. </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533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B39B1C04-20D8-4128-B776-E7E3B166758D}" type="slidenum">
              <a:rPr lang="en-US" smtClean="0">
                <a:solidFill>
                  <a:schemeClr val="tx1"/>
                </a:solidFill>
                <a:latin typeface="Arial" charset="0"/>
              </a:rPr>
              <a:pPr eaLnBrk="1" fontAlgn="base" hangingPunct="1">
                <a:spcBef>
                  <a:spcPct val="0"/>
                </a:spcBef>
                <a:spcAft>
                  <a:spcPct val="0"/>
                </a:spcAft>
              </a:pPr>
              <a:t>32</a:t>
            </a:fld>
            <a:endParaRPr lang="en-US" smtClean="0">
              <a:solidFill>
                <a:schemeClr val="tx1"/>
              </a:solidFill>
              <a:latin typeface="Arial" charset="0"/>
            </a:endParaRPr>
          </a:p>
        </p:txBody>
      </p:sp>
      <p:sp>
        <p:nvSpPr>
          <p:cNvPr id="355331" name="Rectangle 3"/>
          <p:cNvSpPr>
            <a:spLocks noGrp="1" noChangeArrowheads="1"/>
          </p:cNvSpPr>
          <p:nvPr>
            <p:ph type="body" idx="1"/>
          </p:nvPr>
        </p:nvSpPr>
        <p:spPr>
          <a:xfrm>
            <a:off x="457200" y="457200"/>
            <a:ext cx="8229600" cy="5668963"/>
          </a:xfrm>
        </p:spPr>
        <p:txBody>
          <a:bodyPr/>
          <a:lstStyle/>
          <a:p>
            <a:pPr eaLnBrk="1" hangingPunct="1">
              <a:lnSpc>
                <a:spcPct val="80000"/>
              </a:lnSpc>
              <a:buFontTx/>
              <a:buNone/>
            </a:pPr>
            <a:r>
              <a:rPr lang="en-US" sz="2400" smtClean="0"/>
              <a:t>d. Rantai Perusahaan Kecil Nasional </a:t>
            </a:r>
          </a:p>
          <a:p>
            <a:pPr algn="just" eaLnBrk="1" hangingPunct="1">
              <a:lnSpc>
                <a:spcPct val="80000"/>
              </a:lnSpc>
            </a:pPr>
            <a:r>
              <a:rPr lang="en-US" sz="2400" smtClean="0"/>
              <a:t>Contohnya adalah jasa foto copy, percetakan, pusat computer, yang mana pertanyaan atas perencanaan agregat vs perencanaan independent di setiap badan usaha menjadi sebuah perhatian. Output dan pembelian dapat direncanakan secara terpusat apabila permintaan dapat dipengaruhi melalui promosi khusus. Pendekatan ini menguntungkan karena mengurangi biaya pembelian dan periklanan dan membantu arus kas di lokasi yang independent. </a:t>
            </a:r>
          </a:p>
          <a:p>
            <a:pPr eaLnBrk="1" hangingPunct="1">
              <a:lnSpc>
                <a:spcPct val="80000"/>
              </a:lnSpc>
              <a:buFontTx/>
              <a:buNone/>
            </a:pPr>
            <a:r>
              <a:rPr lang="en-US" sz="2400" smtClean="0"/>
              <a:t>e. Jasa lain-lain. </a:t>
            </a:r>
          </a:p>
          <a:p>
            <a:pPr algn="just" eaLnBrk="1" hangingPunct="1">
              <a:lnSpc>
                <a:spcPct val="80000"/>
              </a:lnSpc>
            </a:pPr>
            <a:r>
              <a:rPr lang="en-US" sz="2400" smtClean="0"/>
              <a:t>Seperti jasa keuangan, transportasi, komunikasi, rekreasi, memeberikan output yang volumenya tinggi namun tidak berwujud. Untuk jasa semacam ini lebih utama pada perencanaan persyaratan sumber daya manusia (lihat bab tentang sumber daya manusia) dan pengelolaan permintaan.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635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6565CDA5-C95F-41EE-9851-959695C5FCBA}" type="slidenum">
              <a:rPr lang="en-US" smtClean="0">
                <a:solidFill>
                  <a:schemeClr val="tx1"/>
                </a:solidFill>
                <a:latin typeface="Arial" charset="0"/>
              </a:rPr>
              <a:pPr eaLnBrk="1" fontAlgn="base" hangingPunct="1">
                <a:spcBef>
                  <a:spcPct val="0"/>
                </a:spcBef>
                <a:spcAft>
                  <a:spcPct val="0"/>
                </a:spcAft>
              </a:pPr>
              <a:t>33</a:t>
            </a:fld>
            <a:endParaRPr lang="en-US" smtClean="0">
              <a:solidFill>
                <a:schemeClr val="tx1"/>
              </a:solidFill>
              <a:latin typeface="Arial" charset="0"/>
            </a:endParaRPr>
          </a:p>
        </p:txBody>
      </p:sp>
      <p:sp>
        <p:nvSpPr>
          <p:cNvPr id="356355" name="Rectangle 2"/>
          <p:cNvSpPr>
            <a:spLocks noGrp="1" noChangeArrowheads="1"/>
          </p:cNvSpPr>
          <p:nvPr>
            <p:ph type="title"/>
          </p:nvPr>
        </p:nvSpPr>
        <p:spPr>
          <a:xfrm>
            <a:off x="457200" y="274638"/>
            <a:ext cx="8305800" cy="334962"/>
          </a:xfrm>
        </p:spPr>
        <p:txBody>
          <a:bodyPr/>
          <a:lstStyle/>
          <a:p>
            <a:pPr eaLnBrk="1" hangingPunct="1"/>
            <a:r>
              <a:rPr lang="en-US" sz="2000" b="1" smtClean="0"/>
              <a:t>Penjadwalan Jangka Pendek</a:t>
            </a:r>
            <a:r>
              <a:rPr lang="en-US" sz="2000" b="1" i="1" smtClean="0"/>
              <a:t>  ( Short-Term Schedulling)</a:t>
            </a:r>
            <a:endParaRPr lang="en-US" sz="2000" b="1" smtClean="0"/>
          </a:p>
        </p:txBody>
      </p:sp>
      <p:sp>
        <p:nvSpPr>
          <p:cNvPr id="356356" name="Rectangle 3"/>
          <p:cNvSpPr>
            <a:spLocks noGrp="1" noChangeArrowheads="1"/>
          </p:cNvSpPr>
          <p:nvPr>
            <p:ph type="body" idx="1"/>
          </p:nvPr>
        </p:nvSpPr>
        <p:spPr>
          <a:xfrm>
            <a:off x="457200" y="762000"/>
            <a:ext cx="8229600" cy="5364163"/>
          </a:xfrm>
        </p:spPr>
        <p:txBody>
          <a:bodyPr/>
          <a:lstStyle/>
          <a:p>
            <a:pPr eaLnBrk="1" hangingPunct="1">
              <a:lnSpc>
                <a:spcPct val="80000"/>
              </a:lnSpc>
              <a:buFontTx/>
              <a:buNone/>
            </a:pPr>
            <a:r>
              <a:rPr lang="en-US" sz="2000" b="1" smtClean="0"/>
              <a:t>A. PENTINGNYA STRATEGI PENJADWALAN JANGKA PENDEK </a:t>
            </a:r>
            <a:endParaRPr lang="en-US" sz="2000" smtClean="0"/>
          </a:p>
          <a:p>
            <a:pPr algn="just" eaLnBrk="1" hangingPunct="1">
              <a:lnSpc>
                <a:spcPct val="80000"/>
              </a:lnSpc>
              <a:buFontTx/>
              <a:buNone/>
            </a:pPr>
            <a:r>
              <a:rPr lang="en-US" sz="2000" smtClean="0"/>
              <a:t>1. Dengan penjadwalan yang efektif, perusahaan dapat menggunakan asetnya dan menghasilkan kapasitas investasi yang lebih besar dan sebaliknya mengurangi biaya. </a:t>
            </a:r>
          </a:p>
          <a:p>
            <a:pPr algn="just" eaLnBrk="1" hangingPunct="1">
              <a:lnSpc>
                <a:spcPct val="80000"/>
              </a:lnSpc>
              <a:buFontTx/>
              <a:buNone/>
            </a:pPr>
            <a:r>
              <a:rPr lang="en-US" sz="2000" smtClean="0"/>
              <a:t>2. Penjadwalan menambah kapasitasdan fleksibilitas yang terkait dan memberikan waktu pengiriman yang lebih cepat dan dengan demikian pelayanan kepada pelanggan menjadi lebih baik. </a:t>
            </a:r>
          </a:p>
          <a:p>
            <a:pPr algn="just" eaLnBrk="1" hangingPunct="1">
              <a:lnSpc>
                <a:spcPct val="80000"/>
              </a:lnSpc>
              <a:buFontTx/>
              <a:buNone/>
            </a:pPr>
            <a:r>
              <a:rPr lang="en-US" sz="2000" smtClean="0"/>
              <a:t>3. Dengan menggunakan konsep penjadwalan jangka pendek maka keunggulan kompetitif dengan pengiriman dapat diandalkan. </a:t>
            </a:r>
            <a:endParaRPr lang="id-ID" sz="2000" smtClean="0"/>
          </a:p>
          <a:p>
            <a:pPr algn="just" eaLnBrk="1" hangingPunct="1">
              <a:lnSpc>
                <a:spcPct val="80000"/>
              </a:lnSpc>
              <a:buFontTx/>
              <a:buNone/>
            </a:pPr>
            <a:endParaRPr lang="en-US" sz="2000" smtClean="0"/>
          </a:p>
          <a:p>
            <a:pPr eaLnBrk="1" hangingPunct="1">
              <a:lnSpc>
                <a:spcPct val="80000"/>
              </a:lnSpc>
              <a:buFontTx/>
              <a:buNone/>
            </a:pPr>
            <a:r>
              <a:rPr lang="en-US" sz="2000" b="1" smtClean="0"/>
              <a:t>B. ISU-ISU PENJADWALAN </a:t>
            </a:r>
            <a:endParaRPr lang="en-US" sz="2000" smtClean="0"/>
          </a:p>
          <a:p>
            <a:pPr algn="just" eaLnBrk="1" hangingPunct="1">
              <a:lnSpc>
                <a:spcPct val="80000"/>
              </a:lnSpc>
            </a:pPr>
            <a:r>
              <a:rPr lang="en-US" sz="2000" smtClean="0"/>
              <a:t>Penjadwalan berkaitan dengan waktu operasi, Penjadwalan dimulai dengan perencanaan kapasitas yang meliputi fasilitas dan penguasaan terhadap mesin, kemudian jadwal induk membagi rencana kasar dan membuat jadwal keseluruhan untuk output. </a:t>
            </a:r>
          </a:p>
          <a:p>
            <a:pPr algn="just" eaLnBrk="1" hangingPunct="1">
              <a:lnSpc>
                <a:spcPct val="80000"/>
              </a:lnSpc>
            </a:pPr>
            <a:r>
              <a:rPr lang="en-US" sz="2000" smtClean="0"/>
              <a:t>Penjadwalan jangka pendek menerjemahkan keputusan kapasitas, rencana jangka menengah ke dalam urutan pekerjaan, penugasan khusus terhadap karyawan, bahan baku dan fasilitas.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7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04F0DAE3-E906-42D9-A4BD-3D4740175945}" type="slidenum">
              <a:rPr lang="en-US" smtClean="0">
                <a:solidFill>
                  <a:schemeClr val="tx1"/>
                </a:solidFill>
                <a:latin typeface="Arial" charset="0"/>
              </a:rPr>
              <a:pPr eaLnBrk="1" fontAlgn="base" hangingPunct="1">
                <a:spcBef>
                  <a:spcPct val="0"/>
                </a:spcBef>
                <a:spcAft>
                  <a:spcPct val="0"/>
                </a:spcAft>
              </a:pPr>
              <a:t>34</a:t>
            </a:fld>
            <a:endParaRPr lang="en-US" smtClean="0">
              <a:solidFill>
                <a:schemeClr val="tx1"/>
              </a:solidFill>
              <a:latin typeface="Arial" charset="0"/>
            </a:endParaRPr>
          </a:p>
        </p:txBody>
      </p:sp>
      <p:sp>
        <p:nvSpPr>
          <p:cNvPr id="357379" name="Rectangle 3"/>
          <p:cNvSpPr>
            <a:spLocks noGrp="1" noChangeArrowheads="1"/>
          </p:cNvSpPr>
          <p:nvPr>
            <p:ph type="body" idx="1"/>
          </p:nvPr>
        </p:nvSpPr>
        <p:spPr>
          <a:xfrm>
            <a:off x="457200" y="381000"/>
            <a:ext cx="8229600" cy="5745163"/>
          </a:xfrm>
        </p:spPr>
        <p:txBody>
          <a:bodyPr/>
          <a:lstStyle/>
          <a:p>
            <a:pPr eaLnBrk="1" hangingPunct="1">
              <a:lnSpc>
                <a:spcPct val="80000"/>
              </a:lnSpc>
            </a:pPr>
            <a:r>
              <a:rPr lang="sv-SE" sz="2000" smtClean="0"/>
              <a:t>Berbagai isu yang berkitan dengan penjadwalan diantaranya : </a:t>
            </a:r>
            <a:endParaRPr lang="sv-SE" sz="2000" b="1" smtClean="0"/>
          </a:p>
          <a:p>
            <a:pPr eaLnBrk="1" hangingPunct="1">
              <a:lnSpc>
                <a:spcPct val="80000"/>
              </a:lnSpc>
              <a:buFontTx/>
              <a:buNone/>
            </a:pPr>
            <a:r>
              <a:rPr lang="sv-SE" sz="2000" b="1" smtClean="0"/>
              <a:t>1. Penjadwalan Ke depan dan ke belakang</a:t>
            </a:r>
            <a:endParaRPr lang="sv-SE" sz="2000" smtClean="0"/>
          </a:p>
          <a:p>
            <a:pPr algn="just" eaLnBrk="1" hangingPunct="1">
              <a:lnSpc>
                <a:spcPct val="80000"/>
              </a:lnSpc>
            </a:pPr>
            <a:r>
              <a:rPr lang="sv-SE" sz="2000" smtClean="0"/>
              <a:t>Penjadwalan ke depan memulai skedul /jadwal segera setelah persyaratan diketahui. </a:t>
            </a:r>
            <a:r>
              <a:rPr lang="fi-FI" sz="2000" smtClean="0"/>
              <a:t>Banyak digunakan pada rumah sakit, klinik, restoran untuk makan malam, perusahaan permesinan. Pekerjaan dilaksanakan atas pesanan konsumen dan sesegera mungkin dilakukan pengiriman. Dirancang untuk menghasilkan jadwal yang bisa diselesaikan meski tidak berarti memenuhi tanggal jatuh temponya. </a:t>
            </a:r>
          </a:p>
          <a:p>
            <a:pPr algn="just" eaLnBrk="1" hangingPunct="1">
              <a:lnSpc>
                <a:spcPct val="80000"/>
              </a:lnSpc>
            </a:pPr>
            <a:r>
              <a:rPr lang="fi-FI" sz="2000" smtClean="0"/>
              <a:t>Penjadwalan ke belakang dimulai dengan tanggal jatuh tempo, menjadwal operasi finsal dahulu. Tahap-tahap dalam pekerjaan kemudian dijadwal pada suatu waktu, dibalik. Dengan mengurangi lead time untuk tiap item akan didapatkan waktu awal. Banyak digunakan di perusahaan manufaktur dan juga jasa seperti katering. Hal-hal tehnis seperti kerusakan mesin, masalah mutu seringkali membuat penjadwalan semakin kompleks, sehingga perlu pemikiran khusus. </a:t>
            </a:r>
            <a:endParaRPr lang="en-US" sz="2000" smtClean="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0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F130AC0E-0577-453E-BBB9-98C5EA7FE548}" type="slidenum">
              <a:rPr lang="en-US" smtClean="0">
                <a:solidFill>
                  <a:schemeClr val="tx1"/>
                </a:solidFill>
                <a:latin typeface="Arial" charset="0"/>
              </a:rPr>
              <a:pPr eaLnBrk="1" fontAlgn="base" hangingPunct="1">
                <a:spcBef>
                  <a:spcPct val="0"/>
                </a:spcBef>
                <a:spcAft>
                  <a:spcPct val="0"/>
                </a:spcAft>
              </a:pPr>
              <a:t>35</a:t>
            </a:fld>
            <a:endParaRPr lang="en-US" smtClean="0">
              <a:solidFill>
                <a:schemeClr val="tx1"/>
              </a:solidFill>
              <a:latin typeface="Arial" charset="0"/>
            </a:endParaRPr>
          </a:p>
        </p:txBody>
      </p:sp>
      <p:sp>
        <p:nvSpPr>
          <p:cNvPr id="358403" name="Rectangle 3"/>
          <p:cNvSpPr>
            <a:spLocks noGrp="1" noChangeArrowheads="1"/>
          </p:cNvSpPr>
          <p:nvPr>
            <p:ph type="body" idx="1"/>
          </p:nvPr>
        </p:nvSpPr>
        <p:spPr>
          <a:xfrm>
            <a:off x="457200" y="533400"/>
            <a:ext cx="8229600" cy="5592763"/>
          </a:xfrm>
        </p:spPr>
        <p:txBody>
          <a:bodyPr/>
          <a:lstStyle/>
          <a:p>
            <a:pPr eaLnBrk="1" hangingPunct="1">
              <a:lnSpc>
                <a:spcPct val="80000"/>
              </a:lnSpc>
            </a:pPr>
            <a:r>
              <a:rPr lang="fi-FI" sz="2400" b="1" smtClean="0"/>
              <a:t>2. Penjadwalan Kriteria Proses </a:t>
            </a:r>
            <a:endParaRPr lang="fi-FI" sz="2400" smtClean="0"/>
          </a:p>
          <a:p>
            <a:pPr algn="just" eaLnBrk="1" hangingPunct="1">
              <a:lnSpc>
                <a:spcPct val="80000"/>
              </a:lnSpc>
            </a:pPr>
            <a:r>
              <a:rPr lang="fi-FI" sz="2400" smtClean="0"/>
              <a:t>Tehnik penjadwalan yang benar tergantung pada volume pesanan, ciri operasi dan seluruh kompleksitas pekerjaan. Oleh karenanya ada 4 kriteria yaitu: </a:t>
            </a:r>
          </a:p>
          <a:p>
            <a:pPr algn="just" eaLnBrk="1" hangingPunct="1">
              <a:lnSpc>
                <a:spcPct val="80000"/>
              </a:lnSpc>
              <a:buFontTx/>
              <a:buNone/>
            </a:pPr>
            <a:r>
              <a:rPr lang="fi-FI" sz="2400" smtClean="0"/>
              <a:t>a. Meminimalkan waktu penyelesaian dengan cara menetapkan rata-rata waktu penyelesaian. </a:t>
            </a:r>
          </a:p>
          <a:p>
            <a:pPr algn="just" eaLnBrk="1" hangingPunct="1">
              <a:lnSpc>
                <a:spcPct val="80000"/>
              </a:lnSpc>
              <a:buFontTx/>
              <a:buNone/>
            </a:pPr>
            <a:r>
              <a:rPr lang="fi-FI" sz="2400" smtClean="0"/>
              <a:t>b. Memaksimalkan utilitas dengan menetapkan persentase watu fasilitas digunakan. </a:t>
            </a:r>
          </a:p>
          <a:p>
            <a:pPr algn="just" eaLnBrk="1" hangingPunct="1">
              <a:lnSpc>
                <a:spcPct val="80000"/>
              </a:lnSpc>
              <a:buFontTx/>
              <a:buNone/>
            </a:pPr>
            <a:r>
              <a:rPr lang="fi-FI" sz="2400" smtClean="0"/>
              <a:t>c. Meminimalkan persediaan barang dalam proses dengan menetapkan rata-rata jumlah pekerjaan dalam system. </a:t>
            </a:r>
            <a:endParaRPr lang="sv-SE" sz="2400" smtClean="0"/>
          </a:p>
          <a:p>
            <a:pPr algn="just" eaLnBrk="1" hangingPunct="1">
              <a:lnSpc>
                <a:spcPct val="80000"/>
              </a:lnSpc>
              <a:buFontTx/>
              <a:buNone/>
            </a:pPr>
            <a:r>
              <a:rPr lang="sv-SE" sz="2400" smtClean="0"/>
              <a:t>d. Meminimalkan waktu tunggu konsumen dengan menetapkan rat-rata keterlambatan. </a:t>
            </a:r>
          </a:p>
          <a:p>
            <a:pPr algn="just" eaLnBrk="1" hangingPunct="1">
              <a:lnSpc>
                <a:spcPct val="80000"/>
              </a:lnSpc>
            </a:pPr>
            <a:r>
              <a:rPr lang="sv-SE" sz="2400" smtClean="0"/>
              <a:t>Empat kriteria ini digunakan dalam industri untuk mengevaluasi kinerja penjadwalan, sehingga pendekatan penjadwalan harus jelas mudah dimengerti dan dilaksanakan, fleksibel dan realistik. </a:t>
            </a:r>
            <a:endParaRPr lang="en-US" sz="2400"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942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F3252362-ACD4-444D-868C-76E6746B021E}" type="slidenum">
              <a:rPr lang="en-US" smtClean="0">
                <a:solidFill>
                  <a:schemeClr val="tx1"/>
                </a:solidFill>
                <a:latin typeface="Arial" charset="0"/>
              </a:rPr>
              <a:pPr eaLnBrk="1" fontAlgn="base" hangingPunct="1">
                <a:spcBef>
                  <a:spcPct val="0"/>
                </a:spcBef>
                <a:spcAft>
                  <a:spcPct val="0"/>
                </a:spcAft>
              </a:pPr>
              <a:t>36</a:t>
            </a:fld>
            <a:endParaRPr lang="en-US" smtClean="0">
              <a:solidFill>
                <a:schemeClr val="tx1"/>
              </a:solidFill>
              <a:latin typeface="Arial" charset="0"/>
            </a:endParaRPr>
          </a:p>
        </p:txBody>
      </p:sp>
      <p:sp>
        <p:nvSpPr>
          <p:cNvPr id="359427" name="Rectangle 2"/>
          <p:cNvSpPr>
            <a:spLocks noGrp="1" noChangeArrowheads="1"/>
          </p:cNvSpPr>
          <p:nvPr>
            <p:ph type="title"/>
          </p:nvPr>
        </p:nvSpPr>
        <p:spPr>
          <a:xfrm>
            <a:off x="457200" y="274638"/>
            <a:ext cx="8229600" cy="334962"/>
          </a:xfrm>
        </p:spPr>
        <p:txBody>
          <a:bodyPr/>
          <a:lstStyle/>
          <a:p>
            <a:pPr eaLnBrk="1" hangingPunct="1"/>
            <a:r>
              <a:rPr lang="fi-FI" sz="1800" b="1" smtClean="0"/>
              <a:t>C. PROSES PENJADWALAN BERFOKUS PADA PUSAT KERJA</a:t>
            </a:r>
            <a:endParaRPr lang="en-US" sz="1800" smtClean="0"/>
          </a:p>
        </p:txBody>
      </p:sp>
      <p:sp>
        <p:nvSpPr>
          <p:cNvPr id="359428" name="Rectangle 3"/>
          <p:cNvSpPr>
            <a:spLocks noGrp="1" noChangeArrowheads="1"/>
          </p:cNvSpPr>
          <p:nvPr>
            <p:ph type="body" idx="1"/>
          </p:nvPr>
        </p:nvSpPr>
        <p:spPr>
          <a:xfrm>
            <a:off x="457200" y="685800"/>
            <a:ext cx="8229600" cy="5440363"/>
          </a:xfrm>
        </p:spPr>
        <p:txBody>
          <a:bodyPr/>
          <a:lstStyle/>
          <a:p>
            <a:pPr algn="just" eaLnBrk="1" hangingPunct="1">
              <a:lnSpc>
                <a:spcPct val="80000"/>
              </a:lnSpc>
              <a:defRPr/>
            </a:pPr>
            <a:r>
              <a:rPr lang="fi-FI" sz="1600" dirty="0" smtClean="0"/>
              <a:t>Fasilitas ini berfokus pada proses atau </a:t>
            </a:r>
            <a:r>
              <a:rPr lang="fi-FI" sz="1600" b="1" i="1" dirty="0" smtClean="0"/>
              <a:t>Job Shop </a:t>
            </a:r>
            <a:r>
              <a:rPr lang="fi-FI" sz="1600" dirty="0" smtClean="0"/>
              <a:t>yaitu tingginya variasi yang dihasilkan, volume rendah dan biasanya diterapkan pada manufaktur maupun jasa. </a:t>
            </a:r>
            <a:endParaRPr lang="id-ID" sz="1600" dirty="0" smtClean="0"/>
          </a:p>
          <a:p>
            <a:pPr marL="0" indent="0" algn="just" eaLnBrk="1" hangingPunct="1">
              <a:lnSpc>
                <a:spcPct val="80000"/>
              </a:lnSpc>
              <a:buFont typeface="Arial" charset="0"/>
              <a:buNone/>
              <a:defRPr/>
            </a:pPr>
            <a:endParaRPr lang="fi-FI" sz="1600" dirty="0" smtClean="0"/>
          </a:p>
          <a:p>
            <a:pPr algn="just" eaLnBrk="1" hangingPunct="1">
              <a:lnSpc>
                <a:spcPct val="80000"/>
              </a:lnSpc>
              <a:defRPr/>
            </a:pPr>
            <a:r>
              <a:rPr lang="fi-FI" sz="1600" dirty="0" smtClean="0"/>
              <a:t>Sistem dibuat berdasarkan pesanan dan biasanya berbeda dalam bahan baku, urutan proses, waktu proses, dan set up. Karena perbedaan ini maka penjadwalan menjadi kompleks. Oleh karena itu sistem ini harus : </a:t>
            </a:r>
            <a:endParaRPr lang="id-ID" sz="1600" dirty="0" smtClean="0"/>
          </a:p>
          <a:p>
            <a:pPr marL="0" indent="0" algn="just" eaLnBrk="1" hangingPunct="1">
              <a:lnSpc>
                <a:spcPct val="80000"/>
              </a:lnSpc>
              <a:buFont typeface="Arial" charset="0"/>
              <a:buNone/>
              <a:defRPr/>
            </a:pPr>
            <a:endParaRPr lang="fi-FI" sz="1600" dirty="0" smtClean="0"/>
          </a:p>
          <a:p>
            <a:pPr algn="just" eaLnBrk="1" hangingPunct="1">
              <a:lnSpc>
                <a:spcPct val="80000"/>
              </a:lnSpc>
              <a:buFontTx/>
              <a:buAutoNum type="alphaLcPeriod"/>
              <a:defRPr/>
            </a:pPr>
            <a:r>
              <a:rPr lang="fi-FI" sz="1600" dirty="0" smtClean="0"/>
              <a:t>Menjadwal pesanan yang akan datang tanpa mengganggu kendala kapasitas pusat kerja individu. </a:t>
            </a:r>
          </a:p>
          <a:p>
            <a:pPr algn="just" eaLnBrk="1" hangingPunct="1">
              <a:lnSpc>
                <a:spcPct val="80000"/>
              </a:lnSpc>
              <a:buFontTx/>
              <a:buAutoNum type="alphaLcPeriod"/>
              <a:defRPr/>
            </a:pPr>
            <a:r>
              <a:rPr lang="fi-FI" sz="1600" dirty="0" smtClean="0"/>
              <a:t>Mengecek ketersediaan alat dan bahan baku sebelum memberikan pesanan ke suatu departemen. </a:t>
            </a:r>
          </a:p>
          <a:p>
            <a:pPr algn="just" eaLnBrk="1" hangingPunct="1">
              <a:lnSpc>
                <a:spcPct val="80000"/>
              </a:lnSpc>
              <a:buFontTx/>
              <a:buAutoNum type="alphaLcPeriod"/>
              <a:defRPr/>
            </a:pPr>
            <a:r>
              <a:rPr lang="fi-FI" sz="1600" dirty="0" smtClean="0"/>
              <a:t>Membuat tanggal jatuh tempo untuk tiap pekerjaan dan mengecek kemajuannya. </a:t>
            </a:r>
          </a:p>
          <a:p>
            <a:pPr algn="just" eaLnBrk="1" hangingPunct="1">
              <a:lnSpc>
                <a:spcPct val="80000"/>
              </a:lnSpc>
              <a:buFontTx/>
              <a:buAutoNum type="alphaLcPeriod"/>
              <a:defRPr/>
            </a:pPr>
            <a:r>
              <a:rPr lang="fi-FI" sz="1600" dirty="0" smtClean="0"/>
              <a:t>Mengecek barang dalam proses pada saat pekerjaan bergerak menuju perusahaan. </a:t>
            </a:r>
            <a:endParaRPr lang="sv-SE" sz="1600" dirty="0" smtClean="0"/>
          </a:p>
          <a:p>
            <a:pPr algn="just" eaLnBrk="1" hangingPunct="1">
              <a:lnSpc>
                <a:spcPct val="80000"/>
              </a:lnSpc>
              <a:buFontTx/>
              <a:buAutoNum type="alphaLcPeriod"/>
              <a:defRPr/>
            </a:pPr>
            <a:r>
              <a:rPr lang="sv-SE" sz="1600" dirty="0" smtClean="0"/>
              <a:t>Memberikan feedback pada aktifitas produksi. </a:t>
            </a:r>
          </a:p>
          <a:p>
            <a:pPr algn="just" eaLnBrk="1" hangingPunct="1">
              <a:lnSpc>
                <a:spcPct val="80000"/>
              </a:lnSpc>
              <a:buFontTx/>
              <a:buAutoNum type="alphaLcPeriod"/>
              <a:defRPr/>
            </a:pPr>
            <a:r>
              <a:rPr lang="sv-SE" sz="1600" dirty="0" smtClean="0"/>
              <a:t>Menyediakan statistic efisiensi pekerjaan dan memonitor waktu operator untuk analisis distribusi tenaga kerja, gaji dan upah. </a:t>
            </a:r>
            <a:endParaRPr lang="id-ID" sz="1600" dirty="0" smtClean="0"/>
          </a:p>
          <a:p>
            <a:pPr marL="0" indent="0" algn="just" eaLnBrk="1" hangingPunct="1">
              <a:lnSpc>
                <a:spcPct val="80000"/>
              </a:lnSpc>
              <a:buFont typeface="Arial" charset="0"/>
              <a:buNone/>
              <a:defRPr/>
            </a:pPr>
            <a:endParaRPr lang="sv-SE" sz="1600" dirty="0" smtClean="0"/>
          </a:p>
          <a:p>
            <a:pPr algn="just" eaLnBrk="1" hangingPunct="1">
              <a:lnSpc>
                <a:spcPct val="80000"/>
              </a:lnSpc>
              <a:defRPr/>
            </a:pPr>
            <a:r>
              <a:rPr lang="sv-SE" sz="1600" dirty="0" smtClean="0"/>
              <a:t>Sistem penjadwalan baik yang manual maupun otomatis perlu data yang akurat dan relevan sehingga membutuhkan data base dengan file perencanaan dan pengendalian. </a:t>
            </a:r>
          </a:p>
          <a:p>
            <a:pPr algn="just" eaLnBrk="1" hangingPunct="1">
              <a:lnSpc>
                <a:spcPct val="80000"/>
              </a:lnSpc>
              <a:defRPr/>
            </a:pPr>
            <a:r>
              <a:rPr lang="sv-SE" sz="1600" dirty="0" smtClean="0"/>
              <a:t>Tiga file perencanaan yaitu:  a. File master barang </a:t>
            </a:r>
          </a:p>
          <a:p>
            <a:pPr algn="just" eaLnBrk="1" hangingPunct="1">
              <a:lnSpc>
                <a:spcPct val="80000"/>
              </a:lnSpc>
              <a:buFontTx/>
              <a:buNone/>
              <a:defRPr/>
            </a:pPr>
            <a:r>
              <a:rPr lang="sv-SE" sz="1600" dirty="0" smtClean="0"/>
              <a:t>                                                    b. File routing </a:t>
            </a:r>
          </a:p>
          <a:p>
            <a:pPr algn="just" eaLnBrk="1" hangingPunct="1">
              <a:lnSpc>
                <a:spcPct val="80000"/>
              </a:lnSpc>
              <a:buFontTx/>
              <a:buNone/>
              <a:defRPr/>
            </a:pPr>
            <a:r>
              <a:rPr lang="sv-SE" sz="1600" dirty="0" smtClean="0"/>
              <a:t>                                                    c. File master induk pusat kerja </a:t>
            </a:r>
          </a:p>
          <a:p>
            <a:pPr algn="just" eaLnBrk="1" hangingPunct="1">
              <a:lnSpc>
                <a:spcPct val="80000"/>
              </a:lnSpc>
              <a:defRPr/>
            </a:pPr>
            <a:r>
              <a:rPr lang="sv-SE" sz="1600" dirty="0" smtClean="0"/>
              <a:t>Sedangkan file pengendali mencatat kemajuan sebenarnya yang telah dibuat terhadap rencana untuk masing-masing urutan pekerjaan. </a:t>
            </a:r>
            <a:endParaRPr lang="en-US" sz="1600" dirty="0" smtClean="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045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FD638E24-6551-46EF-8A50-A3477CBF9840}" type="slidenum">
              <a:rPr lang="en-US" smtClean="0">
                <a:solidFill>
                  <a:schemeClr val="tx1"/>
                </a:solidFill>
                <a:latin typeface="Arial" charset="0"/>
              </a:rPr>
              <a:pPr eaLnBrk="1" fontAlgn="base" hangingPunct="1">
                <a:spcBef>
                  <a:spcPct val="0"/>
                </a:spcBef>
                <a:spcAft>
                  <a:spcPct val="0"/>
                </a:spcAft>
              </a:pPr>
              <a:t>37</a:t>
            </a:fld>
            <a:endParaRPr lang="en-US" smtClean="0">
              <a:solidFill>
                <a:schemeClr val="tx1"/>
              </a:solidFill>
              <a:latin typeface="Arial" charset="0"/>
            </a:endParaRPr>
          </a:p>
        </p:txBody>
      </p:sp>
      <p:sp>
        <p:nvSpPr>
          <p:cNvPr id="360451" name="Rectangle 2"/>
          <p:cNvSpPr>
            <a:spLocks noGrp="1" noChangeArrowheads="1"/>
          </p:cNvSpPr>
          <p:nvPr>
            <p:ph type="title"/>
          </p:nvPr>
        </p:nvSpPr>
        <p:spPr>
          <a:xfrm>
            <a:off x="457200" y="274638"/>
            <a:ext cx="8229600" cy="563562"/>
          </a:xfrm>
        </p:spPr>
        <p:txBody>
          <a:bodyPr/>
          <a:lstStyle/>
          <a:p>
            <a:pPr eaLnBrk="1" hangingPunct="1"/>
            <a:r>
              <a:rPr lang="fi-FI" sz="2000" b="1" smtClean="0"/>
              <a:t>D. PEMBEBANAN PEKERJAAN DI PUSAT PEKERJAAN</a:t>
            </a:r>
            <a:r>
              <a:rPr lang="fi-FI" sz="2000" smtClean="0"/>
              <a:t>. </a:t>
            </a:r>
            <a:endParaRPr lang="en-US" sz="2000" smtClean="0"/>
          </a:p>
        </p:txBody>
      </p:sp>
      <p:sp>
        <p:nvSpPr>
          <p:cNvPr id="361476" name="Rectangle 3"/>
          <p:cNvSpPr>
            <a:spLocks noGrp="1" noChangeArrowheads="1"/>
          </p:cNvSpPr>
          <p:nvPr>
            <p:ph type="body" idx="1"/>
          </p:nvPr>
        </p:nvSpPr>
        <p:spPr>
          <a:xfrm>
            <a:off x="457200" y="914400"/>
            <a:ext cx="8229600" cy="5211763"/>
          </a:xfrm>
        </p:spPr>
        <p:txBody>
          <a:bodyPr/>
          <a:lstStyle/>
          <a:p>
            <a:pPr algn="just" eaLnBrk="1" hangingPunct="1">
              <a:lnSpc>
                <a:spcPct val="80000"/>
              </a:lnSpc>
              <a:defRPr/>
            </a:pPr>
            <a:r>
              <a:rPr lang="en-US" dirty="0" err="1" smtClean="0"/>
              <a:t>Pembebanan</a:t>
            </a:r>
            <a:r>
              <a:rPr lang="en-US" dirty="0" smtClean="0"/>
              <a:t> </a:t>
            </a:r>
            <a:r>
              <a:rPr lang="en-US" dirty="0" err="1" smtClean="0"/>
              <a:t>berarti</a:t>
            </a:r>
            <a:r>
              <a:rPr lang="en-US" dirty="0" smtClean="0"/>
              <a:t> </a:t>
            </a:r>
            <a:r>
              <a:rPr lang="en-US" dirty="0" err="1" smtClean="0"/>
              <a:t>penugasan</a:t>
            </a:r>
            <a:r>
              <a:rPr lang="en-US" dirty="0" smtClean="0"/>
              <a:t> </a:t>
            </a:r>
            <a:r>
              <a:rPr lang="en-US" dirty="0" err="1" smtClean="0"/>
              <a:t>pekerjaan</a:t>
            </a:r>
            <a:r>
              <a:rPr lang="en-US" dirty="0" smtClean="0"/>
              <a:t> </a:t>
            </a:r>
            <a:r>
              <a:rPr lang="en-US" dirty="0" err="1" smtClean="0"/>
              <a:t>untuk</a:t>
            </a:r>
            <a:r>
              <a:rPr lang="en-US" dirty="0" smtClean="0"/>
              <a:t> </a:t>
            </a:r>
            <a:r>
              <a:rPr lang="en-US" dirty="0" err="1" smtClean="0"/>
              <a:t>dilaksanakan</a:t>
            </a:r>
            <a:r>
              <a:rPr lang="en-US" dirty="0" smtClean="0"/>
              <a:t> </a:t>
            </a:r>
            <a:r>
              <a:rPr lang="en-US" dirty="0" err="1" smtClean="0"/>
              <a:t>atau</a:t>
            </a:r>
            <a:r>
              <a:rPr lang="en-US" dirty="0" smtClean="0"/>
              <a:t> </a:t>
            </a:r>
            <a:r>
              <a:rPr lang="en-US" dirty="0" err="1" smtClean="0"/>
              <a:t>pusat</a:t>
            </a:r>
            <a:r>
              <a:rPr lang="en-US" dirty="0" smtClean="0"/>
              <a:t> </a:t>
            </a:r>
            <a:r>
              <a:rPr lang="en-US" dirty="0" err="1" smtClean="0"/>
              <a:t>pengolahan</a:t>
            </a:r>
            <a:r>
              <a:rPr lang="en-US" dirty="0" smtClean="0"/>
              <a:t> </a:t>
            </a:r>
            <a:r>
              <a:rPr lang="en-US" dirty="0" err="1" smtClean="0"/>
              <a:t>atau</a:t>
            </a:r>
            <a:r>
              <a:rPr lang="en-US" dirty="0" smtClean="0"/>
              <a:t> </a:t>
            </a:r>
            <a:r>
              <a:rPr lang="en-US" dirty="0" err="1" smtClean="0"/>
              <a:t>pusat</a:t>
            </a:r>
            <a:r>
              <a:rPr lang="en-US" dirty="0" smtClean="0"/>
              <a:t> </a:t>
            </a:r>
            <a:r>
              <a:rPr lang="en-US" dirty="0" err="1" smtClean="0"/>
              <a:t>pemrosesan</a:t>
            </a:r>
            <a:r>
              <a:rPr lang="en-US" dirty="0" smtClean="0"/>
              <a:t>.</a:t>
            </a:r>
            <a:endParaRPr lang="id-ID" dirty="0" smtClean="0"/>
          </a:p>
          <a:p>
            <a:pPr algn="just" eaLnBrk="1" hangingPunct="1">
              <a:lnSpc>
                <a:spcPct val="80000"/>
              </a:lnSpc>
              <a:defRPr/>
            </a:pPr>
            <a:r>
              <a:rPr lang="en-US" dirty="0" smtClean="0"/>
              <a:t> </a:t>
            </a:r>
            <a:r>
              <a:rPr lang="en-US" dirty="0" err="1" smtClean="0"/>
              <a:t>Manajer</a:t>
            </a:r>
            <a:r>
              <a:rPr lang="en-US" dirty="0" smtClean="0"/>
              <a:t> </a:t>
            </a:r>
            <a:r>
              <a:rPr lang="en-US" dirty="0" err="1" smtClean="0"/>
              <a:t>operasi</a:t>
            </a:r>
            <a:r>
              <a:rPr lang="en-US" dirty="0" smtClean="0"/>
              <a:t> </a:t>
            </a:r>
            <a:r>
              <a:rPr lang="en-US" dirty="0" err="1" smtClean="0"/>
              <a:t>menugaskan</a:t>
            </a:r>
            <a:r>
              <a:rPr lang="en-US" dirty="0" smtClean="0"/>
              <a:t> </a:t>
            </a:r>
            <a:r>
              <a:rPr lang="en-US" dirty="0" err="1" smtClean="0"/>
              <a:t>pekerjaan</a:t>
            </a:r>
            <a:r>
              <a:rPr lang="en-US" dirty="0" smtClean="0"/>
              <a:t> </a:t>
            </a:r>
            <a:r>
              <a:rPr lang="en-US" dirty="0" err="1" smtClean="0"/>
              <a:t>untuk</a:t>
            </a:r>
            <a:r>
              <a:rPr lang="en-US" dirty="0" smtClean="0"/>
              <a:t> </a:t>
            </a:r>
            <a:r>
              <a:rPr lang="en-US" dirty="0" err="1" smtClean="0"/>
              <a:t>dilaksanakan</a:t>
            </a:r>
            <a:r>
              <a:rPr lang="en-US" dirty="0" smtClean="0"/>
              <a:t> </a:t>
            </a:r>
            <a:r>
              <a:rPr lang="en-US" dirty="0" err="1" smtClean="0"/>
              <a:t>sehingga</a:t>
            </a:r>
            <a:r>
              <a:rPr lang="en-US" dirty="0" smtClean="0"/>
              <a:t> </a:t>
            </a:r>
            <a:r>
              <a:rPr lang="en-US" b="1" i="1" dirty="0" err="1" smtClean="0"/>
              <a:t>biaya</a:t>
            </a:r>
            <a:r>
              <a:rPr lang="en-US" b="1" i="1" dirty="0" smtClean="0"/>
              <a:t>, </a:t>
            </a:r>
            <a:r>
              <a:rPr lang="en-US" b="1" i="1" dirty="0" err="1" smtClean="0"/>
              <a:t>waktu</a:t>
            </a:r>
            <a:r>
              <a:rPr lang="en-US" b="1" i="1" dirty="0" smtClean="0"/>
              <a:t> </a:t>
            </a:r>
            <a:r>
              <a:rPr lang="en-US" b="1" i="1" dirty="0" err="1" smtClean="0"/>
              <a:t>menganggur</a:t>
            </a:r>
            <a:r>
              <a:rPr lang="en-US" dirty="0" smtClean="0"/>
              <a:t> </a:t>
            </a:r>
            <a:r>
              <a:rPr lang="en-US" dirty="0" err="1" smtClean="0"/>
              <a:t>atau</a:t>
            </a:r>
            <a:r>
              <a:rPr lang="en-US" dirty="0" smtClean="0"/>
              <a:t> </a:t>
            </a:r>
            <a:r>
              <a:rPr lang="en-US" b="1" i="1" dirty="0" err="1" smtClean="0"/>
              <a:t>waktu</a:t>
            </a:r>
            <a:r>
              <a:rPr lang="en-US" b="1" i="1" dirty="0" smtClean="0"/>
              <a:t> </a:t>
            </a:r>
            <a:r>
              <a:rPr lang="en-US" b="1" i="1" dirty="0" err="1" smtClean="0"/>
              <a:t>penyelesaian</a:t>
            </a:r>
            <a:r>
              <a:rPr lang="en-US" dirty="0" smtClean="0"/>
              <a:t> </a:t>
            </a:r>
            <a:r>
              <a:rPr lang="en-US" dirty="0" err="1" smtClean="0"/>
              <a:t>harus</a:t>
            </a:r>
            <a:r>
              <a:rPr lang="en-US" dirty="0" smtClean="0"/>
              <a:t> </a:t>
            </a:r>
            <a:r>
              <a:rPr lang="en-US" dirty="0" err="1" smtClean="0"/>
              <a:t>dijaga</a:t>
            </a:r>
            <a:r>
              <a:rPr lang="en-US" dirty="0" smtClean="0"/>
              <a:t> agar </a:t>
            </a:r>
            <a:r>
              <a:rPr lang="en-US" dirty="0" err="1" smtClean="0"/>
              <a:t>tetap</a:t>
            </a:r>
            <a:r>
              <a:rPr lang="en-US" dirty="0" smtClean="0"/>
              <a:t> </a:t>
            </a:r>
            <a:r>
              <a:rPr lang="en-US" b="1" i="1" dirty="0" smtClean="0"/>
              <a:t>minimum.</a:t>
            </a:r>
            <a:r>
              <a:rPr lang="en-US" dirty="0" smtClean="0"/>
              <a:t> </a:t>
            </a:r>
          </a:p>
          <a:p>
            <a:pPr algn="just" eaLnBrk="1" hangingPunct="1">
              <a:lnSpc>
                <a:spcPct val="80000"/>
              </a:lnSpc>
              <a:defRPr/>
            </a:pPr>
            <a:r>
              <a:rPr lang="en-US" dirty="0" err="1" smtClean="0"/>
              <a:t>Pusat</a:t>
            </a:r>
            <a:r>
              <a:rPr lang="en-US" dirty="0" smtClean="0"/>
              <a:t> </a:t>
            </a:r>
            <a:r>
              <a:rPr lang="en-US" dirty="0" err="1" smtClean="0"/>
              <a:t>pembebanan</a:t>
            </a:r>
            <a:r>
              <a:rPr lang="en-US" dirty="0" smtClean="0"/>
              <a:t> </a:t>
            </a:r>
            <a:r>
              <a:rPr lang="en-US" dirty="0" err="1" smtClean="0"/>
              <a:t>dibagi</a:t>
            </a:r>
            <a:r>
              <a:rPr lang="en-US" dirty="0" smtClean="0"/>
              <a:t> </a:t>
            </a:r>
            <a:r>
              <a:rPr lang="en-US" dirty="0" err="1" smtClean="0"/>
              <a:t>menjadi</a:t>
            </a:r>
            <a:r>
              <a:rPr lang="en-US" dirty="0" smtClean="0"/>
              <a:t> </a:t>
            </a:r>
            <a:r>
              <a:rPr lang="en-US" dirty="0" err="1" smtClean="0"/>
              <a:t>dua</a:t>
            </a:r>
            <a:r>
              <a:rPr lang="en-US" dirty="0" smtClean="0"/>
              <a:t> </a:t>
            </a:r>
            <a:r>
              <a:rPr lang="en-US" dirty="0" err="1" smtClean="0"/>
              <a:t>bentuk</a:t>
            </a:r>
            <a:r>
              <a:rPr lang="en-US" dirty="0" smtClean="0"/>
              <a:t> </a:t>
            </a:r>
            <a:r>
              <a:rPr lang="en-US" dirty="0" err="1" smtClean="0"/>
              <a:t>yaitu</a:t>
            </a:r>
            <a:r>
              <a:rPr lang="en-US" dirty="0" smtClean="0"/>
              <a:t> </a:t>
            </a:r>
            <a:r>
              <a:rPr lang="en-US" dirty="0" err="1" smtClean="0"/>
              <a:t>orientasi</a:t>
            </a:r>
            <a:r>
              <a:rPr lang="en-US" dirty="0" smtClean="0"/>
              <a:t> </a:t>
            </a:r>
            <a:r>
              <a:rPr lang="en-US" dirty="0" err="1" smtClean="0"/>
              <a:t>pada</a:t>
            </a:r>
            <a:r>
              <a:rPr lang="en-US" dirty="0" smtClean="0"/>
              <a:t> </a:t>
            </a:r>
            <a:r>
              <a:rPr lang="en-US" dirty="0" err="1" smtClean="0"/>
              <a:t>kapasitas</a:t>
            </a:r>
            <a:r>
              <a:rPr lang="en-US" dirty="0" smtClean="0"/>
              <a:t> </a:t>
            </a:r>
            <a:r>
              <a:rPr lang="en-US" dirty="0" err="1" smtClean="0"/>
              <a:t>dan</a:t>
            </a:r>
            <a:r>
              <a:rPr lang="en-US" dirty="0" smtClean="0"/>
              <a:t> </a:t>
            </a:r>
            <a:r>
              <a:rPr lang="en-US" dirty="0" err="1" smtClean="0"/>
              <a:t>dikaitkan</a:t>
            </a:r>
            <a:r>
              <a:rPr lang="en-US" dirty="0" smtClean="0"/>
              <a:t> </a:t>
            </a:r>
            <a:r>
              <a:rPr lang="en-US" dirty="0" err="1" smtClean="0"/>
              <a:t>ke</a:t>
            </a:r>
            <a:r>
              <a:rPr lang="en-US" dirty="0" smtClean="0"/>
              <a:t> </a:t>
            </a:r>
            <a:r>
              <a:rPr lang="en-US" dirty="0" err="1" smtClean="0"/>
              <a:t>penugasan</a:t>
            </a:r>
            <a:r>
              <a:rPr lang="en-US" dirty="0" smtClean="0"/>
              <a:t> </a:t>
            </a:r>
            <a:r>
              <a:rPr lang="en-US" dirty="0" err="1" smtClean="0"/>
              <a:t>tugas</a:t>
            </a:r>
            <a:r>
              <a:rPr lang="en-US" dirty="0" smtClean="0"/>
              <a:t> </a:t>
            </a:r>
            <a:r>
              <a:rPr lang="en-US" dirty="0" err="1" smtClean="0"/>
              <a:t>tertentu</a:t>
            </a:r>
            <a:r>
              <a:rPr lang="en-US" dirty="0" smtClean="0"/>
              <a:t> </a:t>
            </a:r>
            <a:r>
              <a:rPr lang="en-US" dirty="0" err="1" smtClean="0"/>
              <a:t>ke</a:t>
            </a:r>
            <a:r>
              <a:rPr lang="en-US" dirty="0" smtClean="0"/>
              <a:t> </a:t>
            </a:r>
            <a:r>
              <a:rPr lang="en-US" dirty="0" err="1" smtClean="0"/>
              <a:t>pusat</a:t>
            </a:r>
            <a:r>
              <a:rPr lang="en-US" dirty="0" smtClean="0"/>
              <a:t> </a:t>
            </a:r>
            <a:r>
              <a:rPr lang="en-US" dirty="0" err="1" smtClean="0"/>
              <a:t>pekerjaan</a:t>
            </a:r>
            <a:r>
              <a:rPr lang="en-US" dirty="0" smtClean="0"/>
              <a:t>. </a:t>
            </a:r>
            <a:endParaRPr lang="id-ID" dirty="0" smtClean="0"/>
          </a:p>
          <a:p>
            <a:pPr marL="0" indent="0" algn="just" eaLnBrk="1" hangingPunct="1">
              <a:lnSpc>
                <a:spcPct val="80000"/>
              </a:lnSpc>
              <a:buFont typeface="Arial" charset="0"/>
              <a:buNone/>
              <a:defRPr/>
            </a:pPr>
            <a:endParaRPr lang="sv-SE" sz="1800" dirty="0" smtClean="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147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1EDE46D8-3DB8-431D-AE9B-BA5361CB56AB}" type="slidenum">
              <a:rPr lang="en-US" smtClean="0">
                <a:solidFill>
                  <a:schemeClr val="tx1"/>
                </a:solidFill>
                <a:latin typeface="Arial" charset="0"/>
              </a:rPr>
              <a:pPr eaLnBrk="1" fontAlgn="base" hangingPunct="1">
                <a:spcBef>
                  <a:spcPct val="0"/>
                </a:spcBef>
                <a:spcAft>
                  <a:spcPct val="0"/>
                </a:spcAft>
              </a:pPr>
              <a:t>38</a:t>
            </a:fld>
            <a:endParaRPr lang="en-US" smtClean="0">
              <a:solidFill>
                <a:schemeClr val="tx1"/>
              </a:solidFill>
              <a:latin typeface="Arial" charset="0"/>
            </a:endParaRPr>
          </a:p>
        </p:txBody>
      </p:sp>
      <p:sp>
        <p:nvSpPr>
          <p:cNvPr id="361475" name="Rectangle 3"/>
          <p:cNvSpPr>
            <a:spLocks noGrp="1" noChangeArrowheads="1"/>
          </p:cNvSpPr>
          <p:nvPr>
            <p:ph type="body" idx="1"/>
          </p:nvPr>
        </p:nvSpPr>
        <p:spPr>
          <a:xfrm>
            <a:off x="457200" y="381000"/>
            <a:ext cx="8229600" cy="5745163"/>
          </a:xfrm>
        </p:spPr>
        <p:txBody>
          <a:bodyPr/>
          <a:lstStyle/>
          <a:p>
            <a:pPr eaLnBrk="1" hangingPunct="1">
              <a:lnSpc>
                <a:spcPct val="80000"/>
              </a:lnSpc>
            </a:pPr>
            <a:r>
              <a:rPr lang="sv-SE" sz="2400" b="1" smtClean="0"/>
              <a:t>G. PENJADWALAN PADA BIDANG JASA </a:t>
            </a:r>
            <a:endParaRPr lang="en-US" sz="2400" smtClean="0"/>
          </a:p>
          <a:p>
            <a:pPr algn="just" eaLnBrk="1" hangingPunct="1">
              <a:lnSpc>
                <a:spcPct val="80000"/>
              </a:lnSpc>
            </a:pPr>
            <a:r>
              <a:rPr lang="id-ID" sz="2400" smtClean="0"/>
              <a:t>P</a:t>
            </a:r>
            <a:r>
              <a:rPr lang="en-US" sz="2400" smtClean="0"/>
              <a:t>enjadwal</a:t>
            </a:r>
            <a:r>
              <a:rPr lang="id-ID" sz="2400" smtClean="0"/>
              <a:t>an</a:t>
            </a:r>
            <a:r>
              <a:rPr lang="en-US" sz="2400" smtClean="0"/>
              <a:t> system jasa berbeda dengan system manufaktur yaitu: </a:t>
            </a:r>
          </a:p>
          <a:p>
            <a:pPr algn="just" eaLnBrk="1" hangingPunct="1">
              <a:lnSpc>
                <a:spcPct val="80000"/>
              </a:lnSpc>
              <a:buFontTx/>
              <a:buNone/>
            </a:pPr>
            <a:r>
              <a:rPr lang="en-US" sz="2400" smtClean="0"/>
              <a:t>1.</a:t>
            </a:r>
            <a:r>
              <a:rPr lang="id-ID" sz="2400" smtClean="0"/>
              <a:t> </a:t>
            </a:r>
            <a:r>
              <a:rPr lang="en-US" sz="2400" smtClean="0"/>
              <a:t>manufaktur penekanan pada bahan baku sedang jasa penekanan pada karyawan </a:t>
            </a:r>
          </a:p>
          <a:p>
            <a:pPr algn="just" eaLnBrk="1" hangingPunct="1">
              <a:lnSpc>
                <a:spcPct val="80000"/>
              </a:lnSpc>
              <a:buFontTx/>
              <a:buNone/>
            </a:pPr>
            <a:r>
              <a:rPr lang="en-US" sz="2400" smtClean="0"/>
              <a:t>2. Sistem jasa jarang menyimpan persediaan </a:t>
            </a:r>
          </a:p>
          <a:p>
            <a:pPr algn="just" eaLnBrk="1" hangingPunct="1">
              <a:lnSpc>
                <a:spcPct val="80000"/>
              </a:lnSpc>
              <a:buFontTx/>
              <a:buNone/>
            </a:pPr>
            <a:r>
              <a:rPr lang="en-US" sz="2400" smtClean="0"/>
              <a:t>3. Sistem jasa lebih banyak menyerap tenaga kerja dengan variabilitas tinggi. </a:t>
            </a:r>
          </a:p>
          <a:p>
            <a:pPr algn="just" eaLnBrk="1" hangingPunct="1">
              <a:lnSpc>
                <a:spcPct val="80000"/>
              </a:lnSpc>
            </a:pPr>
            <a:r>
              <a:rPr lang="en-US" sz="2400" smtClean="0"/>
              <a:t>Contoh penjadwalan jasa diantaranya: </a:t>
            </a:r>
          </a:p>
          <a:p>
            <a:pPr algn="just" eaLnBrk="1" hangingPunct="1">
              <a:lnSpc>
                <a:spcPct val="80000"/>
              </a:lnSpc>
              <a:buFontTx/>
              <a:buNone/>
            </a:pPr>
            <a:r>
              <a:rPr lang="en-US" sz="2400" smtClean="0"/>
              <a:t>1. Rumah Sakit, pada unit gawat darurat menggunakan aturan prioritas yang lebih dulu datang yang lebih dulu dilayani. </a:t>
            </a:r>
          </a:p>
          <a:p>
            <a:pPr algn="just" eaLnBrk="1" hangingPunct="1">
              <a:lnSpc>
                <a:spcPct val="80000"/>
              </a:lnSpc>
              <a:buFontTx/>
              <a:buNone/>
            </a:pPr>
            <a:r>
              <a:rPr lang="en-US" sz="2400" smtClean="0"/>
              <a:t>2. Bank banyak mempekerjakan personel dengan jam kerja dari jam 8 pagi sampai jam 3 sore untuk teller yang melayani nasabah. </a:t>
            </a:r>
            <a:endParaRPr lang="sv-SE" sz="2400" smtClean="0"/>
          </a:p>
          <a:p>
            <a:pPr algn="just" eaLnBrk="1" hangingPunct="1">
              <a:lnSpc>
                <a:spcPct val="80000"/>
              </a:lnSpc>
              <a:buFontTx/>
              <a:buNone/>
            </a:pPr>
            <a:r>
              <a:rPr lang="sv-SE" sz="2400" smtClean="0"/>
              <a:t>3. Penjadwalan secara shift pada supermarket </a:t>
            </a:r>
            <a:endParaRPr lang="en-US" sz="24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5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BA863CBE-4AF3-4C6E-92DB-1349C1FDA10A}" type="slidenum">
              <a:rPr lang="en-US" smtClean="0">
                <a:solidFill>
                  <a:schemeClr val="tx1"/>
                </a:solidFill>
                <a:latin typeface="Arial" charset="0"/>
              </a:rPr>
              <a:pPr eaLnBrk="1" fontAlgn="base" hangingPunct="1">
                <a:spcBef>
                  <a:spcPct val="0"/>
                </a:spcBef>
                <a:spcAft>
                  <a:spcPct val="0"/>
                </a:spcAft>
              </a:pPr>
              <a:t>4</a:t>
            </a:fld>
            <a:endParaRPr lang="en-US" smtClean="0">
              <a:solidFill>
                <a:schemeClr val="tx1"/>
              </a:solidFill>
              <a:latin typeface="Arial" charset="0"/>
            </a:endParaRPr>
          </a:p>
        </p:txBody>
      </p:sp>
      <p:sp>
        <p:nvSpPr>
          <p:cNvPr id="326659" name="Rectangle 3"/>
          <p:cNvSpPr>
            <a:spLocks noGrp="1" noChangeArrowheads="1"/>
          </p:cNvSpPr>
          <p:nvPr>
            <p:ph type="body" idx="1"/>
          </p:nvPr>
        </p:nvSpPr>
        <p:spPr>
          <a:xfrm>
            <a:off x="457200" y="457200"/>
            <a:ext cx="8229600" cy="5668963"/>
          </a:xfrm>
        </p:spPr>
        <p:txBody>
          <a:bodyPr/>
          <a:lstStyle/>
          <a:p>
            <a:pPr algn="just" eaLnBrk="1" hangingPunct="1">
              <a:lnSpc>
                <a:spcPct val="80000"/>
              </a:lnSpc>
            </a:pPr>
            <a:r>
              <a:rPr lang="sv-SE" sz="2000" b="1" smtClean="0">
                <a:solidFill>
                  <a:srgbClr val="FF3300"/>
                </a:solidFill>
              </a:rPr>
              <a:t>b.</a:t>
            </a:r>
            <a:r>
              <a:rPr lang="sv-SE" sz="2000" smtClean="0">
                <a:solidFill>
                  <a:srgbClr val="FF3300"/>
                </a:solidFill>
              </a:rPr>
              <a:t> </a:t>
            </a:r>
            <a:r>
              <a:rPr lang="sv-SE" sz="2000" b="1" smtClean="0">
                <a:solidFill>
                  <a:srgbClr val="FF3300"/>
                </a:solidFill>
              </a:rPr>
              <a:t>BOM</a:t>
            </a:r>
            <a:r>
              <a:rPr lang="sv-SE" sz="2000" smtClean="0">
                <a:solidFill>
                  <a:srgbClr val="FF3300"/>
                </a:solidFill>
              </a:rPr>
              <a:t> (</a:t>
            </a:r>
            <a:r>
              <a:rPr lang="sv-SE" sz="2000" b="1" smtClean="0">
                <a:solidFill>
                  <a:srgbClr val="FF3300"/>
                </a:solidFill>
              </a:rPr>
              <a:t>Bill Of Material</a:t>
            </a:r>
            <a:r>
              <a:rPr lang="sv-SE" sz="2000" smtClean="0">
                <a:solidFill>
                  <a:srgbClr val="FF3300"/>
                </a:solidFill>
              </a:rPr>
              <a:t>),</a:t>
            </a:r>
            <a:r>
              <a:rPr lang="sv-SE" sz="2000" smtClean="0"/>
              <a:t> </a:t>
            </a:r>
          </a:p>
          <a:p>
            <a:pPr algn="just" eaLnBrk="1" hangingPunct="1">
              <a:lnSpc>
                <a:spcPct val="80000"/>
              </a:lnSpc>
              <a:buFontTx/>
              <a:buNone/>
            </a:pPr>
            <a:r>
              <a:rPr lang="sv-SE" sz="2000" smtClean="0"/>
              <a:t>	adalah sebuah daftar jumlah komponen, campuran bahan, dan bahan baku yang diperlukan untuk membuat suatu produk.</a:t>
            </a:r>
            <a:r>
              <a:rPr lang="id-ID" sz="2000" smtClean="0"/>
              <a:t> B</a:t>
            </a:r>
            <a:r>
              <a:rPr lang="sv-SE" sz="2000" smtClean="0"/>
              <a:t>erguna untuk pembebanan biaya dan dapat dipakai sebagai daftar bahan yang harus dikeluarkan untuk karyawan produksi atau perakitan. </a:t>
            </a:r>
            <a:endParaRPr lang="id-ID" sz="2000" smtClean="0"/>
          </a:p>
          <a:p>
            <a:pPr algn="just" eaLnBrk="1" hangingPunct="1">
              <a:lnSpc>
                <a:spcPct val="80000"/>
              </a:lnSpc>
              <a:buFontTx/>
              <a:buNone/>
            </a:pPr>
            <a:endParaRPr lang="sv-SE" sz="800" smtClean="0"/>
          </a:p>
          <a:p>
            <a:pPr algn="just" eaLnBrk="1" hangingPunct="1">
              <a:lnSpc>
                <a:spcPct val="80000"/>
              </a:lnSpc>
            </a:pPr>
            <a:r>
              <a:rPr lang="sv-SE" sz="2000" b="1" smtClean="0"/>
              <a:t>Jenis BOM </a:t>
            </a:r>
            <a:r>
              <a:rPr lang="sv-SE" sz="2000" smtClean="0"/>
              <a:t>adalah : </a:t>
            </a:r>
          </a:p>
          <a:p>
            <a:pPr algn="just" eaLnBrk="1" hangingPunct="1">
              <a:lnSpc>
                <a:spcPct val="80000"/>
              </a:lnSpc>
              <a:buFontTx/>
              <a:buNone/>
            </a:pPr>
            <a:r>
              <a:rPr lang="sv-SE" sz="2000" smtClean="0"/>
              <a:t>- </a:t>
            </a:r>
            <a:r>
              <a:rPr lang="sv-SE" sz="2000" b="1" i="1" smtClean="0">
                <a:solidFill>
                  <a:srgbClr val="FF3300"/>
                </a:solidFill>
              </a:rPr>
              <a:t>Modular Bills</a:t>
            </a:r>
            <a:r>
              <a:rPr lang="sv-SE" sz="2000" smtClean="0"/>
              <a:t> yaitu dapat diatur diseputar modul produk, modul merupakan komponen yang dapat diproduksi dan dirakit menjadi satu unit produk. </a:t>
            </a:r>
          </a:p>
          <a:p>
            <a:pPr eaLnBrk="1" hangingPunct="1">
              <a:lnSpc>
                <a:spcPct val="80000"/>
              </a:lnSpc>
              <a:buFontTx/>
              <a:buNone/>
            </a:pPr>
            <a:r>
              <a:rPr lang="sv-SE" sz="2000" smtClean="0"/>
              <a:t>- </a:t>
            </a:r>
            <a:r>
              <a:rPr lang="sv-SE" sz="2000" b="1" i="1" smtClean="0">
                <a:solidFill>
                  <a:srgbClr val="FF3300"/>
                </a:solidFill>
              </a:rPr>
              <a:t>Planning Bills</a:t>
            </a:r>
            <a:r>
              <a:rPr lang="sv-SE" sz="2000" smtClean="0">
                <a:solidFill>
                  <a:srgbClr val="FF3300"/>
                </a:solidFill>
              </a:rPr>
              <a:t> dan </a:t>
            </a:r>
            <a:r>
              <a:rPr lang="sv-SE" sz="2000" b="1" i="1" smtClean="0">
                <a:solidFill>
                  <a:srgbClr val="FF3300"/>
                </a:solidFill>
              </a:rPr>
              <a:t>Phanton Bills</a:t>
            </a:r>
            <a:endParaRPr lang="sv-SE" sz="2000" smtClean="0">
              <a:solidFill>
                <a:srgbClr val="FF3300"/>
              </a:solidFill>
            </a:endParaRPr>
          </a:p>
          <a:p>
            <a:pPr algn="just" eaLnBrk="1" hangingPunct="1">
              <a:lnSpc>
                <a:spcPct val="80000"/>
              </a:lnSpc>
              <a:buFontTx/>
              <a:buNone/>
            </a:pPr>
            <a:r>
              <a:rPr lang="id-ID" sz="2000" smtClean="0"/>
              <a:t>	</a:t>
            </a:r>
            <a:r>
              <a:rPr lang="sv-SE" sz="2000" smtClean="0"/>
              <a:t>untuk perencanaan diciptakan agar dapat menugaskan induk buatan kepada bill of materialnya. </a:t>
            </a:r>
            <a:endParaRPr lang="id-ID" sz="2000" smtClean="0"/>
          </a:p>
          <a:p>
            <a:pPr algn="just" eaLnBrk="1" hangingPunct="1">
              <a:lnSpc>
                <a:spcPct val="80000"/>
              </a:lnSpc>
              <a:buFontTx/>
              <a:buNone/>
            </a:pPr>
            <a:r>
              <a:rPr lang="id-ID" sz="2000" smtClean="0"/>
              <a:t>	</a:t>
            </a:r>
            <a:r>
              <a:rPr lang="sv-SE" sz="2000" smtClean="0"/>
              <a:t>Phantom Bill adalah bill of material untuk komponen, biasanya sub-sub perakitan yang hanya ada untuk sementara waktu. </a:t>
            </a:r>
          </a:p>
          <a:p>
            <a:pPr algn="just" eaLnBrk="1" hangingPunct="1">
              <a:lnSpc>
                <a:spcPct val="80000"/>
              </a:lnSpc>
              <a:buFontTx/>
              <a:buNone/>
            </a:pPr>
            <a:r>
              <a:rPr lang="sv-SE" sz="2000" smtClean="0"/>
              <a:t>- </a:t>
            </a:r>
            <a:r>
              <a:rPr lang="sv-SE" sz="2000" b="1" i="1" smtClean="0">
                <a:solidFill>
                  <a:srgbClr val="FF3300"/>
                </a:solidFill>
              </a:rPr>
              <a:t>Low-level coding</a:t>
            </a:r>
            <a:r>
              <a:rPr lang="sv-SE" sz="2000" smtClean="0"/>
              <a:t> apabila ada produk yang serupa supaya dapat membedakannya diberikan kode. </a:t>
            </a:r>
            <a:endParaRPr lang="en-US" sz="200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82"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B776D96A-95CC-4AEC-B076-5A45372D0BB5}" type="slidenum">
              <a:rPr lang="en-US" smtClean="0">
                <a:solidFill>
                  <a:schemeClr val="tx1"/>
                </a:solidFill>
                <a:latin typeface="Arial" charset="0"/>
              </a:rPr>
              <a:pPr eaLnBrk="1" fontAlgn="base" hangingPunct="1">
                <a:spcBef>
                  <a:spcPct val="0"/>
                </a:spcBef>
                <a:spcAft>
                  <a:spcPct val="0"/>
                </a:spcAft>
              </a:pPr>
              <a:t>5</a:t>
            </a:fld>
            <a:endParaRPr lang="en-US" smtClean="0">
              <a:solidFill>
                <a:schemeClr val="tx1"/>
              </a:solidFill>
              <a:latin typeface="Arial" charset="0"/>
            </a:endParaRPr>
          </a:p>
        </p:txBody>
      </p:sp>
      <p:sp>
        <p:nvSpPr>
          <p:cNvPr id="327683" name="Rectangle 3"/>
          <p:cNvSpPr>
            <a:spLocks noGrp="1" noChangeArrowheads="1"/>
          </p:cNvSpPr>
          <p:nvPr>
            <p:ph type="body" idx="1"/>
          </p:nvPr>
        </p:nvSpPr>
        <p:spPr>
          <a:xfrm>
            <a:off x="457200" y="457200"/>
            <a:ext cx="8229600" cy="5668963"/>
          </a:xfrm>
        </p:spPr>
        <p:txBody>
          <a:bodyPr/>
          <a:lstStyle/>
          <a:p>
            <a:pPr algn="just" eaLnBrk="1" hangingPunct="1">
              <a:lnSpc>
                <a:spcPct val="90000"/>
              </a:lnSpc>
            </a:pPr>
            <a:r>
              <a:rPr lang="sv-SE" sz="2400" b="1" smtClean="0">
                <a:solidFill>
                  <a:srgbClr val="FF3300"/>
                </a:solidFill>
              </a:rPr>
              <a:t>c.</a:t>
            </a:r>
            <a:r>
              <a:rPr lang="sv-SE" sz="2400" smtClean="0">
                <a:solidFill>
                  <a:srgbClr val="FF3300"/>
                </a:solidFill>
              </a:rPr>
              <a:t> </a:t>
            </a:r>
            <a:r>
              <a:rPr lang="sv-SE" sz="2400" b="1" smtClean="0">
                <a:solidFill>
                  <a:srgbClr val="FF3300"/>
                </a:solidFill>
              </a:rPr>
              <a:t>Ketersediaan Persediaan</a:t>
            </a:r>
            <a:r>
              <a:rPr lang="sv-SE" sz="2400" smtClean="0"/>
              <a:t> , berapa stok yang ada ? mengenai apa yang ada dalam persediaan merupakan hasil dari manajemen persediaan yang baik, sangat diperlukan dalam system MRP sehingga akurasinya sangat menentukan keberhasilan MRP.</a:t>
            </a:r>
          </a:p>
          <a:p>
            <a:pPr algn="just" eaLnBrk="1" hangingPunct="1">
              <a:lnSpc>
                <a:spcPct val="90000"/>
              </a:lnSpc>
            </a:pPr>
            <a:r>
              <a:rPr lang="sv-SE" sz="2400" b="1" smtClean="0">
                <a:solidFill>
                  <a:srgbClr val="FF3300"/>
                </a:solidFill>
              </a:rPr>
              <a:t>d. Order pembelian</a:t>
            </a:r>
            <a:r>
              <a:rPr lang="sv-SE" sz="2400" smtClean="0"/>
              <a:t> yang sudah jatuh waktu. Pada saat pesanan pembelian dibuat, catatan mengenai pesanan-pesanan itu dan tanggal pengiriman terjadwal harus tersedia di bagian produksi sehingga pelaksanaan MRP dapat efektif. </a:t>
            </a:r>
          </a:p>
          <a:p>
            <a:pPr algn="just" eaLnBrk="1" hangingPunct="1">
              <a:lnSpc>
                <a:spcPct val="90000"/>
              </a:lnSpc>
            </a:pPr>
            <a:r>
              <a:rPr lang="sv-SE" sz="2400" b="1" smtClean="0">
                <a:solidFill>
                  <a:srgbClr val="FF3300"/>
                </a:solidFill>
              </a:rPr>
              <a:t>e</a:t>
            </a:r>
            <a:r>
              <a:rPr lang="sv-SE" sz="2400" smtClean="0">
                <a:solidFill>
                  <a:srgbClr val="FF3300"/>
                </a:solidFill>
              </a:rPr>
              <a:t>. </a:t>
            </a:r>
            <a:r>
              <a:rPr lang="sv-SE" sz="2400" b="1" smtClean="0">
                <a:solidFill>
                  <a:srgbClr val="FF3300"/>
                </a:solidFill>
              </a:rPr>
              <a:t>Lead times</a:t>
            </a:r>
            <a:r>
              <a:rPr lang="sv-SE" sz="2400" smtClean="0"/>
              <a:t>, berapa lama waktu untuk mendapatkan komponen. manajemen harus menentukan kapan produk diperlukan, sehingga dapat menentukan waktu pembelian, produksi dan perakitan. </a:t>
            </a:r>
            <a:endParaRPr lang="en-US" sz="240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6"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DED27A76-5B61-4D37-9381-ECC5C7C2F889}" type="slidenum">
              <a:rPr lang="en-US" smtClean="0">
                <a:solidFill>
                  <a:schemeClr val="tx1"/>
                </a:solidFill>
                <a:latin typeface="Arial" charset="0"/>
              </a:rPr>
              <a:pPr eaLnBrk="1" fontAlgn="base" hangingPunct="1">
                <a:spcBef>
                  <a:spcPct val="0"/>
                </a:spcBef>
                <a:spcAft>
                  <a:spcPct val="0"/>
                </a:spcAft>
              </a:pPr>
              <a:t>6</a:t>
            </a:fld>
            <a:endParaRPr lang="en-US" smtClean="0">
              <a:solidFill>
                <a:schemeClr val="tx1"/>
              </a:solidFill>
              <a:latin typeface="Arial" charset="0"/>
            </a:endParaRPr>
          </a:p>
        </p:txBody>
      </p:sp>
      <p:sp>
        <p:nvSpPr>
          <p:cNvPr id="328707" name="Rectangle 3"/>
          <p:cNvSpPr>
            <a:spLocks noGrp="1" noChangeArrowheads="1"/>
          </p:cNvSpPr>
          <p:nvPr>
            <p:ph type="body" idx="1"/>
          </p:nvPr>
        </p:nvSpPr>
        <p:spPr>
          <a:xfrm>
            <a:off x="457200" y="457200"/>
            <a:ext cx="8229600" cy="6096000"/>
          </a:xfrm>
        </p:spPr>
        <p:txBody>
          <a:bodyPr/>
          <a:lstStyle/>
          <a:p>
            <a:pPr eaLnBrk="1" hangingPunct="1">
              <a:lnSpc>
                <a:spcPct val="80000"/>
              </a:lnSpc>
              <a:buFontTx/>
              <a:buNone/>
            </a:pPr>
            <a:r>
              <a:rPr lang="sv-SE" sz="1800" b="1" smtClean="0">
                <a:solidFill>
                  <a:srgbClr val="FF3300"/>
                </a:solidFill>
              </a:rPr>
              <a:t>B. MANFAAT MRP </a:t>
            </a:r>
            <a:endParaRPr lang="sv-SE" sz="1800" smtClean="0">
              <a:solidFill>
                <a:srgbClr val="FF3300"/>
              </a:solidFill>
            </a:endParaRPr>
          </a:p>
          <a:p>
            <a:pPr eaLnBrk="1" hangingPunct="1">
              <a:lnSpc>
                <a:spcPct val="80000"/>
              </a:lnSpc>
              <a:buFontTx/>
              <a:buNone/>
            </a:pPr>
            <a:r>
              <a:rPr lang="sv-SE" sz="1800" smtClean="0"/>
              <a:t>Beberapa manfaat MRP adalah: </a:t>
            </a:r>
          </a:p>
          <a:p>
            <a:pPr eaLnBrk="1" hangingPunct="1">
              <a:lnSpc>
                <a:spcPct val="80000"/>
              </a:lnSpc>
              <a:buFontTx/>
              <a:buNone/>
            </a:pPr>
            <a:r>
              <a:rPr lang="sv-SE" sz="1800" smtClean="0"/>
              <a:t>1. Peningkatan pelayanan dan kepuasan konsumen. </a:t>
            </a:r>
          </a:p>
          <a:p>
            <a:pPr eaLnBrk="1" hangingPunct="1">
              <a:lnSpc>
                <a:spcPct val="80000"/>
              </a:lnSpc>
              <a:buFontTx/>
              <a:buNone/>
            </a:pPr>
            <a:r>
              <a:rPr lang="sv-SE" sz="1800" smtClean="0"/>
              <a:t>2. Peningkatan pemanfaatan fasilitas dan tenaga kerja. </a:t>
            </a:r>
          </a:p>
          <a:p>
            <a:pPr eaLnBrk="1" hangingPunct="1">
              <a:lnSpc>
                <a:spcPct val="80000"/>
              </a:lnSpc>
              <a:buFontTx/>
              <a:buNone/>
            </a:pPr>
            <a:r>
              <a:rPr lang="sv-SE" sz="1800" smtClean="0"/>
              <a:t>3. Perencanaan dan penjadwalan persediaan yang lebih baik. </a:t>
            </a:r>
          </a:p>
          <a:p>
            <a:pPr eaLnBrk="1" hangingPunct="1">
              <a:lnSpc>
                <a:spcPct val="80000"/>
              </a:lnSpc>
              <a:buFontTx/>
              <a:buNone/>
            </a:pPr>
            <a:r>
              <a:rPr lang="sv-SE" sz="1800" smtClean="0"/>
              <a:t>4. Tanggapan yang lebih cepat terhadap perubahan dan pergeseran pasar. </a:t>
            </a:r>
          </a:p>
          <a:p>
            <a:pPr eaLnBrk="1" hangingPunct="1">
              <a:lnSpc>
                <a:spcPct val="80000"/>
              </a:lnSpc>
              <a:buFontTx/>
              <a:buNone/>
            </a:pPr>
            <a:r>
              <a:rPr lang="sv-SE" sz="1800" smtClean="0"/>
              <a:t>5. Tingkat persediaan menururn tanpa mengurangi pelayanan kepada konsumen. </a:t>
            </a:r>
            <a:endParaRPr lang="sv-SE" sz="1800" b="1" smtClean="0"/>
          </a:p>
          <a:p>
            <a:pPr eaLnBrk="1" hangingPunct="1">
              <a:lnSpc>
                <a:spcPct val="80000"/>
              </a:lnSpc>
              <a:buFontTx/>
              <a:buNone/>
            </a:pPr>
            <a:endParaRPr lang="sv-SE" sz="1600" b="1" smtClean="0"/>
          </a:p>
          <a:p>
            <a:pPr eaLnBrk="1" hangingPunct="1">
              <a:lnSpc>
                <a:spcPct val="80000"/>
              </a:lnSpc>
              <a:buFontTx/>
              <a:buNone/>
            </a:pPr>
            <a:r>
              <a:rPr lang="sv-SE" sz="1800" b="1" smtClean="0">
                <a:solidFill>
                  <a:srgbClr val="FF3300"/>
                </a:solidFill>
              </a:rPr>
              <a:t>C. STUKTUR MRP </a:t>
            </a:r>
            <a:endParaRPr lang="sv-SE" sz="1800" smtClean="0">
              <a:solidFill>
                <a:srgbClr val="FF3300"/>
              </a:solidFill>
            </a:endParaRPr>
          </a:p>
          <a:p>
            <a:pPr eaLnBrk="1" hangingPunct="1">
              <a:lnSpc>
                <a:spcPct val="80000"/>
              </a:lnSpc>
            </a:pPr>
            <a:r>
              <a:rPr lang="sv-SE" sz="1800" smtClean="0"/>
              <a:t>Kebanyakan system MRP terkomputerisasi, analisisnya bersifat langsung dan serupa antara system terkomputerisasi satu dengan lainnya, </a:t>
            </a:r>
            <a:r>
              <a:rPr lang="id-ID" sz="1800" smtClean="0"/>
              <a:t> </a:t>
            </a:r>
            <a:r>
              <a:rPr lang="sv-SE" sz="1800" smtClean="0"/>
              <a:t>strukturnya terlihat pada gambar berikut : </a:t>
            </a:r>
          </a:p>
          <a:p>
            <a:pPr algn="ctr" eaLnBrk="1" hangingPunct="1">
              <a:lnSpc>
                <a:spcPct val="80000"/>
              </a:lnSpc>
              <a:buFontTx/>
              <a:buNone/>
            </a:pPr>
            <a:r>
              <a:rPr lang="sv-SE" sz="2000" b="1" smtClean="0"/>
              <a:t>Gambar : Struktur Sistem MRP</a:t>
            </a:r>
          </a:p>
          <a:p>
            <a:pPr eaLnBrk="1" hangingPunct="1">
              <a:lnSpc>
                <a:spcPct val="80000"/>
              </a:lnSpc>
              <a:buFontTx/>
              <a:buNone/>
            </a:pPr>
            <a:r>
              <a:rPr lang="en-US" sz="2000" smtClean="0"/>
              <a:t>Master Production Schedule                                               MRP melalui laporan periode </a:t>
            </a:r>
          </a:p>
          <a:p>
            <a:pPr eaLnBrk="1" hangingPunct="1">
              <a:lnSpc>
                <a:spcPct val="80000"/>
              </a:lnSpc>
              <a:buFontTx/>
              <a:buNone/>
            </a:pPr>
            <a:r>
              <a:rPr lang="en-US" sz="2000" smtClean="0"/>
              <a:t>Bill Of Material                                                                    MRP melaului laporan harian </a:t>
            </a:r>
            <a:endParaRPr lang="sv-SE" sz="2000" smtClean="0"/>
          </a:p>
          <a:p>
            <a:pPr eaLnBrk="1" hangingPunct="1">
              <a:lnSpc>
                <a:spcPct val="80000"/>
              </a:lnSpc>
              <a:buFontTx/>
              <a:buNone/>
            </a:pPr>
            <a:r>
              <a:rPr lang="sv-SE" sz="2000" smtClean="0"/>
              <a:t>Lead time                                       MRP program            Laporan Pemesanan Terencana </a:t>
            </a:r>
            <a:endParaRPr lang="it-IT" sz="2000" smtClean="0"/>
          </a:p>
          <a:p>
            <a:pPr eaLnBrk="1" hangingPunct="1">
              <a:lnSpc>
                <a:spcPct val="80000"/>
              </a:lnSpc>
              <a:buFontTx/>
              <a:buNone/>
            </a:pPr>
            <a:r>
              <a:rPr lang="it-IT" sz="2000" smtClean="0"/>
              <a:t>Inventory                                            komputer                  Saran-saran Pembelian </a:t>
            </a:r>
          </a:p>
          <a:p>
            <a:pPr eaLnBrk="1" hangingPunct="1">
              <a:lnSpc>
                <a:spcPct val="80000"/>
              </a:lnSpc>
              <a:buFontTx/>
              <a:buNone/>
            </a:pPr>
            <a:r>
              <a:rPr lang="it-IT" sz="2000" smtClean="0"/>
              <a:t>Pembelian                                                                           Laporan Pengecualian</a:t>
            </a:r>
            <a:endParaRPr lang="en-US" sz="2000" smtClean="0"/>
          </a:p>
        </p:txBody>
      </p:sp>
      <p:sp>
        <p:nvSpPr>
          <p:cNvPr id="328708" name="Line 4"/>
          <p:cNvSpPr>
            <a:spLocks noChangeShapeType="1"/>
          </p:cNvSpPr>
          <p:nvPr/>
        </p:nvSpPr>
        <p:spPr bwMode="auto">
          <a:xfrm>
            <a:off x="3200400" y="4800600"/>
            <a:ext cx="457200" cy="152400"/>
          </a:xfrm>
          <a:prstGeom prst="line">
            <a:avLst/>
          </a:prstGeom>
          <a:noFill/>
          <a:ln w="9525">
            <a:solidFill>
              <a:schemeClr val="tx1"/>
            </a:solidFill>
            <a:round/>
            <a:headEnd/>
            <a:tailEnd/>
          </a:ln>
        </p:spPr>
        <p:txBody>
          <a:bodyPr/>
          <a:lstStyle/>
          <a:p>
            <a:endParaRPr lang="id-ID"/>
          </a:p>
        </p:txBody>
      </p:sp>
      <p:sp>
        <p:nvSpPr>
          <p:cNvPr id="328709" name="Line 5"/>
          <p:cNvSpPr>
            <a:spLocks noChangeShapeType="1"/>
          </p:cNvSpPr>
          <p:nvPr/>
        </p:nvSpPr>
        <p:spPr bwMode="auto">
          <a:xfrm>
            <a:off x="2057400" y="4953000"/>
            <a:ext cx="1371600" cy="76200"/>
          </a:xfrm>
          <a:prstGeom prst="line">
            <a:avLst/>
          </a:prstGeom>
          <a:noFill/>
          <a:ln w="9525">
            <a:solidFill>
              <a:schemeClr val="tx1"/>
            </a:solidFill>
            <a:round/>
            <a:headEnd/>
            <a:tailEnd/>
          </a:ln>
        </p:spPr>
        <p:txBody>
          <a:bodyPr/>
          <a:lstStyle/>
          <a:p>
            <a:endParaRPr lang="id-ID"/>
          </a:p>
        </p:txBody>
      </p:sp>
      <p:sp>
        <p:nvSpPr>
          <p:cNvPr id="328710" name="Line 6"/>
          <p:cNvSpPr>
            <a:spLocks noChangeShapeType="1"/>
          </p:cNvSpPr>
          <p:nvPr/>
        </p:nvSpPr>
        <p:spPr bwMode="auto">
          <a:xfrm flipV="1">
            <a:off x="1828800" y="5105400"/>
            <a:ext cx="1676400" cy="46038"/>
          </a:xfrm>
          <a:prstGeom prst="line">
            <a:avLst/>
          </a:prstGeom>
          <a:noFill/>
          <a:ln w="9525">
            <a:solidFill>
              <a:schemeClr val="tx1"/>
            </a:solidFill>
            <a:round/>
            <a:headEnd/>
            <a:tailEnd/>
          </a:ln>
        </p:spPr>
        <p:txBody>
          <a:bodyPr/>
          <a:lstStyle/>
          <a:p>
            <a:endParaRPr lang="id-ID"/>
          </a:p>
        </p:txBody>
      </p:sp>
      <p:sp>
        <p:nvSpPr>
          <p:cNvPr id="328711" name="Line 7"/>
          <p:cNvSpPr>
            <a:spLocks noChangeShapeType="1"/>
          </p:cNvSpPr>
          <p:nvPr/>
        </p:nvSpPr>
        <p:spPr bwMode="auto">
          <a:xfrm flipV="1">
            <a:off x="2133600" y="5257800"/>
            <a:ext cx="1371600" cy="76200"/>
          </a:xfrm>
          <a:prstGeom prst="line">
            <a:avLst/>
          </a:prstGeom>
          <a:noFill/>
          <a:ln w="9525">
            <a:solidFill>
              <a:schemeClr val="tx1"/>
            </a:solidFill>
            <a:round/>
            <a:headEnd/>
            <a:tailEnd/>
          </a:ln>
        </p:spPr>
        <p:txBody>
          <a:bodyPr/>
          <a:lstStyle/>
          <a:p>
            <a:endParaRPr lang="id-ID"/>
          </a:p>
        </p:txBody>
      </p:sp>
      <p:sp>
        <p:nvSpPr>
          <p:cNvPr id="328712" name="Line 8"/>
          <p:cNvSpPr>
            <a:spLocks noChangeShapeType="1"/>
          </p:cNvSpPr>
          <p:nvPr/>
        </p:nvSpPr>
        <p:spPr bwMode="auto">
          <a:xfrm flipV="1">
            <a:off x="2133600" y="5410200"/>
            <a:ext cx="1524000" cy="152400"/>
          </a:xfrm>
          <a:prstGeom prst="line">
            <a:avLst/>
          </a:prstGeom>
          <a:noFill/>
          <a:ln w="9525">
            <a:solidFill>
              <a:schemeClr val="tx1"/>
            </a:solidFill>
            <a:round/>
            <a:headEnd/>
            <a:tailEnd/>
          </a:ln>
        </p:spPr>
        <p:txBody>
          <a:bodyPr/>
          <a:lstStyle/>
          <a:p>
            <a:endParaRPr lang="id-ID"/>
          </a:p>
        </p:txBody>
      </p:sp>
      <p:sp>
        <p:nvSpPr>
          <p:cNvPr id="328713" name="Line 9"/>
          <p:cNvSpPr>
            <a:spLocks noChangeShapeType="1"/>
          </p:cNvSpPr>
          <p:nvPr/>
        </p:nvSpPr>
        <p:spPr bwMode="auto">
          <a:xfrm flipV="1">
            <a:off x="4953000" y="4724400"/>
            <a:ext cx="685800" cy="304800"/>
          </a:xfrm>
          <a:prstGeom prst="line">
            <a:avLst/>
          </a:prstGeom>
          <a:noFill/>
          <a:ln w="9525">
            <a:solidFill>
              <a:schemeClr val="tx1"/>
            </a:solidFill>
            <a:round/>
            <a:headEnd/>
            <a:tailEnd/>
          </a:ln>
        </p:spPr>
        <p:txBody>
          <a:bodyPr/>
          <a:lstStyle/>
          <a:p>
            <a:endParaRPr lang="id-ID"/>
          </a:p>
        </p:txBody>
      </p:sp>
      <p:sp>
        <p:nvSpPr>
          <p:cNvPr id="328714" name="Line 10"/>
          <p:cNvSpPr>
            <a:spLocks noChangeShapeType="1"/>
          </p:cNvSpPr>
          <p:nvPr/>
        </p:nvSpPr>
        <p:spPr bwMode="auto">
          <a:xfrm flipV="1">
            <a:off x="5029200" y="4953000"/>
            <a:ext cx="609600" cy="152400"/>
          </a:xfrm>
          <a:prstGeom prst="line">
            <a:avLst/>
          </a:prstGeom>
          <a:noFill/>
          <a:ln w="9525">
            <a:solidFill>
              <a:schemeClr val="tx1"/>
            </a:solidFill>
            <a:round/>
            <a:headEnd/>
            <a:tailEnd/>
          </a:ln>
        </p:spPr>
        <p:txBody>
          <a:bodyPr/>
          <a:lstStyle/>
          <a:p>
            <a:endParaRPr lang="id-ID"/>
          </a:p>
        </p:txBody>
      </p:sp>
      <p:sp>
        <p:nvSpPr>
          <p:cNvPr id="328715" name="Line 11"/>
          <p:cNvSpPr>
            <a:spLocks noChangeShapeType="1"/>
          </p:cNvSpPr>
          <p:nvPr/>
        </p:nvSpPr>
        <p:spPr bwMode="auto">
          <a:xfrm>
            <a:off x="5105400" y="5181600"/>
            <a:ext cx="381000" cy="0"/>
          </a:xfrm>
          <a:prstGeom prst="line">
            <a:avLst/>
          </a:prstGeom>
          <a:noFill/>
          <a:ln w="9525">
            <a:solidFill>
              <a:schemeClr val="tx1"/>
            </a:solidFill>
            <a:round/>
            <a:headEnd/>
            <a:tailEnd/>
          </a:ln>
        </p:spPr>
        <p:txBody>
          <a:bodyPr/>
          <a:lstStyle/>
          <a:p>
            <a:endParaRPr lang="id-ID"/>
          </a:p>
        </p:txBody>
      </p:sp>
      <p:sp>
        <p:nvSpPr>
          <p:cNvPr id="328716" name="Line 12"/>
          <p:cNvSpPr>
            <a:spLocks noChangeShapeType="1"/>
          </p:cNvSpPr>
          <p:nvPr/>
        </p:nvSpPr>
        <p:spPr bwMode="auto">
          <a:xfrm>
            <a:off x="5029200" y="5334000"/>
            <a:ext cx="685800" cy="76200"/>
          </a:xfrm>
          <a:prstGeom prst="line">
            <a:avLst/>
          </a:prstGeom>
          <a:noFill/>
          <a:ln w="9525">
            <a:solidFill>
              <a:schemeClr val="tx1"/>
            </a:solidFill>
            <a:round/>
            <a:headEnd/>
            <a:tailEnd/>
          </a:ln>
        </p:spPr>
        <p:txBody>
          <a:bodyPr/>
          <a:lstStyle/>
          <a:p>
            <a:endParaRPr lang="id-ID"/>
          </a:p>
        </p:txBody>
      </p:sp>
      <p:sp>
        <p:nvSpPr>
          <p:cNvPr id="328717" name="Line 13"/>
          <p:cNvSpPr>
            <a:spLocks noChangeShapeType="1"/>
          </p:cNvSpPr>
          <p:nvPr/>
        </p:nvSpPr>
        <p:spPr bwMode="auto">
          <a:xfrm>
            <a:off x="4953000" y="5486400"/>
            <a:ext cx="762000" cy="152400"/>
          </a:xfrm>
          <a:prstGeom prst="line">
            <a:avLst/>
          </a:prstGeom>
          <a:noFill/>
          <a:ln w="9525">
            <a:solidFill>
              <a:schemeClr val="tx1"/>
            </a:solidFill>
            <a:round/>
            <a:headEnd/>
            <a:tailEnd/>
          </a:ln>
        </p:spPr>
        <p:txBody>
          <a:bodyPr/>
          <a:lstStyle/>
          <a:p>
            <a:endParaRPr lang="id-ID"/>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9730"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E8FE64B6-2388-4842-A850-981E5F2418FA}" type="slidenum">
              <a:rPr lang="en-US" smtClean="0">
                <a:solidFill>
                  <a:schemeClr val="tx1"/>
                </a:solidFill>
                <a:latin typeface="Arial" charset="0"/>
              </a:rPr>
              <a:pPr eaLnBrk="1" fontAlgn="base" hangingPunct="1">
                <a:spcBef>
                  <a:spcPct val="0"/>
                </a:spcBef>
                <a:spcAft>
                  <a:spcPct val="0"/>
                </a:spcAft>
              </a:pPr>
              <a:t>7</a:t>
            </a:fld>
            <a:endParaRPr lang="en-US" smtClean="0">
              <a:solidFill>
                <a:schemeClr val="tx1"/>
              </a:solidFill>
              <a:latin typeface="Arial" charset="0"/>
            </a:endParaRPr>
          </a:p>
        </p:txBody>
      </p:sp>
      <p:sp>
        <p:nvSpPr>
          <p:cNvPr id="329731" name="Rectangle 2"/>
          <p:cNvSpPr>
            <a:spLocks noGrp="1" noChangeArrowheads="1"/>
          </p:cNvSpPr>
          <p:nvPr>
            <p:ph type="title"/>
          </p:nvPr>
        </p:nvSpPr>
        <p:spPr>
          <a:xfrm>
            <a:off x="457200" y="274638"/>
            <a:ext cx="8229600" cy="334962"/>
          </a:xfrm>
        </p:spPr>
        <p:txBody>
          <a:bodyPr/>
          <a:lstStyle/>
          <a:p>
            <a:pPr algn="just" eaLnBrk="1" hangingPunct="1"/>
            <a:r>
              <a:rPr lang="it-IT" sz="1800" b="1" smtClean="0">
                <a:solidFill>
                  <a:srgbClr val="FF3300"/>
                </a:solidFill>
              </a:rPr>
              <a:t>D. MANAJEMEN MRP</a:t>
            </a:r>
            <a:r>
              <a:rPr lang="it-IT" sz="4000" smtClean="0"/>
              <a:t> </a:t>
            </a:r>
            <a:endParaRPr lang="en-US" sz="4000" smtClean="0"/>
          </a:p>
        </p:txBody>
      </p:sp>
      <p:sp>
        <p:nvSpPr>
          <p:cNvPr id="330756" name="Rectangle 3"/>
          <p:cNvSpPr>
            <a:spLocks noGrp="1" noChangeArrowheads="1"/>
          </p:cNvSpPr>
          <p:nvPr>
            <p:ph type="body" idx="1"/>
          </p:nvPr>
        </p:nvSpPr>
        <p:spPr>
          <a:xfrm>
            <a:off x="457200" y="762000"/>
            <a:ext cx="8229600" cy="5364163"/>
          </a:xfrm>
        </p:spPr>
        <p:txBody>
          <a:bodyPr/>
          <a:lstStyle/>
          <a:p>
            <a:pPr eaLnBrk="1" hangingPunct="1">
              <a:lnSpc>
                <a:spcPct val="80000"/>
              </a:lnSpc>
              <a:defRPr/>
            </a:pPr>
            <a:r>
              <a:rPr lang="it-IT" sz="2000" dirty="0" smtClean="0"/>
              <a:t>Rencana kebutuhan bahan baku bersifat tidak statis. </a:t>
            </a:r>
            <a:r>
              <a:rPr lang="sv-SE" sz="2000" dirty="0" smtClean="0"/>
              <a:t>Karena system MRP semakin terintegrasi dengan konsep JIT maka </a:t>
            </a:r>
            <a:r>
              <a:rPr lang="id-ID" sz="2000" dirty="0" smtClean="0"/>
              <a:t>terdapat</a:t>
            </a:r>
            <a:r>
              <a:rPr lang="sv-SE" sz="2000" dirty="0" smtClean="0"/>
              <a:t>: </a:t>
            </a:r>
            <a:endParaRPr lang="sv-SE" sz="2000" b="1" dirty="0" smtClean="0"/>
          </a:p>
          <a:p>
            <a:pPr eaLnBrk="1" hangingPunct="1">
              <a:lnSpc>
                <a:spcPct val="80000"/>
              </a:lnSpc>
              <a:buFontTx/>
              <a:buNone/>
              <a:defRPr/>
            </a:pPr>
            <a:endParaRPr lang="sv-SE" sz="800" b="1" dirty="0" smtClean="0"/>
          </a:p>
          <a:p>
            <a:pPr eaLnBrk="1" hangingPunct="1">
              <a:lnSpc>
                <a:spcPct val="80000"/>
              </a:lnSpc>
              <a:buFontTx/>
              <a:buNone/>
              <a:defRPr/>
            </a:pPr>
            <a:r>
              <a:rPr lang="sv-SE" sz="2000" b="1" dirty="0" smtClean="0"/>
              <a:t>1. MRP Dinamis </a:t>
            </a:r>
            <a:endParaRPr lang="sv-SE" sz="2000" dirty="0" smtClean="0"/>
          </a:p>
          <a:p>
            <a:pPr algn="just" eaLnBrk="1" hangingPunct="1">
              <a:lnSpc>
                <a:spcPct val="80000"/>
              </a:lnSpc>
              <a:defRPr/>
            </a:pPr>
            <a:r>
              <a:rPr lang="sv-SE" sz="2000" dirty="0" smtClean="0"/>
              <a:t>Jika terjadi perubahan bill of material dengan cara merubah rancangan, jadwal dan proses produksi, maka system MRP berubah yaitu pada saat perubahan terhadap MPS (Master Production Schedule), model MRP dapat dimanipulasi untuk merefleksikan perubahan yang terjadi sehingga jadwal dapat diperbaharui. </a:t>
            </a:r>
            <a:endParaRPr lang="id-ID" sz="2000" dirty="0" smtClean="0"/>
          </a:p>
          <a:p>
            <a:pPr marL="0" indent="0" algn="just" eaLnBrk="1" hangingPunct="1">
              <a:lnSpc>
                <a:spcPct val="80000"/>
              </a:lnSpc>
              <a:buFont typeface="Arial" charset="0"/>
              <a:buNone/>
              <a:defRPr/>
            </a:pPr>
            <a:endParaRPr lang="sv-SE" sz="2000" dirty="0" smtClean="0"/>
          </a:p>
          <a:p>
            <a:pPr algn="just" eaLnBrk="1" hangingPunct="1">
              <a:lnSpc>
                <a:spcPct val="80000"/>
              </a:lnSpc>
              <a:defRPr/>
            </a:pPr>
            <a:r>
              <a:rPr lang="sv-SE" sz="2000" dirty="0" smtClean="0"/>
              <a:t>Perubahan seringkali terjadi </a:t>
            </a:r>
            <a:r>
              <a:rPr lang="sv-SE" sz="2000" b="1" i="1" dirty="0" smtClean="0"/>
              <a:t>secara berkala</a:t>
            </a:r>
            <a:r>
              <a:rPr lang="sv-SE" sz="2000" dirty="0" smtClean="0"/>
              <a:t> yang biasa disebut </a:t>
            </a:r>
            <a:r>
              <a:rPr lang="sv-SE" sz="2000" b="1" i="1" dirty="0" smtClean="0"/>
              <a:t>system nervousness</a:t>
            </a:r>
            <a:r>
              <a:rPr lang="sv-SE" sz="2000" dirty="0" smtClean="0"/>
              <a:t> yang dapat </a:t>
            </a:r>
            <a:r>
              <a:rPr lang="sv-SE" sz="2000" b="1" i="1" dirty="0" smtClean="0"/>
              <a:t>menimbulkan bencana</a:t>
            </a:r>
            <a:r>
              <a:rPr lang="sv-SE" sz="2000" dirty="0" smtClean="0"/>
              <a:t> dibagian pembelian dan produksi. Oleh karena itu konsekuensinya karyawan di bagian operasional diharapkan dapat mengurangi nervousness dengan mengevaluasi kebutuhan dan pengaruh perubahan sebelum membatalkan permintaan ke bagian lain. </a:t>
            </a:r>
            <a:r>
              <a:rPr lang="en-US" sz="2000" dirty="0" err="1" smtClean="0"/>
              <a:t>Untuk</a:t>
            </a:r>
            <a:r>
              <a:rPr lang="en-US" sz="2000" dirty="0" smtClean="0"/>
              <a:t> </a:t>
            </a:r>
            <a:r>
              <a:rPr lang="en-US" sz="2000" dirty="0" err="1" smtClean="0"/>
              <a:t>membatasi</a:t>
            </a:r>
            <a:r>
              <a:rPr lang="en-US" sz="2000" dirty="0" smtClean="0"/>
              <a:t> system nervousness, </a:t>
            </a:r>
            <a:r>
              <a:rPr lang="en-US" sz="2000" dirty="0" err="1" smtClean="0"/>
              <a:t>tersedia</a:t>
            </a:r>
            <a:r>
              <a:rPr lang="en-US" sz="2000" dirty="0" smtClean="0"/>
              <a:t> </a:t>
            </a:r>
            <a:r>
              <a:rPr lang="en-US" sz="2000" dirty="0" err="1" smtClean="0"/>
              <a:t>dua</a:t>
            </a:r>
            <a:r>
              <a:rPr lang="en-US" sz="2000" dirty="0" smtClean="0"/>
              <a:t> </a:t>
            </a:r>
            <a:r>
              <a:rPr lang="en-US" sz="2000" dirty="0" err="1" smtClean="0"/>
              <a:t>alat</a:t>
            </a:r>
            <a:r>
              <a:rPr lang="en-US" sz="2000" dirty="0" smtClean="0"/>
              <a:t> </a:t>
            </a:r>
            <a:r>
              <a:rPr lang="en-US" sz="2000" dirty="0" err="1" smtClean="0"/>
              <a:t>yaitu</a:t>
            </a:r>
            <a:r>
              <a:rPr lang="en-US" sz="2000" dirty="0" smtClean="0"/>
              <a:t>: </a:t>
            </a:r>
            <a:r>
              <a:rPr lang="en-US" sz="2000" b="1" i="1" dirty="0" err="1" smtClean="0"/>
              <a:t>Pagar</a:t>
            </a:r>
            <a:r>
              <a:rPr lang="en-US" sz="2000" b="1" i="1" dirty="0" smtClean="0"/>
              <a:t> </a:t>
            </a:r>
            <a:r>
              <a:rPr lang="en-US" sz="2000" b="1" i="1" dirty="0" err="1" smtClean="0"/>
              <a:t>waktu</a:t>
            </a:r>
            <a:r>
              <a:rPr lang="en-US" sz="2000" dirty="0" smtClean="0"/>
              <a:t> (</a:t>
            </a:r>
            <a:r>
              <a:rPr lang="en-US" sz="2000" b="1" i="1" dirty="0" smtClean="0"/>
              <a:t>Time Fences</a:t>
            </a:r>
            <a:r>
              <a:rPr lang="en-US" sz="2000" dirty="0" smtClean="0"/>
              <a:t>) </a:t>
            </a:r>
            <a:r>
              <a:rPr lang="en-US" sz="2000" dirty="0" err="1" smtClean="0"/>
              <a:t>dan</a:t>
            </a:r>
            <a:r>
              <a:rPr lang="en-US" sz="2000" dirty="0" smtClean="0"/>
              <a:t> </a:t>
            </a:r>
            <a:r>
              <a:rPr lang="en-US" sz="2000" b="1" i="1" dirty="0" smtClean="0"/>
              <a:t>Pegging</a:t>
            </a:r>
            <a:r>
              <a:rPr lang="en-US" sz="2000" dirty="0" smtClean="0"/>
              <a:t>.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4"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B5E21E23-320D-47AD-BFD0-73A6A3EB6D94}" type="slidenum">
              <a:rPr lang="en-US" smtClean="0">
                <a:solidFill>
                  <a:schemeClr val="tx1"/>
                </a:solidFill>
                <a:latin typeface="Arial" charset="0"/>
              </a:rPr>
              <a:pPr eaLnBrk="1" fontAlgn="base" hangingPunct="1">
                <a:spcBef>
                  <a:spcPct val="0"/>
                </a:spcBef>
                <a:spcAft>
                  <a:spcPct val="0"/>
                </a:spcAft>
              </a:pPr>
              <a:t>8</a:t>
            </a:fld>
            <a:endParaRPr lang="en-US" smtClean="0">
              <a:solidFill>
                <a:schemeClr val="tx1"/>
              </a:solidFill>
              <a:latin typeface="Arial" charset="0"/>
            </a:endParaRPr>
          </a:p>
        </p:txBody>
      </p:sp>
      <p:sp>
        <p:nvSpPr>
          <p:cNvPr id="331779" name="Rectangle 3"/>
          <p:cNvSpPr>
            <a:spLocks noGrp="1" noChangeArrowheads="1"/>
          </p:cNvSpPr>
          <p:nvPr>
            <p:ph type="body" idx="1"/>
          </p:nvPr>
        </p:nvSpPr>
        <p:spPr>
          <a:xfrm>
            <a:off x="457200" y="457200"/>
            <a:ext cx="8229600" cy="5668963"/>
          </a:xfrm>
        </p:spPr>
        <p:txBody>
          <a:bodyPr/>
          <a:lstStyle/>
          <a:p>
            <a:pPr eaLnBrk="1" hangingPunct="1">
              <a:lnSpc>
                <a:spcPct val="80000"/>
              </a:lnSpc>
              <a:buFontTx/>
              <a:buNone/>
              <a:defRPr/>
            </a:pPr>
            <a:r>
              <a:rPr lang="en-US" sz="1800" b="1" dirty="0" smtClean="0"/>
              <a:t>2. MRP </a:t>
            </a:r>
            <a:r>
              <a:rPr lang="en-US" sz="1800" b="1" dirty="0" err="1" smtClean="0"/>
              <a:t>dan</a:t>
            </a:r>
            <a:r>
              <a:rPr lang="en-US" sz="1800" b="1" dirty="0" smtClean="0"/>
              <a:t> JIT </a:t>
            </a:r>
            <a:endParaRPr lang="en-US" sz="1800" dirty="0" smtClean="0"/>
          </a:p>
          <a:p>
            <a:pPr algn="just" eaLnBrk="1" hangingPunct="1">
              <a:lnSpc>
                <a:spcPct val="80000"/>
              </a:lnSpc>
              <a:defRPr/>
            </a:pPr>
            <a:r>
              <a:rPr lang="en-US" sz="1800" dirty="0" smtClean="0">
                <a:solidFill>
                  <a:srgbClr val="FF3300"/>
                </a:solidFill>
              </a:rPr>
              <a:t>MRP</a:t>
            </a:r>
            <a:r>
              <a:rPr lang="en-US" sz="1800" dirty="0" smtClean="0"/>
              <a:t> </a:t>
            </a:r>
            <a:r>
              <a:rPr lang="en-US" sz="1800" dirty="0" err="1" smtClean="0"/>
              <a:t>dapat</a:t>
            </a:r>
            <a:r>
              <a:rPr lang="en-US" sz="1800" dirty="0" smtClean="0"/>
              <a:t> </a:t>
            </a:r>
            <a:r>
              <a:rPr lang="en-US" sz="1800" dirty="0" err="1" smtClean="0"/>
              <a:t>dinyatakan</a:t>
            </a:r>
            <a:r>
              <a:rPr lang="en-US" sz="1800" dirty="0" smtClean="0"/>
              <a:t> </a:t>
            </a:r>
            <a:r>
              <a:rPr lang="en-US" sz="1800" dirty="0" err="1" smtClean="0"/>
              <a:t>sebagai</a:t>
            </a:r>
            <a:r>
              <a:rPr lang="en-US" sz="1800" dirty="0" smtClean="0"/>
              <a:t> </a:t>
            </a:r>
            <a:r>
              <a:rPr lang="en-US" sz="1800" i="1" dirty="0" err="1" smtClean="0">
                <a:solidFill>
                  <a:srgbClr val="FF3300"/>
                </a:solidFill>
              </a:rPr>
              <a:t>teknik</a:t>
            </a:r>
            <a:r>
              <a:rPr lang="en-US" sz="1800" i="1" dirty="0" smtClean="0">
                <a:solidFill>
                  <a:srgbClr val="FF3300"/>
                </a:solidFill>
              </a:rPr>
              <a:t> </a:t>
            </a:r>
            <a:r>
              <a:rPr lang="en-US" sz="1800" i="1" dirty="0" err="1" smtClean="0">
                <a:solidFill>
                  <a:srgbClr val="FF3300"/>
                </a:solidFill>
              </a:rPr>
              <a:t>perencanaan</a:t>
            </a:r>
            <a:r>
              <a:rPr lang="en-US" sz="1800" i="1" dirty="0" smtClean="0">
                <a:solidFill>
                  <a:srgbClr val="FF3300"/>
                </a:solidFill>
              </a:rPr>
              <a:t> </a:t>
            </a:r>
            <a:r>
              <a:rPr lang="en-US" sz="1800" i="1" dirty="0" err="1" smtClean="0">
                <a:solidFill>
                  <a:srgbClr val="FF3300"/>
                </a:solidFill>
              </a:rPr>
              <a:t>dan</a:t>
            </a:r>
            <a:r>
              <a:rPr lang="en-US" sz="1800" i="1" dirty="0" smtClean="0">
                <a:solidFill>
                  <a:srgbClr val="FF3300"/>
                </a:solidFill>
              </a:rPr>
              <a:t> </a:t>
            </a:r>
            <a:r>
              <a:rPr lang="en-US" sz="1800" i="1" dirty="0" err="1" smtClean="0">
                <a:solidFill>
                  <a:srgbClr val="FF3300"/>
                </a:solidFill>
              </a:rPr>
              <a:t>penjadwalan</a:t>
            </a:r>
            <a:r>
              <a:rPr lang="en-US" sz="1800" dirty="0" smtClean="0"/>
              <a:t>, </a:t>
            </a:r>
            <a:r>
              <a:rPr lang="en-US" sz="1800" dirty="0" err="1" smtClean="0"/>
              <a:t>sedangkan</a:t>
            </a:r>
            <a:r>
              <a:rPr lang="en-US" sz="1800" dirty="0" smtClean="0"/>
              <a:t> </a:t>
            </a:r>
            <a:r>
              <a:rPr lang="en-US" sz="1800" dirty="0" smtClean="0">
                <a:solidFill>
                  <a:srgbClr val="FF3300"/>
                </a:solidFill>
              </a:rPr>
              <a:t>JIT</a:t>
            </a:r>
            <a:r>
              <a:rPr lang="en-US" sz="1800" dirty="0" smtClean="0"/>
              <a:t> </a:t>
            </a:r>
            <a:r>
              <a:rPr lang="en-US" sz="1800" dirty="0" err="1" smtClean="0"/>
              <a:t>dapat</a:t>
            </a:r>
            <a:r>
              <a:rPr lang="en-US" sz="1800" dirty="0" smtClean="0"/>
              <a:t> </a:t>
            </a:r>
            <a:r>
              <a:rPr lang="en-US" sz="1800" dirty="0" err="1" smtClean="0"/>
              <a:t>dinyatakan</a:t>
            </a:r>
            <a:r>
              <a:rPr lang="en-US" sz="1800" dirty="0" smtClean="0"/>
              <a:t> </a:t>
            </a:r>
            <a:r>
              <a:rPr lang="en-US" sz="1800" dirty="0" err="1" smtClean="0"/>
              <a:t>sebagai</a:t>
            </a:r>
            <a:r>
              <a:rPr lang="en-US" sz="1800" dirty="0" smtClean="0"/>
              <a:t> </a:t>
            </a:r>
            <a:r>
              <a:rPr lang="en-US" sz="1800" i="1" dirty="0" err="1" smtClean="0">
                <a:solidFill>
                  <a:srgbClr val="FF3300"/>
                </a:solidFill>
              </a:rPr>
              <a:t>cara</a:t>
            </a:r>
            <a:r>
              <a:rPr lang="en-US" sz="1800" i="1" dirty="0" smtClean="0">
                <a:solidFill>
                  <a:srgbClr val="FF3300"/>
                </a:solidFill>
              </a:rPr>
              <a:t> </a:t>
            </a:r>
            <a:r>
              <a:rPr lang="en-US" sz="1800" i="1" dirty="0" err="1" smtClean="0">
                <a:solidFill>
                  <a:srgbClr val="FF3300"/>
                </a:solidFill>
              </a:rPr>
              <a:t>menggerakkan</a:t>
            </a:r>
            <a:r>
              <a:rPr lang="en-US" sz="1800" i="1" dirty="0" smtClean="0">
                <a:solidFill>
                  <a:srgbClr val="FF3300"/>
                </a:solidFill>
              </a:rPr>
              <a:t> </a:t>
            </a:r>
            <a:r>
              <a:rPr lang="en-US" sz="1800" i="1" dirty="0" err="1" smtClean="0">
                <a:solidFill>
                  <a:srgbClr val="FF3300"/>
                </a:solidFill>
              </a:rPr>
              <a:t>bahan</a:t>
            </a:r>
            <a:r>
              <a:rPr lang="en-US" sz="1800" i="1" dirty="0" smtClean="0">
                <a:solidFill>
                  <a:srgbClr val="FF3300"/>
                </a:solidFill>
              </a:rPr>
              <a:t> </a:t>
            </a:r>
            <a:r>
              <a:rPr lang="en-US" sz="1800" i="1" dirty="0" err="1" smtClean="0">
                <a:solidFill>
                  <a:srgbClr val="FF3300"/>
                </a:solidFill>
              </a:rPr>
              <a:t>baku</a:t>
            </a:r>
            <a:r>
              <a:rPr lang="en-US" sz="1800" i="1" dirty="0" smtClean="0">
                <a:solidFill>
                  <a:srgbClr val="FF3300"/>
                </a:solidFill>
              </a:rPr>
              <a:t> </a:t>
            </a:r>
            <a:r>
              <a:rPr lang="en-US" sz="1800" i="1" dirty="0" err="1" smtClean="0">
                <a:solidFill>
                  <a:srgbClr val="FF3300"/>
                </a:solidFill>
              </a:rPr>
              <a:t>secara</a:t>
            </a:r>
            <a:r>
              <a:rPr lang="en-US" sz="1800" i="1" dirty="0" smtClean="0">
                <a:solidFill>
                  <a:srgbClr val="FF3300"/>
                </a:solidFill>
              </a:rPr>
              <a:t> </a:t>
            </a:r>
            <a:r>
              <a:rPr lang="en-US" sz="1800" i="1" dirty="0" err="1" smtClean="0">
                <a:solidFill>
                  <a:srgbClr val="FF3300"/>
                </a:solidFill>
              </a:rPr>
              <a:t>cepat</a:t>
            </a:r>
            <a:r>
              <a:rPr lang="en-US" sz="1800" dirty="0" smtClean="0"/>
              <a:t>. </a:t>
            </a:r>
            <a:endParaRPr lang="id-ID" sz="1800" dirty="0" smtClean="0"/>
          </a:p>
          <a:p>
            <a:pPr algn="just" eaLnBrk="1" hangingPunct="1">
              <a:lnSpc>
                <a:spcPct val="80000"/>
              </a:lnSpc>
              <a:defRPr/>
            </a:pPr>
            <a:endParaRPr lang="id-ID" sz="1800" dirty="0"/>
          </a:p>
          <a:p>
            <a:pPr marL="0" indent="0" algn="just" eaLnBrk="1" hangingPunct="1">
              <a:lnSpc>
                <a:spcPct val="80000"/>
              </a:lnSpc>
              <a:buFont typeface="Arial" charset="0"/>
              <a:buNone/>
              <a:defRPr/>
            </a:pPr>
            <a:r>
              <a:rPr lang="id-ID" sz="1800" dirty="0" smtClean="0"/>
              <a:t>Konsep ini </a:t>
            </a:r>
            <a:r>
              <a:rPr lang="en-US" sz="1800" dirty="0" err="1" smtClean="0"/>
              <a:t>dapat</a:t>
            </a:r>
            <a:r>
              <a:rPr lang="en-US" sz="1800" dirty="0" smtClean="0"/>
              <a:t> </a:t>
            </a:r>
            <a:r>
              <a:rPr lang="en-US" sz="1800" dirty="0" err="1" smtClean="0"/>
              <a:t>diintegrasikan</a:t>
            </a:r>
            <a:r>
              <a:rPr lang="en-US" sz="1800" dirty="0" smtClean="0"/>
              <a:t> </a:t>
            </a:r>
            <a:r>
              <a:rPr lang="en-US" sz="1800" dirty="0" err="1" smtClean="0"/>
              <a:t>secara</a:t>
            </a:r>
            <a:r>
              <a:rPr lang="en-US" sz="1800" dirty="0" smtClean="0"/>
              <a:t> </a:t>
            </a:r>
            <a:r>
              <a:rPr lang="en-US" sz="1800" dirty="0" err="1" smtClean="0"/>
              <a:t>efektif</a:t>
            </a:r>
            <a:r>
              <a:rPr lang="en-US" sz="1800" dirty="0" smtClean="0"/>
              <a:t> </a:t>
            </a:r>
            <a:r>
              <a:rPr lang="en-US" sz="1800" dirty="0" err="1" smtClean="0"/>
              <a:t>dengan</a:t>
            </a:r>
            <a:r>
              <a:rPr lang="en-US" sz="1800" dirty="0" smtClean="0"/>
              <a:t> </a:t>
            </a:r>
            <a:r>
              <a:rPr lang="en-US" sz="1800" dirty="0" err="1" smtClean="0"/>
              <a:t>melalui</a:t>
            </a:r>
            <a:r>
              <a:rPr lang="en-US" sz="1800" dirty="0" smtClean="0"/>
              <a:t> 5 </a:t>
            </a:r>
            <a:r>
              <a:rPr lang="en-US" sz="1800" dirty="0" err="1" smtClean="0"/>
              <a:t>tahap</a:t>
            </a:r>
            <a:r>
              <a:rPr lang="en-US" sz="1800" dirty="0" smtClean="0"/>
              <a:t> : </a:t>
            </a:r>
            <a:endParaRPr lang="id-ID" sz="1800" dirty="0" smtClean="0"/>
          </a:p>
          <a:p>
            <a:pPr algn="just" eaLnBrk="1" hangingPunct="1">
              <a:lnSpc>
                <a:spcPct val="80000"/>
              </a:lnSpc>
              <a:defRPr/>
            </a:pPr>
            <a:endParaRPr lang="en-US" sz="1800" dirty="0" smtClean="0"/>
          </a:p>
          <a:p>
            <a:pPr algn="just" eaLnBrk="1" hangingPunct="1">
              <a:lnSpc>
                <a:spcPct val="80000"/>
              </a:lnSpc>
              <a:buFontTx/>
              <a:buAutoNum type="arabicPeriod"/>
              <a:defRPr/>
            </a:pPr>
            <a:r>
              <a:rPr lang="en-US" sz="1800" dirty="0" err="1" smtClean="0"/>
              <a:t>Paket</a:t>
            </a:r>
            <a:r>
              <a:rPr lang="en-US" sz="1800" dirty="0" smtClean="0"/>
              <a:t> MRP </a:t>
            </a:r>
            <a:r>
              <a:rPr lang="en-US" sz="1800" dirty="0" err="1" smtClean="0"/>
              <a:t>dikurangi</a:t>
            </a:r>
            <a:r>
              <a:rPr lang="en-US" sz="1800" dirty="0" smtClean="0"/>
              <a:t> </a:t>
            </a:r>
            <a:r>
              <a:rPr lang="en-US" sz="1800" dirty="0" err="1" smtClean="0"/>
              <a:t>misalnya</a:t>
            </a:r>
            <a:r>
              <a:rPr lang="en-US" sz="1800" dirty="0" smtClean="0"/>
              <a:t> yang </a:t>
            </a:r>
            <a:r>
              <a:rPr lang="en-US" sz="1800" dirty="0" err="1" smtClean="0"/>
              <a:t>semula</a:t>
            </a:r>
            <a:r>
              <a:rPr lang="en-US" sz="1800" dirty="0" smtClean="0"/>
              <a:t> </a:t>
            </a:r>
            <a:r>
              <a:rPr lang="en-US" sz="1800" dirty="0" err="1" smtClean="0"/>
              <a:t>mingguan</a:t>
            </a:r>
            <a:r>
              <a:rPr lang="en-US" sz="1800" dirty="0" smtClean="0"/>
              <a:t> </a:t>
            </a:r>
            <a:r>
              <a:rPr lang="en-US" sz="1800" dirty="0" err="1" smtClean="0"/>
              <a:t>menjadi</a:t>
            </a:r>
            <a:r>
              <a:rPr lang="en-US" sz="1800" dirty="0" smtClean="0"/>
              <a:t> </a:t>
            </a:r>
            <a:r>
              <a:rPr lang="en-US" sz="1800" dirty="0" err="1" smtClean="0"/>
              <a:t>harian</a:t>
            </a:r>
            <a:r>
              <a:rPr lang="en-US" sz="1800" dirty="0" smtClean="0"/>
              <a:t> </a:t>
            </a:r>
            <a:r>
              <a:rPr lang="en-US" sz="1800" dirty="0" err="1" smtClean="0"/>
              <a:t>atau</a:t>
            </a:r>
            <a:r>
              <a:rPr lang="en-US" sz="1800" dirty="0" smtClean="0"/>
              <a:t> jam-</a:t>
            </a:r>
            <a:r>
              <a:rPr lang="en-US" sz="1800" dirty="0" err="1" smtClean="0"/>
              <a:t>jaman</a:t>
            </a:r>
            <a:r>
              <a:rPr lang="en-US" sz="1800" dirty="0" smtClean="0"/>
              <a:t>. </a:t>
            </a:r>
            <a:r>
              <a:rPr lang="en-US" sz="1800" dirty="0" err="1" smtClean="0"/>
              <a:t>Paket</a:t>
            </a:r>
            <a:r>
              <a:rPr lang="en-US" sz="1800" dirty="0" smtClean="0"/>
              <a:t> </a:t>
            </a:r>
            <a:r>
              <a:rPr lang="en-US" sz="1800" dirty="0" err="1" smtClean="0"/>
              <a:t>dalam</a:t>
            </a:r>
            <a:r>
              <a:rPr lang="en-US" sz="1800" dirty="0" smtClean="0"/>
              <a:t> </a:t>
            </a:r>
            <a:r>
              <a:rPr lang="en-US" sz="1800" dirty="0" err="1" smtClean="0"/>
              <a:t>hal</a:t>
            </a:r>
            <a:r>
              <a:rPr lang="en-US" sz="1800" dirty="0" smtClean="0"/>
              <a:t> </a:t>
            </a:r>
            <a:r>
              <a:rPr lang="en-US" sz="1800" dirty="0" err="1" smtClean="0"/>
              <a:t>ini</a:t>
            </a:r>
            <a:r>
              <a:rPr lang="en-US" sz="1800" dirty="0" smtClean="0"/>
              <a:t> </a:t>
            </a:r>
            <a:r>
              <a:rPr lang="en-US" sz="1800" dirty="0" err="1" smtClean="0"/>
              <a:t>diartikan</a:t>
            </a:r>
            <a:r>
              <a:rPr lang="en-US" sz="1800" dirty="0" smtClean="0"/>
              <a:t> </a:t>
            </a:r>
            <a:r>
              <a:rPr lang="en-US" sz="1800" dirty="0" err="1" smtClean="0"/>
              <a:t>sebagai</a:t>
            </a:r>
            <a:r>
              <a:rPr lang="en-US" sz="1800" dirty="0" smtClean="0"/>
              <a:t> unit </a:t>
            </a:r>
            <a:r>
              <a:rPr lang="en-US" sz="1800" dirty="0" err="1" smtClean="0"/>
              <a:t>waktu</a:t>
            </a:r>
            <a:r>
              <a:rPr lang="en-US" sz="1800" dirty="0" smtClean="0"/>
              <a:t> </a:t>
            </a:r>
            <a:r>
              <a:rPr lang="en-US" sz="1800" dirty="0" err="1" smtClean="0"/>
              <a:t>dalam</a:t>
            </a:r>
            <a:r>
              <a:rPr lang="en-US" sz="1800" dirty="0" smtClean="0"/>
              <a:t> system MRP. </a:t>
            </a:r>
          </a:p>
          <a:p>
            <a:pPr algn="just" eaLnBrk="1" hangingPunct="1">
              <a:lnSpc>
                <a:spcPct val="80000"/>
              </a:lnSpc>
              <a:buFontTx/>
              <a:buAutoNum type="arabicPeriod"/>
              <a:defRPr/>
            </a:pPr>
            <a:r>
              <a:rPr lang="en-US" sz="1800" dirty="0" err="1" smtClean="0"/>
              <a:t>Rencana</a:t>
            </a:r>
            <a:r>
              <a:rPr lang="en-US" sz="1800" dirty="0" smtClean="0"/>
              <a:t> </a:t>
            </a:r>
            <a:r>
              <a:rPr lang="en-US" sz="1800" dirty="0" err="1" smtClean="0"/>
              <a:t>penerimaan</a:t>
            </a:r>
            <a:r>
              <a:rPr lang="en-US" sz="1800" dirty="0" smtClean="0"/>
              <a:t> yang </a:t>
            </a:r>
            <a:r>
              <a:rPr lang="en-US" sz="1800" dirty="0" err="1" smtClean="0"/>
              <a:t>merupakan</a:t>
            </a:r>
            <a:r>
              <a:rPr lang="en-US" sz="1800" dirty="0" smtClean="0"/>
              <a:t> </a:t>
            </a:r>
            <a:r>
              <a:rPr lang="en-US" sz="1800" dirty="0" err="1" smtClean="0"/>
              <a:t>bagian</a:t>
            </a:r>
            <a:r>
              <a:rPr lang="en-US" sz="1800" dirty="0" smtClean="0"/>
              <a:t> </a:t>
            </a:r>
            <a:r>
              <a:rPr lang="en-US" sz="1800" dirty="0" err="1" smtClean="0"/>
              <a:t>rencana</a:t>
            </a:r>
            <a:r>
              <a:rPr lang="en-US" sz="1800" dirty="0" smtClean="0"/>
              <a:t> </a:t>
            </a:r>
            <a:r>
              <a:rPr lang="en-US" sz="1800" dirty="0" err="1" smtClean="0"/>
              <a:t>pemesanan</a:t>
            </a:r>
            <a:r>
              <a:rPr lang="en-US" sz="1800" dirty="0" smtClean="0"/>
              <a:t> </a:t>
            </a:r>
            <a:r>
              <a:rPr lang="en-US" sz="1800" dirty="0" err="1" smtClean="0"/>
              <a:t>perusahaan</a:t>
            </a:r>
            <a:r>
              <a:rPr lang="en-US" sz="1800" dirty="0" smtClean="0"/>
              <a:t> </a:t>
            </a:r>
            <a:r>
              <a:rPr lang="en-US" sz="1800" dirty="0" err="1" smtClean="0"/>
              <a:t>dalam</a:t>
            </a:r>
            <a:r>
              <a:rPr lang="en-US" sz="1800" dirty="0" smtClean="0"/>
              <a:t> system MRP </a:t>
            </a:r>
            <a:r>
              <a:rPr lang="en-US" sz="1800" dirty="0" err="1" smtClean="0"/>
              <a:t>dikomunikasikan</a:t>
            </a:r>
            <a:r>
              <a:rPr lang="en-US" sz="1800" dirty="0" smtClean="0"/>
              <a:t> </a:t>
            </a:r>
            <a:r>
              <a:rPr lang="en-US" sz="1800" dirty="0" err="1" smtClean="0"/>
              <a:t>melalui</a:t>
            </a:r>
            <a:r>
              <a:rPr lang="en-US" sz="1800" dirty="0" smtClean="0"/>
              <a:t> </a:t>
            </a:r>
            <a:r>
              <a:rPr lang="en-US" sz="1800" dirty="0" err="1" smtClean="0"/>
              <a:t>perakitan</a:t>
            </a:r>
            <a:r>
              <a:rPr lang="en-US" sz="1800" dirty="0" smtClean="0"/>
              <a:t> </a:t>
            </a:r>
            <a:r>
              <a:rPr lang="en-US" sz="1800" dirty="0" err="1" smtClean="0"/>
              <a:t>untuk</a:t>
            </a:r>
            <a:r>
              <a:rPr lang="en-US" sz="1800" dirty="0" smtClean="0"/>
              <a:t> </a:t>
            </a:r>
            <a:r>
              <a:rPr lang="en-US" sz="1800" dirty="0" err="1" smtClean="0"/>
              <a:t>tujuan</a:t>
            </a:r>
            <a:r>
              <a:rPr lang="en-US" sz="1800" dirty="0" smtClean="0"/>
              <a:t> </a:t>
            </a:r>
            <a:r>
              <a:rPr lang="en-US" sz="1800" dirty="0" err="1" smtClean="0"/>
              <a:t>produksi</a:t>
            </a:r>
            <a:r>
              <a:rPr lang="en-US" sz="1800" dirty="0" smtClean="0"/>
              <a:t> </a:t>
            </a:r>
            <a:r>
              <a:rPr lang="en-US" sz="1800" dirty="0" err="1" smtClean="0"/>
              <a:t>secara</a:t>
            </a:r>
            <a:r>
              <a:rPr lang="en-US" sz="1800" dirty="0" smtClean="0"/>
              <a:t> </a:t>
            </a:r>
            <a:r>
              <a:rPr lang="en-US" sz="1800" dirty="0" err="1" smtClean="0"/>
              <a:t>berurutan</a:t>
            </a:r>
            <a:r>
              <a:rPr lang="en-US" sz="1800" dirty="0" smtClean="0"/>
              <a:t>. </a:t>
            </a:r>
            <a:endParaRPr lang="sv-SE" sz="1800" dirty="0" smtClean="0"/>
          </a:p>
          <a:p>
            <a:pPr algn="just" eaLnBrk="1" hangingPunct="1">
              <a:lnSpc>
                <a:spcPct val="80000"/>
              </a:lnSpc>
              <a:buFontTx/>
              <a:buAutoNum type="arabicPeriod"/>
              <a:defRPr/>
            </a:pPr>
            <a:r>
              <a:rPr lang="sv-SE" sz="1800" dirty="0" smtClean="0"/>
              <a:t>Pergerakan persediaan di pabrik berdasarkan JIT. </a:t>
            </a:r>
          </a:p>
          <a:p>
            <a:pPr algn="just" eaLnBrk="1" hangingPunct="1">
              <a:lnSpc>
                <a:spcPct val="80000"/>
              </a:lnSpc>
              <a:buFontTx/>
              <a:buAutoNum type="arabicPeriod"/>
              <a:defRPr/>
            </a:pPr>
            <a:r>
              <a:rPr lang="sv-SE" sz="1800" dirty="0" smtClean="0"/>
              <a:t>Setelah produksi selesai, dipindahkan ke persediaan seperti biasa. Penerimaan produk ini menurunkan jumlah yang dibutuhkan untuk rencana pemesanan selanjutnya pada system MRP. </a:t>
            </a:r>
            <a:endParaRPr lang="en-US" sz="1800" dirty="0" smtClean="0"/>
          </a:p>
          <a:p>
            <a:pPr algn="just" eaLnBrk="1" hangingPunct="1">
              <a:lnSpc>
                <a:spcPct val="80000"/>
              </a:lnSpc>
              <a:buFontTx/>
              <a:buAutoNum type="arabicPeriod"/>
              <a:defRPr/>
            </a:pPr>
            <a:r>
              <a:rPr lang="en-US" sz="1800" dirty="0" err="1" smtClean="0"/>
              <a:t>Menggunakan</a:t>
            </a:r>
            <a:r>
              <a:rPr lang="en-US" sz="1800" dirty="0" smtClean="0"/>
              <a:t> </a:t>
            </a:r>
            <a:r>
              <a:rPr lang="en-US" sz="1800" b="1" i="1" dirty="0" err="1" smtClean="0"/>
              <a:t>backflush</a:t>
            </a:r>
            <a:r>
              <a:rPr lang="en-US" sz="1800" b="1" i="1" dirty="0" smtClean="0"/>
              <a:t> </a:t>
            </a:r>
            <a:r>
              <a:rPr lang="en-US" sz="1800" dirty="0" smtClean="0"/>
              <a:t>yang </a:t>
            </a:r>
            <a:r>
              <a:rPr lang="en-US" sz="1800" dirty="0" err="1" smtClean="0"/>
              <a:t>berarti</a:t>
            </a:r>
            <a:r>
              <a:rPr lang="en-US" sz="1800" dirty="0" smtClean="0"/>
              <a:t> </a:t>
            </a:r>
            <a:r>
              <a:rPr lang="en-US" sz="1800" dirty="0" err="1" smtClean="0"/>
              <a:t>menggunakan</a:t>
            </a:r>
            <a:r>
              <a:rPr lang="en-US" sz="1800" dirty="0" smtClean="0"/>
              <a:t> </a:t>
            </a:r>
            <a:r>
              <a:rPr lang="en-US" sz="1800" b="1" i="1" dirty="0" smtClean="0"/>
              <a:t>bill of material</a:t>
            </a:r>
            <a:r>
              <a:rPr lang="en-US" sz="1800" dirty="0" smtClean="0"/>
              <a:t> </a:t>
            </a:r>
            <a:r>
              <a:rPr lang="en-US" sz="1800" dirty="0" err="1" smtClean="0"/>
              <a:t>untuk</a:t>
            </a:r>
            <a:r>
              <a:rPr lang="en-US" sz="1800" dirty="0" smtClean="0"/>
              <a:t> </a:t>
            </a:r>
            <a:r>
              <a:rPr lang="en-US" sz="1800" dirty="0" err="1" smtClean="0"/>
              <a:t>mengurangi</a:t>
            </a:r>
            <a:r>
              <a:rPr lang="en-US" sz="1800" dirty="0" smtClean="0"/>
              <a:t> </a:t>
            </a:r>
            <a:r>
              <a:rPr lang="en-US" sz="1800" dirty="0" err="1" smtClean="0"/>
              <a:t>persediaan</a:t>
            </a:r>
            <a:r>
              <a:rPr lang="en-US" sz="1800" dirty="0" smtClean="0"/>
              <a:t>, </a:t>
            </a:r>
            <a:r>
              <a:rPr lang="en-US" sz="1800" dirty="0" err="1" smtClean="0"/>
              <a:t>berdasarkan</a:t>
            </a:r>
            <a:r>
              <a:rPr lang="en-US" sz="1800" dirty="0" smtClean="0"/>
              <a:t> </a:t>
            </a:r>
            <a:r>
              <a:rPr lang="en-US" sz="1800" dirty="0" err="1" smtClean="0"/>
              <a:t>pada</a:t>
            </a:r>
            <a:r>
              <a:rPr lang="en-US" sz="1800" dirty="0" smtClean="0"/>
              <a:t> </a:t>
            </a:r>
            <a:r>
              <a:rPr lang="en-US" sz="1800" dirty="0" err="1" smtClean="0"/>
              <a:t>penyelesaian</a:t>
            </a:r>
            <a:r>
              <a:rPr lang="en-US" sz="1800" dirty="0" smtClean="0"/>
              <a:t> </a:t>
            </a:r>
            <a:r>
              <a:rPr lang="en-US" sz="1800" dirty="0" err="1" smtClean="0"/>
              <a:t>produksi</a:t>
            </a:r>
            <a:r>
              <a:rPr lang="en-US" sz="1800" dirty="0" smtClean="0"/>
              <a:t> </a:t>
            </a:r>
            <a:r>
              <a:rPr lang="en-US" sz="1800" dirty="0" err="1" smtClean="0"/>
              <a:t>suatu</a:t>
            </a:r>
            <a:r>
              <a:rPr lang="en-US" sz="1800" dirty="0" smtClean="0"/>
              <a:t> </a:t>
            </a:r>
            <a:r>
              <a:rPr lang="en-US" sz="1800" dirty="0" err="1" smtClean="0"/>
              <a:t>produk</a:t>
            </a:r>
            <a:r>
              <a:rPr lang="en-US" sz="1800" dirty="0" smtClean="0"/>
              <a:t>. </a:t>
            </a:r>
            <a:endParaRPr lang="id-ID" sz="1800" dirty="0" smtClean="0"/>
          </a:p>
          <a:p>
            <a:pPr marL="0" indent="0" algn="just" eaLnBrk="1" hangingPunct="1">
              <a:lnSpc>
                <a:spcPct val="80000"/>
              </a:lnSpc>
              <a:buFont typeface="Arial" charset="0"/>
              <a:buNone/>
              <a:defRPr/>
            </a:pPr>
            <a:endParaRPr lang="en-US" sz="1800" dirty="0" smtClean="0"/>
          </a:p>
          <a:p>
            <a:pPr algn="just" eaLnBrk="1" hangingPunct="1">
              <a:lnSpc>
                <a:spcPct val="80000"/>
              </a:lnSpc>
              <a:defRPr/>
            </a:pPr>
            <a:r>
              <a:rPr lang="en-US" sz="1800" dirty="0" err="1" smtClean="0"/>
              <a:t>Penggabungan</a:t>
            </a:r>
            <a:r>
              <a:rPr lang="en-US" sz="1800" dirty="0" smtClean="0"/>
              <a:t> MRP </a:t>
            </a:r>
            <a:r>
              <a:rPr lang="en-US" sz="1800" dirty="0" err="1" smtClean="0"/>
              <a:t>dan</a:t>
            </a:r>
            <a:r>
              <a:rPr lang="en-US" sz="1800" dirty="0" smtClean="0"/>
              <a:t> JIT </a:t>
            </a:r>
            <a:r>
              <a:rPr lang="en-US" sz="1800" dirty="0" err="1" smtClean="0"/>
              <a:t>menghasilkan</a:t>
            </a:r>
            <a:r>
              <a:rPr lang="en-US" sz="1800" dirty="0" smtClean="0"/>
              <a:t> </a:t>
            </a:r>
            <a:r>
              <a:rPr lang="en-US" sz="1800" dirty="0" err="1" smtClean="0"/>
              <a:t>jadwal</a:t>
            </a:r>
            <a:r>
              <a:rPr lang="en-US" sz="1800" dirty="0" smtClean="0"/>
              <a:t> </a:t>
            </a:r>
            <a:r>
              <a:rPr lang="en-US" sz="1800" dirty="0" err="1" smtClean="0"/>
              <a:t>utama</a:t>
            </a:r>
            <a:r>
              <a:rPr lang="en-US" sz="1800" dirty="0" smtClean="0"/>
              <a:t> yang </a:t>
            </a:r>
            <a:r>
              <a:rPr lang="en-US" sz="1800" dirty="0" err="1" smtClean="0"/>
              <a:t>baik</a:t>
            </a:r>
            <a:r>
              <a:rPr lang="en-US" sz="1800" dirty="0" smtClean="0"/>
              <a:t> </a:t>
            </a:r>
            <a:r>
              <a:rPr lang="en-US" sz="1800" dirty="0" err="1" smtClean="0"/>
              <a:t>dan</a:t>
            </a:r>
            <a:r>
              <a:rPr lang="en-US" sz="1800" dirty="0" smtClean="0"/>
              <a:t> </a:t>
            </a:r>
            <a:r>
              <a:rPr lang="en-US" sz="1800" dirty="0" err="1" smtClean="0"/>
              <a:t>gambaran</a:t>
            </a:r>
            <a:r>
              <a:rPr lang="en-US" sz="1800" dirty="0" smtClean="0"/>
              <a:t> </a:t>
            </a:r>
            <a:r>
              <a:rPr lang="en-US" sz="1800" dirty="0" err="1" smtClean="0"/>
              <a:t>kebutuhan</a:t>
            </a:r>
            <a:r>
              <a:rPr lang="en-US" sz="1800" dirty="0" smtClean="0"/>
              <a:t> yang </a:t>
            </a:r>
            <a:r>
              <a:rPr lang="en-US" sz="1800" dirty="0" err="1" smtClean="0"/>
              <a:t>akurat</a:t>
            </a:r>
            <a:r>
              <a:rPr lang="en-US" sz="1800" dirty="0" smtClean="0"/>
              <a:t> </a:t>
            </a:r>
            <a:r>
              <a:rPr lang="en-US" sz="1800" dirty="0" err="1" smtClean="0"/>
              <a:t>dari</a:t>
            </a:r>
            <a:r>
              <a:rPr lang="en-US" sz="1800" dirty="0" smtClean="0"/>
              <a:t> system MRP </a:t>
            </a:r>
            <a:r>
              <a:rPr lang="en-US" sz="1800" dirty="0" err="1" smtClean="0"/>
              <a:t>dan</a:t>
            </a:r>
            <a:r>
              <a:rPr lang="en-US" sz="1800" dirty="0" smtClean="0"/>
              <a:t> </a:t>
            </a:r>
            <a:r>
              <a:rPr lang="en-US" sz="1800" dirty="0" err="1" smtClean="0"/>
              <a:t>penurunan</a:t>
            </a:r>
            <a:r>
              <a:rPr lang="en-US" sz="1800" dirty="0" smtClean="0"/>
              <a:t> </a:t>
            </a:r>
            <a:r>
              <a:rPr lang="en-US" sz="1800" dirty="0" err="1" smtClean="0"/>
              <a:t>persediaan</a:t>
            </a:r>
            <a:r>
              <a:rPr lang="en-US" sz="1800" dirty="0" smtClean="0"/>
              <a:t> </a:t>
            </a:r>
            <a:r>
              <a:rPr lang="en-US" sz="1800" dirty="0" err="1" smtClean="0"/>
              <a:t>barang</a:t>
            </a:r>
            <a:r>
              <a:rPr lang="en-US" sz="1800" dirty="0" smtClean="0"/>
              <a:t> </a:t>
            </a:r>
            <a:r>
              <a:rPr lang="en-US" sz="1800" dirty="0" err="1" smtClean="0"/>
              <a:t>dalam</a:t>
            </a:r>
            <a:r>
              <a:rPr lang="en-US" sz="1800" dirty="0" smtClean="0"/>
              <a:t> proses.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1778" name="Slide Number Placeholder 5"/>
          <p:cNvSpPr>
            <a:spLocks noGrp="1"/>
          </p:cNvSpPr>
          <p:nvPr>
            <p:ph type="sldNum" sz="quarter" idx="12"/>
          </p:nvPr>
        </p:nvSpPr>
        <p:spPr bwMode="auto">
          <a:noFill/>
          <a:ln>
            <a:miter lim="800000"/>
            <a:headEnd/>
            <a:tailEnd/>
          </a:ln>
        </p:spPr>
        <p:txBody>
          <a:bodyPr wrap="square" numCol="1" anchorCtr="0" compatLnSpc="1">
            <a:prstTxWarp prst="textNoShape">
              <a:avLst/>
            </a:prstTxWarp>
          </a:bodyPr>
          <a:lstStyle/>
          <a:p>
            <a:pPr eaLnBrk="1" fontAlgn="base" hangingPunct="1">
              <a:spcBef>
                <a:spcPct val="0"/>
              </a:spcBef>
              <a:spcAft>
                <a:spcPct val="0"/>
              </a:spcAft>
            </a:pPr>
            <a:fld id="{47BB154E-B9E4-4B85-B231-22CD69864D79}" type="slidenum">
              <a:rPr lang="en-US" smtClean="0">
                <a:solidFill>
                  <a:schemeClr val="tx1"/>
                </a:solidFill>
                <a:latin typeface="Arial" charset="0"/>
              </a:rPr>
              <a:pPr eaLnBrk="1" fontAlgn="base" hangingPunct="1">
                <a:spcBef>
                  <a:spcPct val="0"/>
                </a:spcBef>
                <a:spcAft>
                  <a:spcPct val="0"/>
                </a:spcAft>
              </a:pPr>
              <a:t>9</a:t>
            </a:fld>
            <a:endParaRPr lang="en-US" smtClean="0">
              <a:solidFill>
                <a:schemeClr val="tx1"/>
              </a:solidFill>
              <a:latin typeface="Arial" charset="0"/>
            </a:endParaRPr>
          </a:p>
        </p:txBody>
      </p:sp>
      <p:sp>
        <p:nvSpPr>
          <p:cNvPr id="331779" name="Rectangle 2"/>
          <p:cNvSpPr>
            <a:spLocks noGrp="1" noChangeArrowheads="1"/>
          </p:cNvSpPr>
          <p:nvPr>
            <p:ph type="title"/>
          </p:nvPr>
        </p:nvSpPr>
        <p:spPr>
          <a:xfrm>
            <a:off x="457200" y="228600"/>
            <a:ext cx="8229600" cy="228600"/>
          </a:xfrm>
        </p:spPr>
        <p:txBody>
          <a:bodyPr/>
          <a:lstStyle/>
          <a:p>
            <a:pPr algn="l" eaLnBrk="1" hangingPunct="1"/>
            <a:r>
              <a:rPr lang="en-US" sz="1800" b="1" smtClean="0">
                <a:solidFill>
                  <a:srgbClr val="FF0000"/>
                </a:solidFill>
              </a:rPr>
              <a:t>E. TEHNIK LOT SIZING</a:t>
            </a:r>
            <a:endParaRPr lang="en-US" sz="4000" smtClean="0">
              <a:solidFill>
                <a:srgbClr val="FF0000"/>
              </a:solidFill>
            </a:endParaRPr>
          </a:p>
        </p:txBody>
      </p:sp>
      <p:sp>
        <p:nvSpPr>
          <p:cNvPr id="332804" name="Rectangle 3"/>
          <p:cNvSpPr>
            <a:spLocks noGrp="1" noChangeArrowheads="1"/>
          </p:cNvSpPr>
          <p:nvPr>
            <p:ph type="body" idx="1"/>
          </p:nvPr>
        </p:nvSpPr>
        <p:spPr>
          <a:xfrm>
            <a:off x="457200" y="609600"/>
            <a:ext cx="8229600" cy="5638800"/>
          </a:xfrm>
        </p:spPr>
        <p:txBody>
          <a:bodyPr/>
          <a:lstStyle/>
          <a:p>
            <a:pPr algn="just" eaLnBrk="1" hangingPunct="1">
              <a:lnSpc>
                <a:spcPct val="80000"/>
              </a:lnSpc>
              <a:defRPr/>
            </a:pPr>
            <a:r>
              <a:rPr lang="sv-SE" sz="1800" dirty="0" smtClean="0"/>
              <a:t>Tujuan dari sistem MRP adalah menghasilkan unit-unit pada saat dibutuhkan, tanpa stock pengaman dan tanpa antisipasi pesanan mendatang berikutnya. </a:t>
            </a:r>
          </a:p>
          <a:p>
            <a:pPr algn="just" eaLnBrk="1" hangingPunct="1">
              <a:lnSpc>
                <a:spcPct val="80000"/>
              </a:lnSpc>
              <a:defRPr/>
            </a:pPr>
            <a:r>
              <a:rPr lang="en-US" sz="1800" dirty="0" err="1" smtClean="0"/>
              <a:t>Prosedur</a:t>
            </a:r>
            <a:r>
              <a:rPr lang="en-US" sz="1800" dirty="0" smtClean="0"/>
              <a:t> </a:t>
            </a:r>
            <a:r>
              <a:rPr lang="id-ID" sz="1800" dirty="0" smtClean="0"/>
              <a:t>yang</a:t>
            </a:r>
            <a:r>
              <a:rPr lang="en-US" sz="1800" dirty="0" smtClean="0"/>
              <a:t> </a:t>
            </a:r>
            <a:r>
              <a:rPr lang="en-US" sz="1800" dirty="0" err="1" smtClean="0"/>
              <a:t>konsisten</a:t>
            </a:r>
            <a:r>
              <a:rPr lang="en-US" sz="1800" dirty="0" smtClean="0"/>
              <a:t> </a:t>
            </a:r>
            <a:r>
              <a:rPr lang="en-US" sz="1800" dirty="0" err="1" smtClean="0"/>
              <a:t>dengan</a:t>
            </a:r>
            <a:r>
              <a:rPr lang="en-US" sz="1800" dirty="0" smtClean="0"/>
              <a:t> </a:t>
            </a:r>
            <a:r>
              <a:rPr lang="en-US" sz="1800" dirty="0" err="1" smtClean="0"/>
              <a:t>asas</a:t>
            </a:r>
            <a:r>
              <a:rPr lang="en-US" sz="1800" dirty="0" smtClean="0"/>
              <a:t> </a:t>
            </a:r>
            <a:r>
              <a:rPr lang="en-US" sz="1800" dirty="0" err="1" smtClean="0"/>
              <a:t>ukuran</a:t>
            </a:r>
            <a:r>
              <a:rPr lang="en-US" sz="1800" dirty="0" smtClean="0"/>
              <a:t> lot yang </a:t>
            </a:r>
            <a:r>
              <a:rPr lang="en-US" sz="1800" dirty="0" err="1" smtClean="0"/>
              <a:t>kecil</a:t>
            </a:r>
            <a:r>
              <a:rPr lang="en-US" sz="1800" dirty="0" smtClean="0"/>
              <a:t>, </a:t>
            </a:r>
            <a:r>
              <a:rPr lang="en-US" sz="1800" dirty="0" err="1" smtClean="0"/>
              <a:t>rutin</a:t>
            </a:r>
            <a:r>
              <a:rPr lang="en-US" sz="1800" dirty="0" smtClean="0"/>
              <a:t>, </a:t>
            </a:r>
            <a:r>
              <a:rPr lang="en-US" sz="1800" dirty="0" err="1" smtClean="0"/>
              <a:t>persediaan</a:t>
            </a:r>
            <a:r>
              <a:rPr lang="en-US" sz="1800" dirty="0" smtClean="0"/>
              <a:t> </a:t>
            </a:r>
            <a:r>
              <a:rPr lang="en-US" sz="1800" dirty="0" err="1" smtClean="0"/>
              <a:t>rendah</a:t>
            </a:r>
            <a:r>
              <a:rPr lang="en-US" sz="1800" dirty="0" smtClean="0"/>
              <a:t> </a:t>
            </a:r>
            <a:r>
              <a:rPr lang="en-US" sz="1800" dirty="0" err="1" smtClean="0"/>
              <a:t>dan</a:t>
            </a:r>
            <a:r>
              <a:rPr lang="en-US" sz="1800" dirty="0" smtClean="0"/>
              <a:t> </a:t>
            </a:r>
            <a:r>
              <a:rPr lang="en-US" sz="1800" dirty="0" err="1" smtClean="0"/>
              <a:t>permintaan</a:t>
            </a:r>
            <a:r>
              <a:rPr lang="en-US" sz="1800" dirty="0" smtClean="0"/>
              <a:t> </a:t>
            </a:r>
            <a:r>
              <a:rPr lang="en-US" sz="1800" dirty="0" err="1" smtClean="0"/>
              <a:t>dependen</a:t>
            </a:r>
            <a:r>
              <a:rPr lang="en-US" sz="1800" dirty="0" smtClean="0"/>
              <a:t>. </a:t>
            </a:r>
            <a:endParaRPr lang="id-ID" sz="1800" dirty="0" smtClean="0"/>
          </a:p>
          <a:p>
            <a:pPr algn="just" eaLnBrk="1" hangingPunct="1">
              <a:lnSpc>
                <a:spcPct val="80000"/>
              </a:lnSpc>
              <a:defRPr/>
            </a:pPr>
            <a:endParaRPr lang="id-ID" sz="1800" b="1" dirty="0"/>
          </a:p>
          <a:p>
            <a:pPr algn="just" eaLnBrk="1" hangingPunct="1">
              <a:lnSpc>
                <a:spcPct val="80000"/>
              </a:lnSpc>
              <a:defRPr/>
            </a:pPr>
            <a:r>
              <a:rPr lang="fi-FI" sz="1800" b="1" dirty="0" smtClean="0"/>
              <a:t>Beberapa teknik penentuan ukuran lot</a:t>
            </a:r>
            <a:r>
              <a:rPr lang="fi-FI" sz="1800" dirty="0" smtClean="0"/>
              <a:t> yaitu: </a:t>
            </a:r>
            <a:endParaRPr lang="id-ID" sz="1800" dirty="0" smtClean="0"/>
          </a:p>
          <a:p>
            <a:pPr marL="0" indent="0" algn="just" eaLnBrk="1" hangingPunct="1">
              <a:lnSpc>
                <a:spcPct val="80000"/>
              </a:lnSpc>
              <a:buFont typeface="Arial" charset="0"/>
              <a:buNone/>
              <a:defRPr/>
            </a:pPr>
            <a:endParaRPr lang="fi-FI" sz="1800" b="1" dirty="0" smtClean="0"/>
          </a:p>
          <a:p>
            <a:pPr algn="just" eaLnBrk="1" hangingPunct="1">
              <a:lnSpc>
                <a:spcPct val="80000"/>
              </a:lnSpc>
              <a:buFontTx/>
              <a:buNone/>
              <a:defRPr/>
            </a:pPr>
            <a:r>
              <a:rPr lang="fi-FI" sz="1800" b="1" dirty="0" smtClean="0"/>
              <a:t>1. Lot for lot </a:t>
            </a:r>
            <a:endParaRPr lang="fi-FI" sz="1800" dirty="0" smtClean="0"/>
          </a:p>
          <a:p>
            <a:pPr algn="just" eaLnBrk="1" hangingPunct="1">
              <a:lnSpc>
                <a:spcPct val="80000"/>
              </a:lnSpc>
              <a:buFontTx/>
              <a:buNone/>
              <a:defRPr/>
            </a:pPr>
            <a:r>
              <a:rPr lang="fi-FI" sz="1800" dirty="0" smtClean="0"/>
              <a:t>      Penentuan lot ini digunakan untuk memproduksi sejumlah yang diperlukan dan dapat pula untuk menentukan biaya. </a:t>
            </a:r>
            <a:endParaRPr lang="fi-FI" sz="1800" b="1" dirty="0" smtClean="0"/>
          </a:p>
          <a:p>
            <a:pPr algn="just" eaLnBrk="1" hangingPunct="1">
              <a:lnSpc>
                <a:spcPct val="80000"/>
              </a:lnSpc>
              <a:buFontTx/>
              <a:buNone/>
              <a:defRPr/>
            </a:pPr>
            <a:r>
              <a:rPr lang="fi-FI" sz="1800" b="1" dirty="0" smtClean="0"/>
              <a:t>2. EOQ (Economic Order Quantity) </a:t>
            </a:r>
            <a:endParaRPr lang="fi-FI" sz="1800" dirty="0" smtClean="0"/>
          </a:p>
          <a:p>
            <a:pPr algn="just" eaLnBrk="1" hangingPunct="1">
              <a:lnSpc>
                <a:spcPct val="80000"/>
              </a:lnSpc>
              <a:buFontTx/>
              <a:buNone/>
              <a:defRPr/>
            </a:pPr>
            <a:r>
              <a:rPr lang="fi-FI" sz="1800" dirty="0" smtClean="0"/>
              <a:t>      Seperti model yang digunakan dalam persediaan independent, cara ini lebih disukai apabila permintaannya relative independent dan konstan. </a:t>
            </a:r>
            <a:endParaRPr lang="fi-FI" sz="1800" b="1" dirty="0" smtClean="0"/>
          </a:p>
          <a:p>
            <a:pPr algn="just" eaLnBrk="1" hangingPunct="1">
              <a:lnSpc>
                <a:spcPct val="80000"/>
              </a:lnSpc>
              <a:buFontTx/>
              <a:buNone/>
              <a:defRPr/>
            </a:pPr>
            <a:r>
              <a:rPr lang="fi-FI" sz="1800" b="1" dirty="0" smtClean="0"/>
              <a:t>3. Part Period Balancing</a:t>
            </a:r>
            <a:endParaRPr lang="fi-FI" sz="1800" dirty="0" smtClean="0"/>
          </a:p>
          <a:p>
            <a:pPr algn="just" eaLnBrk="1" hangingPunct="1">
              <a:lnSpc>
                <a:spcPct val="80000"/>
              </a:lnSpc>
              <a:buFontTx/>
              <a:buNone/>
              <a:defRPr/>
            </a:pPr>
            <a:r>
              <a:rPr lang="fi-FI" sz="1800" dirty="0" smtClean="0"/>
              <a:t>     Merupakan pendekatan yang lebih dimanis dalam menyeimbangkan biaya pemasangan dan penahanan. Cara ini menggunakan informasi tambahan dengan mengubah ukuran lot agar tercermin </a:t>
            </a:r>
            <a:endParaRPr lang="fi-FI" sz="1800" b="1" dirty="0" smtClean="0"/>
          </a:p>
          <a:p>
            <a:pPr algn="just" eaLnBrk="1" hangingPunct="1">
              <a:lnSpc>
                <a:spcPct val="80000"/>
              </a:lnSpc>
              <a:buFontTx/>
              <a:buNone/>
              <a:defRPr/>
            </a:pPr>
            <a:r>
              <a:rPr lang="fi-FI" sz="1800" b="1" dirty="0" smtClean="0"/>
              <a:t>4. Wagner-Whitin Algorith </a:t>
            </a:r>
            <a:endParaRPr lang="fi-FI" sz="1800" dirty="0" smtClean="0"/>
          </a:p>
          <a:p>
            <a:pPr algn="just" eaLnBrk="1" hangingPunct="1">
              <a:lnSpc>
                <a:spcPct val="80000"/>
              </a:lnSpc>
              <a:buFontTx/>
              <a:buNone/>
              <a:defRPr/>
            </a:pPr>
            <a:r>
              <a:rPr lang="fi-FI" sz="1800" dirty="0" smtClean="0"/>
              <a:t>      Merupakan tehnik penghitungan yang mengasumsikan horizon waktu yang finite yang pada akhirnya ada penambahan net requirement untuk mencapai strategi pemesanan. </a:t>
            </a:r>
            <a:endParaRPr lang="en-US" sz="180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Watermark</Template>
  <TotalTime>2107</TotalTime>
  <Words>3713</Words>
  <Application>Microsoft Office PowerPoint</Application>
  <PresentationFormat>On-screen Show (4:3)</PresentationFormat>
  <Paragraphs>405</Paragraphs>
  <Slides>38</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38</vt:i4>
      </vt:variant>
    </vt:vector>
  </HeadingPairs>
  <TitlesOfParts>
    <vt:vector size="41" baseType="lpstr">
      <vt:lpstr>Arial</vt:lpstr>
      <vt:lpstr>Calibri</vt:lpstr>
      <vt:lpstr>1_Office Theme</vt:lpstr>
      <vt:lpstr>MATERIAL REQUIREMENT PLANNING (MRP)  dan  JUST IN TIME (JIT)</vt:lpstr>
      <vt:lpstr>PowerPoint Presentation</vt:lpstr>
      <vt:lpstr>2. Persyaratan agar Model Persediaan Dependen efektif </vt:lpstr>
      <vt:lpstr>PowerPoint Presentation</vt:lpstr>
      <vt:lpstr>PowerPoint Presentation</vt:lpstr>
      <vt:lpstr>PowerPoint Presentation</vt:lpstr>
      <vt:lpstr>D. MANAJEMEN MRP </vt:lpstr>
      <vt:lpstr>PowerPoint Presentation</vt:lpstr>
      <vt:lpstr>E. TEHNIK LOT SIZING</vt:lpstr>
      <vt:lpstr>F. PERLUASAN MRP</vt:lpstr>
      <vt:lpstr>PowerPoint Presentation</vt:lpstr>
      <vt:lpstr>PowerPoint Presentation</vt:lpstr>
      <vt:lpstr>PowerPoint Presentation</vt:lpstr>
      <vt:lpstr>Just In Time (JIT) dan Lean Production Systems</vt:lpstr>
      <vt:lpstr>2. Pengurangan Variabilitas</vt:lpstr>
      <vt:lpstr>B. KONTRIBUSI JIT PADA KEUNGGULAN KOMPETITIF</vt:lpstr>
      <vt:lpstr>PowerPoint Presentation</vt:lpstr>
      <vt:lpstr>C. FAKTOR KUNCI SUKSES DALAM JUST IN TIME</vt:lpstr>
      <vt:lpstr>PowerPoint Presentation</vt:lpstr>
      <vt:lpstr>PowerPoint Presentation</vt:lpstr>
      <vt:lpstr>D. JUST IN TIME DI SEKTOR JASA</vt:lpstr>
      <vt:lpstr>PENJADWALAN (SCHEDULING)</vt:lpstr>
      <vt:lpstr>Perencanaan Agregat (Aggregat Planning)</vt:lpstr>
      <vt:lpstr>B. PERILAKU AGREGAT PLANNING</vt:lpstr>
      <vt:lpstr>PowerPoint Presentation</vt:lpstr>
      <vt:lpstr>PowerPoint Presentation</vt:lpstr>
      <vt:lpstr>PowerPoint Presentation</vt:lpstr>
      <vt:lpstr>PowerPoint Presentation</vt:lpstr>
      <vt:lpstr>PowerPoint Presentation</vt:lpstr>
      <vt:lpstr>E. DISAGREGASI</vt:lpstr>
      <vt:lpstr>PowerPoint Presentation</vt:lpstr>
      <vt:lpstr>PowerPoint Presentation</vt:lpstr>
      <vt:lpstr>Penjadwalan Jangka Pendek  ( Short-Term Schedulling)</vt:lpstr>
      <vt:lpstr>PowerPoint Presentation</vt:lpstr>
      <vt:lpstr>PowerPoint Presentation</vt:lpstr>
      <vt:lpstr>C. PROSES PENJADWALAN BERFOKUS PADA PUSAT KERJA</vt:lpstr>
      <vt:lpstr>D. PEMBEBANAN PEKERJAAN DI PUSAT PEKERJAAN.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OPERASI DAN PRODUKTIFITAS</dc:title>
  <dc:creator>Budi</dc:creator>
  <cp:lastModifiedBy>asus</cp:lastModifiedBy>
  <cp:revision>164</cp:revision>
  <dcterms:created xsi:type="dcterms:W3CDTF">2004-10-03T17:04:43Z</dcterms:created>
  <dcterms:modified xsi:type="dcterms:W3CDTF">2023-09-09T17:16:23Z</dcterms:modified>
</cp:coreProperties>
</file>