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1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7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6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82C5-B7D7-4EE7-9F01-16883C215646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9E59-64A2-44AA-98FB-2F8D1FC9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ixindojogja.co.id/training/itil-v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tgid.org/pengertian-iti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Information Technology Infrastructure Library 4 (ITIL V4)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46104" r="38934" b="15537"/>
          <a:stretch/>
        </p:blipFill>
        <p:spPr bwMode="auto">
          <a:xfrm>
            <a:off x="576943" y="1640114"/>
            <a:ext cx="7835822" cy="458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26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8971"/>
            <a:ext cx="7886700" cy="56979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800" dirty="0" err="1"/>
              <a:t>Komponen</a:t>
            </a:r>
            <a:r>
              <a:rPr lang="en-US" sz="4800" dirty="0"/>
              <a:t> </a:t>
            </a:r>
            <a:r>
              <a:rPr lang="en-US" sz="4800" dirty="0" err="1"/>
              <a:t>utama</a:t>
            </a:r>
            <a:r>
              <a:rPr lang="en-US" sz="4800" dirty="0"/>
              <a:t> </a:t>
            </a:r>
            <a:r>
              <a:rPr lang="en-US" sz="4800" dirty="0" err="1"/>
              <a:t>kerangka</a:t>
            </a:r>
            <a:r>
              <a:rPr lang="en-US" sz="4800" dirty="0"/>
              <a:t> </a:t>
            </a:r>
            <a:r>
              <a:rPr lang="en-US" sz="4800" dirty="0" err="1"/>
              <a:t>kerja</a:t>
            </a:r>
            <a:r>
              <a:rPr lang="en-US" sz="4800" dirty="0"/>
              <a:t> ITIL v4 </a:t>
            </a:r>
            <a:r>
              <a:rPr lang="en-US" sz="4800" dirty="0" err="1">
                <a:solidFill>
                  <a:srgbClr val="FF0000"/>
                </a:solidFill>
              </a:rPr>
              <a:t>adalah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sistem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nilai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layanan</a:t>
            </a:r>
            <a:r>
              <a:rPr lang="en-US" sz="4800" dirty="0">
                <a:solidFill>
                  <a:srgbClr val="FF0000"/>
                </a:solidFill>
              </a:rPr>
              <a:t> </a:t>
            </a:r>
            <a:r>
              <a:rPr lang="en-US" sz="4800" dirty="0">
                <a:solidFill>
                  <a:srgbClr val="FF0000"/>
                </a:solidFill>
                <a:hlinkClick r:id="rId2"/>
              </a:rPr>
              <a:t>ITIL</a:t>
            </a:r>
            <a:r>
              <a:rPr lang="en-US" sz="4800" dirty="0">
                <a:solidFill>
                  <a:srgbClr val="FF0000"/>
                </a:solidFill>
              </a:rPr>
              <a:t> (SVS) </a:t>
            </a:r>
            <a:r>
              <a:rPr lang="en-US" sz="4800" dirty="0" err="1">
                <a:solidFill>
                  <a:srgbClr val="FF0000"/>
                </a:solidFill>
              </a:rPr>
              <a:t>dan</a:t>
            </a:r>
            <a:r>
              <a:rPr lang="en-US" sz="4800" dirty="0">
                <a:solidFill>
                  <a:srgbClr val="FF0000"/>
                </a:solidFill>
              </a:rPr>
              <a:t> model </a:t>
            </a:r>
            <a:r>
              <a:rPr lang="en-US" sz="4800" dirty="0" err="1">
                <a:solidFill>
                  <a:srgbClr val="FF0000"/>
                </a:solidFill>
              </a:rPr>
              <a:t>empat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dimens</a:t>
            </a:r>
            <a:r>
              <a:rPr lang="en-US" sz="4800" dirty="0" err="1"/>
              <a:t>i</a:t>
            </a:r>
            <a:r>
              <a:rPr lang="en-US" sz="4800" dirty="0"/>
              <a:t>. </a:t>
            </a:r>
            <a:r>
              <a:rPr lang="en-US" sz="4800" dirty="0" err="1"/>
              <a:t>Rantai</a:t>
            </a:r>
            <a:r>
              <a:rPr lang="en-US" sz="4800" dirty="0"/>
              <a:t> </a:t>
            </a:r>
            <a:r>
              <a:rPr lang="en-US" sz="4800" dirty="0" err="1"/>
              <a:t>nilai</a:t>
            </a:r>
            <a:r>
              <a:rPr lang="en-US" sz="4800" dirty="0"/>
              <a:t> </a:t>
            </a:r>
            <a:r>
              <a:rPr lang="en-US" sz="4800" dirty="0" err="1"/>
              <a:t>layanan</a:t>
            </a:r>
            <a:r>
              <a:rPr lang="en-US" sz="4800" dirty="0"/>
              <a:t> ITIL </a:t>
            </a:r>
            <a:r>
              <a:rPr lang="en-US" sz="4800" dirty="0" err="1"/>
              <a:t>menyediakan</a:t>
            </a:r>
            <a:r>
              <a:rPr lang="en-US" sz="4800" dirty="0"/>
              <a:t> model </a:t>
            </a:r>
            <a:r>
              <a:rPr lang="en-US" sz="4800" dirty="0" err="1"/>
              <a:t>operasi</a:t>
            </a:r>
            <a:r>
              <a:rPr lang="en-US" sz="4800" dirty="0"/>
              <a:t> yang </a:t>
            </a:r>
            <a:r>
              <a:rPr lang="en-US" sz="4800" dirty="0" err="1"/>
              <a:t>fleksibel</a:t>
            </a:r>
            <a:r>
              <a:rPr lang="en-US" sz="4800" dirty="0"/>
              <a:t> </a:t>
            </a:r>
            <a:r>
              <a:rPr lang="en-US" sz="4800" dirty="0" err="1"/>
              <a:t>untuk</a:t>
            </a:r>
            <a:r>
              <a:rPr lang="en-US" sz="4800" dirty="0"/>
              <a:t> </a:t>
            </a:r>
            <a:r>
              <a:rPr lang="en-US" sz="4800" dirty="0" err="1"/>
              <a:t>penciptaan</a:t>
            </a:r>
            <a:r>
              <a:rPr lang="en-US" sz="4800" dirty="0"/>
              <a:t>, </a:t>
            </a:r>
            <a:r>
              <a:rPr lang="en-US" sz="4800" dirty="0" err="1"/>
              <a:t>pengiriman</a:t>
            </a:r>
            <a:r>
              <a:rPr lang="en-US" sz="4800" dirty="0"/>
              <a:t>,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peningkatan</a:t>
            </a:r>
            <a:r>
              <a:rPr lang="en-US" sz="4800" dirty="0"/>
              <a:t> </a:t>
            </a:r>
            <a:r>
              <a:rPr lang="en-US" sz="4800" dirty="0" err="1"/>
              <a:t>layanan</a:t>
            </a:r>
            <a:r>
              <a:rPr lang="en-US" sz="4800" dirty="0"/>
              <a:t> yang </a:t>
            </a:r>
            <a:r>
              <a:rPr lang="en-US" sz="4800" dirty="0" err="1"/>
              <a:t>berkelanjutan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4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4975" r="9824" b="5567"/>
          <a:stretch/>
        </p:blipFill>
        <p:spPr bwMode="auto">
          <a:xfrm>
            <a:off x="0" y="788412"/>
            <a:ext cx="9284733" cy="55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8"/>
            <a:ext cx="7886700" cy="47307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The Four Dimension of Service Management</a:t>
            </a:r>
            <a:endParaRPr lang="en-US" dirty="0"/>
          </a:p>
        </p:txBody>
      </p:sp>
      <p:pic>
        <p:nvPicPr>
          <p:cNvPr id="778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26759" r="20547" b="10791"/>
          <a:stretch>
            <a:fillRect/>
          </a:stretch>
        </p:blipFill>
        <p:spPr bwMode="auto">
          <a:xfrm>
            <a:off x="32008" y="1052738"/>
            <a:ext cx="8964488" cy="5616623"/>
          </a:xfrm>
        </p:spPr>
      </p:pic>
    </p:spTree>
    <p:extLst>
      <p:ext uri="{BB962C8B-B14F-4D97-AF65-F5344CB8AC3E}">
        <p14:creationId xmlns:p14="http://schemas.microsoft.com/office/powerpoint/2010/main" val="37352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608"/>
            <a:ext cx="8643937" cy="498475"/>
          </a:xfrm>
          <a:solidFill>
            <a:schemeClr val="accent2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ITIL Service Value </a:t>
            </a:r>
            <a:r>
              <a:rPr lang="en-US" dirty="0" smtClean="0"/>
              <a:t>System</a:t>
            </a:r>
            <a:r>
              <a:rPr lang="id-ID" dirty="0" smtClean="0"/>
              <a:t> (SVS)</a:t>
            </a:r>
            <a:endParaRPr lang="en-US" dirty="0"/>
          </a:p>
        </p:txBody>
      </p:sp>
      <p:pic>
        <p:nvPicPr>
          <p:cNvPr id="768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0" t="39914" r="9921" b="18428"/>
          <a:stretch>
            <a:fillRect/>
          </a:stretch>
        </p:blipFill>
        <p:spPr bwMode="auto">
          <a:xfrm>
            <a:off x="318283" y="899887"/>
            <a:ext cx="7552872" cy="3965118"/>
          </a:xfrm>
        </p:spPr>
      </p:pic>
      <p:sp>
        <p:nvSpPr>
          <p:cNvPr id="5" name="Rectangle 4"/>
          <p:cNvSpPr/>
          <p:nvPr/>
        </p:nvSpPr>
        <p:spPr>
          <a:xfrm>
            <a:off x="101352" y="4376284"/>
            <a:ext cx="8922905" cy="3070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black"/>
              </a:solidFill>
              <a:latin typeface="Calibri" panose="020F0502020204030204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Tujuan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SVS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adalah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memastikan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bahwa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organisasi</a:t>
            </a:r>
            <a:r>
              <a:rPr lang="id-ID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terus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bersama-sama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menciptakan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nilai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dengan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semua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pemangku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kepentingan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melalui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penggunaan</a:t>
            </a:r>
            <a:r>
              <a:rPr lang="id-ID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manajemen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produk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layanan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38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6" y="158071"/>
            <a:ext cx="8976620" cy="668337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Service Value Chain</a:t>
            </a:r>
            <a:endParaRPr lang="en-US" dirty="0"/>
          </a:p>
        </p:txBody>
      </p:sp>
      <p:pic>
        <p:nvPicPr>
          <p:cNvPr id="788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t="36960" r="26958" b="8940"/>
          <a:stretch>
            <a:fillRect/>
          </a:stretch>
        </p:blipFill>
        <p:spPr bwMode="auto">
          <a:xfrm>
            <a:off x="751115" y="1058869"/>
            <a:ext cx="5613174" cy="3465508"/>
          </a:xfrm>
        </p:spPr>
      </p:pic>
      <p:sp>
        <p:nvSpPr>
          <p:cNvPr id="5" name="Rectangle 4"/>
          <p:cNvSpPr/>
          <p:nvPr/>
        </p:nvSpPr>
        <p:spPr>
          <a:xfrm>
            <a:off x="255588" y="4524376"/>
            <a:ext cx="850741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Elemen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sentral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SVS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adalah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d-ID" sz="2800" dirty="0">
                <a:solidFill>
                  <a:prstClr val="black"/>
                </a:solidFill>
                <a:latin typeface="Calibri" panose="020F0502020204030204"/>
              </a:rPr>
              <a:t>Service Value Chain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model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operasi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menguraikan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aktivitas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utama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diperlukan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menanggapi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permintaan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memfasilitasi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penciptaan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nilai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melalui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penciptaan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pengelolaan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produk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layanan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43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Komponen</a:t>
            </a:r>
            <a:r>
              <a:rPr lang="en-US" dirty="0">
                <a:solidFill>
                  <a:srgbClr val="FF0000"/>
                </a:solidFill>
              </a:rPr>
              <a:t> inti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 ITIL SVS </a:t>
            </a:r>
            <a:r>
              <a:rPr lang="en-US" dirty="0" err="1">
                <a:solidFill>
                  <a:srgbClr val="FF0000"/>
                </a:solidFill>
              </a:rPr>
              <a:t>adalah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ITIL;</a:t>
            </a:r>
          </a:p>
          <a:p>
            <a:r>
              <a:rPr lang="en-US" dirty="0" err="1"/>
              <a:t>Praktek-praktek</a:t>
            </a:r>
            <a:r>
              <a:rPr lang="en-US" dirty="0"/>
              <a:t> ITIL;</a:t>
            </a:r>
          </a:p>
          <a:p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ITIL;</a:t>
            </a:r>
          </a:p>
          <a:p>
            <a:r>
              <a:rPr lang="en-US" dirty="0"/>
              <a:t>Tata </a:t>
            </a:r>
            <a:r>
              <a:rPr lang="en-US" dirty="0" err="1"/>
              <a:t>kelola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.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ITIL (SVS)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ITIL (SVS)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8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" y="116632"/>
            <a:ext cx="8889875" cy="1155849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3 Management Practice</a:t>
            </a:r>
            <a:endParaRPr lang="en-US" dirty="0"/>
          </a:p>
        </p:txBody>
      </p:sp>
      <p:pic>
        <p:nvPicPr>
          <p:cNvPr id="798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5558" r="23676" b="7851"/>
          <a:stretch>
            <a:fillRect/>
          </a:stretch>
        </p:blipFill>
        <p:spPr bwMode="auto">
          <a:xfrm>
            <a:off x="228600" y="1412776"/>
            <a:ext cx="8807896" cy="5616624"/>
          </a:xfrm>
        </p:spPr>
      </p:pic>
    </p:spTree>
    <p:extLst>
      <p:ext uri="{BB962C8B-B14F-4D97-AF65-F5344CB8AC3E}">
        <p14:creationId xmlns:p14="http://schemas.microsoft.com/office/powerpoint/2010/main" val="31399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4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134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Information Technology Infrastructure Library 4 (ITIL V4) </vt:lpstr>
      <vt:lpstr>PowerPoint Presentation</vt:lpstr>
      <vt:lpstr>PowerPoint Presentation</vt:lpstr>
      <vt:lpstr>The Four Dimension of Service Management</vt:lpstr>
      <vt:lpstr>The ITIL Service Value System (SVS)</vt:lpstr>
      <vt:lpstr>Service Value Chain</vt:lpstr>
      <vt:lpstr>Komponen inti dari ITIL SVS adalah:</vt:lpstr>
      <vt:lpstr>3 Management 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Infrastructure Library 4 (ITIL V4)</dc:title>
  <dc:creator>Wasilah</dc:creator>
  <cp:lastModifiedBy>Wasilah</cp:lastModifiedBy>
  <cp:revision>3</cp:revision>
  <dcterms:created xsi:type="dcterms:W3CDTF">2023-06-16T15:47:51Z</dcterms:created>
  <dcterms:modified xsi:type="dcterms:W3CDTF">2023-06-16T18:08:00Z</dcterms:modified>
</cp:coreProperties>
</file>