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18" r:id="rId3"/>
    <p:sldId id="348" r:id="rId4"/>
    <p:sldId id="349" r:id="rId5"/>
    <p:sldId id="332" r:id="rId6"/>
    <p:sldId id="346" r:id="rId7"/>
    <p:sldId id="341" r:id="rId8"/>
    <p:sldId id="342" r:id="rId9"/>
    <p:sldId id="334" r:id="rId10"/>
    <p:sldId id="350" r:id="rId11"/>
    <p:sldId id="300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03" autoAdjust="0"/>
    <p:restoredTop sz="94580" autoAdjust="0"/>
  </p:normalViewPr>
  <p:slideViewPr>
    <p:cSldViewPr>
      <p:cViewPr>
        <p:scale>
          <a:sx n="90" d="100"/>
          <a:sy n="90" d="100"/>
        </p:scale>
        <p:origin x="816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PERBANKAN DAN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PEMBIAYAAN</a:t>
            </a: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LEMBAGA PERBANKAN DI INDONESIA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476672"/>
            <a:ext cx="7560840" cy="5688632"/>
          </a:xfrm>
        </p:spPr>
        <p:txBody>
          <a:bodyPr>
            <a:noAutofit/>
          </a:bodyPr>
          <a:lstStyle/>
          <a:p>
            <a:pPr algn="just"/>
            <a:r>
              <a:rPr lang="en-US" dirty="0" smtClean="0"/>
              <a:t> </a:t>
            </a:r>
            <a:r>
              <a:rPr lang="it-IT" b="1" dirty="0">
                <a:solidFill>
                  <a:schemeClr val="tx1"/>
                </a:solidFill>
              </a:rPr>
              <a:t>Peran Bank Indonesia dalam </a:t>
            </a:r>
            <a:r>
              <a:rPr lang="it-IT" b="1" dirty="0" smtClean="0">
                <a:solidFill>
                  <a:schemeClr val="tx1"/>
                </a:solidFill>
              </a:rPr>
              <a:t>Pengawasan</a:t>
            </a:r>
          </a:p>
          <a:p>
            <a:pPr algn="just"/>
            <a:endParaRPr lang="it-IT" b="1" dirty="0">
              <a:solidFill>
                <a:schemeClr val="tx1"/>
              </a:solidFill>
            </a:endParaRPr>
          </a:p>
          <a:p>
            <a:pPr algn="just"/>
            <a:r>
              <a:rPr lang="nb-NO" b="1" dirty="0">
                <a:solidFill>
                  <a:schemeClr val="tx1"/>
                </a:solidFill>
              </a:rPr>
              <a:t>Fungsi pengaturan tetap dilakukan BI</a:t>
            </a:r>
            <a:r>
              <a:rPr lang="nb-NO" dirty="0">
                <a:solidFill>
                  <a:schemeClr val="tx1"/>
                </a:solidFill>
              </a:rPr>
              <a:t>, meliputi</a:t>
            </a:r>
            <a:r>
              <a:rPr lang="nb-NO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Menetapkan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ketentuan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makroprudensial</a:t>
            </a:r>
            <a:r>
              <a:rPr lang="en-US" dirty="0">
                <a:solidFill>
                  <a:schemeClr val="tx1"/>
                </a:solidFill>
              </a:rPr>
              <a:t> (GWM, </a:t>
            </a:r>
            <a:r>
              <a:rPr lang="en-US" dirty="0" err="1">
                <a:solidFill>
                  <a:schemeClr val="tx1"/>
                </a:solidFill>
              </a:rPr>
              <a:t>rasio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pinjaman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dll</a:t>
            </a:r>
            <a:r>
              <a:rPr lang="en-US" dirty="0" smtClean="0">
                <a:solidFill>
                  <a:schemeClr val="tx1"/>
                </a:solidFill>
              </a:rPr>
              <a:t>).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Menjaga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stabilitas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sistem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keuangan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nasional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nn-NO" dirty="0">
                <a:solidFill>
                  <a:schemeClr val="tx1"/>
                </a:solidFill>
              </a:rPr>
              <a:t>Koordinasi dengan OJK dalam krisis sistemik.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70260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67100" y="404664"/>
            <a:ext cx="7920880" cy="545224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200" b="1" dirty="0" err="1">
                <a:solidFill>
                  <a:schemeClr val="tx1"/>
                </a:solidFill>
              </a:rPr>
              <a:t>Pengertian</a:t>
            </a:r>
            <a:r>
              <a:rPr lang="en-US" sz="11200" b="1" dirty="0">
                <a:solidFill>
                  <a:schemeClr val="tx1"/>
                </a:solidFill>
              </a:rPr>
              <a:t> </a:t>
            </a:r>
            <a:r>
              <a:rPr lang="en-US" sz="11200" b="1" dirty="0" err="1">
                <a:solidFill>
                  <a:schemeClr val="tx1"/>
                </a:solidFill>
              </a:rPr>
              <a:t>Lembaga</a:t>
            </a:r>
            <a:r>
              <a:rPr lang="en-US" sz="11200" b="1" dirty="0">
                <a:solidFill>
                  <a:schemeClr val="tx1"/>
                </a:solidFill>
              </a:rPr>
              <a:t> </a:t>
            </a:r>
            <a:r>
              <a:rPr lang="en-US" sz="11200" b="1" dirty="0" err="1" smtClean="0">
                <a:solidFill>
                  <a:schemeClr val="tx1"/>
                </a:solidFill>
              </a:rPr>
              <a:t>Perbankan</a:t>
            </a:r>
            <a:endParaRPr lang="en-US" sz="11200" b="1" dirty="0" smtClean="0">
              <a:solidFill>
                <a:schemeClr val="tx1"/>
              </a:solidFill>
            </a:endParaRPr>
          </a:p>
          <a:p>
            <a:endParaRPr lang="en-US" sz="5100" b="1" dirty="0">
              <a:solidFill>
                <a:schemeClr val="tx1"/>
              </a:solidFill>
            </a:endParaRPr>
          </a:p>
          <a:p>
            <a:endParaRPr lang="en-US" sz="5100" b="1" dirty="0" smtClean="0">
              <a:solidFill>
                <a:schemeClr val="tx1"/>
              </a:solidFill>
            </a:endParaRPr>
          </a:p>
          <a:p>
            <a:endParaRPr lang="en-US" sz="5100" b="1" dirty="0" smtClean="0">
              <a:solidFill>
                <a:schemeClr val="tx1"/>
              </a:solidFill>
            </a:endParaRPr>
          </a:p>
          <a:p>
            <a:pPr algn="l"/>
            <a:r>
              <a:rPr lang="es-ES" sz="9600" dirty="0" err="1">
                <a:solidFill>
                  <a:schemeClr val="tx1"/>
                </a:solidFill>
              </a:rPr>
              <a:t>Menurut</a:t>
            </a:r>
            <a:r>
              <a:rPr lang="es-ES" sz="9600" dirty="0">
                <a:solidFill>
                  <a:schemeClr val="tx1"/>
                </a:solidFill>
              </a:rPr>
              <a:t> </a:t>
            </a:r>
            <a:r>
              <a:rPr lang="es-ES" sz="9600" b="1" dirty="0">
                <a:solidFill>
                  <a:schemeClr val="tx1"/>
                </a:solidFill>
              </a:rPr>
              <a:t>UU No. 10 </a:t>
            </a:r>
            <a:r>
              <a:rPr lang="es-ES" sz="9600" b="1" dirty="0" err="1">
                <a:solidFill>
                  <a:schemeClr val="tx1"/>
                </a:solidFill>
              </a:rPr>
              <a:t>Tahun</a:t>
            </a:r>
            <a:r>
              <a:rPr lang="es-ES" sz="9600" b="1" dirty="0">
                <a:solidFill>
                  <a:schemeClr val="tx1"/>
                </a:solidFill>
              </a:rPr>
              <a:t> 1998</a:t>
            </a:r>
            <a:r>
              <a:rPr lang="es-ES" sz="9600" dirty="0" smtClean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en-US" sz="9600" dirty="0">
                <a:solidFill>
                  <a:schemeClr val="tx1"/>
                </a:solidFill>
              </a:rPr>
              <a:t>Bank </a:t>
            </a:r>
            <a:r>
              <a:rPr lang="en-US" sz="9600" dirty="0" err="1">
                <a:solidFill>
                  <a:schemeClr val="tx1"/>
                </a:solidFill>
              </a:rPr>
              <a:t>adalah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badan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usaha</a:t>
            </a:r>
            <a:r>
              <a:rPr lang="en-US" sz="9600" dirty="0">
                <a:solidFill>
                  <a:schemeClr val="tx1"/>
                </a:solidFill>
              </a:rPr>
              <a:t> yang </a:t>
            </a:r>
            <a:r>
              <a:rPr lang="en-US" sz="9600" dirty="0" err="1">
                <a:solidFill>
                  <a:schemeClr val="tx1"/>
                </a:solidFill>
              </a:rPr>
              <a:t>menghimpun</a:t>
            </a:r>
            <a:r>
              <a:rPr lang="en-US" sz="9600" dirty="0">
                <a:solidFill>
                  <a:schemeClr val="tx1"/>
                </a:solidFill>
              </a:rPr>
              <a:t> dana </a:t>
            </a:r>
            <a:r>
              <a:rPr lang="en-US" sz="9600" dirty="0" err="1">
                <a:solidFill>
                  <a:schemeClr val="tx1"/>
                </a:solidFill>
              </a:rPr>
              <a:t>dari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masyarakat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dalam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bentuk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simpanan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menyalurkannya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kepada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masyarakat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dalam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bentuk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kredit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dan</a:t>
            </a:r>
            <a:r>
              <a:rPr lang="en-US" sz="9600" dirty="0">
                <a:solidFill>
                  <a:schemeClr val="tx1"/>
                </a:solidFill>
              </a:rPr>
              <a:t>/</a:t>
            </a:r>
            <a:r>
              <a:rPr lang="en-US" sz="9600" dirty="0" err="1">
                <a:solidFill>
                  <a:schemeClr val="tx1"/>
                </a:solidFill>
              </a:rPr>
              <a:t>atau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bentuk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lainnya</a:t>
            </a:r>
            <a:r>
              <a:rPr lang="en-US" sz="9600" dirty="0" smtClean="0">
                <a:solidFill>
                  <a:schemeClr val="tx1"/>
                </a:solidFill>
              </a:rPr>
              <a:t>.“</a:t>
            </a:r>
          </a:p>
          <a:p>
            <a:pPr algn="l"/>
            <a:endParaRPr lang="en-US" sz="7400" dirty="0" smtClean="0">
              <a:solidFill>
                <a:schemeClr val="tx1"/>
              </a:solidFill>
            </a:endParaRPr>
          </a:p>
          <a:p>
            <a:pPr algn="l"/>
            <a:r>
              <a:rPr lang="en-US" sz="9600" b="1" dirty="0" err="1">
                <a:solidFill>
                  <a:schemeClr val="tx1"/>
                </a:solidFill>
              </a:rPr>
              <a:t>Fungsi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utama</a:t>
            </a:r>
            <a:r>
              <a:rPr lang="en-US" sz="9600" b="1" dirty="0" smtClean="0">
                <a:solidFill>
                  <a:schemeClr val="tx1"/>
                </a:solidFill>
              </a:rPr>
              <a:t>:</a:t>
            </a:r>
          </a:p>
          <a:p>
            <a:pPr marL="287338" indent="-287338" algn="l">
              <a:buAutoNum type="arabicPeriod"/>
            </a:pPr>
            <a:r>
              <a:rPr lang="en-US" sz="9600" dirty="0" err="1" smtClean="0">
                <a:solidFill>
                  <a:schemeClr val="tx1"/>
                </a:solidFill>
              </a:rPr>
              <a:t>Menghimpun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>
                <a:solidFill>
                  <a:schemeClr val="tx1"/>
                </a:solidFill>
              </a:rPr>
              <a:t>dana (funding</a:t>
            </a:r>
            <a:r>
              <a:rPr lang="en-US" sz="9600" dirty="0" smtClean="0">
                <a:solidFill>
                  <a:schemeClr val="tx1"/>
                </a:solidFill>
              </a:rPr>
              <a:t>)</a:t>
            </a:r>
          </a:p>
          <a:p>
            <a:pPr marL="287338" indent="-287338" algn="l">
              <a:buAutoNum type="arabicPeriod"/>
            </a:pPr>
            <a:r>
              <a:rPr lang="en-US" sz="9600" dirty="0" err="1">
                <a:solidFill>
                  <a:schemeClr val="tx1"/>
                </a:solidFill>
              </a:rPr>
              <a:t>Menyalurkan</a:t>
            </a:r>
            <a:r>
              <a:rPr lang="en-US" sz="9600" dirty="0">
                <a:solidFill>
                  <a:schemeClr val="tx1"/>
                </a:solidFill>
              </a:rPr>
              <a:t> dana (lending</a:t>
            </a:r>
            <a:r>
              <a:rPr lang="en-US" sz="9600" dirty="0" smtClean="0">
                <a:solidFill>
                  <a:schemeClr val="tx1"/>
                </a:solidFill>
              </a:rPr>
              <a:t>)</a:t>
            </a:r>
          </a:p>
          <a:p>
            <a:pPr marL="287338" indent="-287338" algn="l">
              <a:buAutoNum type="arabicPeriod"/>
            </a:pPr>
            <a:r>
              <a:rPr lang="en-US" sz="9600" dirty="0" err="1">
                <a:solidFill>
                  <a:schemeClr val="tx1"/>
                </a:solidFill>
              </a:rPr>
              <a:t>Memberikan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jasa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keuangan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lainnya</a:t>
            </a:r>
            <a:endParaRPr lang="en-ID" sz="9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9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7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7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7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557808"/>
            <a:ext cx="7920880" cy="527605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err="1">
                <a:solidFill>
                  <a:schemeClr val="tx1"/>
                </a:solidFill>
              </a:rPr>
              <a:t>Jenis-Jenis</a:t>
            </a:r>
            <a:r>
              <a:rPr lang="en-US" b="1" dirty="0">
                <a:solidFill>
                  <a:schemeClr val="tx1"/>
                </a:solidFill>
              </a:rPr>
              <a:t> Bank di Indonesia (</a:t>
            </a:r>
            <a:r>
              <a:rPr lang="en-US" b="1" dirty="0" err="1">
                <a:solidFill>
                  <a:schemeClr val="tx1"/>
                </a:solidFill>
              </a:rPr>
              <a:t>Menurut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Fungsi</a:t>
            </a:r>
            <a:r>
              <a:rPr lang="en-US" b="1" dirty="0" smtClean="0">
                <a:solidFill>
                  <a:schemeClr val="tx1"/>
                </a:solidFill>
              </a:rPr>
              <a:t>)</a:t>
            </a: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Bank </a:t>
            </a:r>
            <a:r>
              <a:rPr lang="en-US" dirty="0" err="1" smtClean="0">
                <a:solidFill>
                  <a:schemeClr val="tx1"/>
                </a:solidFill>
              </a:rPr>
              <a:t>Sentral</a:t>
            </a:r>
            <a:r>
              <a:rPr lang="en-US" dirty="0">
                <a:solidFill>
                  <a:schemeClr val="tx1"/>
                </a:solidFill>
              </a:rPr>
              <a:t> =</a:t>
            </a:r>
            <a:r>
              <a:rPr lang="en-US" dirty="0" err="1">
                <a:solidFill>
                  <a:schemeClr val="tx1"/>
                </a:solidFill>
              </a:rPr>
              <a:t>Mengatur</a:t>
            </a:r>
            <a:r>
              <a:rPr lang="en-US" dirty="0">
                <a:solidFill>
                  <a:schemeClr val="tx1"/>
                </a:solidFill>
              </a:rPr>
              <a:t> &amp; </a:t>
            </a:r>
            <a:r>
              <a:rPr lang="en-US" dirty="0" err="1">
                <a:solidFill>
                  <a:schemeClr val="tx1"/>
                </a:solidFill>
              </a:rPr>
              <a:t>menjaga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stabilitas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moneter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sistem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pembayaran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marL="519113" indent="-519113" algn="l"/>
            <a:r>
              <a:rPr lang="en-US" dirty="0" smtClean="0">
                <a:solidFill>
                  <a:schemeClr val="tx1"/>
                </a:solidFill>
              </a:rPr>
              <a:t>2.    Bank </a:t>
            </a:r>
            <a:r>
              <a:rPr lang="en-US" dirty="0" err="1" smtClean="0">
                <a:solidFill>
                  <a:schemeClr val="tx1"/>
                </a:solidFill>
              </a:rPr>
              <a:t>Umum</a:t>
            </a:r>
            <a:r>
              <a:rPr lang="en-US" dirty="0">
                <a:solidFill>
                  <a:schemeClr val="tx1"/>
                </a:solidFill>
              </a:rPr>
              <a:t> =</a:t>
            </a:r>
            <a:r>
              <a:rPr lang="en-US" dirty="0" err="1">
                <a:solidFill>
                  <a:schemeClr val="tx1"/>
                </a:solidFill>
              </a:rPr>
              <a:t>Melakukan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kegiatan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luas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marL="395288" indent="-395288" algn="l"/>
            <a:r>
              <a:rPr lang="en-US" dirty="0" smtClean="0">
                <a:solidFill>
                  <a:schemeClr val="tx1"/>
                </a:solidFill>
              </a:rPr>
              <a:t>3.   Bank </a:t>
            </a:r>
            <a:r>
              <a:rPr lang="en-US" dirty="0" err="1">
                <a:solidFill>
                  <a:schemeClr val="tx1"/>
                </a:solidFill>
              </a:rPr>
              <a:t>Perkreditan</a:t>
            </a:r>
            <a:r>
              <a:rPr lang="en-US" dirty="0">
                <a:solidFill>
                  <a:schemeClr val="tx1"/>
                </a:solidFill>
              </a:rPr>
              <a:t> Rakyat (BPR)=</a:t>
            </a:r>
            <a:r>
              <a:rPr lang="en-US" dirty="0" err="1">
                <a:solidFill>
                  <a:schemeClr val="tx1"/>
                </a:solidFill>
              </a:rPr>
              <a:t>Melayani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kecil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mikro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menengah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terbatas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490878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557808"/>
            <a:ext cx="7920880" cy="527605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300" b="1" dirty="0">
                <a:solidFill>
                  <a:schemeClr val="tx1"/>
                </a:solidFill>
              </a:rPr>
              <a:t>Bank </a:t>
            </a:r>
            <a:r>
              <a:rPr lang="en-US" sz="3300" b="1" dirty="0" err="1">
                <a:solidFill>
                  <a:schemeClr val="tx1"/>
                </a:solidFill>
              </a:rPr>
              <a:t>Sentral</a:t>
            </a:r>
            <a:r>
              <a:rPr lang="en-US" sz="3300" b="1" dirty="0">
                <a:solidFill>
                  <a:schemeClr val="tx1"/>
                </a:solidFill>
              </a:rPr>
              <a:t> (Bank Indonesia</a:t>
            </a:r>
            <a:r>
              <a:rPr lang="en-US" sz="3300" b="1" dirty="0" smtClean="0">
                <a:solidFill>
                  <a:schemeClr val="tx1"/>
                </a:solidFill>
              </a:rPr>
              <a:t>)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pPr algn="l"/>
            <a:r>
              <a:rPr lang="es-ES" dirty="0" err="1">
                <a:solidFill>
                  <a:schemeClr val="tx1"/>
                </a:solidFill>
              </a:rPr>
              <a:t>Berdasarkan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s-ES" b="1" dirty="0">
                <a:solidFill>
                  <a:schemeClr val="tx1"/>
                </a:solidFill>
              </a:rPr>
              <a:t>UU No. 23 </a:t>
            </a:r>
            <a:r>
              <a:rPr lang="es-ES" b="1" dirty="0" err="1">
                <a:solidFill>
                  <a:schemeClr val="tx1"/>
                </a:solidFill>
              </a:rPr>
              <a:t>Tahun</a:t>
            </a:r>
            <a:r>
              <a:rPr lang="es-ES" b="1" dirty="0">
                <a:solidFill>
                  <a:schemeClr val="tx1"/>
                </a:solidFill>
              </a:rPr>
              <a:t> 1999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s-ES" dirty="0" err="1">
                <a:solidFill>
                  <a:schemeClr val="tx1"/>
                </a:solidFill>
              </a:rPr>
              <a:t>tentang</a:t>
            </a:r>
            <a:r>
              <a:rPr lang="es-ES" dirty="0">
                <a:solidFill>
                  <a:schemeClr val="tx1"/>
                </a:solidFill>
              </a:rPr>
              <a:t> Bank Indonesia</a:t>
            </a:r>
            <a:r>
              <a:rPr lang="es-ES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s-ES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>
                <a:solidFill>
                  <a:schemeClr val="tx1"/>
                </a:solidFill>
              </a:rPr>
              <a:t>Tugas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utama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BI: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Menetapkan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&amp; </a:t>
            </a:r>
            <a:r>
              <a:rPr lang="en-US" dirty="0" err="1">
                <a:solidFill>
                  <a:schemeClr val="tx1"/>
                </a:solidFill>
              </a:rPr>
              <a:t>melaksanakan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kebijakan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moneter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Mengatur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sistem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pembayaran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nasional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Menjaga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stabilitas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nilai</a:t>
            </a:r>
            <a:r>
              <a:rPr lang="en-US" dirty="0">
                <a:solidFill>
                  <a:schemeClr val="tx1"/>
                </a:solidFill>
              </a:rPr>
              <a:t> rupiah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melayani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tabungan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pinjaman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88391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620688"/>
            <a:ext cx="7488832" cy="5494784"/>
          </a:xfrm>
        </p:spPr>
        <p:txBody>
          <a:bodyPr>
            <a:normAutofit fontScale="25000" lnSpcReduction="20000"/>
          </a:bodyPr>
          <a:lstStyle/>
          <a:p>
            <a:endParaRPr lang="en-US" sz="8000" b="1" dirty="0" smtClean="0">
              <a:solidFill>
                <a:schemeClr val="tx1"/>
              </a:solidFill>
            </a:endParaRPr>
          </a:p>
          <a:p>
            <a:r>
              <a:rPr lang="en-US" sz="11200" b="1" dirty="0" smtClean="0">
                <a:solidFill>
                  <a:schemeClr val="tx1"/>
                </a:solidFill>
              </a:rPr>
              <a:t>Bank </a:t>
            </a:r>
            <a:r>
              <a:rPr lang="en-US" sz="11200" b="1" dirty="0" err="1" smtClean="0">
                <a:solidFill>
                  <a:schemeClr val="tx1"/>
                </a:solidFill>
              </a:rPr>
              <a:t>Umum</a:t>
            </a:r>
            <a:endParaRPr lang="en-US" sz="11200" b="1" dirty="0" smtClean="0">
              <a:solidFill>
                <a:schemeClr val="tx1"/>
              </a:solidFill>
            </a:endParaRPr>
          </a:p>
          <a:p>
            <a:endParaRPr lang="en-US" sz="8000" b="1" dirty="0" smtClean="0">
              <a:solidFill>
                <a:schemeClr val="tx1"/>
              </a:solidFill>
            </a:endParaRPr>
          </a:p>
          <a:p>
            <a:pPr marL="400050" indent="-400050" algn="just">
              <a:buFont typeface="Wingdings" panose="05000000000000000000" pitchFamily="2" charset="2"/>
              <a:buChar char="Ø"/>
            </a:pPr>
            <a:r>
              <a:rPr lang="en-US" sz="8000" dirty="0">
                <a:solidFill>
                  <a:schemeClr val="tx1"/>
                </a:solidFill>
              </a:rPr>
              <a:t>Bank yang </a:t>
            </a:r>
            <a:r>
              <a:rPr lang="en-US" sz="8000" dirty="0" err="1">
                <a:solidFill>
                  <a:schemeClr val="tx1"/>
                </a:solidFill>
              </a:rPr>
              <a:t>memberikan</a:t>
            </a:r>
            <a:r>
              <a:rPr lang="en-US" sz="8000" dirty="0">
                <a:solidFill>
                  <a:schemeClr val="tx1"/>
                </a:solidFill>
              </a:rPr>
              <a:t> </a:t>
            </a:r>
            <a:r>
              <a:rPr lang="en-US" sz="8000" dirty="0" err="1">
                <a:solidFill>
                  <a:schemeClr val="tx1"/>
                </a:solidFill>
              </a:rPr>
              <a:t>jasa</a:t>
            </a:r>
            <a:r>
              <a:rPr lang="en-US" sz="8000" dirty="0">
                <a:solidFill>
                  <a:schemeClr val="tx1"/>
                </a:solidFill>
              </a:rPr>
              <a:t> </a:t>
            </a:r>
            <a:r>
              <a:rPr lang="en-US" sz="8000" dirty="0" err="1">
                <a:solidFill>
                  <a:schemeClr val="tx1"/>
                </a:solidFill>
              </a:rPr>
              <a:t>perbankan</a:t>
            </a:r>
            <a:r>
              <a:rPr lang="en-US" sz="8000" dirty="0">
                <a:solidFill>
                  <a:schemeClr val="tx1"/>
                </a:solidFill>
              </a:rPr>
              <a:t> </a:t>
            </a:r>
            <a:r>
              <a:rPr lang="en-US" sz="8000" dirty="0" err="1">
                <a:solidFill>
                  <a:schemeClr val="tx1"/>
                </a:solidFill>
              </a:rPr>
              <a:t>secara</a:t>
            </a:r>
            <a:r>
              <a:rPr lang="en-US" sz="8000" dirty="0">
                <a:solidFill>
                  <a:schemeClr val="tx1"/>
                </a:solidFill>
              </a:rPr>
              <a:t> </a:t>
            </a:r>
            <a:r>
              <a:rPr lang="en-US" sz="8000" b="1" dirty="0" err="1">
                <a:solidFill>
                  <a:schemeClr val="tx1"/>
                </a:solidFill>
              </a:rPr>
              <a:t>lengkap</a:t>
            </a:r>
            <a:r>
              <a:rPr lang="en-US" sz="8000" dirty="0">
                <a:solidFill>
                  <a:schemeClr val="tx1"/>
                </a:solidFill>
              </a:rPr>
              <a:t>, </a:t>
            </a:r>
            <a:r>
              <a:rPr lang="en-US" sz="8000" dirty="0" err="1">
                <a:solidFill>
                  <a:schemeClr val="tx1"/>
                </a:solidFill>
              </a:rPr>
              <a:t>baik</a:t>
            </a:r>
            <a:r>
              <a:rPr lang="en-US" sz="8000" dirty="0">
                <a:solidFill>
                  <a:schemeClr val="tx1"/>
                </a:solidFill>
              </a:rPr>
              <a:t> </a:t>
            </a:r>
            <a:r>
              <a:rPr lang="en-US" sz="8000" dirty="0" err="1">
                <a:solidFill>
                  <a:schemeClr val="tx1"/>
                </a:solidFill>
              </a:rPr>
              <a:t>konvensional</a:t>
            </a:r>
            <a:r>
              <a:rPr lang="en-US" sz="8000" dirty="0">
                <a:solidFill>
                  <a:schemeClr val="tx1"/>
                </a:solidFill>
              </a:rPr>
              <a:t> </a:t>
            </a:r>
            <a:r>
              <a:rPr lang="en-US" sz="8000" dirty="0" err="1">
                <a:solidFill>
                  <a:schemeClr val="tx1"/>
                </a:solidFill>
              </a:rPr>
              <a:t>maupun</a:t>
            </a:r>
            <a:r>
              <a:rPr lang="en-US" sz="8000" dirty="0">
                <a:solidFill>
                  <a:schemeClr val="tx1"/>
                </a:solidFill>
              </a:rPr>
              <a:t> </a:t>
            </a:r>
            <a:r>
              <a:rPr lang="en-US" sz="8000" dirty="0" err="1">
                <a:solidFill>
                  <a:schemeClr val="tx1"/>
                </a:solidFill>
              </a:rPr>
              <a:t>syariah</a:t>
            </a:r>
            <a:r>
              <a:rPr lang="en-US" sz="80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8000" dirty="0">
              <a:solidFill>
                <a:schemeClr val="tx1"/>
              </a:solidFill>
            </a:endParaRPr>
          </a:p>
          <a:p>
            <a:pPr algn="just"/>
            <a:endParaRPr lang="en-US" sz="8000" dirty="0" smtClean="0">
              <a:solidFill>
                <a:schemeClr val="tx1"/>
              </a:solidFill>
            </a:endParaRPr>
          </a:p>
          <a:p>
            <a:pPr algn="just"/>
            <a:r>
              <a:rPr lang="en-US" sz="8000" b="1" dirty="0" err="1">
                <a:solidFill>
                  <a:schemeClr val="tx1"/>
                </a:solidFill>
              </a:rPr>
              <a:t>Contoh</a:t>
            </a:r>
            <a:r>
              <a:rPr lang="en-US" sz="8000" b="1" dirty="0">
                <a:solidFill>
                  <a:schemeClr val="tx1"/>
                </a:solidFill>
              </a:rPr>
              <a:t> </a:t>
            </a:r>
            <a:r>
              <a:rPr lang="en-US" sz="8000" b="1" dirty="0" err="1">
                <a:solidFill>
                  <a:schemeClr val="tx1"/>
                </a:solidFill>
              </a:rPr>
              <a:t>kegiatan</a:t>
            </a:r>
            <a:r>
              <a:rPr lang="en-US" sz="8000" b="1" dirty="0" smtClean="0">
                <a:solidFill>
                  <a:schemeClr val="tx1"/>
                </a:solidFill>
              </a:rPr>
              <a:t>:</a:t>
            </a:r>
          </a:p>
          <a:p>
            <a:pPr marL="285750" indent="-285750" algn="just">
              <a:buAutoNum type="arabicPeriod"/>
            </a:pPr>
            <a:r>
              <a:rPr lang="it-IT" sz="8000" dirty="0" smtClean="0">
                <a:solidFill>
                  <a:schemeClr val="tx1"/>
                </a:solidFill>
              </a:rPr>
              <a:t>Menghimpun </a:t>
            </a:r>
            <a:r>
              <a:rPr lang="it-IT" sz="8000" dirty="0">
                <a:solidFill>
                  <a:schemeClr val="tx1"/>
                </a:solidFill>
              </a:rPr>
              <a:t>dana: tabungan, giro, deposito</a:t>
            </a:r>
            <a:r>
              <a:rPr lang="it-IT" sz="80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 algn="just">
              <a:buAutoNum type="arabicPeriod"/>
            </a:pPr>
            <a:r>
              <a:rPr lang="en-US" sz="8000" dirty="0" err="1">
                <a:solidFill>
                  <a:schemeClr val="tx1"/>
                </a:solidFill>
              </a:rPr>
              <a:t>Menyalurkan</a:t>
            </a:r>
            <a:r>
              <a:rPr lang="en-US" sz="8000" dirty="0">
                <a:solidFill>
                  <a:schemeClr val="tx1"/>
                </a:solidFill>
              </a:rPr>
              <a:t> </a:t>
            </a:r>
            <a:r>
              <a:rPr lang="en-US" sz="8000" dirty="0" err="1" smtClean="0">
                <a:solidFill>
                  <a:schemeClr val="tx1"/>
                </a:solidFill>
              </a:rPr>
              <a:t>kredit</a:t>
            </a:r>
            <a:endParaRPr lang="en-US" sz="8000" dirty="0" smtClean="0">
              <a:solidFill>
                <a:schemeClr val="tx1"/>
              </a:solidFill>
            </a:endParaRPr>
          </a:p>
          <a:p>
            <a:pPr marL="285750" indent="-285750" algn="just">
              <a:buAutoNum type="arabicPeriod"/>
            </a:pPr>
            <a:r>
              <a:rPr lang="en-US" sz="8000" dirty="0" err="1">
                <a:solidFill>
                  <a:schemeClr val="tx1"/>
                </a:solidFill>
              </a:rPr>
              <a:t>Jasa</a:t>
            </a:r>
            <a:r>
              <a:rPr lang="en-US" sz="8000" dirty="0">
                <a:solidFill>
                  <a:schemeClr val="tx1"/>
                </a:solidFill>
              </a:rPr>
              <a:t> transfer, </a:t>
            </a:r>
            <a:r>
              <a:rPr lang="en-US" sz="8000" dirty="0" err="1">
                <a:solidFill>
                  <a:schemeClr val="tx1"/>
                </a:solidFill>
              </a:rPr>
              <a:t>kartu</a:t>
            </a:r>
            <a:r>
              <a:rPr lang="en-US" sz="8000" dirty="0">
                <a:solidFill>
                  <a:schemeClr val="tx1"/>
                </a:solidFill>
              </a:rPr>
              <a:t> </a:t>
            </a:r>
            <a:r>
              <a:rPr lang="en-US" sz="8000" dirty="0" err="1">
                <a:solidFill>
                  <a:schemeClr val="tx1"/>
                </a:solidFill>
              </a:rPr>
              <a:t>kredit</a:t>
            </a:r>
            <a:r>
              <a:rPr lang="en-US" sz="8000" dirty="0">
                <a:solidFill>
                  <a:schemeClr val="tx1"/>
                </a:solidFill>
              </a:rPr>
              <a:t>, </a:t>
            </a:r>
            <a:r>
              <a:rPr lang="en-US" sz="8000" dirty="0" err="1">
                <a:solidFill>
                  <a:schemeClr val="tx1"/>
                </a:solidFill>
              </a:rPr>
              <a:t>kliring</a:t>
            </a:r>
            <a:r>
              <a:rPr lang="en-US" sz="80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8000" dirty="0" smtClean="0">
                <a:solidFill>
                  <a:schemeClr val="tx1"/>
                </a:solidFill>
                <a:ea typeface="Martel Sans" pitchFamily="34" charset="-122"/>
              </a:rPr>
              <a:t>(</a:t>
            </a:r>
            <a:r>
              <a:rPr lang="it-IT" sz="8000" dirty="0">
                <a:solidFill>
                  <a:schemeClr val="tx1"/>
                </a:solidFill>
              </a:rPr>
              <a:t>BRI, BCA, Bank Mandiri, BSI, dll</a:t>
            </a:r>
            <a:r>
              <a:rPr lang="it-IT" sz="8000" dirty="0" smtClean="0">
                <a:solidFill>
                  <a:schemeClr val="tx1"/>
                </a:solidFill>
              </a:rPr>
              <a:t>.)</a:t>
            </a:r>
            <a:endParaRPr lang="en-US" sz="8000" dirty="0" smtClean="0">
              <a:solidFill>
                <a:schemeClr val="tx1"/>
              </a:solidFill>
              <a:ea typeface="Martel Sans" pitchFamily="34" charset="-122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4200" dirty="0">
              <a:solidFill>
                <a:schemeClr val="tx1"/>
              </a:solidFill>
              <a:latin typeface="Martel Sans" pitchFamily="34" charset="0"/>
              <a:cs typeface="Martel Sans" pitchFamily="34" charset="-120"/>
            </a:endParaRPr>
          </a:p>
          <a:p>
            <a:pPr algn="just"/>
            <a:endParaRPr lang="en-US" sz="4200" dirty="0">
              <a:solidFill>
                <a:schemeClr val="tx1"/>
              </a:solidFill>
            </a:endParaRPr>
          </a:p>
          <a:p>
            <a:pPr algn="l"/>
            <a:endParaRPr lang="en-US" sz="4200" dirty="0">
              <a:solidFill>
                <a:schemeClr val="tx1"/>
              </a:solidFill>
            </a:endParaRPr>
          </a:p>
          <a:p>
            <a:pPr algn="l"/>
            <a:endParaRPr lang="en-US" sz="5000" dirty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  <a:latin typeface="Instrument Sans Medium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924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764704"/>
            <a:ext cx="7272808" cy="5472608"/>
          </a:xfrm>
        </p:spPr>
        <p:txBody>
          <a:bodyPr>
            <a:normAutofit/>
          </a:bodyPr>
          <a:lstStyle/>
          <a:p>
            <a:pPr algn="just"/>
            <a:r>
              <a:rPr lang="en-US" b="1" dirty="0">
                <a:solidFill>
                  <a:schemeClr val="tx1"/>
                </a:solidFill>
              </a:rPr>
              <a:t>Bank </a:t>
            </a:r>
            <a:r>
              <a:rPr lang="en-US" b="1" dirty="0" err="1">
                <a:solidFill>
                  <a:schemeClr val="tx1"/>
                </a:solidFill>
              </a:rPr>
              <a:t>Perkreditan</a:t>
            </a:r>
            <a:r>
              <a:rPr lang="en-US" b="1" dirty="0">
                <a:solidFill>
                  <a:schemeClr val="tx1"/>
                </a:solidFill>
              </a:rPr>
              <a:t> Rakyat (BPR)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Bank yang </a:t>
            </a:r>
            <a:r>
              <a:rPr lang="en-US" dirty="0" err="1">
                <a:solidFill>
                  <a:schemeClr val="tx1"/>
                </a:solidFill>
              </a:rPr>
              <a:t>hanya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melayani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kegiatan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tertentu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Menghimpun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simpanan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tabungan</a:t>
            </a:r>
            <a:r>
              <a:rPr lang="en-US" dirty="0">
                <a:solidFill>
                  <a:schemeClr val="tx1"/>
                </a:solidFill>
              </a:rPr>
              <a:t> &amp; </a:t>
            </a:r>
            <a:r>
              <a:rPr lang="en-US" dirty="0" err="1" smtClean="0">
                <a:solidFill>
                  <a:schemeClr val="tx1"/>
                </a:solidFill>
              </a:rPr>
              <a:t>deposito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Menyalurkan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kredit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kepada</a:t>
            </a:r>
            <a:r>
              <a:rPr lang="en-US" dirty="0">
                <a:solidFill>
                  <a:schemeClr val="tx1"/>
                </a:solidFill>
              </a:rPr>
              <a:t> UMKM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b="1" dirty="0" err="1">
                <a:solidFill>
                  <a:schemeClr val="tx1"/>
                </a:solidFill>
              </a:rPr>
              <a:t>Tidak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diperbolehkan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algn="just"/>
            <a:r>
              <a:rPr lang="fi-FI" dirty="0">
                <a:solidFill>
                  <a:schemeClr val="tx1"/>
                </a:solidFill>
              </a:rPr>
              <a:t>Giro, valuta asing, layanan kartu</a:t>
            </a:r>
            <a:r>
              <a:rPr lang="fi-FI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fi-FI" dirty="0" smtClean="0">
                <a:solidFill>
                  <a:schemeClr val="tx1"/>
                </a:solidFill>
              </a:rPr>
              <a:t>(</a:t>
            </a:r>
            <a:r>
              <a:rPr lang="pt-BR" dirty="0">
                <a:solidFill>
                  <a:schemeClr val="tx1"/>
                </a:solidFill>
              </a:rPr>
              <a:t>BPR Nusamba, BPR Lestari, BPR Arta </a:t>
            </a:r>
            <a:r>
              <a:rPr lang="pt-BR" dirty="0" smtClean="0">
                <a:solidFill>
                  <a:schemeClr val="tx1"/>
                </a:solidFill>
              </a:rPr>
              <a:t>Kencana)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19403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764704"/>
            <a:ext cx="7848872" cy="5328592"/>
          </a:xfrm>
        </p:spPr>
        <p:txBody>
          <a:bodyPr/>
          <a:lstStyle/>
          <a:p>
            <a:endParaRPr lang="en-US" dirty="0" smtClean="0"/>
          </a:p>
          <a:p>
            <a:r>
              <a:rPr lang="en-US" sz="2400" b="1" dirty="0" err="1" smtClean="0">
                <a:solidFill>
                  <a:schemeClr val="tx1"/>
                </a:solidFill>
              </a:rPr>
              <a:t>Struktur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Organisasi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Bank</a:t>
            </a: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pPr algn="l"/>
            <a:r>
              <a:rPr lang="en-US" sz="2400" dirty="0" err="1" smtClean="0">
                <a:solidFill>
                  <a:schemeClr val="tx1"/>
                </a:solidFill>
              </a:rPr>
              <a:t>Struktur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umum</a:t>
            </a:r>
            <a:r>
              <a:rPr lang="en-US" sz="2400" dirty="0">
                <a:solidFill>
                  <a:schemeClr val="tx1"/>
                </a:solidFill>
              </a:rPr>
              <a:t> bank </a:t>
            </a:r>
            <a:r>
              <a:rPr lang="en-US" sz="2400" dirty="0" err="1">
                <a:solidFill>
                  <a:schemeClr val="tx1"/>
                </a:solidFill>
              </a:rPr>
              <a:t>mencakup</a:t>
            </a:r>
            <a:r>
              <a:rPr lang="en-US" sz="2400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sz="2400" b="1" dirty="0" err="1" smtClean="0">
                <a:solidFill>
                  <a:schemeClr val="tx1"/>
                </a:solidFill>
              </a:rPr>
              <a:t>Dewan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Komisaris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pengawasan</a:t>
            </a:r>
            <a:r>
              <a:rPr lang="en-US" sz="2400" dirty="0">
                <a:solidFill>
                  <a:schemeClr val="tx1"/>
                </a:solidFill>
              </a:rPr>
              <a:t> internal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l">
              <a:buAutoNum type="arabicPeriod"/>
            </a:pPr>
            <a:r>
              <a:rPr lang="en-US" sz="2400" b="1" dirty="0" err="1">
                <a:solidFill>
                  <a:schemeClr val="tx1"/>
                </a:solidFill>
              </a:rPr>
              <a:t>Direksi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pengelolaan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operasional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l">
              <a:buAutoNum type="arabicPeriod"/>
            </a:pPr>
            <a:r>
              <a:rPr lang="en-US" sz="2400" b="1" dirty="0">
                <a:solidFill>
                  <a:schemeClr val="tx1"/>
                </a:solidFill>
              </a:rPr>
              <a:t>Unit-unit </a:t>
            </a:r>
            <a:r>
              <a:rPr lang="en-US" sz="2400" b="1" dirty="0" err="1">
                <a:solidFill>
                  <a:schemeClr val="tx1"/>
                </a:solidFill>
              </a:rPr>
              <a:t>operasional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Kredit</a:t>
            </a:r>
            <a:r>
              <a:rPr lang="en-US" sz="2400" dirty="0">
                <a:solidFill>
                  <a:schemeClr val="tx1"/>
                </a:solidFill>
              </a:rPr>
              <a:t>, Dana, </a:t>
            </a:r>
            <a:r>
              <a:rPr lang="en-US" sz="2400" dirty="0" err="1">
                <a:solidFill>
                  <a:schemeClr val="tx1"/>
                </a:solidFill>
              </a:rPr>
              <a:t>Risiko</a:t>
            </a:r>
            <a:r>
              <a:rPr lang="en-US" sz="2400" dirty="0">
                <a:solidFill>
                  <a:schemeClr val="tx1"/>
                </a:solidFill>
              </a:rPr>
              <a:t>, IT, SDM, Audit Internal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endParaRPr lang="en-US" sz="2400" dirty="0">
              <a:solidFill>
                <a:schemeClr val="tx1"/>
              </a:solidFill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#</a:t>
            </a:r>
            <a:r>
              <a:rPr lang="de-DE" sz="2400" dirty="0">
                <a:solidFill>
                  <a:schemeClr val="tx1"/>
                </a:solidFill>
              </a:rPr>
              <a:t>Struktur berbeda tergantung skala dan jenis bank.</a:t>
            </a:r>
            <a:endParaRPr lang="en-US" sz="2400" dirty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algn="l"/>
            <a:endParaRPr lang="en-US" b="1" dirty="0">
              <a:solidFill>
                <a:schemeClr val="tx1"/>
              </a:solidFill>
              <a:latin typeface="Instrument Sans Medium" panose="020B0604020202020204" charset="0"/>
              <a:ea typeface="Instrument Sans Medium" pitchFamily="34" charset="-122"/>
              <a:cs typeface="Instrument Sans Medium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659448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476672"/>
            <a:ext cx="7632848" cy="5688632"/>
          </a:xfrm>
        </p:spPr>
        <p:txBody>
          <a:bodyPr>
            <a:normAutofit/>
          </a:bodyPr>
          <a:lstStyle/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b="1" dirty="0" err="1" smtClean="0">
                <a:solidFill>
                  <a:schemeClr val="tx1"/>
                </a:solidFill>
              </a:rPr>
              <a:t>Fungsi-Fungsi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Bank :</a:t>
            </a:r>
          </a:p>
          <a:p>
            <a:pPr marL="514350" indent="-514350" algn="just">
              <a:buAutoNum type="arabicPeriod"/>
            </a:pPr>
            <a:r>
              <a:rPr lang="en-US" b="1" dirty="0" smtClean="0">
                <a:solidFill>
                  <a:schemeClr val="tx1"/>
                </a:solidFill>
              </a:rPr>
              <a:t>Agent </a:t>
            </a:r>
            <a:r>
              <a:rPr lang="en-US" b="1" dirty="0">
                <a:solidFill>
                  <a:schemeClr val="tx1"/>
                </a:solidFill>
              </a:rPr>
              <a:t>of Trust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Menjaga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kepercayaan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nasabah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b="1" dirty="0">
                <a:solidFill>
                  <a:schemeClr val="tx1"/>
                </a:solidFill>
              </a:rPr>
              <a:t>Financial Intermediary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Menyalurkan</a:t>
            </a:r>
            <a:r>
              <a:rPr lang="en-US" dirty="0">
                <a:solidFill>
                  <a:schemeClr val="tx1"/>
                </a:solidFill>
              </a:rPr>
              <a:t> dana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 surplus </a:t>
            </a:r>
            <a:r>
              <a:rPr lang="en-US" dirty="0" err="1">
                <a:solidFill>
                  <a:schemeClr val="tx1"/>
                </a:solidFill>
              </a:rPr>
              <a:t>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defisit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b="1" dirty="0">
                <a:solidFill>
                  <a:schemeClr val="tx1"/>
                </a:solidFill>
              </a:rPr>
              <a:t>Payment Agent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Fasilitasi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transaksi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pembayaran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en-US" b="1" dirty="0">
                <a:solidFill>
                  <a:schemeClr val="tx1"/>
                </a:solidFill>
              </a:rPr>
              <a:t>Economic Development Agent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Mendorong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pertumbuhan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ekonomi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nasional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191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476672"/>
            <a:ext cx="7560840" cy="5688632"/>
          </a:xfrm>
        </p:spPr>
        <p:txBody>
          <a:bodyPr>
            <a:noAutofit/>
          </a:bodyPr>
          <a:lstStyle/>
          <a:p>
            <a:pPr algn="just"/>
            <a:endParaRPr lang="en-US" dirty="0" smtClean="0"/>
          </a:p>
          <a:p>
            <a:pPr algn="just"/>
            <a:r>
              <a:rPr lang="en-US" b="1" dirty="0" err="1" smtClean="0">
                <a:solidFill>
                  <a:schemeClr val="tx1"/>
                </a:solidFill>
              </a:rPr>
              <a:t>Pengawasan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Bank </a:t>
            </a:r>
            <a:r>
              <a:rPr lang="en-US" b="1" dirty="0" err="1">
                <a:solidFill>
                  <a:schemeClr val="tx1"/>
                </a:solidFill>
              </a:rPr>
              <a:t>oleh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OJK</a:t>
            </a: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sv-SE" dirty="0">
                <a:solidFill>
                  <a:schemeClr val="tx1"/>
                </a:solidFill>
              </a:rPr>
              <a:t>Sejak 31 Desember 2013, pengawasan bank </a:t>
            </a:r>
            <a:r>
              <a:rPr lang="sv-SE" b="1" dirty="0">
                <a:solidFill>
                  <a:schemeClr val="tx1"/>
                </a:solidFill>
              </a:rPr>
              <a:t>beralih ke OJK</a:t>
            </a:r>
            <a:r>
              <a:rPr lang="sv-SE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b="1" dirty="0" err="1">
                <a:solidFill>
                  <a:schemeClr val="tx1"/>
                </a:solidFill>
              </a:rPr>
              <a:t>Kewenangan</a:t>
            </a:r>
            <a:r>
              <a:rPr lang="en-US" b="1" dirty="0">
                <a:solidFill>
                  <a:schemeClr val="tx1"/>
                </a:solidFill>
              </a:rPr>
              <a:t> OJK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Memberikan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izin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sv-SE" dirty="0">
                <a:solidFill>
                  <a:schemeClr val="tx1"/>
                </a:solidFill>
              </a:rPr>
              <a:t>Melakukan pengawasan berkala dan langsung</a:t>
            </a:r>
            <a:r>
              <a:rPr lang="sv-SE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Menetapkan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sanksi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administratif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Menilai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kesehatan</a:t>
            </a:r>
            <a:r>
              <a:rPr lang="en-US" dirty="0">
                <a:solidFill>
                  <a:schemeClr val="tx1"/>
                </a:solidFill>
              </a:rPr>
              <a:t> bank</a:t>
            </a:r>
            <a:endParaRPr lang="sv-SE" dirty="0">
              <a:solidFill>
                <a:schemeClr val="tx1"/>
              </a:solidFill>
            </a:endParaRP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1474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6290</TotalTime>
  <Words>413</Words>
  <Application>Microsoft Office PowerPoint</Application>
  <PresentationFormat>On-screen Show (4:3)</PresentationFormat>
  <Paragraphs>121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Cambria</vt:lpstr>
      <vt:lpstr>Instrument Sans Medium</vt:lpstr>
      <vt:lpstr>Martel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582</cp:revision>
  <cp:lastPrinted>2017-08-29T02:54:51Z</cp:lastPrinted>
  <dcterms:created xsi:type="dcterms:W3CDTF">2010-04-18T12:06:30Z</dcterms:created>
  <dcterms:modified xsi:type="dcterms:W3CDTF">2025-04-09T20:52:20Z</dcterms:modified>
</cp:coreProperties>
</file>