
<file path=[Content_Types].xml><?xml version="1.0" encoding="utf-8"?>
<Types xmlns="http://schemas.openxmlformats.org/package/2006/content-types">
  <Default Extension="gif" ContentType="image/gi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256" r:id="rId2"/>
    <p:sldId id="303" r:id="rId3"/>
    <p:sldId id="304" r:id="rId4"/>
    <p:sldId id="305" r:id="rId5"/>
    <p:sldId id="306" r:id="rId6"/>
    <p:sldId id="309" r:id="rId7"/>
    <p:sldId id="311" r:id="rId8"/>
    <p:sldId id="312" r:id="rId9"/>
    <p:sldId id="302" r:id="rId10"/>
  </p:sldIdLst>
  <p:sldSz cx="9144000" cy="6858000" type="screen4x3"/>
  <p:notesSz cx="7102475" cy="9388475"/>
  <p:custDataLst>
    <p:tags r:id="rId13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userId="Ray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250" autoAdjust="0"/>
    <p:restoredTop sz="87661" autoAdjust="0"/>
  </p:normalViewPr>
  <p:slideViewPr>
    <p:cSldViewPr>
      <p:cViewPr varScale="1">
        <p:scale>
          <a:sx n="55" d="100"/>
          <a:sy n="55" d="100"/>
        </p:scale>
        <p:origin x="1576" y="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2982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gs" Target="tags/tag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7739" cy="46942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23093" y="0"/>
            <a:ext cx="3077739" cy="46942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917422"/>
            <a:ext cx="3077739" cy="46942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23093" y="8917422"/>
            <a:ext cx="3077739" cy="46942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7739" cy="46942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3093" y="0"/>
            <a:ext cx="3077739" cy="46942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04913" y="704850"/>
            <a:ext cx="4692650" cy="35194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10248" y="4459526"/>
            <a:ext cx="5681980" cy="42248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917422"/>
            <a:ext cx="3077739" cy="46942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3093" y="8917422"/>
            <a:ext cx="3077739" cy="46942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448560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ID" dirty="0" err="1"/>
              <a:t>Sehingga</a:t>
            </a:r>
            <a:r>
              <a:rPr lang="en-ID" dirty="0"/>
              <a:t> </a:t>
            </a:r>
            <a:r>
              <a:rPr lang="en-ID" dirty="0" err="1"/>
              <a:t>bagi</a:t>
            </a:r>
            <a:r>
              <a:rPr lang="en-ID" dirty="0"/>
              <a:t> </a:t>
            </a:r>
            <a:r>
              <a:rPr lang="en-ID" dirty="0" err="1"/>
              <a:t>perusahaan-perusahaan</a:t>
            </a:r>
            <a:r>
              <a:rPr lang="en-ID" dirty="0"/>
              <a:t> </a:t>
            </a:r>
            <a:r>
              <a:rPr lang="en-ID" dirty="0" err="1"/>
              <a:t>besar</a:t>
            </a:r>
            <a:r>
              <a:rPr lang="en-ID" dirty="0"/>
              <a:t>, </a:t>
            </a:r>
            <a:r>
              <a:rPr lang="en-ID" dirty="0" err="1"/>
              <a:t>bisa</a:t>
            </a:r>
            <a:r>
              <a:rPr lang="en-ID" dirty="0"/>
              <a:t> </a:t>
            </a:r>
            <a:r>
              <a:rPr lang="en-ID" dirty="0" err="1"/>
              <a:t>melakukan</a:t>
            </a:r>
            <a:r>
              <a:rPr lang="en-ID" dirty="0"/>
              <a:t> </a:t>
            </a:r>
            <a:r>
              <a:rPr lang="en-ID" dirty="0" err="1"/>
              <a:t>wawancara</a:t>
            </a:r>
            <a:r>
              <a:rPr lang="en-ID" dirty="0"/>
              <a:t> </a:t>
            </a:r>
            <a:r>
              <a:rPr lang="en-ID" dirty="0" err="1"/>
              <a:t>lebih</a:t>
            </a:r>
            <a:r>
              <a:rPr lang="en-ID" dirty="0"/>
              <a:t> </a:t>
            </a:r>
            <a:r>
              <a:rPr lang="en-ID" dirty="0" err="1"/>
              <a:t>dari</a:t>
            </a:r>
            <a:r>
              <a:rPr lang="en-ID" dirty="0"/>
              <a:t> </a:t>
            </a:r>
            <a:r>
              <a:rPr lang="en-ID" dirty="0" err="1"/>
              <a:t>satu</a:t>
            </a:r>
            <a:r>
              <a:rPr lang="en-ID" dirty="0"/>
              <a:t> kali, agar </a:t>
            </a:r>
            <a:r>
              <a:rPr lang="en-ID" dirty="0" err="1"/>
              <a:t>bisa</a:t>
            </a:r>
            <a:r>
              <a:rPr lang="en-ID" dirty="0"/>
              <a:t> </a:t>
            </a:r>
            <a:r>
              <a:rPr lang="en-ID" dirty="0" err="1"/>
              <a:t>mendapatkan</a:t>
            </a:r>
            <a:r>
              <a:rPr lang="en-ID" dirty="0"/>
              <a:t> </a:t>
            </a:r>
            <a:r>
              <a:rPr lang="en-ID" dirty="0" err="1"/>
              <a:t>calon</a:t>
            </a:r>
            <a:r>
              <a:rPr lang="en-ID" dirty="0"/>
              <a:t> </a:t>
            </a:r>
            <a:r>
              <a:rPr lang="en-ID" dirty="0" err="1"/>
              <a:t>karyawan</a:t>
            </a:r>
            <a:r>
              <a:rPr lang="en-ID" dirty="0"/>
              <a:t> yang </a:t>
            </a:r>
            <a:r>
              <a:rPr lang="en-ID" dirty="0" err="1"/>
              <a:t>kompeten</a:t>
            </a:r>
            <a:r>
              <a:rPr lang="en-ID" dirty="0"/>
              <a:t> </a:t>
            </a:r>
            <a:r>
              <a:rPr lang="en-ID" dirty="0" err="1"/>
              <a:t>dibidangnya</a:t>
            </a:r>
            <a:r>
              <a:rPr lang="en-ID" dirty="0"/>
              <a:t>.</a:t>
            </a:r>
            <a:endParaRPr lang="id-ID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012686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975838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09851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Para </a:t>
            </a:r>
            <a:r>
              <a:rPr lang="en-US" dirty="0" err="1"/>
              <a:t>Pelamar</a:t>
            </a:r>
            <a:r>
              <a:rPr lang="en-US" dirty="0"/>
              <a:t> </a:t>
            </a:r>
            <a:r>
              <a:rPr lang="en-US" dirty="0" err="1"/>
              <a:t>kerja</a:t>
            </a:r>
            <a:r>
              <a:rPr lang="en-US" dirty="0"/>
              <a:t> </a:t>
            </a:r>
            <a:r>
              <a:rPr lang="en-US" dirty="0" err="1"/>
              <a:t>perlu</a:t>
            </a:r>
            <a:r>
              <a:rPr lang="en-US" dirty="0"/>
              <a:t> </a:t>
            </a:r>
            <a:r>
              <a:rPr lang="en-US" dirty="0" err="1"/>
              <a:t>mencari</a:t>
            </a:r>
            <a:r>
              <a:rPr lang="en-US" dirty="0"/>
              <a:t> </a:t>
            </a:r>
            <a:r>
              <a:rPr lang="en-US" dirty="0" err="1"/>
              <a:t>berbagai</a:t>
            </a:r>
            <a:r>
              <a:rPr lang="en-US" dirty="0"/>
              <a:t> </a:t>
            </a:r>
            <a:r>
              <a:rPr lang="en-US" dirty="0" err="1"/>
              <a:t>informasi</a:t>
            </a:r>
            <a:r>
              <a:rPr lang="en-US" dirty="0"/>
              <a:t> yang </a:t>
            </a:r>
            <a:r>
              <a:rPr lang="en-US" dirty="0" err="1"/>
              <a:t>berkaitan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pekerjaan</a:t>
            </a:r>
            <a:r>
              <a:rPr lang="en-US" dirty="0"/>
              <a:t> yang di </a:t>
            </a:r>
            <a:r>
              <a:rPr lang="en-US" dirty="0" err="1"/>
              <a:t>lamar</a:t>
            </a:r>
            <a:r>
              <a:rPr lang="en-US" dirty="0"/>
              <a:t> </a:t>
            </a:r>
            <a:r>
              <a:rPr lang="en-US" dirty="0" err="1"/>
              <a:t>serta</a:t>
            </a:r>
            <a:r>
              <a:rPr lang="en-US" dirty="0"/>
              <a:t> </a:t>
            </a:r>
            <a:r>
              <a:rPr lang="en-US" dirty="0" err="1"/>
              <a:t>perkembangannya</a:t>
            </a:r>
            <a:r>
              <a:rPr lang="en-US" dirty="0"/>
              <a:t>, </a:t>
            </a:r>
            <a:r>
              <a:rPr lang="en-US" dirty="0" err="1"/>
              <a:t>guna</a:t>
            </a:r>
            <a:r>
              <a:rPr lang="en-US" dirty="0"/>
              <a:t> </a:t>
            </a:r>
            <a:r>
              <a:rPr lang="en-US" dirty="0" err="1"/>
              <a:t>terciptanya</a:t>
            </a:r>
            <a:r>
              <a:rPr lang="en-US" dirty="0"/>
              <a:t> </a:t>
            </a:r>
            <a:r>
              <a:rPr lang="en-US" dirty="0" err="1"/>
              <a:t>komunikasi</a:t>
            </a:r>
            <a:r>
              <a:rPr lang="en-US" dirty="0"/>
              <a:t> </a:t>
            </a:r>
            <a:r>
              <a:rPr lang="en-US" dirty="0" err="1"/>
              <a:t>dua</a:t>
            </a:r>
            <a:r>
              <a:rPr lang="en-US" dirty="0"/>
              <a:t> </a:t>
            </a:r>
            <a:r>
              <a:rPr lang="en-US" dirty="0" err="1"/>
              <a:t>arah</a:t>
            </a:r>
            <a:r>
              <a:rPr lang="en-US" dirty="0"/>
              <a:t> </a:t>
            </a:r>
            <a:r>
              <a:rPr lang="en-US" i="1" dirty="0"/>
              <a:t>(two-way communications) </a:t>
            </a:r>
            <a:r>
              <a:rPr lang="en-US" i="0" dirty="0"/>
              <a:t>yang </a:t>
            </a:r>
            <a:r>
              <a:rPr lang="en-US" i="0" dirty="0" err="1"/>
              <a:t>aktif</a:t>
            </a:r>
            <a:r>
              <a:rPr lang="en-US" i="0" dirty="0"/>
              <a:t>.</a:t>
            </a:r>
          </a:p>
          <a:p>
            <a:r>
              <a:rPr lang="en-US" i="0" dirty="0" err="1"/>
              <a:t>Pemahaman</a:t>
            </a:r>
            <a:r>
              <a:rPr lang="en-US" i="0" dirty="0"/>
              <a:t> </a:t>
            </a:r>
            <a:r>
              <a:rPr lang="en-US" i="0" dirty="0" err="1"/>
              <a:t>pelamar</a:t>
            </a:r>
            <a:r>
              <a:rPr lang="en-US" i="0" dirty="0"/>
              <a:t> </a:t>
            </a:r>
            <a:r>
              <a:rPr lang="en-US" i="0" dirty="0" err="1"/>
              <a:t>mengenai</a:t>
            </a:r>
            <a:r>
              <a:rPr lang="en-US" i="0" dirty="0"/>
              <a:t> </a:t>
            </a:r>
            <a:r>
              <a:rPr lang="en-US" i="0" dirty="0" err="1"/>
              <a:t>pekerjaan</a:t>
            </a:r>
            <a:r>
              <a:rPr lang="en-US" i="0" dirty="0"/>
              <a:t> dan </a:t>
            </a:r>
            <a:r>
              <a:rPr lang="en-US" i="0" dirty="0" err="1"/>
              <a:t>perusahaan</a:t>
            </a:r>
            <a:r>
              <a:rPr lang="en-US" i="0" dirty="0"/>
              <a:t> yang di </a:t>
            </a:r>
            <a:r>
              <a:rPr lang="en-US" i="0" dirty="0" err="1"/>
              <a:t>lamar</a:t>
            </a:r>
            <a:r>
              <a:rPr lang="en-US" i="0" dirty="0"/>
              <a:t> </a:t>
            </a:r>
            <a:r>
              <a:rPr lang="en-US" i="0" dirty="0" err="1"/>
              <a:t>dapat</a:t>
            </a:r>
            <a:r>
              <a:rPr lang="en-US" i="0" dirty="0"/>
              <a:t> </a:t>
            </a:r>
            <a:r>
              <a:rPr lang="en-US" i="0" dirty="0" err="1"/>
              <a:t>menunjukkan</a:t>
            </a:r>
            <a:r>
              <a:rPr lang="en-US" i="0" dirty="0"/>
              <a:t> </a:t>
            </a:r>
            <a:r>
              <a:rPr lang="en-US" i="0" dirty="0" err="1"/>
              <a:t>seberapa</a:t>
            </a:r>
            <a:r>
              <a:rPr lang="en-US" i="0" dirty="0"/>
              <a:t> </a:t>
            </a:r>
            <a:r>
              <a:rPr lang="en-US" i="0" dirty="0" err="1"/>
              <a:t>besar</a:t>
            </a:r>
            <a:r>
              <a:rPr lang="en-US" i="0" dirty="0"/>
              <a:t> </a:t>
            </a:r>
            <a:r>
              <a:rPr lang="en-US" i="0" dirty="0" err="1"/>
              <a:t>kesungguhan</a:t>
            </a:r>
            <a:r>
              <a:rPr lang="en-US" i="0" dirty="0"/>
              <a:t> </a:t>
            </a:r>
            <a:r>
              <a:rPr lang="en-US" i="0" dirty="0" err="1"/>
              <a:t>pelamar</a:t>
            </a:r>
            <a:r>
              <a:rPr lang="en-US" i="0" dirty="0"/>
              <a:t> </a:t>
            </a:r>
            <a:r>
              <a:rPr lang="en-US" i="0" dirty="0" err="1"/>
              <a:t>kerja</a:t>
            </a:r>
            <a:r>
              <a:rPr lang="en-US" i="0" dirty="0"/>
              <a:t> </a:t>
            </a:r>
            <a:r>
              <a:rPr lang="en-US" i="0" dirty="0" err="1"/>
              <a:t>dalam</a:t>
            </a:r>
            <a:r>
              <a:rPr lang="en-US" i="0" dirty="0"/>
              <a:t> </a:t>
            </a:r>
            <a:r>
              <a:rPr lang="en-US" i="0" dirty="0" err="1"/>
              <a:t>mencari</a:t>
            </a:r>
            <a:r>
              <a:rPr lang="en-US" i="0" dirty="0"/>
              <a:t> </a:t>
            </a:r>
            <a:r>
              <a:rPr lang="en-US" i="0" dirty="0" err="1"/>
              <a:t>kerja</a:t>
            </a:r>
            <a:r>
              <a:rPr lang="en-US" i="0" dirty="0"/>
              <a:t>.</a:t>
            </a:r>
            <a:endParaRPr lang="id-ID" i="0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475084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wawancara</a:t>
            </a:r>
            <a:r>
              <a:rPr lang="en-US" dirty="0"/>
              <a:t> </a:t>
            </a:r>
            <a:r>
              <a:rPr lang="en-US" dirty="0" err="1"/>
              <a:t>kerja</a:t>
            </a:r>
            <a:r>
              <a:rPr lang="en-US" dirty="0"/>
              <a:t>, </a:t>
            </a:r>
            <a:r>
              <a:rPr lang="en-US" dirty="0" err="1"/>
              <a:t>berbagai</a:t>
            </a:r>
            <a:r>
              <a:rPr lang="en-US" dirty="0"/>
              <a:t> </a:t>
            </a:r>
            <a:r>
              <a:rPr lang="en-US" dirty="0" err="1"/>
              <a:t>jenis</a:t>
            </a:r>
            <a:r>
              <a:rPr lang="en-US" dirty="0"/>
              <a:t> </a:t>
            </a:r>
            <a:r>
              <a:rPr lang="en-US" dirty="0" err="1"/>
              <a:t>pertanyaan</a:t>
            </a:r>
            <a:r>
              <a:rPr lang="en-US" dirty="0"/>
              <a:t>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diajukan</a:t>
            </a:r>
            <a:r>
              <a:rPr lang="en-US" dirty="0"/>
              <a:t>, </a:t>
            </a:r>
            <a:r>
              <a:rPr lang="en-US" dirty="0" err="1"/>
              <a:t>sehingga</a:t>
            </a:r>
            <a:r>
              <a:rPr lang="en-US" dirty="0"/>
              <a:t> para </a:t>
            </a:r>
            <a:r>
              <a:rPr lang="en-US" dirty="0" err="1"/>
              <a:t>pelamar</a:t>
            </a:r>
            <a:r>
              <a:rPr lang="en-US" dirty="0"/>
              <a:t> </a:t>
            </a:r>
            <a:r>
              <a:rPr lang="en-US" dirty="0" err="1"/>
              <a:t>kerja</a:t>
            </a:r>
            <a:r>
              <a:rPr lang="en-US" dirty="0"/>
              <a:t>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benar-benar</a:t>
            </a:r>
            <a:r>
              <a:rPr lang="en-US" dirty="0"/>
              <a:t> </a:t>
            </a:r>
            <a:r>
              <a:rPr lang="en-US" dirty="0" err="1"/>
              <a:t>mempersiapkan</a:t>
            </a:r>
            <a:r>
              <a:rPr lang="en-US" dirty="0"/>
              <a:t> </a:t>
            </a:r>
            <a:r>
              <a:rPr lang="en-US" dirty="0" err="1"/>
              <a:t>diri</a:t>
            </a:r>
            <a:r>
              <a:rPr lang="en-US" dirty="0"/>
              <a:t> agar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mejawab</a:t>
            </a:r>
            <a:r>
              <a:rPr lang="en-US" dirty="0"/>
              <a:t> </a:t>
            </a:r>
            <a:r>
              <a:rPr lang="en-US" dirty="0" err="1"/>
              <a:t>semua</a:t>
            </a:r>
            <a:r>
              <a:rPr lang="en-US" dirty="0"/>
              <a:t> </a:t>
            </a:r>
            <a:r>
              <a:rPr lang="en-US" dirty="0" err="1"/>
              <a:t>pertanyaan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baik</a:t>
            </a:r>
            <a:r>
              <a:rPr lang="en-US" dirty="0"/>
              <a:t> dan </a:t>
            </a:r>
            <a:r>
              <a:rPr lang="en-US" dirty="0" err="1"/>
              <a:t>benar</a:t>
            </a:r>
            <a:r>
              <a:rPr lang="en-US" dirty="0"/>
              <a:t>.</a:t>
            </a:r>
            <a:endParaRPr lang="id-ID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456788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02330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AA526D9-A5A6-41AF-8A00-46949A839F4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Revisi: 00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04/8/2015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MAN 11225     Pengantar Bisnis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04/8/2015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MAN 11225     Pengantar Bisnis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04/8/2015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algn="ctr"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MAN 11225     Pengantar Bisnis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A80A70C-902A-499B-8946-FDFF5F57561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Revisi: 00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04/8/2015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algn="ctr"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MAN 11225     Pengantar Bisnis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extBox 7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Versi : 01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04/8/2015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MAN 11225     Pengantar Bisnis 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TextBox 8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Versi : 01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04/8/2015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MAN 11225     Pengantar Bisnis  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04/8/2015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MAN 11225     Pengantar Bisnis 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</p:spTree>
  </p:cSld>
  <p:clrMapOvr>
    <a:masterClrMapping/>
  </p:clrMapOvr>
  <p:transition spd="slow"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04/8/2015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MAN 11225     Pengantar Bisnis 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04/8/2015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MAN 11225     Pengantar Bisnis 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04/8/2015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MAN 11225     Pengantar Bisnis 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extBox 6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Versi : 01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 userDrawn="1"/>
        </p:nvSpPr>
        <p:spPr>
          <a:xfrm>
            <a:off x="323528" y="404664"/>
            <a:ext cx="165618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1200" b="1" dirty="0">
                <a:latin typeface="Arial" panose="020B0604020202020204" pitchFamily="34" charset="0"/>
                <a:cs typeface="Arial" panose="020B0604020202020204" pitchFamily="34" charset="0"/>
              </a:rPr>
              <a:t>I.</a:t>
            </a:r>
            <a:fld id="{4452BE83-FDDD-4C44-83F4-34328A082FE7}" type="slidenum">
              <a:rPr lang="id-ID" sz="1200" b="1" smtClean="0">
                <a:latin typeface="Arial" panose="020B0604020202020204" pitchFamily="34" charset="0"/>
                <a:cs typeface="Arial" panose="020B0604020202020204" pitchFamily="34" charset="0"/>
              </a:rPr>
              <a:t>‹#›</a:t>
            </a:fld>
            <a:endParaRPr lang="id-ID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5" Type="http://schemas.openxmlformats.org/officeDocument/2006/relationships/image" Target="../media/image3.gif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2571744"/>
            <a:ext cx="9144000" cy="181588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000" b="1" dirty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WAWANCARA KERJA</a:t>
            </a:r>
            <a:endParaRPr lang="id-ID" sz="4000" b="1" dirty="0"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ctr"/>
            <a:r>
              <a:rPr lang="en-US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PERTEMUAN</a:t>
            </a:r>
            <a:r>
              <a:rPr lang="id-ID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 KE </a:t>
            </a:r>
            <a:r>
              <a:rPr lang="en-US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10</a:t>
            </a:r>
          </a:p>
          <a:p>
            <a:pPr algn="ctr"/>
            <a:endParaRPr lang="en-US" sz="360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pic>
        <p:nvPicPr>
          <p:cNvPr id="11" name="Picture 2" descr="D:\Picture\logo ibi small.gif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715272" y="142852"/>
            <a:ext cx="1244319" cy="1244320"/>
          </a:xfrm>
          <a:prstGeom prst="rect">
            <a:avLst/>
          </a:prstGeom>
          <a:noFill/>
        </p:spPr>
      </p:pic>
      <p:sp>
        <p:nvSpPr>
          <p:cNvPr id="2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18/11/2019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2411760" y="6356350"/>
            <a:ext cx="4976192" cy="385018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MAN 20415    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Komunikasi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Bisnis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692696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/>
              <a:t>CAPAIAN PEMBELAJARAN 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1560" y="2492896"/>
            <a:ext cx="8229600" cy="4525963"/>
          </a:xfrm>
        </p:spPr>
        <p:txBody>
          <a:bodyPr>
            <a:normAutofit/>
          </a:bodyPr>
          <a:lstStyle/>
          <a:p>
            <a:pPr marL="0" lvl="0" indent="0" algn="just">
              <a:buNone/>
            </a:pPr>
            <a:r>
              <a:rPr lang="en-US" sz="3600" dirty="0" err="1"/>
              <a:t>Mahasiswa</a:t>
            </a:r>
            <a:r>
              <a:rPr lang="en-US" sz="3600" dirty="0"/>
              <a:t>  </a:t>
            </a:r>
            <a:r>
              <a:rPr lang="en-ID" sz="3600" dirty="0" err="1"/>
              <a:t>mampu</a:t>
            </a:r>
            <a:r>
              <a:rPr lang="en-ID" sz="3600" dirty="0"/>
              <a:t> </a:t>
            </a:r>
            <a:r>
              <a:rPr lang="en-ID" sz="3600" dirty="0" err="1"/>
              <a:t>untuk</a:t>
            </a:r>
            <a:r>
              <a:rPr lang="en-ID" sz="3600" dirty="0"/>
              <a:t> </a:t>
            </a:r>
            <a:r>
              <a:rPr lang="en-ID" sz="3600" i="1" dirty="0" err="1">
                <a:solidFill>
                  <a:srgbClr val="FF0000"/>
                </a:solidFill>
              </a:rPr>
              <a:t>memperagakan</a:t>
            </a:r>
            <a:r>
              <a:rPr lang="en-ID" sz="3600" dirty="0"/>
              <a:t> dan </a:t>
            </a:r>
            <a:r>
              <a:rPr lang="en-ID" sz="3600" i="1" dirty="0" err="1">
                <a:solidFill>
                  <a:srgbClr val="FF0000"/>
                </a:solidFill>
              </a:rPr>
              <a:t>mengimplementasikan</a:t>
            </a:r>
            <a:r>
              <a:rPr lang="en-ID" sz="3600" i="1" dirty="0">
                <a:solidFill>
                  <a:srgbClr val="FF0000"/>
                </a:solidFill>
              </a:rPr>
              <a:t> </a:t>
            </a:r>
            <a:r>
              <a:rPr lang="en-ID" sz="3600" dirty="0" err="1"/>
              <a:t>berdasarkan</a:t>
            </a:r>
            <a:r>
              <a:rPr lang="en-ID" sz="3600" dirty="0"/>
              <a:t> </a:t>
            </a:r>
            <a:r>
              <a:rPr lang="en-ID" sz="3600" dirty="0" err="1"/>
              <a:t>Etika</a:t>
            </a:r>
            <a:r>
              <a:rPr lang="en-ID" sz="3600" dirty="0"/>
              <a:t> dan Tips </a:t>
            </a:r>
            <a:r>
              <a:rPr lang="en-ID" sz="3600" dirty="0" err="1"/>
              <a:t>dalam</a:t>
            </a:r>
            <a:r>
              <a:rPr lang="en-ID" sz="3600" dirty="0"/>
              <a:t> </a:t>
            </a:r>
            <a:r>
              <a:rPr lang="en-ID" sz="3600" dirty="0" err="1"/>
              <a:t>menjawab</a:t>
            </a:r>
            <a:r>
              <a:rPr lang="en-ID" sz="3600" dirty="0"/>
              <a:t> </a:t>
            </a:r>
            <a:r>
              <a:rPr lang="en-ID" sz="3600" dirty="0" err="1"/>
              <a:t>pertanyaan</a:t>
            </a:r>
            <a:r>
              <a:rPr lang="en-ID" sz="3600" dirty="0"/>
              <a:t> </a:t>
            </a:r>
            <a:r>
              <a:rPr lang="en-ID" sz="3600" dirty="0" err="1"/>
              <a:t>wawancara</a:t>
            </a:r>
            <a:r>
              <a:rPr lang="en-ID" sz="3600" dirty="0"/>
              <a:t> </a:t>
            </a:r>
            <a:r>
              <a:rPr lang="en-ID" sz="3600" dirty="0" err="1"/>
              <a:t>kerja</a:t>
            </a:r>
            <a:r>
              <a:rPr lang="en-ID" sz="3600" dirty="0"/>
              <a:t>.</a:t>
            </a:r>
            <a:endParaRPr lang="en-US" sz="3600" dirty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0" lvl="0" indent="0">
              <a:buNone/>
            </a:pPr>
            <a:endParaRPr lang="id-ID" sz="2600" dirty="0"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6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18/11/2019</a:t>
            </a:r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2411760" y="6356350"/>
            <a:ext cx="4976192" cy="385018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MAN 20415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Komunikasi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Bisnis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6187972"/>
      </p:ext>
    </p:extLst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352699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/>
              <a:t>Arti </a:t>
            </a:r>
            <a:r>
              <a:rPr lang="en-US" dirty="0" err="1"/>
              <a:t>Penting</a:t>
            </a:r>
            <a:r>
              <a:rPr lang="en-US" dirty="0"/>
              <a:t> </a:t>
            </a:r>
            <a:r>
              <a:rPr lang="en-US" dirty="0" err="1"/>
              <a:t>Wawancara</a:t>
            </a:r>
            <a:r>
              <a:rPr lang="en-US" dirty="0"/>
              <a:t> </a:t>
            </a:r>
            <a:r>
              <a:rPr lang="en-US" dirty="0" err="1"/>
              <a:t>Kerja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95513"/>
            <a:ext cx="8229600" cy="3537744"/>
          </a:xfrm>
        </p:spPr>
        <p:txBody>
          <a:bodyPr>
            <a:normAutofit/>
          </a:bodyPr>
          <a:lstStyle/>
          <a:p>
            <a:pPr marL="0" lvl="0" indent="0" algn="just">
              <a:buNone/>
            </a:pPr>
            <a:r>
              <a:rPr lang="en-ID" sz="3200" dirty="0" err="1"/>
              <a:t>Wawancara</a:t>
            </a:r>
            <a:r>
              <a:rPr lang="en-ID" sz="3200" dirty="0"/>
              <a:t> </a:t>
            </a:r>
            <a:r>
              <a:rPr lang="en-ID" sz="3200" dirty="0" err="1"/>
              <a:t>dibutuhkan</a:t>
            </a:r>
            <a:r>
              <a:rPr lang="en-ID" sz="3200" dirty="0"/>
              <a:t> </a:t>
            </a:r>
            <a:r>
              <a:rPr lang="en-ID" sz="3200" dirty="0" err="1"/>
              <a:t>sebagai</a:t>
            </a:r>
            <a:r>
              <a:rPr lang="en-ID" sz="3200" dirty="0"/>
              <a:t> salah </a:t>
            </a:r>
            <a:r>
              <a:rPr lang="en-ID" sz="3200" dirty="0" err="1"/>
              <a:t>satu</a:t>
            </a:r>
            <a:r>
              <a:rPr lang="en-ID" sz="3200" dirty="0"/>
              <a:t> </a:t>
            </a:r>
            <a:r>
              <a:rPr lang="en-ID" sz="3200" dirty="0" err="1"/>
              <a:t>alat</a:t>
            </a:r>
            <a:r>
              <a:rPr lang="en-ID" sz="3200" dirty="0"/>
              <a:t> </a:t>
            </a:r>
            <a:r>
              <a:rPr lang="en-ID" sz="3200" dirty="0" err="1"/>
              <a:t>penyeleksi</a:t>
            </a:r>
            <a:r>
              <a:rPr lang="en-ID" sz="3200" dirty="0"/>
              <a:t> </a:t>
            </a:r>
            <a:r>
              <a:rPr lang="en-ID" sz="3200" dirty="0" err="1"/>
              <a:t>bagi</a:t>
            </a:r>
            <a:r>
              <a:rPr lang="en-ID" sz="3200" dirty="0"/>
              <a:t> </a:t>
            </a:r>
            <a:r>
              <a:rPr lang="en-ID" sz="3200" dirty="0" err="1"/>
              <a:t>perusahaan</a:t>
            </a:r>
            <a:r>
              <a:rPr lang="en-ID" sz="3200" dirty="0"/>
              <a:t> </a:t>
            </a:r>
            <a:r>
              <a:rPr lang="en-ID" sz="3200" dirty="0" err="1"/>
              <a:t>untuk</a:t>
            </a:r>
            <a:r>
              <a:rPr lang="en-ID" sz="3200" dirty="0"/>
              <a:t> </a:t>
            </a:r>
            <a:r>
              <a:rPr lang="en-ID" sz="3200" dirty="0" err="1"/>
              <a:t>mendapatkan</a:t>
            </a:r>
            <a:r>
              <a:rPr lang="en-ID" sz="3200" dirty="0"/>
              <a:t> orang-orang yang </a:t>
            </a:r>
            <a:r>
              <a:rPr lang="en-ID" sz="3200" dirty="0" err="1"/>
              <a:t>sesuai</a:t>
            </a:r>
            <a:r>
              <a:rPr lang="en-ID" sz="3200" dirty="0"/>
              <a:t> </a:t>
            </a:r>
            <a:r>
              <a:rPr lang="en-ID" sz="3200" dirty="0" err="1"/>
              <a:t>dengan</a:t>
            </a:r>
            <a:r>
              <a:rPr lang="en-ID" sz="3200" dirty="0"/>
              <a:t> </a:t>
            </a:r>
            <a:r>
              <a:rPr lang="en-ID" sz="3200" dirty="0" err="1"/>
              <a:t>posisi</a:t>
            </a:r>
            <a:r>
              <a:rPr lang="en-ID" sz="3200" dirty="0"/>
              <a:t> yang </a:t>
            </a:r>
            <a:r>
              <a:rPr lang="en-ID" sz="3200" dirty="0" err="1"/>
              <a:t>ditawarkan</a:t>
            </a:r>
            <a:r>
              <a:rPr lang="en-ID" sz="3200" dirty="0"/>
              <a:t>, </a:t>
            </a:r>
            <a:r>
              <a:rPr lang="en-ID" sz="3200" dirty="0" err="1"/>
              <a:t>hal</a:t>
            </a:r>
            <a:r>
              <a:rPr lang="en-ID" sz="3200" dirty="0"/>
              <a:t> </a:t>
            </a:r>
            <a:r>
              <a:rPr lang="en-ID" sz="3200" dirty="0" err="1"/>
              <a:t>ini</a:t>
            </a:r>
            <a:r>
              <a:rPr lang="en-ID" sz="3200" dirty="0"/>
              <a:t> </a:t>
            </a:r>
            <a:r>
              <a:rPr lang="en-ID" sz="3200" dirty="0" err="1"/>
              <a:t>disebabkan</a:t>
            </a:r>
            <a:r>
              <a:rPr lang="en-ID" sz="3200" dirty="0"/>
              <a:t> oleh </a:t>
            </a:r>
            <a:r>
              <a:rPr lang="en-ID" sz="3200" dirty="0" err="1"/>
              <a:t>jumlah</a:t>
            </a:r>
            <a:r>
              <a:rPr lang="en-ID" sz="3200" dirty="0"/>
              <a:t> </a:t>
            </a:r>
            <a:r>
              <a:rPr lang="en-ID" sz="3200" dirty="0" err="1"/>
              <a:t>pelamar</a:t>
            </a:r>
            <a:r>
              <a:rPr lang="en-ID" sz="3200" dirty="0"/>
              <a:t> </a:t>
            </a:r>
            <a:r>
              <a:rPr lang="en-ID" sz="3200" dirty="0" err="1"/>
              <a:t>jauh</a:t>
            </a:r>
            <a:r>
              <a:rPr lang="en-ID" sz="3200" dirty="0"/>
              <a:t> </a:t>
            </a:r>
            <a:r>
              <a:rPr lang="en-ID" sz="3200" dirty="0" err="1"/>
              <a:t>lebih</a:t>
            </a:r>
            <a:r>
              <a:rPr lang="en-ID" sz="3200" dirty="0"/>
              <a:t> </a:t>
            </a:r>
            <a:r>
              <a:rPr lang="en-ID" sz="3200" dirty="0" err="1"/>
              <a:t>banyak</a:t>
            </a:r>
            <a:r>
              <a:rPr lang="en-ID" sz="3200" dirty="0"/>
              <a:t> </a:t>
            </a:r>
            <a:r>
              <a:rPr lang="en-ID" sz="3200" dirty="0" err="1"/>
              <a:t>dari</a:t>
            </a:r>
            <a:r>
              <a:rPr lang="en-ID" sz="3200" dirty="0"/>
              <a:t> pada </a:t>
            </a:r>
            <a:r>
              <a:rPr lang="en-ID" sz="3200" dirty="0" err="1"/>
              <a:t>lowongan</a:t>
            </a:r>
            <a:r>
              <a:rPr lang="en-ID" sz="3200" dirty="0"/>
              <a:t> yang </a:t>
            </a:r>
            <a:r>
              <a:rPr lang="en-ID" sz="3200" dirty="0" err="1"/>
              <a:t>disediakan</a:t>
            </a:r>
            <a:r>
              <a:rPr lang="en-ID" sz="3200" dirty="0"/>
              <a:t>. </a:t>
            </a:r>
            <a:endParaRPr lang="id-ID" sz="3200" dirty="0"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6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18/11/2019</a:t>
            </a:r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2411760" y="6356350"/>
            <a:ext cx="4976192" cy="385018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MAN 20415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Komunikasi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Bisnis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03890242"/>
      </p:ext>
    </p:extLst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116632"/>
            <a:ext cx="8471284" cy="792088"/>
          </a:xfrm>
        </p:spPr>
        <p:txBody>
          <a:bodyPr>
            <a:noAutofit/>
          </a:bodyPr>
          <a:lstStyle/>
          <a:p>
            <a:r>
              <a:rPr lang="en-US" dirty="0" err="1"/>
              <a:t>Persiapan</a:t>
            </a:r>
            <a:r>
              <a:rPr lang="en-US" dirty="0"/>
              <a:t> </a:t>
            </a:r>
            <a:r>
              <a:rPr lang="en-US" dirty="0" err="1"/>
              <a:t>Wawancara</a:t>
            </a:r>
            <a:r>
              <a:rPr lang="en-US" dirty="0"/>
              <a:t> </a:t>
            </a:r>
            <a:r>
              <a:rPr lang="en-US" dirty="0" err="1"/>
              <a:t>Kerja</a:t>
            </a:r>
            <a:endParaRPr lang="id-ID" dirty="0"/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527CAB91-CDE6-4A28-9B36-31CE2BB2DD1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1235959"/>
              </p:ext>
            </p:extLst>
          </p:nvPr>
        </p:nvGraphicFramePr>
        <p:xfrm>
          <a:off x="457200" y="1083310"/>
          <a:ext cx="8363272" cy="5273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81636">
                  <a:extLst>
                    <a:ext uri="{9D8B030D-6E8A-4147-A177-3AD203B41FA5}">
                      <a16:colId xmlns:a16="http://schemas.microsoft.com/office/drawing/2014/main" val="2528910234"/>
                    </a:ext>
                  </a:extLst>
                </a:gridCol>
                <a:gridCol w="4181636">
                  <a:extLst>
                    <a:ext uri="{9D8B030D-6E8A-4147-A177-3AD203B41FA5}">
                      <a16:colId xmlns:a16="http://schemas.microsoft.com/office/drawing/2014/main" val="1467063671"/>
                    </a:ext>
                  </a:extLst>
                </a:gridCol>
              </a:tblGrid>
              <a:tr h="499387">
                <a:tc>
                  <a:txBody>
                    <a:bodyPr/>
                    <a:lstStyle/>
                    <a:p>
                      <a:r>
                        <a:rPr lang="en-US" sz="2800" dirty="0"/>
                        <a:t>Yang </a:t>
                      </a:r>
                      <a:r>
                        <a:rPr lang="en-US" sz="2800" dirty="0" err="1"/>
                        <a:t>Harus</a:t>
                      </a:r>
                      <a:r>
                        <a:rPr lang="en-US" sz="2800" dirty="0"/>
                        <a:t> </a:t>
                      </a:r>
                      <a:r>
                        <a:rPr lang="en-US" sz="2800" dirty="0" err="1">
                          <a:solidFill>
                            <a:srgbClr val="FFFF00"/>
                          </a:solidFill>
                        </a:rPr>
                        <a:t>Dilakukan</a:t>
                      </a:r>
                      <a:endParaRPr lang="en-ID" sz="2800" dirty="0">
                        <a:solidFill>
                          <a:srgbClr val="FFFF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/>
                        <a:t>Yang </a:t>
                      </a:r>
                      <a:r>
                        <a:rPr lang="en-US" sz="2800" dirty="0" err="1"/>
                        <a:t>Harus</a:t>
                      </a:r>
                      <a:r>
                        <a:rPr lang="en-US" sz="2800" dirty="0"/>
                        <a:t> </a:t>
                      </a:r>
                      <a:r>
                        <a:rPr lang="en-US" sz="2800" dirty="0" err="1">
                          <a:solidFill>
                            <a:srgbClr val="FFFF00"/>
                          </a:solidFill>
                        </a:rPr>
                        <a:t>Dihindari</a:t>
                      </a:r>
                      <a:endParaRPr lang="en-ID" sz="2800" dirty="0">
                        <a:solidFill>
                          <a:srgbClr val="FFFF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0091696"/>
                  </a:ext>
                </a:extLst>
              </a:tr>
              <a:tr h="4582607">
                <a:tc>
                  <a:txBody>
                    <a:bodyPr/>
                    <a:lstStyle/>
                    <a:p>
                      <a:pPr marL="285750" indent="-285750">
                        <a:buFont typeface="Wingdings" panose="05000000000000000000" pitchFamily="2" charset="2"/>
                        <a:buChar char="q"/>
                      </a:pPr>
                      <a:r>
                        <a:rPr lang="en-US" sz="2400" dirty="0" err="1"/>
                        <a:t>Berdoa</a:t>
                      </a:r>
                      <a:endParaRPr lang="en-US" sz="2400" dirty="0"/>
                    </a:p>
                    <a:p>
                      <a:pPr marL="285750" indent="-285750">
                        <a:buFont typeface="Wingdings" panose="05000000000000000000" pitchFamily="2" charset="2"/>
                        <a:buChar char="q"/>
                      </a:pPr>
                      <a:r>
                        <a:rPr lang="en-US" sz="2400" dirty="0" err="1"/>
                        <a:t>Datang</a:t>
                      </a:r>
                      <a:r>
                        <a:rPr lang="en-US" sz="2400" dirty="0"/>
                        <a:t> </a:t>
                      </a:r>
                      <a:r>
                        <a:rPr lang="en-US" sz="2400" dirty="0" err="1"/>
                        <a:t>Lebih</a:t>
                      </a:r>
                      <a:r>
                        <a:rPr lang="en-US" sz="2400" dirty="0"/>
                        <a:t> </a:t>
                      </a:r>
                      <a:r>
                        <a:rPr lang="en-US" sz="2400" dirty="0" err="1"/>
                        <a:t>Awal</a:t>
                      </a:r>
                      <a:r>
                        <a:rPr lang="en-US" sz="2400" dirty="0"/>
                        <a:t> </a:t>
                      </a:r>
                      <a:r>
                        <a:rPr lang="en-US" sz="2400" dirty="0" err="1"/>
                        <a:t>dari</a:t>
                      </a:r>
                      <a:r>
                        <a:rPr lang="en-US" sz="2400" dirty="0"/>
                        <a:t> </a:t>
                      </a:r>
                      <a:r>
                        <a:rPr lang="en-US" sz="2400" dirty="0" err="1"/>
                        <a:t>Jadwal</a:t>
                      </a:r>
                      <a:r>
                        <a:rPr lang="en-US" sz="2400" dirty="0"/>
                        <a:t> 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q"/>
                      </a:pPr>
                      <a:r>
                        <a:rPr lang="en-US" sz="2400" dirty="0" err="1"/>
                        <a:t>Bersikap</a:t>
                      </a:r>
                      <a:r>
                        <a:rPr lang="en-US" sz="2400" dirty="0"/>
                        <a:t> Yakin, </a:t>
                      </a:r>
                      <a:r>
                        <a:rPr lang="en-US" sz="2400" dirty="0" err="1"/>
                        <a:t>Optimis</a:t>
                      </a:r>
                      <a:r>
                        <a:rPr lang="en-US" sz="2400" dirty="0"/>
                        <a:t> dan </a:t>
                      </a:r>
                      <a:r>
                        <a:rPr lang="en-US" sz="2400" dirty="0" err="1"/>
                        <a:t>Tenang</a:t>
                      </a:r>
                      <a:endParaRPr lang="en-US" sz="2400" dirty="0"/>
                    </a:p>
                    <a:p>
                      <a:pPr marL="285750" indent="-285750">
                        <a:buFont typeface="Wingdings" panose="05000000000000000000" pitchFamily="2" charset="2"/>
                        <a:buChar char="q"/>
                      </a:pPr>
                      <a:r>
                        <a:rPr lang="en-US" sz="2400" dirty="0" err="1"/>
                        <a:t>Siapkan</a:t>
                      </a:r>
                      <a:r>
                        <a:rPr lang="en-US" sz="2400" dirty="0"/>
                        <a:t> </a:t>
                      </a:r>
                      <a:r>
                        <a:rPr lang="en-US" sz="2400" dirty="0" err="1"/>
                        <a:t>sertifikat</a:t>
                      </a:r>
                      <a:r>
                        <a:rPr lang="en-US" sz="2400" dirty="0"/>
                        <a:t> yang  </a:t>
                      </a:r>
                      <a:r>
                        <a:rPr lang="en-US" sz="2400" dirty="0" err="1"/>
                        <a:t>Dimiliki</a:t>
                      </a:r>
                      <a:endParaRPr lang="en-US" sz="2400" dirty="0"/>
                    </a:p>
                    <a:p>
                      <a:pPr marL="285750" indent="-285750">
                        <a:buFont typeface="Wingdings" panose="05000000000000000000" pitchFamily="2" charset="2"/>
                        <a:buChar char="q"/>
                      </a:pPr>
                      <a:r>
                        <a:rPr lang="en-US" sz="2400" dirty="0" err="1"/>
                        <a:t>Tersenyumlah</a:t>
                      </a:r>
                      <a:r>
                        <a:rPr lang="en-US" sz="2400" dirty="0"/>
                        <a:t> </a:t>
                      </a:r>
                      <a:r>
                        <a:rPr lang="en-US" sz="2400" dirty="0" err="1"/>
                        <a:t>secara</a:t>
                      </a:r>
                      <a:r>
                        <a:rPr lang="en-US" sz="2400" dirty="0"/>
                        <a:t> </a:t>
                      </a:r>
                      <a:r>
                        <a:rPr lang="en-US" sz="2400" dirty="0" err="1"/>
                        <a:t>Wajar</a:t>
                      </a:r>
                      <a:endParaRPr lang="en-US" sz="2400" dirty="0"/>
                    </a:p>
                    <a:p>
                      <a:pPr marL="285750" indent="-285750">
                        <a:buFont typeface="Wingdings" panose="05000000000000000000" pitchFamily="2" charset="2"/>
                        <a:buChar char="q"/>
                      </a:pPr>
                      <a:r>
                        <a:rPr lang="en-US" sz="2400" dirty="0" err="1"/>
                        <a:t>Berpakaian</a:t>
                      </a:r>
                      <a:r>
                        <a:rPr lang="en-US" sz="2400" dirty="0"/>
                        <a:t> yang </a:t>
                      </a:r>
                      <a:r>
                        <a:rPr lang="en-US" sz="2400" dirty="0" err="1"/>
                        <a:t>Rapi</a:t>
                      </a:r>
                      <a:r>
                        <a:rPr lang="en-US" sz="2400" dirty="0"/>
                        <a:t> dan </a:t>
                      </a:r>
                      <a:r>
                        <a:rPr lang="en-US" sz="2400" dirty="0" err="1"/>
                        <a:t>Sopan</a:t>
                      </a:r>
                      <a:endParaRPr lang="en-US" sz="2400" dirty="0"/>
                    </a:p>
                    <a:p>
                      <a:pPr marL="285750" indent="-285750">
                        <a:buFont typeface="Wingdings" panose="05000000000000000000" pitchFamily="2" charset="2"/>
                        <a:buChar char="q"/>
                      </a:pPr>
                      <a:r>
                        <a:rPr lang="en-US" sz="2400" dirty="0" err="1"/>
                        <a:t>Ketuk</a:t>
                      </a:r>
                      <a:r>
                        <a:rPr lang="en-US" sz="2400" dirty="0"/>
                        <a:t> </a:t>
                      </a:r>
                      <a:r>
                        <a:rPr lang="en-US" sz="2400" dirty="0" err="1"/>
                        <a:t>Pintu</a:t>
                      </a:r>
                      <a:r>
                        <a:rPr lang="en-US" sz="2400" dirty="0"/>
                        <a:t> </a:t>
                      </a:r>
                      <a:r>
                        <a:rPr lang="en-US" sz="2400" dirty="0" err="1"/>
                        <a:t>sebelum</a:t>
                      </a:r>
                      <a:r>
                        <a:rPr lang="en-US" sz="2400" dirty="0"/>
                        <a:t> </a:t>
                      </a:r>
                      <a:r>
                        <a:rPr lang="en-US" sz="2400" dirty="0" err="1"/>
                        <a:t>Memasuki</a:t>
                      </a:r>
                      <a:r>
                        <a:rPr lang="en-US" sz="2400" dirty="0"/>
                        <a:t> </a:t>
                      </a:r>
                      <a:r>
                        <a:rPr lang="en-US" sz="2400" dirty="0" err="1"/>
                        <a:t>Ruang</a:t>
                      </a:r>
                      <a:r>
                        <a:rPr lang="en-US" sz="2400" dirty="0"/>
                        <a:t> </a:t>
                      </a:r>
                    </a:p>
                    <a:p>
                      <a:pPr marL="0" indent="0">
                        <a:buFont typeface="Wingdings" panose="05000000000000000000" pitchFamily="2" charset="2"/>
                        <a:buNone/>
                      </a:pP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Wingdings" panose="05000000000000000000" pitchFamily="2" charset="2"/>
                        <a:buChar char="q"/>
                      </a:pPr>
                      <a:r>
                        <a:rPr lang="en-US" sz="2400" dirty="0" err="1"/>
                        <a:t>Datang</a:t>
                      </a:r>
                      <a:r>
                        <a:rPr lang="en-US" sz="2400" dirty="0"/>
                        <a:t> </a:t>
                      </a:r>
                      <a:r>
                        <a:rPr lang="en-US" sz="2400" dirty="0" err="1"/>
                        <a:t>Terlambat</a:t>
                      </a:r>
                      <a:endParaRPr lang="en-US" sz="2400" dirty="0"/>
                    </a:p>
                    <a:p>
                      <a:pPr marL="285750" indent="-285750">
                        <a:buFont typeface="Wingdings" panose="05000000000000000000" pitchFamily="2" charset="2"/>
                        <a:buChar char="q"/>
                      </a:pPr>
                      <a:r>
                        <a:rPr lang="en-US" sz="2400" dirty="0" err="1"/>
                        <a:t>Kelihatan</a:t>
                      </a:r>
                      <a:r>
                        <a:rPr lang="en-US" sz="2400" dirty="0"/>
                        <a:t> </a:t>
                      </a:r>
                      <a:r>
                        <a:rPr lang="en-US" sz="2400" dirty="0" err="1"/>
                        <a:t>Kesal</a:t>
                      </a:r>
                      <a:r>
                        <a:rPr lang="en-US" sz="2400" dirty="0"/>
                        <a:t> </a:t>
                      </a:r>
                      <a:r>
                        <a:rPr lang="en-US" sz="2400" dirty="0" err="1"/>
                        <a:t>karena</a:t>
                      </a:r>
                      <a:r>
                        <a:rPr lang="en-US" sz="2400" dirty="0"/>
                        <a:t> </a:t>
                      </a:r>
                      <a:r>
                        <a:rPr lang="en-US" sz="2400" dirty="0" err="1"/>
                        <a:t>Menunggu</a:t>
                      </a:r>
                      <a:endParaRPr lang="en-US" sz="2400" dirty="0"/>
                    </a:p>
                    <a:p>
                      <a:pPr marL="285750" indent="-285750">
                        <a:buFont typeface="Wingdings" panose="05000000000000000000" pitchFamily="2" charset="2"/>
                        <a:buChar char="q"/>
                      </a:pPr>
                      <a:r>
                        <a:rPr lang="en-US" sz="2400" dirty="0" err="1"/>
                        <a:t>Bersikap</a:t>
                      </a:r>
                      <a:r>
                        <a:rPr lang="en-US" sz="2400" dirty="0"/>
                        <a:t> </a:t>
                      </a:r>
                      <a:r>
                        <a:rPr lang="en-US" sz="2400" dirty="0" err="1"/>
                        <a:t>Tidak</a:t>
                      </a:r>
                      <a:r>
                        <a:rPr lang="en-US" sz="2400" dirty="0"/>
                        <a:t> Yakin dan </a:t>
                      </a:r>
                      <a:r>
                        <a:rPr lang="en-US" sz="2400" dirty="0" err="1"/>
                        <a:t>Optimis</a:t>
                      </a:r>
                      <a:endParaRPr lang="en-US" sz="2400" dirty="0"/>
                    </a:p>
                    <a:p>
                      <a:pPr marL="285750" indent="-285750">
                        <a:buFont typeface="Wingdings" panose="05000000000000000000" pitchFamily="2" charset="2"/>
                        <a:buChar char="q"/>
                      </a:pPr>
                      <a:r>
                        <a:rPr lang="en-US" sz="2400" dirty="0" err="1"/>
                        <a:t>Mengajak</a:t>
                      </a:r>
                      <a:r>
                        <a:rPr lang="en-US" sz="2400" dirty="0"/>
                        <a:t> </a:t>
                      </a:r>
                      <a:r>
                        <a:rPr lang="en-US" sz="2400" dirty="0" err="1"/>
                        <a:t>Teman</a:t>
                      </a:r>
                      <a:r>
                        <a:rPr lang="en-US" sz="2400" dirty="0"/>
                        <a:t> </a:t>
                      </a:r>
                      <a:r>
                        <a:rPr lang="en-US" sz="2400" dirty="0" err="1"/>
                        <a:t>atau</a:t>
                      </a:r>
                      <a:r>
                        <a:rPr lang="en-US" sz="2400" dirty="0"/>
                        <a:t> </a:t>
                      </a:r>
                      <a:r>
                        <a:rPr lang="en-US" sz="2400" dirty="0" err="1"/>
                        <a:t>Keluarga</a:t>
                      </a:r>
                      <a:r>
                        <a:rPr lang="en-US" sz="2400" dirty="0"/>
                        <a:t> </a:t>
                      </a:r>
                      <a:r>
                        <a:rPr lang="en-US" sz="2400" dirty="0" err="1"/>
                        <a:t>saat</a:t>
                      </a:r>
                      <a:r>
                        <a:rPr lang="en-US" sz="2400" dirty="0"/>
                        <a:t> </a:t>
                      </a:r>
                      <a:r>
                        <a:rPr lang="en-US" sz="2400" dirty="0" err="1"/>
                        <a:t>wawancara</a:t>
                      </a:r>
                      <a:endParaRPr lang="en-US" sz="2400" dirty="0"/>
                    </a:p>
                    <a:p>
                      <a:pPr marL="285750" indent="-285750">
                        <a:buFont typeface="Wingdings" panose="05000000000000000000" pitchFamily="2" charset="2"/>
                        <a:buChar char="q"/>
                      </a:pPr>
                      <a:r>
                        <a:rPr lang="en-US" sz="2400" dirty="0"/>
                        <a:t>Duduk </a:t>
                      </a:r>
                      <a:r>
                        <a:rPr lang="en-US" sz="2400" dirty="0" err="1"/>
                        <a:t>sebelum</a:t>
                      </a:r>
                      <a:r>
                        <a:rPr lang="en-US" sz="2400" dirty="0"/>
                        <a:t> </a:t>
                      </a:r>
                      <a:r>
                        <a:rPr lang="en-US" sz="2400" dirty="0" err="1"/>
                        <a:t>dipersilahkan</a:t>
                      </a:r>
                      <a:endParaRPr lang="en-US" sz="2400" dirty="0"/>
                    </a:p>
                    <a:p>
                      <a:pPr marL="285750" indent="-285750">
                        <a:buFont typeface="Wingdings" panose="05000000000000000000" pitchFamily="2" charset="2"/>
                        <a:buChar char="q"/>
                      </a:pPr>
                      <a:r>
                        <a:rPr lang="en-US" sz="2400" dirty="0" err="1"/>
                        <a:t>Membungkuk</a:t>
                      </a:r>
                      <a:r>
                        <a:rPr lang="en-US" sz="2400" dirty="0"/>
                        <a:t>, </a:t>
                      </a:r>
                      <a:r>
                        <a:rPr lang="en-US" sz="2400" dirty="0" err="1"/>
                        <a:t>Menundukan</a:t>
                      </a:r>
                      <a:r>
                        <a:rPr lang="en-US" sz="2400" dirty="0"/>
                        <a:t> </a:t>
                      </a:r>
                      <a:r>
                        <a:rPr lang="en-US" sz="2400" dirty="0" err="1"/>
                        <a:t>Kepala</a:t>
                      </a:r>
                      <a:r>
                        <a:rPr lang="en-US" sz="2400" dirty="0"/>
                        <a:t> dan </a:t>
                      </a:r>
                      <a:r>
                        <a:rPr lang="en-US" sz="2400" dirty="0" err="1"/>
                        <a:t>Betopang</a:t>
                      </a:r>
                      <a:r>
                        <a:rPr lang="en-US" sz="2400" dirty="0"/>
                        <a:t> </a:t>
                      </a:r>
                      <a:r>
                        <a:rPr lang="en-US" sz="2400" dirty="0" err="1"/>
                        <a:t>Dagu</a:t>
                      </a:r>
                      <a:endParaRPr lang="en-US" sz="2400" dirty="0"/>
                    </a:p>
                    <a:p>
                      <a:pPr marL="285750" indent="-285750">
                        <a:buFont typeface="Wingdings" panose="05000000000000000000" pitchFamily="2" charset="2"/>
                        <a:buChar char="q"/>
                      </a:pPr>
                      <a:r>
                        <a:rPr lang="en-ID" sz="2400" dirty="0" err="1"/>
                        <a:t>Melebih-lebihkan</a:t>
                      </a:r>
                      <a:r>
                        <a:rPr lang="en-ID" sz="2400" dirty="0"/>
                        <a:t> </a:t>
                      </a:r>
                      <a:r>
                        <a:rPr lang="en-ID" sz="2400" dirty="0" err="1"/>
                        <a:t>Diri</a:t>
                      </a:r>
                      <a:endParaRPr lang="en-ID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11596004"/>
                  </a:ext>
                </a:extLst>
              </a:tr>
            </a:tbl>
          </a:graphicData>
        </a:graphic>
      </p:graphicFrame>
      <p:sp>
        <p:nvSpPr>
          <p:cNvPr id="6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18/11/2019</a:t>
            </a:r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2411760" y="6356350"/>
            <a:ext cx="4976192" cy="385018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MAN 20415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Komunikasi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Bisnis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14590758"/>
      </p:ext>
    </p:extLst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65301" y="149334"/>
            <a:ext cx="8139147" cy="852109"/>
          </a:xfrm>
        </p:spPr>
        <p:txBody>
          <a:bodyPr>
            <a:normAutofit/>
          </a:bodyPr>
          <a:lstStyle/>
          <a:p>
            <a:r>
              <a:rPr lang="en-US" dirty="0" err="1"/>
              <a:t>Persiapan</a:t>
            </a:r>
            <a:r>
              <a:rPr lang="en-US" dirty="0"/>
              <a:t> </a:t>
            </a:r>
            <a:r>
              <a:rPr lang="en-US" dirty="0" err="1"/>
              <a:t>Wawancara</a:t>
            </a:r>
            <a:r>
              <a:rPr lang="en-US" dirty="0"/>
              <a:t> </a:t>
            </a:r>
            <a:r>
              <a:rPr lang="en-US" dirty="0" err="1"/>
              <a:t>Kerja</a:t>
            </a:r>
            <a:r>
              <a:rPr lang="en-US" dirty="0"/>
              <a:t> (cont.)</a:t>
            </a:r>
            <a:endParaRPr lang="id-ID" dirty="0"/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7C074224-ED39-4BE3-B0BF-D00D474EC09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64848829"/>
              </p:ext>
            </p:extLst>
          </p:nvPr>
        </p:nvGraphicFramePr>
        <p:xfrm>
          <a:off x="457200" y="1088096"/>
          <a:ext cx="8435280" cy="5181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17640">
                  <a:extLst>
                    <a:ext uri="{9D8B030D-6E8A-4147-A177-3AD203B41FA5}">
                      <a16:colId xmlns:a16="http://schemas.microsoft.com/office/drawing/2014/main" val="1263777054"/>
                    </a:ext>
                  </a:extLst>
                </a:gridCol>
                <a:gridCol w="4217640">
                  <a:extLst>
                    <a:ext uri="{9D8B030D-6E8A-4147-A177-3AD203B41FA5}">
                      <a16:colId xmlns:a16="http://schemas.microsoft.com/office/drawing/2014/main" val="470633835"/>
                    </a:ext>
                  </a:extLst>
                </a:gridCol>
              </a:tblGrid>
              <a:tr h="704660">
                <a:tc>
                  <a:txBody>
                    <a:bodyPr/>
                    <a:lstStyle/>
                    <a:p>
                      <a:r>
                        <a:rPr lang="en-US" sz="2800" dirty="0"/>
                        <a:t>Yang </a:t>
                      </a:r>
                      <a:r>
                        <a:rPr lang="en-US" sz="2800" dirty="0" err="1"/>
                        <a:t>Harus</a:t>
                      </a:r>
                      <a:r>
                        <a:rPr lang="en-US" sz="2800" dirty="0"/>
                        <a:t> </a:t>
                      </a:r>
                      <a:r>
                        <a:rPr lang="en-US" sz="2800" dirty="0" err="1">
                          <a:solidFill>
                            <a:srgbClr val="FFFF00"/>
                          </a:solidFill>
                        </a:rPr>
                        <a:t>Dilakukan</a:t>
                      </a:r>
                      <a:endParaRPr lang="en-ID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/>
                        <a:t>Yang </a:t>
                      </a:r>
                      <a:r>
                        <a:rPr lang="en-US" sz="2800" dirty="0" err="1"/>
                        <a:t>Harus</a:t>
                      </a:r>
                      <a:r>
                        <a:rPr lang="en-US" sz="2800" dirty="0"/>
                        <a:t> </a:t>
                      </a:r>
                      <a:r>
                        <a:rPr lang="en-US" sz="2800" dirty="0" err="1">
                          <a:solidFill>
                            <a:srgbClr val="FFFF00"/>
                          </a:solidFill>
                        </a:rPr>
                        <a:t>Dihindari</a:t>
                      </a:r>
                      <a:endParaRPr lang="en-ID" sz="2800" dirty="0">
                        <a:solidFill>
                          <a:srgbClr val="FFFF00"/>
                        </a:solidFill>
                      </a:endParaRPr>
                    </a:p>
                    <a:p>
                      <a:endParaRPr lang="en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75227295"/>
                  </a:ext>
                </a:extLst>
              </a:tr>
              <a:tr h="4291029">
                <a:tc>
                  <a:txBody>
                    <a:bodyPr/>
                    <a:lstStyle/>
                    <a:p>
                      <a:pPr marL="285750" indent="-285750">
                        <a:buFont typeface="Wingdings" panose="05000000000000000000" pitchFamily="2" charset="2"/>
                        <a:buChar char="q"/>
                      </a:pPr>
                      <a:r>
                        <a:rPr lang="en-US" sz="2400" dirty="0"/>
                        <a:t>Minta </a:t>
                      </a:r>
                      <a:r>
                        <a:rPr lang="en-US" sz="2400" dirty="0" err="1"/>
                        <a:t>Izin</a:t>
                      </a:r>
                      <a:r>
                        <a:rPr lang="en-US" sz="2400" dirty="0"/>
                        <a:t> </a:t>
                      </a:r>
                      <a:r>
                        <a:rPr lang="en-US" sz="2400" dirty="0" err="1"/>
                        <a:t>untuk</a:t>
                      </a:r>
                      <a:r>
                        <a:rPr lang="en-US" sz="2400" dirty="0"/>
                        <a:t> Duduk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q"/>
                      </a:pPr>
                      <a:r>
                        <a:rPr lang="en-US" sz="2400" dirty="0" err="1"/>
                        <a:t>Ingat</a:t>
                      </a:r>
                      <a:r>
                        <a:rPr lang="en-US" sz="2400" dirty="0"/>
                        <a:t> </a:t>
                      </a:r>
                      <a:r>
                        <a:rPr lang="en-US" sz="2400" dirty="0" err="1"/>
                        <a:t>nama</a:t>
                      </a:r>
                      <a:r>
                        <a:rPr lang="en-US" sz="2400" dirty="0"/>
                        <a:t> </a:t>
                      </a:r>
                      <a:r>
                        <a:rPr lang="en-US" sz="2400" dirty="0" err="1"/>
                        <a:t>pewawancara</a:t>
                      </a:r>
                      <a:r>
                        <a:rPr lang="en-US" sz="2400" dirty="0"/>
                        <a:t> </a:t>
                      </a:r>
                      <a:r>
                        <a:rPr lang="en-US" sz="2400" dirty="0" err="1"/>
                        <a:t>dengan</a:t>
                      </a:r>
                      <a:r>
                        <a:rPr lang="en-US" sz="2400" dirty="0"/>
                        <a:t> </a:t>
                      </a:r>
                      <a:r>
                        <a:rPr lang="en-US" sz="2400" dirty="0" err="1"/>
                        <a:t>baik</a:t>
                      </a:r>
                      <a:r>
                        <a:rPr lang="en-US" sz="2400" dirty="0"/>
                        <a:t> 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q"/>
                      </a:pPr>
                      <a:r>
                        <a:rPr lang="en-US" sz="2400" dirty="0" err="1"/>
                        <a:t>Tataplah</a:t>
                      </a:r>
                      <a:r>
                        <a:rPr lang="en-US" sz="2400" dirty="0"/>
                        <a:t> </a:t>
                      </a:r>
                      <a:r>
                        <a:rPr lang="en-US" sz="2400" dirty="0" err="1"/>
                        <a:t>Pewawancara</a:t>
                      </a:r>
                      <a:endParaRPr lang="en-US" sz="2400" dirty="0"/>
                    </a:p>
                    <a:p>
                      <a:pPr marL="285750" indent="-285750">
                        <a:buFont typeface="Wingdings" panose="05000000000000000000" pitchFamily="2" charset="2"/>
                        <a:buChar char="q"/>
                      </a:pPr>
                      <a:r>
                        <a:rPr lang="en-US" sz="2400" dirty="0" err="1"/>
                        <a:t>Tunjukan</a:t>
                      </a:r>
                      <a:r>
                        <a:rPr lang="en-US" sz="2400" dirty="0"/>
                        <a:t> </a:t>
                      </a:r>
                      <a:r>
                        <a:rPr lang="en-US" sz="2400" dirty="0" err="1"/>
                        <a:t>kemampuan</a:t>
                      </a:r>
                      <a:r>
                        <a:rPr lang="en-US" sz="2400" dirty="0"/>
                        <a:t> </a:t>
                      </a:r>
                      <a:r>
                        <a:rPr lang="en-US" sz="2400" dirty="0" err="1"/>
                        <a:t>diri</a:t>
                      </a:r>
                      <a:r>
                        <a:rPr lang="en-US" sz="2400" dirty="0"/>
                        <a:t> </a:t>
                      </a:r>
                      <a:r>
                        <a:rPr lang="en-US" sz="2400" dirty="0" err="1"/>
                        <a:t>anda</a:t>
                      </a:r>
                      <a:r>
                        <a:rPr lang="en-US" sz="2400" dirty="0"/>
                        <a:t>, </a:t>
                      </a:r>
                      <a:r>
                        <a:rPr lang="en-US" sz="2400" dirty="0" err="1"/>
                        <a:t>tetapi</a:t>
                      </a:r>
                      <a:r>
                        <a:rPr lang="en-US" sz="2400" dirty="0"/>
                        <a:t> </a:t>
                      </a:r>
                      <a:r>
                        <a:rPr lang="en-US" sz="2400" dirty="0" err="1"/>
                        <a:t>jangan</a:t>
                      </a:r>
                      <a:r>
                        <a:rPr lang="en-US" sz="2400" dirty="0"/>
                        <a:t> </a:t>
                      </a:r>
                      <a:r>
                        <a:rPr lang="en-US" sz="2400" dirty="0" err="1"/>
                        <a:t>berlebihan</a:t>
                      </a:r>
                      <a:endParaRPr lang="en-US" sz="2400" dirty="0"/>
                    </a:p>
                    <a:p>
                      <a:pPr marL="285750" indent="-285750">
                        <a:buFont typeface="Wingdings" panose="05000000000000000000" pitchFamily="2" charset="2"/>
                        <a:buChar char="q"/>
                      </a:pPr>
                      <a:r>
                        <a:rPr lang="en-US" sz="2400" dirty="0" err="1"/>
                        <a:t>Bicaralah</a:t>
                      </a:r>
                      <a:r>
                        <a:rPr lang="en-US" sz="2400" dirty="0"/>
                        <a:t> yang </a:t>
                      </a:r>
                      <a:r>
                        <a:rPr lang="en-US" sz="2400" dirty="0" err="1"/>
                        <a:t>Jelas</a:t>
                      </a:r>
                      <a:r>
                        <a:rPr lang="en-US" sz="2400" dirty="0"/>
                        <a:t> dan </a:t>
                      </a:r>
                      <a:r>
                        <a:rPr lang="en-US" sz="2400" dirty="0" err="1"/>
                        <a:t>Tegas</a:t>
                      </a:r>
                      <a:r>
                        <a:rPr lang="en-US" sz="2400" dirty="0"/>
                        <a:t>, </a:t>
                      </a:r>
                      <a:r>
                        <a:rPr lang="en-US" sz="2400" dirty="0" err="1"/>
                        <a:t>serta</a:t>
                      </a:r>
                      <a:r>
                        <a:rPr lang="en-US" sz="2400" dirty="0"/>
                        <a:t> </a:t>
                      </a:r>
                      <a:r>
                        <a:rPr lang="en-US" sz="2400" dirty="0" err="1"/>
                        <a:t>Atur</a:t>
                      </a:r>
                      <a:r>
                        <a:rPr lang="en-US" sz="2400" dirty="0"/>
                        <a:t> Nada </a:t>
                      </a:r>
                      <a:r>
                        <a:rPr lang="en-US" sz="2400" dirty="0" err="1"/>
                        <a:t>Suara</a:t>
                      </a:r>
                      <a:endParaRPr lang="en-US" sz="2400" dirty="0"/>
                    </a:p>
                    <a:p>
                      <a:pPr marL="285750" indent="-285750">
                        <a:buFont typeface="Wingdings" panose="05000000000000000000" pitchFamily="2" charset="2"/>
                        <a:buChar char="q"/>
                      </a:pPr>
                      <a:r>
                        <a:rPr lang="en-US" sz="2400" dirty="0"/>
                        <a:t> </a:t>
                      </a:r>
                      <a:r>
                        <a:rPr lang="en-US" sz="2400" dirty="0" err="1"/>
                        <a:t>Tunjukan</a:t>
                      </a:r>
                      <a:r>
                        <a:rPr lang="en-US" sz="2400" dirty="0"/>
                        <a:t> </a:t>
                      </a:r>
                      <a:r>
                        <a:rPr lang="en-US" sz="2400" dirty="0" err="1"/>
                        <a:t>Minat</a:t>
                      </a:r>
                      <a:endParaRPr lang="en-US" sz="2400" dirty="0"/>
                    </a:p>
                    <a:p>
                      <a:pPr marL="285750" indent="-285750">
                        <a:buFont typeface="Wingdings" panose="05000000000000000000" pitchFamily="2" charset="2"/>
                        <a:buChar char="q"/>
                      </a:pPr>
                      <a:r>
                        <a:rPr lang="en-US" sz="2400" dirty="0" err="1"/>
                        <a:t>Bersikaplah</a:t>
                      </a:r>
                      <a:r>
                        <a:rPr lang="en-US" sz="2400" dirty="0"/>
                        <a:t> </a:t>
                      </a:r>
                      <a:r>
                        <a:rPr lang="en-US" sz="2400" dirty="0" err="1"/>
                        <a:t>Jujur</a:t>
                      </a:r>
                      <a:r>
                        <a:rPr lang="en-US" sz="2400" dirty="0"/>
                        <a:t> 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q"/>
                      </a:pP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r>
                        <a:rPr lang="en-ID" sz="2400" dirty="0" err="1"/>
                        <a:t>Memberikan</a:t>
                      </a:r>
                      <a:r>
                        <a:rPr lang="en-ID" sz="2400" dirty="0"/>
                        <a:t> </a:t>
                      </a:r>
                      <a:r>
                        <a:rPr lang="en-ID" sz="2400" dirty="0" err="1"/>
                        <a:t>informasi</a:t>
                      </a:r>
                      <a:r>
                        <a:rPr lang="en-ID" sz="2400" dirty="0"/>
                        <a:t> yang </a:t>
                      </a:r>
                      <a:r>
                        <a:rPr lang="en-ID" sz="2400" dirty="0" err="1"/>
                        <a:t>tidak</a:t>
                      </a:r>
                      <a:r>
                        <a:rPr lang="en-ID" sz="2400" dirty="0"/>
                        <a:t> </a:t>
                      </a:r>
                      <a:r>
                        <a:rPr lang="en-ID" sz="2400" dirty="0" err="1"/>
                        <a:t>relevan</a:t>
                      </a:r>
                      <a:endParaRPr lang="en-ID" sz="2400" dirty="0"/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r>
                        <a:rPr lang="en-ID" sz="2400" dirty="0" err="1"/>
                        <a:t>Membual</a:t>
                      </a:r>
                      <a:r>
                        <a:rPr lang="en-ID" sz="2400" dirty="0"/>
                        <a:t>, </a:t>
                      </a:r>
                      <a:r>
                        <a:rPr lang="en-ID" sz="2400" dirty="0" err="1"/>
                        <a:t>Mengkritik</a:t>
                      </a:r>
                      <a:endParaRPr lang="en-ID" sz="2400" dirty="0"/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r>
                        <a:rPr lang="en-ID" sz="2400" dirty="0" err="1"/>
                        <a:t>Membuka</a:t>
                      </a:r>
                      <a:r>
                        <a:rPr lang="en-ID" sz="2400" dirty="0"/>
                        <a:t> </a:t>
                      </a:r>
                      <a:r>
                        <a:rPr lang="en-ID" sz="2400" dirty="0" err="1"/>
                        <a:t>percakapan</a:t>
                      </a:r>
                      <a:r>
                        <a:rPr lang="en-ID" sz="2400" dirty="0"/>
                        <a:t> </a:t>
                      </a:r>
                      <a:r>
                        <a:rPr lang="en-ID" sz="2400" dirty="0" err="1"/>
                        <a:t>wawancara</a:t>
                      </a:r>
                      <a:endParaRPr lang="en-ID" sz="2400" dirty="0"/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r>
                        <a:rPr lang="en-ID" sz="2400" dirty="0" err="1"/>
                        <a:t>Memberikan</a:t>
                      </a:r>
                      <a:r>
                        <a:rPr lang="en-ID" sz="2400" dirty="0"/>
                        <a:t> </a:t>
                      </a:r>
                      <a:r>
                        <a:rPr lang="en-ID" sz="2400" dirty="0" err="1"/>
                        <a:t>Kesan</a:t>
                      </a:r>
                      <a:r>
                        <a:rPr lang="en-ID" sz="2400" dirty="0"/>
                        <a:t> </a:t>
                      </a:r>
                      <a:r>
                        <a:rPr lang="en-ID" sz="2400" dirty="0" err="1"/>
                        <a:t>Sangat</a:t>
                      </a:r>
                      <a:r>
                        <a:rPr lang="en-ID" sz="2400" dirty="0"/>
                        <a:t> </a:t>
                      </a:r>
                      <a:r>
                        <a:rPr lang="en-ID" sz="2400" dirty="0" err="1"/>
                        <a:t>Membutuhkan</a:t>
                      </a:r>
                      <a:r>
                        <a:rPr lang="en-ID" sz="2400" dirty="0"/>
                        <a:t> </a:t>
                      </a:r>
                      <a:r>
                        <a:rPr lang="en-ID" sz="2400" dirty="0" err="1"/>
                        <a:t>pekerjaan</a:t>
                      </a:r>
                      <a:endParaRPr lang="en-ID" sz="2400" dirty="0"/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r>
                        <a:rPr lang="en-ID" sz="2400" dirty="0" err="1"/>
                        <a:t>Emosional</a:t>
                      </a:r>
                      <a:r>
                        <a:rPr lang="en-ID" sz="2400" dirty="0"/>
                        <a:t> dan </a:t>
                      </a:r>
                      <a:r>
                        <a:rPr lang="en-ID" sz="2400" dirty="0" err="1"/>
                        <a:t>Mudah</a:t>
                      </a:r>
                      <a:r>
                        <a:rPr lang="en-ID" sz="2400" dirty="0"/>
                        <a:t> </a:t>
                      </a:r>
                      <a:r>
                        <a:rPr lang="en-ID" sz="2400" dirty="0" err="1"/>
                        <a:t>Tersinggung</a:t>
                      </a:r>
                      <a:endParaRPr lang="en-ID" sz="2400" dirty="0"/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r>
                        <a:rPr lang="en-ID" sz="2400" dirty="0" err="1"/>
                        <a:t>Makan</a:t>
                      </a:r>
                      <a:r>
                        <a:rPr lang="en-ID" sz="2400" dirty="0"/>
                        <a:t>, </a:t>
                      </a:r>
                      <a:r>
                        <a:rPr lang="en-ID" sz="2400" dirty="0" err="1"/>
                        <a:t>Minum</a:t>
                      </a:r>
                      <a:r>
                        <a:rPr lang="en-ID" sz="2400" dirty="0"/>
                        <a:t>, </a:t>
                      </a:r>
                      <a:r>
                        <a:rPr lang="en-ID" sz="2400" dirty="0" err="1"/>
                        <a:t>Merokok</a:t>
                      </a:r>
                      <a:r>
                        <a:rPr lang="en-ID" sz="2400" dirty="0"/>
                        <a:t> pada </a:t>
                      </a:r>
                      <a:r>
                        <a:rPr lang="en-ID" sz="2400" dirty="0" err="1"/>
                        <a:t>saat</a:t>
                      </a:r>
                      <a:r>
                        <a:rPr lang="en-ID" sz="2400" dirty="0"/>
                        <a:t> </a:t>
                      </a:r>
                      <a:r>
                        <a:rPr lang="en-ID" sz="2400" dirty="0" err="1"/>
                        <a:t>wawancara</a:t>
                      </a:r>
                      <a:endParaRPr lang="en-ID" sz="2400" dirty="0"/>
                    </a:p>
                    <a:p>
                      <a:pPr marL="285750" indent="-285750">
                        <a:buFont typeface="Wingdings" panose="05000000000000000000" pitchFamily="2" charset="2"/>
                        <a:buChar char="q"/>
                      </a:pPr>
                      <a:endParaRPr lang="en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15362177"/>
                  </a:ext>
                </a:extLst>
              </a:tr>
            </a:tbl>
          </a:graphicData>
        </a:graphic>
      </p:graphicFrame>
      <p:sp>
        <p:nvSpPr>
          <p:cNvPr id="6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18/11/2019</a:t>
            </a:r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2411760" y="6356350"/>
            <a:ext cx="4976192" cy="385018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MAN 20415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Komunikasi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Bisnis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40545221"/>
      </p:ext>
    </p:extLst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71732" y="332656"/>
            <a:ext cx="8229600" cy="1071710"/>
          </a:xfrm>
        </p:spPr>
        <p:txBody>
          <a:bodyPr>
            <a:normAutofit fontScale="90000"/>
          </a:bodyPr>
          <a:lstStyle/>
          <a:p>
            <a:r>
              <a:rPr lang="en-US" dirty="0"/>
              <a:t>Cara </a:t>
            </a:r>
            <a:r>
              <a:rPr lang="en-US" dirty="0" err="1"/>
              <a:t>Mengenali</a:t>
            </a:r>
            <a:r>
              <a:rPr lang="en-US" dirty="0"/>
              <a:t> </a:t>
            </a:r>
            <a:r>
              <a:rPr lang="en-US" dirty="0" err="1"/>
              <a:t>Pekerjaan</a:t>
            </a:r>
            <a:r>
              <a:rPr lang="en-US" dirty="0"/>
              <a:t> dan Perusahaan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1732" y="1906533"/>
            <a:ext cx="8229600" cy="4114512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sz="3200" i="1" dirty="0">
                <a:latin typeface="Cambria" panose="02040503050406030204" pitchFamily="18" charset="0"/>
                <a:cs typeface="Arial" panose="020B0604020202020204" pitchFamily="34" charset="0"/>
              </a:rPr>
              <a:t>Official Publication</a:t>
            </a:r>
            <a:r>
              <a:rPr lang="en-US" sz="3200" dirty="0">
                <a:latin typeface="Cambria" panose="02040503050406030204" pitchFamily="18" charset="0"/>
                <a:cs typeface="Arial" panose="020B0604020202020204" pitchFamily="34" charset="0"/>
              </a:rPr>
              <a:t> Perusahaan </a:t>
            </a:r>
            <a:r>
              <a:rPr lang="en-US" sz="3200" dirty="0" err="1">
                <a:latin typeface="Cambria" panose="02040503050406030204" pitchFamily="18" charset="0"/>
                <a:cs typeface="Arial" panose="020B0604020202020204" pitchFamily="34" charset="0"/>
              </a:rPr>
              <a:t>merupakan</a:t>
            </a:r>
            <a:r>
              <a:rPr lang="en-US" sz="3200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Cambria" panose="02040503050406030204" pitchFamily="18" charset="0"/>
                <a:cs typeface="Arial" panose="020B0604020202020204" pitchFamily="34" charset="0"/>
              </a:rPr>
              <a:t>sumber</a:t>
            </a:r>
            <a:r>
              <a:rPr lang="en-US" sz="3200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Cambria" panose="02040503050406030204" pitchFamily="18" charset="0"/>
                <a:cs typeface="Arial" panose="020B0604020202020204" pitchFamily="34" charset="0"/>
              </a:rPr>
              <a:t>informasi</a:t>
            </a:r>
            <a:r>
              <a:rPr lang="en-US" sz="3200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Cambria" panose="02040503050406030204" pitchFamily="18" charset="0"/>
                <a:cs typeface="Arial" panose="020B0604020202020204" pitchFamily="34" charset="0"/>
              </a:rPr>
              <a:t>resmi</a:t>
            </a:r>
            <a:r>
              <a:rPr lang="en-US" sz="3200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US" sz="3200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Cambria" panose="02040503050406030204" pitchFamily="18" charset="0"/>
                <a:cs typeface="Arial" panose="020B0604020202020204" pitchFamily="34" charset="0"/>
              </a:rPr>
              <a:t>perusahaan</a:t>
            </a:r>
            <a:r>
              <a:rPr lang="en-US" sz="3200" dirty="0"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3200" dirty="0" err="1">
                <a:latin typeface="Cambria" panose="02040503050406030204" pitchFamily="18" charset="0"/>
                <a:cs typeface="Arial" panose="020B0604020202020204" pitchFamily="34" charset="0"/>
              </a:rPr>
              <a:t>sedang</a:t>
            </a:r>
            <a:r>
              <a:rPr lang="en-US" sz="3200" dirty="0">
                <a:latin typeface="Cambria" panose="02040503050406030204" pitchFamily="18" charset="0"/>
                <a:cs typeface="Arial" panose="020B0604020202020204" pitchFamily="34" charset="0"/>
              </a:rPr>
              <a:t> di </a:t>
            </a:r>
            <a:r>
              <a:rPr lang="en-US" sz="3200" dirty="0" err="1">
                <a:latin typeface="Cambria" panose="02040503050406030204" pitchFamily="18" charset="0"/>
                <a:cs typeface="Arial" panose="020B0604020202020204" pitchFamily="34" charset="0"/>
              </a:rPr>
              <a:t>lamar</a:t>
            </a:r>
            <a:r>
              <a:rPr lang="en-US" sz="3200" dirty="0"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3200" dirty="0" err="1">
                <a:latin typeface="Cambria" panose="02040503050406030204" pitchFamily="18" charset="0"/>
                <a:cs typeface="Arial" panose="020B0604020202020204" pitchFamily="34" charset="0"/>
              </a:rPr>
              <a:t>melalui</a:t>
            </a:r>
            <a:r>
              <a:rPr lang="en-US" sz="3200" dirty="0">
                <a:latin typeface="Cambria" panose="02040503050406030204" pitchFamily="18" charset="0"/>
                <a:cs typeface="Arial" panose="020B0604020202020204" pitchFamily="34" charset="0"/>
              </a:rPr>
              <a:t> 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3200" dirty="0" err="1">
                <a:latin typeface="Cambria" panose="02040503050406030204" pitchFamily="18" charset="0"/>
                <a:cs typeface="Arial" panose="020B0604020202020204" pitchFamily="34" charset="0"/>
              </a:rPr>
              <a:t>Jurnal</a:t>
            </a:r>
            <a:endParaRPr lang="en-US" sz="3200" dirty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sz="3200" dirty="0" err="1">
                <a:latin typeface="Cambria" panose="02040503050406030204" pitchFamily="18" charset="0"/>
                <a:cs typeface="Arial" panose="020B0604020202020204" pitchFamily="34" charset="0"/>
              </a:rPr>
              <a:t>Majalah</a:t>
            </a:r>
            <a:endParaRPr lang="en-US" sz="3200" dirty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sz="3200" dirty="0" err="1">
                <a:latin typeface="Cambria" panose="02040503050406030204" pitchFamily="18" charset="0"/>
                <a:cs typeface="Arial" panose="020B0604020202020204" pitchFamily="34" charset="0"/>
              </a:rPr>
              <a:t>Buletin</a:t>
            </a:r>
            <a:r>
              <a:rPr lang="en-US" sz="3200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3200" dirty="0">
                <a:latin typeface="Cambria" panose="02040503050406030204" pitchFamily="18" charset="0"/>
                <a:cs typeface="Arial" panose="020B0604020202020204" pitchFamily="34" charset="0"/>
              </a:rPr>
              <a:t>Web Perusahaan</a:t>
            </a:r>
          </a:p>
        </p:txBody>
      </p:sp>
      <p:sp>
        <p:nvSpPr>
          <p:cNvPr id="6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18/11/2019</a:t>
            </a:r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2411760" y="6356350"/>
            <a:ext cx="4976192" cy="385018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MAN 20415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Komunikasi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Bisnis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21766571"/>
      </p:ext>
    </p:extLst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260648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err="1"/>
              <a:t>Pertanyaan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Wawancara</a:t>
            </a:r>
            <a:r>
              <a:rPr lang="en-US" dirty="0"/>
              <a:t> </a:t>
            </a:r>
            <a:r>
              <a:rPr lang="en-US" dirty="0" err="1"/>
              <a:t>Kerja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24568"/>
            <a:ext cx="8229600" cy="4740736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r>
              <a:rPr lang="en-US" dirty="0" err="1">
                <a:latin typeface="Cambria" panose="02040503050406030204" pitchFamily="18" charset="0"/>
                <a:cs typeface="Arial" panose="020B0604020202020204" pitchFamily="34" charset="0"/>
              </a:rPr>
              <a:t>Pertanyaan</a:t>
            </a:r>
            <a:r>
              <a:rPr lang="en-US" dirty="0"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dirty="0" err="1">
                <a:latin typeface="Cambria" panose="02040503050406030204" pitchFamily="18" charset="0"/>
                <a:cs typeface="Arial" panose="020B0604020202020204" pitchFamily="34" charset="0"/>
              </a:rPr>
              <a:t>sering</a:t>
            </a:r>
            <a:r>
              <a:rPr lang="en-US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cs typeface="Arial" panose="020B0604020202020204" pitchFamily="34" charset="0"/>
              </a:rPr>
              <a:t>diajukan</a:t>
            </a:r>
            <a:r>
              <a:rPr lang="en-US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cs typeface="Arial" panose="020B0604020202020204" pitchFamily="34" charset="0"/>
              </a:rPr>
              <a:t>wawancara</a:t>
            </a:r>
            <a:r>
              <a:rPr lang="en-US" dirty="0">
                <a:latin typeface="Cambria" panose="02040503050406030204" pitchFamily="18" charset="0"/>
                <a:cs typeface="Arial" panose="020B0604020202020204" pitchFamily="34" charset="0"/>
              </a:rPr>
              <a:t> : </a:t>
            </a:r>
          </a:p>
          <a:p>
            <a:pPr lvl="0">
              <a:buFont typeface="Wingdings" panose="05000000000000000000" pitchFamily="2" charset="2"/>
              <a:buChar char="Ø"/>
            </a:pPr>
            <a:r>
              <a:rPr lang="en-US" dirty="0" err="1">
                <a:latin typeface="Cambria" panose="02040503050406030204" pitchFamily="18" charset="0"/>
                <a:cs typeface="Arial" panose="020B0604020202020204" pitchFamily="34" charset="0"/>
              </a:rPr>
              <a:t>Pekerjaan</a:t>
            </a:r>
            <a:r>
              <a:rPr lang="en-US" dirty="0"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dirty="0" err="1">
                <a:latin typeface="Cambria" panose="02040503050406030204" pitchFamily="18" charset="0"/>
                <a:cs typeface="Arial" panose="020B0604020202020204" pitchFamily="34" charset="0"/>
              </a:rPr>
              <a:t>dilamar</a:t>
            </a:r>
            <a:endParaRPr lang="en-US" dirty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lvl="0">
              <a:buFont typeface="Wingdings" panose="05000000000000000000" pitchFamily="2" charset="2"/>
              <a:buChar char="Ø"/>
            </a:pPr>
            <a:r>
              <a:rPr lang="en-US" dirty="0">
                <a:latin typeface="Cambria" panose="02040503050406030204" pitchFamily="18" charset="0"/>
                <a:cs typeface="Arial" panose="020B0604020202020204" pitchFamily="34" charset="0"/>
              </a:rPr>
              <a:t>Pendidikan dan </a:t>
            </a:r>
            <a:r>
              <a:rPr lang="en-US" dirty="0" err="1">
                <a:latin typeface="Cambria" panose="02040503050406030204" pitchFamily="18" charset="0"/>
                <a:cs typeface="Arial" panose="020B0604020202020204" pitchFamily="34" charset="0"/>
              </a:rPr>
              <a:t>Pelatihan</a:t>
            </a:r>
            <a:r>
              <a:rPr lang="en-US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</a:p>
          <a:p>
            <a:pPr lvl="0">
              <a:buFont typeface="Wingdings" panose="05000000000000000000" pitchFamily="2" charset="2"/>
              <a:buChar char="Ø"/>
            </a:pPr>
            <a:r>
              <a:rPr lang="en-US" dirty="0" err="1">
                <a:latin typeface="Cambria" panose="02040503050406030204" pitchFamily="18" charset="0"/>
                <a:cs typeface="Arial" panose="020B0604020202020204" pitchFamily="34" charset="0"/>
              </a:rPr>
              <a:t>Latar</a:t>
            </a:r>
            <a:r>
              <a:rPr lang="en-US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cs typeface="Arial" panose="020B0604020202020204" pitchFamily="34" charset="0"/>
              </a:rPr>
              <a:t>Belakang</a:t>
            </a:r>
            <a:r>
              <a:rPr lang="en-US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cs typeface="Arial" panose="020B0604020202020204" pitchFamily="34" charset="0"/>
              </a:rPr>
              <a:t>Keluarga</a:t>
            </a:r>
            <a:endParaRPr lang="en-US" dirty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lvl="0">
              <a:buFont typeface="Wingdings" panose="05000000000000000000" pitchFamily="2" charset="2"/>
              <a:buChar char="Ø"/>
            </a:pPr>
            <a:r>
              <a:rPr lang="en-US" dirty="0" err="1">
                <a:latin typeface="Cambria" panose="02040503050406030204" pitchFamily="18" charset="0"/>
                <a:cs typeface="Arial" panose="020B0604020202020204" pitchFamily="34" charset="0"/>
              </a:rPr>
              <a:t>Kepribadian</a:t>
            </a:r>
            <a:endParaRPr lang="en-US" dirty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lvl="0">
              <a:buFont typeface="Wingdings" panose="05000000000000000000" pitchFamily="2" charset="2"/>
              <a:buChar char="Ø"/>
            </a:pPr>
            <a:r>
              <a:rPr lang="en-US" dirty="0" err="1">
                <a:latin typeface="Cambria" panose="02040503050406030204" pitchFamily="18" charset="0"/>
                <a:cs typeface="Arial" panose="020B0604020202020204" pitchFamily="34" charset="0"/>
              </a:rPr>
              <a:t>Penilaian</a:t>
            </a:r>
            <a:r>
              <a:rPr lang="en-US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cs typeface="Arial" panose="020B0604020202020204" pitchFamily="34" charset="0"/>
              </a:rPr>
              <a:t>Pribadi</a:t>
            </a:r>
            <a:r>
              <a:rPr lang="en-US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</a:p>
          <a:p>
            <a:pPr lvl="0">
              <a:buFont typeface="Wingdings" panose="05000000000000000000" pitchFamily="2" charset="2"/>
              <a:buChar char="Ø"/>
            </a:pPr>
            <a:r>
              <a:rPr lang="en-US" dirty="0" err="1">
                <a:latin typeface="Cambria" panose="02040503050406030204" pitchFamily="18" charset="0"/>
                <a:cs typeface="Arial" panose="020B0604020202020204" pitchFamily="34" charset="0"/>
              </a:rPr>
              <a:t>Tujuan</a:t>
            </a:r>
            <a:r>
              <a:rPr lang="en-US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cs typeface="Arial" panose="020B0604020202020204" pitchFamily="34" charset="0"/>
              </a:rPr>
              <a:t>Karir</a:t>
            </a:r>
            <a:endParaRPr lang="en-US" dirty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lvl="0">
              <a:buFont typeface="Wingdings" panose="05000000000000000000" pitchFamily="2" charset="2"/>
              <a:buChar char="Ø"/>
            </a:pPr>
            <a:r>
              <a:rPr lang="en-US" dirty="0" err="1">
                <a:latin typeface="Cambria" panose="02040503050406030204" pitchFamily="18" charset="0"/>
                <a:cs typeface="Arial" panose="020B0604020202020204" pitchFamily="34" charset="0"/>
              </a:rPr>
              <a:t>Pekerjaan</a:t>
            </a:r>
            <a:r>
              <a:rPr lang="en-US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cs typeface="Arial" panose="020B0604020202020204" pitchFamily="34" charset="0"/>
              </a:rPr>
              <a:t>Sebelumnya</a:t>
            </a:r>
            <a:endParaRPr lang="en-US" dirty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lvl="0">
              <a:buFont typeface="Wingdings" panose="05000000000000000000" pitchFamily="2" charset="2"/>
              <a:buChar char="Ø"/>
            </a:pPr>
            <a:r>
              <a:rPr lang="en-US" dirty="0" err="1">
                <a:latin typeface="Cambria" panose="02040503050406030204" pitchFamily="18" charset="0"/>
                <a:cs typeface="Arial" panose="020B0604020202020204" pitchFamily="34" charset="0"/>
              </a:rPr>
              <a:t>Hobi</a:t>
            </a:r>
            <a:r>
              <a:rPr lang="en-US" dirty="0">
                <a:latin typeface="Cambria" panose="02040503050406030204" pitchFamily="18" charset="0"/>
                <a:cs typeface="Arial" panose="020B0604020202020204" pitchFamily="34" charset="0"/>
              </a:rPr>
              <a:t> dan lain-lain</a:t>
            </a:r>
          </a:p>
        </p:txBody>
      </p:sp>
      <p:sp>
        <p:nvSpPr>
          <p:cNvPr id="6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18/11/2019</a:t>
            </a:r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2411760" y="6356350"/>
            <a:ext cx="4976192" cy="385018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MAN 20415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Komunikasi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Bisnis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99691236"/>
      </p:ext>
    </p:extLst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260648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err="1"/>
              <a:t>Ucapan</a:t>
            </a:r>
            <a:r>
              <a:rPr lang="en-US" dirty="0"/>
              <a:t> </a:t>
            </a:r>
            <a:r>
              <a:rPr lang="en-US" dirty="0" err="1"/>
              <a:t>Terima</a:t>
            </a:r>
            <a:r>
              <a:rPr lang="en-US" dirty="0"/>
              <a:t> Kasih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4380" y="1988840"/>
            <a:ext cx="8075240" cy="3393504"/>
          </a:xfrm>
        </p:spPr>
        <p:txBody>
          <a:bodyPr>
            <a:normAutofit/>
          </a:bodyPr>
          <a:lstStyle/>
          <a:p>
            <a:pPr marL="0" lvl="0" indent="0" algn="just">
              <a:buNone/>
            </a:pPr>
            <a:r>
              <a:rPr lang="en-US" sz="3200" dirty="0" err="1">
                <a:latin typeface="Cambria" panose="02040503050406030204" pitchFamily="18" charset="0"/>
                <a:cs typeface="Arial" panose="020B0604020202020204" pitchFamily="34" charset="0"/>
              </a:rPr>
              <a:t>Segera</a:t>
            </a:r>
            <a:r>
              <a:rPr lang="en-US" sz="3200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Cambria" panose="02040503050406030204" pitchFamily="18" charset="0"/>
                <a:cs typeface="Arial" panose="020B0604020202020204" pitchFamily="34" charset="0"/>
              </a:rPr>
              <a:t>setelah</a:t>
            </a:r>
            <a:r>
              <a:rPr lang="en-US" sz="3200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Cambria" panose="02040503050406030204" pitchFamily="18" charset="0"/>
                <a:cs typeface="Arial" panose="020B0604020202020204" pitchFamily="34" charset="0"/>
              </a:rPr>
              <a:t>wawancara</a:t>
            </a:r>
            <a:r>
              <a:rPr lang="en-US" sz="3200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Cambria" panose="02040503050406030204" pitchFamily="18" charset="0"/>
                <a:cs typeface="Arial" panose="020B0604020202020204" pitchFamily="34" charset="0"/>
              </a:rPr>
              <a:t>usai</a:t>
            </a:r>
            <a:r>
              <a:rPr lang="en-US" sz="3200" dirty="0"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3200" dirty="0" err="1">
                <a:latin typeface="Cambria" panose="02040503050406030204" pitchFamily="18" charset="0"/>
                <a:cs typeface="Arial" panose="020B0604020202020204" pitchFamily="34" charset="0"/>
              </a:rPr>
              <a:t>berikanlah</a:t>
            </a:r>
            <a:r>
              <a:rPr lang="en-US" sz="3200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Cambria" panose="02040503050406030204" pitchFamily="18" charset="0"/>
                <a:cs typeface="Arial" panose="020B0604020202020204" pitchFamily="34" charset="0"/>
              </a:rPr>
              <a:t>ucapan</a:t>
            </a:r>
            <a:r>
              <a:rPr lang="en-US" sz="3200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Cambria" panose="02040503050406030204" pitchFamily="18" charset="0"/>
                <a:cs typeface="Arial" panose="020B0604020202020204" pitchFamily="34" charset="0"/>
              </a:rPr>
              <a:t>terimakasih</a:t>
            </a:r>
            <a:r>
              <a:rPr lang="en-US" sz="3200" dirty="0">
                <a:latin typeface="Cambria" panose="02040503050406030204" pitchFamily="18" charset="0"/>
                <a:cs typeface="Arial" panose="020B0604020202020204" pitchFamily="34" charset="0"/>
              </a:rPr>
              <a:t> (</a:t>
            </a:r>
            <a:r>
              <a:rPr lang="en-US" sz="3200" i="1" dirty="0">
                <a:latin typeface="Cambria" panose="02040503050406030204" pitchFamily="18" charset="0"/>
                <a:cs typeface="Arial" panose="020B0604020202020204" pitchFamily="34" charset="0"/>
              </a:rPr>
              <a:t>thank-you letters</a:t>
            </a:r>
            <a:r>
              <a:rPr lang="en-US" sz="3200" dirty="0">
                <a:latin typeface="Cambria" panose="02040503050406030204" pitchFamily="18" charset="0"/>
                <a:cs typeface="Arial" panose="020B0604020202020204" pitchFamily="34" charset="0"/>
              </a:rPr>
              <a:t>) </a:t>
            </a:r>
            <a:r>
              <a:rPr lang="en-US" sz="3200" dirty="0" err="1">
                <a:latin typeface="Cambria" panose="02040503050406030204" pitchFamily="18" charset="0"/>
                <a:cs typeface="Arial" panose="020B0604020202020204" pitchFamily="34" charset="0"/>
              </a:rPr>
              <a:t>kepada</a:t>
            </a:r>
            <a:r>
              <a:rPr lang="en-US" sz="3200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Cambria" panose="02040503050406030204" pitchFamily="18" charset="0"/>
                <a:cs typeface="Arial" panose="020B0604020202020204" pitchFamily="34" charset="0"/>
              </a:rPr>
              <a:t>pewawancara</a:t>
            </a:r>
            <a:r>
              <a:rPr lang="en-US" sz="3200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Cambria" panose="02040503050406030204" pitchFamily="18" charset="0"/>
                <a:cs typeface="Arial" panose="020B0604020202020204" pitchFamily="34" charset="0"/>
              </a:rPr>
              <a:t>sebagai</a:t>
            </a:r>
            <a:r>
              <a:rPr lang="en-US" sz="3200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Cambria" panose="02040503050406030204" pitchFamily="18" charset="0"/>
                <a:cs typeface="Arial" panose="020B0604020202020204" pitchFamily="34" charset="0"/>
              </a:rPr>
              <a:t>penghargaan</a:t>
            </a:r>
            <a:r>
              <a:rPr lang="en-US" sz="3200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Cambria" panose="02040503050406030204" pitchFamily="18" charset="0"/>
                <a:cs typeface="Arial" panose="020B0604020202020204" pitchFamily="34" charset="0"/>
              </a:rPr>
              <a:t>atas</a:t>
            </a:r>
            <a:r>
              <a:rPr lang="en-US" sz="3200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Cambria" panose="02040503050406030204" pitchFamily="18" charset="0"/>
                <a:cs typeface="Arial" panose="020B0604020202020204" pitchFamily="34" charset="0"/>
              </a:rPr>
              <a:t>wawancara</a:t>
            </a:r>
            <a:r>
              <a:rPr lang="en-US" sz="3200" dirty="0"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3200" dirty="0" err="1">
                <a:latin typeface="Cambria" panose="02040503050406030204" pitchFamily="18" charset="0"/>
                <a:cs typeface="Arial" panose="020B0604020202020204" pitchFamily="34" charset="0"/>
              </a:rPr>
              <a:t>telah</a:t>
            </a:r>
            <a:r>
              <a:rPr lang="en-US" sz="3200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Cambria" panose="02040503050406030204" pitchFamily="18" charset="0"/>
                <a:cs typeface="Arial" panose="020B0604020202020204" pitchFamily="34" charset="0"/>
              </a:rPr>
              <a:t>dilaksankan</a:t>
            </a:r>
            <a:r>
              <a:rPr lang="en-US" sz="3200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Cambria" panose="02040503050406030204" pitchFamily="18" charset="0"/>
                <a:cs typeface="Arial" panose="020B0604020202020204" pitchFamily="34" charset="0"/>
              </a:rPr>
              <a:t>meskipun</a:t>
            </a:r>
            <a:r>
              <a:rPr lang="en-US" sz="3200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Cambria" panose="02040503050406030204" pitchFamily="18" charset="0"/>
                <a:cs typeface="Arial" panose="020B0604020202020204" pitchFamily="34" charset="0"/>
              </a:rPr>
              <a:t>kemungkinan</a:t>
            </a:r>
            <a:r>
              <a:rPr lang="en-US" sz="3200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Cambria" panose="02040503050406030204" pitchFamily="18" charset="0"/>
                <a:cs typeface="Arial" panose="020B0604020202020204" pitchFamily="34" charset="0"/>
              </a:rPr>
              <a:t>diterima</a:t>
            </a:r>
            <a:r>
              <a:rPr lang="en-US" sz="3200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Cambria" panose="02040503050406030204" pitchFamily="18" charset="0"/>
                <a:cs typeface="Arial" panose="020B0604020202020204" pitchFamily="34" charset="0"/>
              </a:rPr>
              <a:t>sebagai</a:t>
            </a:r>
            <a:r>
              <a:rPr lang="en-US" sz="3200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Cambria" panose="02040503050406030204" pitchFamily="18" charset="0"/>
                <a:cs typeface="Arial" panose="020B0604020202020204" pitchFamily="34" charset="0"/>
              </a:rPr>
              <a:t>pegawai</a:t>
            </a:r>
            <a:r>
              <a:rPr lang="en-US" sz="3200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Cambria" panose="02040503050406030204" pitchFamily="18" charset="0"/>
                <a:cs typeface="Arial" panose="020B0604020202020204" pitchFamily="34" charset="0"/>
              </a:rPr>
              <a:t>baru</a:t>
            </a:r>
            <a:r>
              <a:rPr lang="en-US" sz="3200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Cambria" panose="02040503050406030204" pitchFamily="18" charset="0"/>
                <a:cs typeface="Arial" panose="020B0604020202020204" pitchFamily="34" charset="0"/>
              </a:rPr>
              <a:t>relatif</a:t>
            </a:r>
            <a:r>
              <a:rPr lang="en-US" sz="3200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Cambria" panose="02040503050406030204" pitchFamily="18" charset="0"/>
                <a:cs typeface="Arial" panose="020B0604020202020204" pitchFamily="34" charset="0"/>
              </a:rPr>
              <a:t>kecil</a:t>
            </a:r>
            <a:r>
              <a:rPr lang="en-US" sz="3200" dirty="0"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6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18/11/2019</a:t>
            </a:r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2411760" y="6356350"/>
            <a:ext cx="4976192" cy="385018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MAN 20415    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Komunikasi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Bisnis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25315918"/>
      </p:ext>
    </p:extLst>
  </p:cSld>
  <p:clrMapOvr>
    <a:masterClrMapping/>
  </p:clrMapOvr>
  <p:transition spd="slow"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18/11/2019</a:t>
            </a:r>
          </a:p>
        </p:txBody>
      </p:sp>
      <p:sp>
        <p:nvSpPr>
          <p:cNvPr id="4" name="Rectangle 3"/>
          <p:cNvSpPr/>
          <p:nvPr/>
        </p:nvSpPr>
        <p:spPr>
          <a:xfrm>
            <a:off x="2371531" y="2895327"/>
            <a:ext cx="440402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Cambria" pitchFamily="18" charset="0"/>
              </a:rPr>
              <a:t>Terima</a:t>
            </a:r>
            <a:r>
              <a:rPr lang="en-US" sz="5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Cambria" pitchFamily="18" charset="0"/>
              </a:rPr>
              <a:t> </a:t>
            </a:r>
            <a:r>
              <a:rPr lang="en-US" sz="54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Cambria" pitchFamily="18" charset="0"/>
              </a:rPr>
              <a:t>Kasih</a:t>
            </a:r>
            <a:endParaRPr lang="en-US" sz="54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Cambria" pitchFamily="18" charset="0"/>
            </a:endParaRPr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2411760" y="6356350"/>
            <a:ext cx="4976192" cy="385018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MAN 20415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Komunikasi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Bisnis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32578015"/>
      </p:ext>
    </p:extLst>
  </p:cSld>
  <p:clrMapOvr>
    <a:masterClrMapping/>
  </p:clrMapOvr>
  <p:transition spd="slow">
    <p:fade thruBlk="1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5058</TotalTime>
  <Words>437</Words>
  <Application>Microsoft Office PowerPoint</Application>
  <PresentationFormat>On-screen Show (4:3)</PresentationFormat>
  <Paragraphs>80</Paragraphs>
  <Slides>9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Arial</vt:lpstr>
      <vt:lpstr>Calibri</vt:lpstr>
      <vt:lpstr>Cambria</vt:lpstr>
      <vt:lpstr>Times New Roman</vt:lpstr>
      <vt:lpstr>Wingdings</vt:lpstr>
      <vt:lpstr>Office Theme</vt:lpstr>
      <vt:lpstr>PowerPoint Presentation</vt:lpstr>
      <vt:lpstr>CAPAIAN PEMBELAJARAN </vt:lpstr>
      <vt:lpstr>Arti Penting Wawancara Kerja</vt:lpstr>
      <vt:lpstr>Persiapan Wawancara Kerja</vt:lpstr>
      <vt:lpstr>Persiapan Wawancara Kerja (cont.)</vt:lpstr>
      <vt:lpstr>Cara Mengenali Pekerjaan dan Perusahaan</vt:lpstr>
      <vt:lpstr>Pertanyaan dalam Wawancara Kerja</vt:lpstr>
      <vt:lpstr>Ucapan Terima Kasih</vt:lpstr>
      <vt:lpstr>PowerPoint Presentation</vt:lpstr>
    </vt:vector>
  </TitlesOfParts>
  <Company>IBI Darmajaya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Kurnia Fadila</cp:lastModifiedBy>
  <cp:revision>478</cp:revision>
  <cp:lastPrinted>2017-04-16T14:44:29Z</cp:lastPrinted>
  <dcterms:created xsi:type="dcterms:W3CDTF">2010-04-18T12:06:30Z</dcterms:created>
  <dcterms:modified xsi:type="dcterms:W3CDTF">2022-06-14T01:31:42Z</dcterms:modified>
  <cp:contentStatus/>
</cp:coreProperties>
</file>