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7" r:id="rId6"/>
    <p:sldId id="264" r:id="rId7"/>
    <p:sldId id="260" r:id="rId8"/>
    <p:sldId id="262" r:id="rId9"/>
    <p:sldId id="263" r:id="rId10"/>
    <p:sldId id="271" r:id="rId11"/>
  </p:sldIdLst>
  <p:sldSz cx="18288000" cy="10287000"/>
  <p:notesSz cx="6858000" cy="9144000"/>
  <p:embeddedFontLst>
    <p:embeddedFont>
      <p:font typeface="Garet" panose="020B0604020202020204" charset="0"/>
      <p:regular r:id="rId13"/>
    </p:embeddedFont>
    <p:embeddedFont>
      <p:font typeface="Garet Bold" panose="020B0604020202020204" charset="0"/>
      <p:regular r:id="rId14"/>
    </p:embeddedFont>
    <p:embeddedFont>
      <p:font typeface="Londrina Solid" panose="020B0604020202020204" charset="0"/>
      <p:regular r:id="rId15"/>
    </p:embeddedFont>
    <p:embeddedFont>
      <p:font typeface="Wingdings 2" panose="05020102010507070707" pitchFamily="18" charset="2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22" autoAdjust="0"/>
  </p:normalViewPr>
  <p:slideViewPr>
    <p:cSldViewPr>
      <p:cViewPr varScale="1">
        <p:scale>
          <a:sx n="43" d="100"/>
          <a:sy n="43" d="100"/>
        </p:scale>
        <p:origin x="85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F02FA-5A75-46BE-BA15-CAE4A3BF29B1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C1E99-39AD-4C54-A95E-399F5C8FD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10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43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4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45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4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9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8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3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7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6.svg"/><Relationship Id="rId28" Type="http://schemas.openxmlformats.org/officeDocument/2006/relationships/image" Target="../media/image31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openxmlformats.org/officeDocument/2006/relationships/image" Target="../media/image33.emf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5.png"/><Relationship Id="rId27" Type="http://schemas.openxmlformats.org/officeDocument/2006/relationships/image" Target="../media/image30.svg"/><Relationship Id="rId30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35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35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36.emf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35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package" Target="../embeddings/Microsoft_Word_Document1.docx"/><Relationship Id="rId3" Type="http://schemas.openxmlformats.org/officeDocument/2006/relationships/image" Target="../media/image2.svg"/><Relationship Id="rId21" Type="http://schemas.openxmlformats.org/officeDocument/2006/relationships/image" Target="../media/image35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39.emf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package" Target="../embeddings/Microsoft_Word_Document.docx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38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37.png"/><Relationship Id="rId27" Type="http://schemas.openxmlformats.org/officeDocument/2006/relationships/image" Target="../media/image40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35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41.emf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package" Target="../embeddings/Microsoft_Word_Document2.docx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35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42.emf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package" Target="../embeddings/Microsoft_Word_Document3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9E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719" y="-713484"/>
            <a:ext cx="19326207" cy="11713967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4" name="Freeform 44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5" name="Freeform 45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9" name="Freeform 49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0" name="Freeform 50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Freeform 51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2" name="Freeform 52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3" name="Freeform 53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4" name="Freeform 54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5" name="Freeform 55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6" name="Freeform 56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7" name="Freeform 57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8" name="Freeform 58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9" name="Freeform 59"/>
          <p:cNvSpPr/>
          <p:nvPr/>
        </p:nvSpPr>
        <p:spPr>
          <a:xfrm rot="9408861">
            <a:off x="1690611" y="-9086433"/>
            <a:ext cx="19530096" cy="18642365"/>
          </a:xfrm>
          <a:custGeom>
            <a:avLst/>
            <a:gdLst/>
            <a:ahLst/>
            <a:cxnLst/>
            <a:rect l="l" t="t" r="r" b="b"/>
            <a:pathLst>
              <a:path w="19530096" h="18642365">
                <a:moveTo>
                  <a:pt x="0" y="0"/>
                </a:moveTo>
                <a:lnTo>
                  <a:pt x="19530097" y="0"/>
                </a:lnTo>
                <a:lnTo>
                  <a:pt x="19530097" y="18642364"/>
                </a:lnTo>
                <a:lnTo>
                  <a:pt x="0" y="1864236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 rot="-1343918">
            <a:off x="2036460" y="4164717"/>
            <a:ext cx="2819264" cy="4114800"/>
          </a:xfrm>
          <a:custGeom>
            <a:avLst/>
            <a:gdLst/>
            <a:ahLst/>
            <a:cxnLst/>
            <a:rect l="l" t="t" r="r" b="b"/>
            <a:pathLst>
              <a:path w="2819264" h="4114800">
                <a:moveTo>
                  <a:pt x="0" y="0"/>
                </a:moveTo>
                <a:lnTo>
                  <a:pt x="2819264" y="0"/>
                </a:lnTo>
                <a:lnTo>
                  <a:pt x="28192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61" name="Freeform 61"/>
          <p:cNvSpPr/>
          <p:nvPr/>
        </p:nvSpPr>
        <p:spPr>
          <a:xfrm rot="447030">
            <a:off x="4555258" y="6743110"/>
            <a:ext cx="2057400" cy="2057400"/>
          </a:xfrm>
          <a:custGeom>
            <a:avLst/>
            <a:gdLst/>
            <a:ahLst/>
            <a:cxnLst/>
            <a:rect l="l" t="t" r="r" b="b"/>
            <a:pathLst>
              <a:path w="2057400" h="2057400">
                <a:moveTo>
                  <a:pt x="0" y="0"/>
                </a:moveTo>
                <a:lnTo>
                  <a:pt x="2057400" y="0"/>
                </a:lnTo>
                <a:lnTo>
                  <a:pt x="20574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62" name="TextBox 62"/>
          <p:cNvSpPr txBox="1"/>
          <p:nvPr/>
        </p:nvSpPr>
        <p:spPr>
          <a:xfrm>
            <a:off x="5192532" y="5114925"/>
            <a:ext cx="11743402" cy="573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79"/>
              </a:lnSpc>
            </a:pPr>
            <a:r>
              <a:rPr lang="en-US" sz="3599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Radhita Asfarina Annizar, S.E., M.Sc.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4430552" y="1750102"/>
            <a:ext cx="12505382" cy="2881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55"/>
              </a:lnSpc>
            </a:pPr>
            <a:r>
              <a:rPr lang="en-US" sz="11055" dirty="0">
                <a:solidFill>
                  <a:srgbClr val="2E2C2B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PENERAPAN FUNGSI NON LINIER (PART 2)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9E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8779" y="-713484"/>
            <a:ext cx="19326207" cy="11713967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1" name="Freeform 61"/>
          <p:cNvSpPr/>
          <p:nvPr/>
        </p:nvSpPr>
        <p:spPr>
          <a:xfrm rot="-2148761">
            <a:off x="2699988" y="-815888"/>
            <a:ext cx="13528674" cy="12913735"/>
          </a:xfrm>
          <a:custGeom>
            <a:avLst/>
            <a:gdLst/>
            <a:ahLst/>
            <a:cxnLst/>
            <a:rect l="l" t="t" r="r" b="b"/>
            <a:pathLst>
              <a:path w="13528674" h="12913735">
                <a:moveTo>
                  <a:pt x="0" y="0"/>
                </a:moveTo>
                <a:lnTo>
                  <a:pt x="13528674" y="0"/>
                </a:lnTo>
                <a:lnTo>
                  <a:pt x="13528674" y="12913735"/>
                </a:lnTo>
                <a:lnTo>
                  <a:pt x="0" y="1291373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62" name="Freeform 62"/>
          <p:cNvSpPr/>
          <p:nvPr/>
        </p:nvSpPr>
        <p:spPr>
          <a:xfrm rot="-1343918">
            <a:off x="1148951" y="5832036"/>
            <a:ext cx="1410357" cy="2058458"/>
          </a:xfrm>
          <a:custGeom>
            <a:avLst/>
            <a:gdLst/>
            <a:ahLst/>
            <a:cxnLst/>
            <a:rect l="l" t="t" r="r" b="b"/>
            <a:pathLst>
              <a:path w="1410357" h="2058458">
                <a:moveTo>
                  <a:pt x="0" y="0"/>
                </a:moveTo>
                <a:lnTo>
                  <a:pt x="1410356" y="0"/>
                </a:lnTo>
                <a:lnTo>
                  <a:pt x="1410356" y="2058458"/>
                </a:lnTo>
                <a:lnTo>
                  <a:pt x="0" y="2058458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63" name="Freeform 63"/>
          <p:cNvSpPr/>
          <p:nvPr/>
        </p:nvSpPr>
        <p:spPr>
          <a:xfrm rot="447030">
            <a:off x="2408997" y="7121896"/>
            <a:ext cx="1029229" cy="1029229"/>
          </a:xfrm>
          <a:custGeom>
            <a:avLst/>
            <a:gdLst/>
            <a:ahLst/>
            <a:cxnLst/>
            <a:rect l="l" t="t" r="r" b="b"/>
            <a:pathLst>
              <a:path w="1029229" h="1029229">
                <a:moveTo>
                  <a:pt x="0" y="0"/>
                </a:moveTo>
                <a:lnTo>
                  <a:pt x="1029229" y="0"/>
                </a:lnTo>
                <a:lnTo>
                  <a:pt x="1029229" y="1029229"/>
                </a:lnTo>
                <a:lnTo>
                  <a:pt x="0" y="1029229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64" name="Freeform 64"/>
          <p:cNvSpPr/>
          <p:nvPr/>
        </p:nvSpPr>
        <p:spPr>
          <a:xfrm rot="-1469984">
            <a:off x="14363459" y="1559608"/>
            <a:ext cx="1169050" cy="1275723"/>
          </a:xfrm>
          <a:custGeom>
            <a:avLst/>
            <a:gdLst/>
            <a:ahLst/>
            <a:cxnLst/>
            <a:rect l="l" t="t" r="r" b="b"/>
            <a:pathLst>
              <a:path w="1169050" h="1275723">
                <a:moveTo>
                  <a:pt x="0" y="0"/>
                </a:moveTo>
                <a:lnTo>
                  <a:pt x="1169050" y="0"/>
                </a:lnTo>
                <a:lnTo>
                  <a:pt x="1169050" y="1275723"/>
                </a:lnTo>
                <a:lnTo>
                  <a:pt x="0" y="1275723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65" name="Freeform 65"/>
          <p:cNvSpPr/>
          <p:nvPr/>
        </p:nvSpPr>
        <p:spPr>
          <a:xfrm rot="3024561">
            <a:off x="13838570" y="2748630"/>
            <a:ext cx="1615022" cy="1093126"/>
          </a:xfrm>
          <a:custGeom>
            <a:avLst/>
            <a:gdLst/>
            <a:ahLst/>
            <a:cxnLst/>
            <a:rect l="l" t="t" r="r" b="b"/>
            <a:pathLst>
              <a:path w="1615022" h="1093126">
                <a:moveTo>
                  <a:pt x="0" y="0"/>
                </a:moveTo>
                <a:lnTo>
                  <a:pt x="1615022" y="0"/>
                </a:lnTo>
                <a:lnTo>
                  <a:pt x="1615022" y="1093126"/>
                </a:lnTo>
                <a:lnTo>
                  <a:pt x="0" y="1093126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67" name="TextBox 67"/>
          <p:cNvSpPr txBox="1"/>
          <p:nvPr/>
        </p:nvSpPr>
        <p:spPr>
          <a:xfrm>
            <a:off x="5241245" y="4905375"/>
            <a:ext cx="8446159" cy="591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3840"/>
              </a:lnSpc>
            </a:pPr>
            <a:r>
              <a:rPr lang="en-US" sz="6000" b="1" dirty="0">
                <a:solidFill>
                  <a:srgbClr val="2E2C2B"/>
                </a:solidFill>
                <a:latin typeface="Garet Bold"/>
                <a:ea typeface="Garet Bold"/>
                <a:cs typeface="Garet Bold"/>
                <a:sym typeface="Garet Bold"/>
              </a:rPr>
              <a:t>TERIMA KASIH </a:t>
            </a:r>
            <a:r>
              <a:rPr lang="en-US" sz="6000" b="1" dirty="0">
                <a:solidFill>
                  <a:srgbClr val="2E2C2B"/>
                </a:solidFill>
                <a:latin typeface="Garet Bold"/>
                <a:ea typeface="Garet Bold"/>
                <a:cs typeface="Garet Bold"/>
                <a:sym typeface="Wingdings" panose="05000000000000000000" pitchFamily="2" charset="2"/>
              </a:rPr>
              <a:t> </a:t>
            </a:r>
            <a:endParaRPr lang="en-US" sz="6000" b="1" dirty="0">
              <a:solidFill>
                <a:srgbClr val="2E2C2B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3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19103" y="-713484"/>
            <a:ext cx="19326207" cy="11713967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0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0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0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0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0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0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0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0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0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0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0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0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0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0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0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0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0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0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0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0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0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0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0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0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0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0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0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0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0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0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1" name="Freeform 61"/>
          <p:cNvSpPr/>
          <p:nvPr/>
        </p:nvSpPr>
        <p:spPr>
          <a:xfrm rot="815528">
            <a:off x="-3785216" y="-6316848"/>
            <a:ext cx="19530096" cy="18642365"/>
          </a:xfrm>
          <a:custGeom>
            <a:avLst/>
            <a:gdLst/>
            <a:ahLst/>
            <a:cxnLst/>
            <a:rect l="l" t="t" r="r" b="b"/>
            <a:pathLst>
              <a:path w="19530096" h="18642365">
                <a:moveTo>
                  <a:pt x="0" y="0"/>
                </a:moveTo>
                <a:lnTo>
                  <a:pt x="19530096" y="0"/>
                </a:lnTo>
                <a:lnTo>
                  <a:pt x="19530096" y="18642365"/>
                </a:lnTo>
                <a:lnTo>
                  <a:pt x="0" y="1864236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2" name="Freeform 62"/>
          <p:cNvSpPr/>
          <p:nvPr/>
        </p:nvSpPr>
        <p:spPr>
          <a:xfrm rot="-905540" flipH="1">
            <a:off x="14084682" y="-658111"/>
            <a:ext cx="2748210" cy="5539361"/>
          </a:xfrm>
          <a:custGeom>
            <a:avLst/>
            <a:gdLst/>
            <a:ahLst/>
            <a:cxnLst/>
            <a:rect l="l" t="t" r="r" b="b"/>
            <a:pathLst>
              <a:path w="2748210" h="5539361">
                <a:moveTo>
                  <a:pt x="2748210" y="0"/>
                </a:moveTo>
                <a:lnTo>
                  <a:pt x="0" y="0"/>
                </a:lnTo>
                <a:lnTo>
                  <a:pt x="0" y="5539361"/>
                </a:lnTo>
                <a:lnTo>
                  <a:pt x="2748210" y="5539361"/>
                </a:lnTo>
                <a:lnTo>
                  <a:pt x="274821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63" name="TextBox 63"/>
          <p:cNvSpPr txBox="1"/>
          <p:nvPr/>
        </p:nvSpPr>
        <p:spPr>
          <a:xfrm>
            <a:off x="813443" y="1742157"/>
            <a:ext cx="12647200" cy="13888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3849" lvl="1" algn="l">
              <a:lnSpc>
                <a:spcPct val="15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penerimaan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adalah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menggambarkan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total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pendapatan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diperoleh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penjualan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jasa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solidFill>
                <a:srgbClr val="2E2C2B"/>
              </a:solidFill>
              <a:latin typeface="Times New Roman" panose="02020603050405020304" pitchFamily="18" charset="0"/>
              <a:ea typeface="Garet"/>
              <a:cs typeface="Times New Roman" panose="02020603050405020304" pitchFamily="18" charset="0"/>
              <a:sym typeface="Garet"/>
            </a:endParaRPr>
          </a:p>
        </p:txBody>
      </p:sp>
      <p:sp>
        <p:nvSpPr>
          <p:cNvPr id="64" name="TextBox 64"/>
          <p:cNvSpPr txBox="1"/>
          <p:nvPr/>
        </p:nvSpPr>
        <p:spPr>
          <a:xfrm>
            <a:off x="1156010" y="718908"/>
            <a:ext cx="9769568" cy="733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00"/>
              </a:lnSpc>
            </a:pPr>
            <a:r>
              <a:rPr lang="en-US" sz="6000" dirty="0">
                <a:solidFill>
                  <a:srgbClr val="2E2C2B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FUNGSI PENERIMAAN</a:t>
            </a:r>
          </a:p>
        </p:txBody>
      </p:sp>
      <p:sp>
        <p:nvSpPr>
          <p:cNvPr id="65" name="Freeform 65"/>
          <p:cNvSpPr/>
          <p:nvPr/>
        </p:nvSpPr>
        <p:spPr>
          <a:xfrm rot="-565416">
            <a:off x="10953410" y="6816245"/>
            <a:ext cx="509814" cy="3370672"/>
          </a:xfrm>
          <a:custGeom>
            <a:avLst/>
            <a:gdLst/>
            <a:ahLst/>
            <a:cxnLst/>
            <a:rect l="l" t="t" r="r" b="b"/>
            <a:pathLst>
              <a:path w="509814" h="3370672">
                <a:moveTo>
                  <a:pt x="0" y="0"/>
                </a:moveTo>
                <a:lnTo>
                  <a:pt x="509815" y="0"/>
                </a:lnTo>
                <a:lnTo>
                  <a:pt x="509815" y="3370672"/>
                </a:lnTo>
                <a:lnTo>
                  <a:pt x="0" y="337067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66" name="Freeform 66"/>
          <p:cNvSpPr/>
          <p:nvPr/>
        </p:nvSpPr>
        <p:spPr>
          <a:xfrm rot="3364667">
            <a:off x="11405552" y="5642875"/>
            <a:ext cx="2552815" cy="2552815"/>
          </a:xfrm>
          <a:custGeom>
            <a:avLst/>
            <a:gdLst/>
            <a:ahLst/>
            <a:cxnLst/>
            <a:rect l="l" t="t" r="r" b="b"/>
            <a:pathLst>
              <a:path w="2552815" h="2552815">
                <a:moveTo>
                  <a:pt x="0" y="0"/>
                </a:moveTo>
                <a:lnTo>
                  <a:pt x="2552815" y="0"/>
                </a:lnTo>
                <a:lnTo>
                  <a:pt x="2552815" y="2552815"/>
                </a:lnTo>
                <a:lnTo>
                  <a:pt x="0" y="2552815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67" name="Freeform 67"/>
          <p:cNvSpPr/>
          <p:nvPr/>
        </p:nvSpPr>
        <p:spPr>
          <a:xfrm rot="9572912">
            <a:off x="10762911" y="8500935"/>
            <a:ext cx="3657600" cy="1941475"/>
          </a:xfrm>
          <a:custGeom>
            <a:avLst/>
            <a:gdLst/>
            <a:ahLst/>
            <a:cxnLst/>
            <a:rect l="l" t="t" r="r" b="b"/>
            <a:pathLst>
              <a:path w="3657600" h="1941475">
                <a:moveTo>
                  <a:pt x="0" y="0"/>
                </a:moveTo>
                <a:lnTo>
                  <a:pt x="3657600" y="0"/>
                </a:lnTo>
                <a:lnTo>
                  <a:pt x="3657600" y="1941475"/>
                </a:lnTo>
                <a:lnTo>
                  <a:pt x="0" y="1941475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68" name="Object 2">
            <a:extLst>
              <a:ext uri="{FF2B5EF4-FFF2-40B4-BE49-F238E27FC236}">
                <a16:creationId xmlns:a16="http://schemas.microsoft.com/office/drawing/2014/main" id="{79124BFD-616E-6253-6AE1-FFA805B9AF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0856196"/>
              </p:ext>
            </p:extLst>
          </p:nvPr>
        </p:nvGraphicFramePr>
        <p:xfrm>
          <a:off x="1130283" y="3370578"/>
          <a:ext cx="7248030" cy="3785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0" imgW="6240121" imgH="3271684" progId="Word.Document.12">
                  <p:embed/>
                </p:oleObj>
              </mc:Choice>
              <mc:Fallback>
                <p:oleObj name="Document" r:id="rId30" imgW="6240121" imgH="3271684" progId="Word.Document.12">
                  <p:embed/>
                  <p:pic>
                    <p:nvPicPr>
                      <p:cNvPr id="23555" name="Object 2">
                        <a:extLst>
                          <a:ext uri="{FF2B5EF4-FFF2-40B4-BE49-F238E27FC236}">
                            <a16:creationId xmlns:a16="http://schemas.microsoft.com/office/drawing/2014/main" id="{DB1DE8DE-FC23-935B-B375-C6355AFA83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283" y="3370578"/>
                        <a:ext cx="7248030" cy="37854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9E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38200" y="-713484"/>
            <a:ext cx="19326207" cy="11713967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1" name="Group 61"/>
          <p:cNvGrpSpPr/>
          <p:nvPr/>
        </p:nvGrpSpPr>
        <p:grpSpPr>
          <a:xfrm rot="-63649">
            <a:off x="592542" y="400366"/>
            <a:ext cx="17172023" cy="9707814"/>
            <a:chOff x="0" y="0"/>
            <a:chExt cx="22337622" cy="12317841"/>
          </a:xfrm>
        </p:grpSpPr>
        <p:sp>
          <p:nvSpPr>
            <p:cNvPr id="62" name="Freeform 62"/>
            <p:cNvSpPr/>
            <p:nvPr/>
          </p:nvSpPr>
          <p:spPr>
            <a:xfrm>
              <a:off x="0" y="3713493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3" name="Freeform 63"/>
            <p:cNvSpPr/>
            <p:nvPr/>
          </p:nvSpPr>
          <p:spPr>
            <a:xfrm rot="-10800000">
              <a:off x="0" y="2296215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4" name="Freeform 64"/>
            <p:cNvSpPr/>
            <p:nvPr/>
          </p:nvSpPr>
          <p:spPr>
            <a:xfrm rot="-10800000">
              <a:off x="0" y="0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5" name="TextBox 65"/>
          <p:cNvSpPr txBox="1"/>
          <p:nvPr/>
        </p:nvSpPr>
        <p:spPr>
          <a:xfrm>
            <a:off x="1861842" y="2331566"/>
            <a:ext cx="14054940" cy="65594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permintaan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dihadapi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seorang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produsen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monopolis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ditunjukkan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P = 900 – 1,5 Q. </a:t>
            </a:r>
          </a:p>
          <a:p>
            <a:pPr marL="514350" indent="-514350" algn="just" eaLnBrk="1" hangingPunct="1">
              <a:lnSpc>
                <a:spcPct val="150000"/>
              </a:lnSpc>
              <a:buAutoNum type="alphaLcPeriod"/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Bagaimana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persamaan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penerimaan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totalnya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 algn="just" eaLnBrk="1" hangingPunct="1">
              <a:lnSpc>
                <a:spcPct val="150000"/>
              </a:lnSpc>
              <a:buAutoNum type="alphaLcPeriod"/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Berapa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besarnya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penerimaan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total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terjual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sebanyak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 unit, dan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berapa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harga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jual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 unit?</a:t>
            </a:r>
          </a:p>
          <a:p>
            <a:pPr marL="514350" indent="-514350" algn="just" eaLnBrk="1" hangingPunct="1">
              <a:lnSpc>
                <a:spcPct val="150000"/>
              </a:lnSpc>
              <a:buAutoNum type="alphaLcPeriod"/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Hitunglah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penerimaan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marjinal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penjualan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sebanyak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 unit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250 unit!</a:t>
            </a:r>
          </a:p>
          <a:p>
            <a:pPr marL="514350" indent="-514350" algn="just" eaLnBrk="1" hangingPunct="1">
              <a:lnSpc>
                <a:spcPct val="150000"/>
              </a:lnSpc>
              <a:buAutoNum type="alphaLcPeriod"/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Tentukan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tingkat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penjualan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menghasilkan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penerimaan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total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maksimum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besarnya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penerimaan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maksimum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1861842" y="809245"/>
            <a:ext cx="10420750" cy="1162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800"/>
              </a:lnSpc>
            </a:pPr>
            <a:r>
              <a:rPr lang="en-US" sz="4000" dirty="0" err="1">
                <a:solidFill>
                  <a:srgbClr val="2E2C2B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Contoh</a:t>
            </a:r>
            <a:r>
              <a:rPr lang="en-US" sz="4000" dirty="0">
                <a:solidFill>
                  <a:srgbClr val="2E2C2B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</a:t>
            </a:r>
            <a:r>
              <a:rPr lang="en-US" sz="4000" dirty="0" err="1">
                <a:solidFill>
                  <a:srgbClr val="2E2C2B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Soal</a:t>
            </a:r>
            <a:r>
              <a:rPr lang="en-US" sz="4000" dirty="0">
                <a:solidFill>
                  <a:srgbClr val="2E2C2B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</a:t>
            </a:r>
            <a:r>
              <a:rPr lang="en-US" sz="4000" dirty="0" err="1">
                <a:solidFill>
                  <a:srgbClr val="2E2C2B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Fungsi</a:t>
            </a:r>
            <a:r>
              <a:rPr lang="en-US" sz="4000" dirty="0">
                <a:solidFill>
                  <a:srgbClr val="2E2C2B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</a:t>
            </a:r>
            <a:r>
              <a:rPr lang="en-US" sz="4000" dirty="0" err="1">
                <a:solidFill>
                  <a:srgbClr val="2E2C2B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Penerimaan</a:t>
            </a:r>
            <a:endParaRPr lang="en-US" sz="4000" dirty="0">
              <a:solidFill>
                <a:srgbClr val="2E2C2B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9E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19103" y="-713484"/>
            <a:ext cx="19326207" cy="11713967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1" name="Group 61"/>
          <p:cNvGrpSpPr/>
          <p:nvPr/>
        </p:nvGrpSpPr>
        <p:grpSpPr>
          <a:xfrm rot="-63649">
            <a:off x="680061" y="524310"/>
            <a:ext cx="16753217" cy="9238381"/>
            <a:chOff x="0" y="0"/>
            <a:chExt cx="22337622" cy="12317841"/>
          </a:xfrm>
        </p:grpSpPr>
        <p:sp>
          <p:nvSpPr>
            <p:cNvPr id="62" name="Freeform 62"/>
            <p:cNvSpPr/>
            <p:nvPr/>
          </p:nvSpPr>
          <p:spPr>
            <a:xfrm>
              <a:off x="0" y="3713493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3" name="Freeform 63"/>
            <p:cNvSpPr/>
            <p:nvPr/>
          </p:nvSpPr>
          <p:spPr>
            <a:xfrm rot="-10800000">
              <a:off x="0" y="2296215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4" name="Freeform 64"/>
            <p:cNvSpPr/>
            <p:nvPr/>
          </p:nvSpPr>
          <p:spPr>
            <a:xfrm rot="-10800000">
              <a:off x="0" y="0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EF28CEA9-5A59-0478-8020-4F4B3B0230C1}"/>
              </a:ext>
            </a:extLst>
          </p:cNvPr>
          <p:cNvSpPr txBox="1"/>
          <p:nvPr/>
        </p:nvSpPr>
        <p:spPr>
          <a:xfrm>
            <a:off x="2003530" y="1012959"/>
            <a:ext cx="6254285" cy="1254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0800"/>
              </a:lnSpc>
            </a:pPr>
            <a:r>
              <a:rPr lang="en-US" sz="4000" dirty="0">
                <a:solidFill>
                  <a:srgbClr val="2E2C2B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Jawab</a:t>
            </a:r>
          </a:p>
        </p:txBody>
      </p:sp>
      <p:graphicFrame>
        <p:nvGraphicFramePr>
          <p:cNvPr id="70" name="Object 2">
            <a:extLst>
              <a:ext uri="{FF2B5EF4-FFF2-40B4-BE49-F238E27FC236}">
                <a16:creationId xmlns:a16="http://schemas.microsoft.com/office/drawing/2014/main" id="{03CBFA7C-E97E-596C-D01C-7AB38C58BE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7557732"/>
              </p:ext>
            </p:extLst>
          </p:nvPr>
        </p:nvGraphicFramePr>
        <p:xfrm>
          <a:off x="1747602" y="2450338"/>
          <a:ext cx="9293951" cy="6789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2" imgW="6889009" imgH="5722833" progId="Word.Document.12">
                  <p:embed/>
                </p:oleObj>
              </mc:Choice>
              <mc:Fallback>
                <p:oleObj name="Document" r:id="rId22" imgW="6889009" imgH="5722833" progId="Word.Document.12">
                  <p:embed/>
                  <p:pic>
                    <p:nvPicPr>
                      <p:cNvPr id="25603" name="Object 2">
                        <a:extLst>
                          <a:ext uri="{FF2B5EF4-FFF2-40B4-BE49-F238E27FC236}">
                            <a16:creationId xmlns:a16="http://schemas.microsoft.com/office/drawing/2014/main" id="{61ABE5AE-3269-B53B-D44A-964CE93C76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7602" y="2450338"/>
                        <a:ext cx="9293951" cy="67892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9E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89220" y="-745432"/>
            <a:ext cx="19326207" cy="11713967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1" name="Group 61"/>
          <p:cNvGrpSpPr/>
          <p:nvPr/>
        </p:nvGrpSpPr>
        <p:grpSpPr>
          <a:xfrm rot="-63649">
            <a:off x="575245" y="419050"/>
            <a:ext cx="16753217" cy="9238381"/>
            <a:chOff x="0" y="0"/>
            <a:chExt cx="22337622" cy="12317841"/>
          </a:xfrm>
        </p:grpSpPr>
        <p:sp>
          <p:nvSpPr>
            <p:cNvPr id="62" name="Freeform 62"/>
            <p:cNvSpPr/>
            <p:nvPr/>
          </p:nvSpPr>
          <p:spPr>
            <a:xfrm>
              <a:off x="0" y="3713493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3" name="Freeform 63"/>
            <p:cNvSpPr/>
            <p:nvPr/>
          </p:nvSpPr>
          <p:spPr>
            <a:xfrm rot="-10800000">
              <a:off x="0" y="2296215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4" name="Freeform 64"/>
            <p:cNvSpPr/>
            <p:nvPr/>
          </p:nvSpPr>
          <p:spPr>
            <a:xfrm rot="-10800000">
              <a:off x="0" y="0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4D47AD61-B433-A5B8-58B9-31526B013AB0}"/>
              </a:ext>
            </a:extLst>
          </p:cNvPr>
          <p:cNvSpPr txBox="1"/>
          <p:nvPr/>
        </p:nvSpPr>
        <p:spPr>
          <a:xfrm>
            <a:off x="1393633" y="1405369"/>
            <a:ext cx="14872009" cy="5925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8313" indent="-468313" algn="just" eaLnBrk="1" hangingPunct="1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en-US" sz="3200" dirty="0">
                <a:cs typeface="Times New Roman" panose="02020603050405020304" pitchFamily="18" charset="0"/>
              </a:rPr>
              <a:t>2. </a:t>
            </a:r>
            <a:r>
              <a:rPr lang="id-ID" altLang="en-US" sz="3200" dirty="0">
                <a:cs typeface="Times New Roman" panose="02020603050405020304" pitchFamily="18" charset="0"/>
              </a:rPr>
              <a:t>Penerimaan total yang diperoleh suatu perusahaan ditunjukkan oleh fungsi</a:t>
            </a:r>
            <a:endParaRPr lang="en-US" altLang="en-US" sz="3200" dirty="0">
              <a:cs typeface="Times New Roman" panose="02020603050405020304" pitchFamily="18" charset="0"/>
            </a:endParaRPr>
          </a:p>
          <a:p>
            <a:pPr marL="468313" indent="-468313" algn="just" eaLnBrk="1" hangingPunct="1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en-US" sz="3200" dirty="0">
                <a:cs typeface="Times New Roman" panose="02020603050405020304" pitchFamily="18" charset="0"/>
              </a:rPr>
              <a:t>	</a:t>
            </a:r>
            <a:r>
              <a:rPr lang="id-ID" altLang="en-US" sz="3200" dirty="0">
                <a:cs typeface="Times New Roman" panose="02020603050405020304" pitchFamily="18" charset="0"/>
              </a:rPr>
              <a:t>R =  – </a:t>
            </a:r>
            <a:r>
              <a:rPr lang="en-US" altLang="en-US" sz="3200" dirty="0">
                <a:cs typeface="Times New Roman" panose="02020603050405020304" pitchFamily="18" charset="0"/>
              </a:rPr>
              <a:t>0,1</a:t>
            </a:r>
            <a:r>
              <a:rPr lang="id-ID" altLang="en-US" sz="3200" dirty="0">
                <a:cs typeface="Times New Roman" panose="02020603050405020304" pitchFamily="18" charset="0"/>
              </a:rPr>
              <a:t>Q</a:t>
            </a:r>
            <a:r>
              <a:rPr lang="id-ID" altLang="en-US" sz="3200" baseline="30000" dirty="0">
                <a:cs typeface="Times New Roman" panose="02020603050405020304" pitchFamily="18" charset="0"/>
              </a:rPr>
              <a:t>2</a:t>
            </a:r>
            <a:r>
              <a:rPr lang="id-ID" altLang="en-US" sz="3200" dirty="0">
                <a:cs typeface="Times New Roman" panose="02020603050405020304" pitchFamily="18" charset="0"/>
              </a:rPr>
              <a:t> + </a:t>
            </a:r>
            <a:r>
              <a:rPr lang="en-US" altLang="en-US" sz="3200" dirty="0">
                <a:cs typeface="Times New Roman" panose="02020603050405020304" pitchFamily="18" charset="0"/>
              </a:rPr>
              <a:t>30</a:t>
            </a:r>
            <a:r>
              <a:rPr lang="id-ID" altLang="en-US" sz="3200" dirty="0">
                <a:cs typeface="Times New Roman" panose="02020603050405020304" pitchFamily="18" charset="0"/>
              </a:rPr>
              <a:t>0Q, sedangkan biaya total yang dikeluarkannya C = </a:t>
            </a:r>
            <a:r>
              <a:rPr lang="en-US" altLang="en-US" sz="3200" dirty="0">
                <a:cs typeface="Times New Roman" panose="02020603050405020304" pitchFamily="18" charset="0"/>
              </a:rPr>
              <a:t>0,3</a:t>
            </a:r>
            <a:r>
              <a:rPr lang="id-ID" altLang="en-US" sz="3200" dirty="0">
                <a:cs typeface="Times New Roman" panose="02020603050405020304" pitchFamily="18" charset="0"/>
              </a:rPr>
              <a:t>Q</a:t>
            </a:r>
            <a:r>
              <a:rPr lang="id-ID" altLang="en-US" sz="3200" baseline="30000" dirty="0">
                <a:cs typeface="Times New Roman" panose="02020603050405020304" pitchFamily="18" charset="0"/>
              </a:rPr>
              <a:t>2</a:t>
            </a:r>
            <a:r>
              <a:rPr lang="id-ID" altLang="en-US" sz="3200" dirty="0">
                <a:cs typeface="Times New Roman" panose="02020603050405020304" pitchFamily="18" charset="0"/>
              </a:rPr>
              <a:t> – </a:t>
            </a:r>
            <a:r>
              <a:rPr lang="en-US" altLang="en-US" sz="3200" dirty="0">
                <a:cs typeface="Times New Roman" panose="02020603050405020304" pitchFamily="18" charset="0"/>
              </a:rPr>
              <a:t>720</a:t>
            </a:r>
            <a:r>
              <a:rPr lang="id-ID" altLang="en-US" sz="3200" dirty="0">
                <a:cs typeface="Times New Roman" panose="02020603050405020304" pitchFamily="18" charset="0"/>
              </a:rPr>
              <a:t>Q + </a:t>
            </a:r>
            <a:r>
              <a:rPr lang="en-US" altLang="en-US" sz="3200" dirty="0">
                <a:cs typeface="Times New Roman" panose="02020603050405020304" pitchFamily="18" charset="0"/>
              </a:rPr>
              <a:t>600</a:t>
            </a:r>
            <a:r>
              <a:rPr lang="id-ID" altLang="en-US" sz="3200" dirty="0">
                <a:cs typeface="Times New Roman" panose="02020603050405020304" pitchFamily="18" charset="0"/>
              </a:rPr>
              <a:t>.000. Hitunglah :</a:t>
            </a:r>
            <a:endParaRPr lang="en-US" altLang="en-US" sz="3200" dirty="0">
              <a:cs typeface="Times New Roman" panose="02020603050405020304" pitchFamily="18" charset="0"/>
            </a:endParaRPr>
          </a:p>
          <a:p>
            <a:pPr marL="982663" lvl="1" indent="-514350" algn="just" eaLnBrk="1" hangingPunct="1">
              <a:lnSpc>
                <a:spcPct val="150000"/>
              </a:lnSpc>
              <a:buClrTx/>
              <a:buFont typeface="+mj-lt"/>
              <a:buAutoNum type="alphaLcParenR"/>
            </a:pPr>
            <a:r>
              <a:rPr lang="id-ID" altLang="en-US" sz="3200" dirty="0">
                <a:cs typeface="Times New Roman" panose="02020603050405020304" pitchFamily="18" charset="0"/>
              </a:rPr>
              <a:t>Tingkat produksi yang menghasilkan penerimaan total maksimum ?</a:t>
            </a:r>
            <a:endParaRPr lang="en-US" altLang="en-US" sz="3200" dirty="0">
              <a:cs typeface="Times New Roman" panose="02020603050405020304" pitchFamily="18" charset="0"/>
            </a:endParaRPr>
          </a:p>
          <a:p>
            <a:pPr marL="982663" lvl="1" indent="-514350" algn="just" eaLnBrk="1" hangingPunct="1">
              <a:lnSpc>
                <a:spcPct val="150000"/>
              </a:lnSpc>
              <a:buClrTx/>
              <a:buFont typeface="+mj-lt"/>
              <a:buAutoNum type="alphaLcParenR"/>
            </a:pPr>
            <a:r>
              <a:rPr lang="id-ID" altLang="en-US" sz="3200" dirty="0">
                <a:cs typeface="Times New Roman" panose="02020603050405020304" pitchFamily="18" charset="0"/>
              </a:rPr>
              <a:t>Tingkat produksi yang menunjukkan biaya  total minimum ?</a:t>
            </a:r>
            <a:endParaRPr lang="en-US" altLang="en-US" sz="3200" dirty="0">
              <a:cs typeface="Times New Roman" panose="02020603050405020304" pitchFamily="18" charset="0"/>
            </a:endParaRPr>
          </a:p>
          <a:p>
            <a:pPr marL="982663" lvl="1" indent="-514350" algn="just" eaLnBrk="1" hangingPunct="1">
              <a:lnSpc>
                <a:spcPct val="150000"/>
              </a:lnSpc>
              <a:buClrTx/>
              <a:buFont typeface="+mj-lt"/>
              <a:buAutoNum type="alphaLcParenR"/>
            </a:pPr>
            <a:r>
              <a:rPr lang="id-ID" altLang="en-US" sz="3200" dirty="0">
                <a:cs typeface="Times New Roman" panose="02020603050405020304" pitchFamily="18" charset="0"/>
              </a:rPr>
              <a:t>Manakah yang lebih </a:t>
            </a:r>
            <a:r>
              <a:rPr lang="en-US" altLang="en-US" sz="3200" dirty="0" err="1">
                <a:cs typeface="Times New Roman" panose="02020603050405020304" pitchFamily="18" charset="0"/>
              </a:rPr>
              <a:t>baik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bagi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perusahaan</a:t>
            </a:r>
            <a:r>
              <a:rPr lang="en-US" altLang="en-US" sz="3200" dirty="0">
                <a:cs typeface="Times New Roman" panose="02020603050405020304" pitchFamily="18" charset="0"/>
              </a:rPr>
              <a:t>, </a:t>
            </a:r>
            <a:r>
              <a:rPr lang="id-ID" altLang="en-US" sz="3200" dirty="0">
                <a:cs typeface="Times New Roman" panose="02020603050405020304" pitchFamily="18" charset="0"/>
              </a:rPr>
              <a:t>berproduksi pada tingkat produksi yang menghasilkan penerimaan total maksimum atau biaya total minimum ?</a:t>
            </a:r>
            <a:endParaRPr lang="en-US" altLang="en-US" sz="32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endParaRPr lang="en-US" altLang="en-US" sz="3200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9E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30131" y="-638548"/>
            <a:ext cx="19326207" cy="11713967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1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1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1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1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1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1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1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1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1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1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1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1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1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1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1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1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1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1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1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1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1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1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1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1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1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1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1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1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1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1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1" name="Group 61"/>
          <p:cNvGrpSpPr/>
          <p:nvPr/>
        </p:nvGrpSpPr>
        <p:grpSpPr>
          <a:xfrm rot="-63649">
            <a:off x="834532" y="524310"/>
            <a:ext cx="16753217" cy="9238381"/>
            <a:chOff x="0" y="0"/>
            <a:chExt cx="22337622" cy="12317841"/>
          </a:xfrm>
        </p:grpSpPr>
        <p:sp>
          <p:nvSpPr>
            <p:cNvPr id="62" name="Freeform 62"/>
            <p:cNvSpPr/>
            <p:nvPr/>
          </p:nvSpPr>
          <p:spPr>
            <a:xfrm>
              <a:off x="0" y="3713493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3" name="Freeform 63"/>
            <p:cNvSpPr/>
            <p:nvPr/>
          </p:nvSpPr>
          <p:spPr>
            <a:xfrm rot="-10800000">
              <a:off x="0" y="2296215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4" name="Freeform 64"/>
            <p:cNvSpPr/>
            <p:nvPr/>
          </p:nvSpPr>
          <p:spPr>
            <a:xfrm rot="-10800000">
              <a:off x="0" y="0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83" name="Group 83"/>
          <p:cNvGrpSpPr/>
          <p:nvPr/>
        </p:nvGrpSpPr>
        <p:grpSpPr>
          <a:xfrm>
            <a:off x="369689" y="76357"/>
            <a:ext cx="3428658" cy="1904686"/>
            <a:chOff x="0" y="0"/>
            <a:chExt cx="4571543" cy="2539582"/>
          </a:xfrm>
        </p:grpSpPr>
        <p:sp>
          <p:nvSpPr>
            <p:cNvPr id="84" name="Freeform 84"/>
            <p:cNvSpPr/>
            <p:nvPr/>
          </p:nvSpPr>
          <p:spPr>
            <a:xfrm rot="-608564">
              <a:off x="125336" y="366336"/>
              <a:ext cx="4320871" cy="1806910"/>
            </a:xfrm>
            <a:custGeom>
              <a:avLst/>
              <a:gdLst/>
              <a:ahLst/>
              <a:cxnLst/>
              <a:rect l="l" t="t" r="r" b="b"/>
              <a:pathLst>
                <a:path w="4320871" h="1806910">
                  <a:moveTo>
                    <a:pt x="0" y="0"/>
                  </a:moveTo>
                  <a:lnTo>
                    <a:pt x="4320871" y="0"/>
                  </a:lnTo>
                  <a:lnTo>
                    <a:pt x="4320871" y="1806910"/>
                  </a:lnTo>
                  <a:lnTo>
                    <a:pt x="0" y="18069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5" name="TextBox 85"/>
            <p:cNvSpPr txBox="1"/>
            <p:nvPr/>
          </p:nvSpPr>
          <p:spPr>
            <a:xfrm rot="-737268">
              <a:off x="497667" y="1056429"/>
              <a:ext cx="3456085" cy="3822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40"/>
                </a:lnSpc>
              </a:pPr>
              <a:r>
                <a:rPr lang="en-US" sz="1800" b="1" spc="502">
                  <a:solidFill>
                    <a:srgbClr val="2E2C2B"/>
                  </a:solidFill>
                  <a:latin typeface="Garet Bold"/>
                  <a:ea typeface="Garet Bold"/>
                  <a:cs typeface="Garet Bold"/>
                  <a:sym typeface="Garet Bold"/>
                </a:rPr>
                <a:t>ANSWER KEY</a:t>
              </a:r>
            </a:p>
          </p:txBody>
        </p:sp>
      </p:grpSp>
      <p:graphicFrame>
        <p:nvGraphicFramePr>
          <p:cNvPr id="66" name="Object 2">
            <a:extLst>
              <a:ext uri="{FF2B5EF4-FFF2-40B4-BE49-F238E27FC236}">
                <a16:creationId xmlns:a16="http://schemas.microsoft.com/office/drawing/2014/main" id="{049AEBD6-B0B9-8AB8-F326-D149AD9763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3343693"/>
              </p:ext>
            </p:extLst>
          </p:nvPr>
        </p:nvGraphicFramePr>
        <p:xfrm>
          <a:off x="1956083" y="1525429"/>
          <a:ext cx="8942220" cy="10507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4" imgW="7603674" imgH="8105772" progId="Word.Document.12">
                  <p:embed/>
                </p:oleObj>
              </mc:Choice>
              <mc:Fallback>
                <p:oleObj name="Document" r:id="rId24" imgW="7603674" imgH="8105772" progId="Word.Document.12">
                  <p:embed/>
                  <p:pic>
                    <p:nvPicPr>
                      <p:cNvPr id="32771" name="Object 2">
                        <a:extLst>
                          <a:ext uri="{FF2B5EF4-FFF2-40B4-BE49-F238E27FC236}">
                            <a16:creationId xmlns:a16="http://schemas.microsoft.com/office/drawing/2014/main" id="{08EF9094-5810-80C4-FB4F-B5C735CA0A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6083" y="1525429"/>
                        <a:ext cx="8942220" cy="105076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2">
            <a:extLst>
              <a:ext uri="{FF2B5EF4-FFF2-40B4-BE49-F238E27FC236}">
                <a16:creationId xmlns:a16="http://schemas.microsoft.com/office/drawing/2014/main" id="{877498D5-1A92-E9EA-DDF4-CE8C8FA16F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387073"/>
              </p:ext>
            </p:extLst>
          </p:nvPr>
        </p:nvGraphicFramePr>
        <p:xfrm>
          <a:off x="1742998" y="5363432"/>
          <a:ext cx="9409113" cy="476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6" imgW="7603674" imgH="3867516" progId="Word.Document.12">
                  <p:embed/>
                </p:oleObj>
              </mc:Choice>
              <mc:Fallback>
                <p:oleObj name="Document" r:id="rId26" imgW="7603674" imgH="3867516" progId="Word.Document.12">
                  <p:embed/>
                  <p:pic>
                    <p:nvPicPr>
                      <p:cNvPr id="33794" name="Object 2">
                        <a:extLst>
                          <a:ext uri="{FF2B5EF4-FFF2-40B4-BE49-F238E27FC236}">
                            <a16:creationId xmlns:a16="http://schemas.microsoft.com/office/drawing/2014/main" id="{73E35C52-0158-4EC3-A0CF-389DFD638B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2998" y="5363432"/>
                        <a:ext cx="9409113" cy="476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38207" y="-668062"/>
            <a:ext cx="19326207" cy="11713967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0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0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0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0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0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0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0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0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0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0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0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0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0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0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0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0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0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0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0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0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0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0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0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0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0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0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0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0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0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0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1" name="Freeform 61"/>
          <p:cNvSpPr/>
          <p:nvPr/>
        </p:nvSpPr>
        <p:spPr>
          <a:xfrm rot="5885455">
            <a:off x="4051342" y="-4856054"/>
            <a:ext cx="11862871" cy="19120267"/>
          </a:xfrm>
          <a:custGeom>
            <a:avLst/>
            <a:gdLst/>
            <a:ahLst/>
            <a:cxnLst/>
            <a:rect l="l" t="t" r="r" b="b"/>
            <a:pathLst>
              <a:path w="10148129" h="16316518">
                <a:moveTo>
                  <a:pt x="0" y="0"/>
                </a:moveTo>
                <a:lnTo>
                  <a:pt x="10148129" y="0"/>
                </a:lnTo>
                <a:lnTo>
                  <a:pt x="10148129" y="16316518"/>
                </a:lnTo>
                <a:lnTo>
                  <a:pt x="0" y="1631651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-77488" t="-6186" r="-1372"/>
            </a:stretch>
          </a:blipFill>
        </p:spPr>
      </p:sp>
      <p:sp>
        <p:nvSpPr>
          <p:cNvPr id="66" name="TextBox 66"/>
          <p:cNvSpPr txBox="1"/>
          <p:nvPr/>
        </p:nvSpPr>
        <p:spPr>
          <a:xfrm>
            <a:off x="1661835" y="3216850"/>
            <a:ext cx="15843110" cy="28167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200" dirty="0"/>
              <a:t>Breakeven adalah </a:t>
            </a:r>
            <a:r>
              <a:rPr lang="en-US" sz="3200" dirty="0" err="1"/>
              <a:t>kondisi</a:t>
            </a:r>
            <a:r>
              <a:rPr lang="en-US" sz="3200" dirty="0"/>
              <a:t> di mana total </a:t>
            </a:r>
            <a:r>
              <a:rPr lang="en-US" sz="3200" dirty="0" err="1"/>
              <a:t>penerimaan</a:t>
            </a:r>
            <a:r>
              <a:rPr lang="en-US" sz="3200" dirty="0"/>
              <a:t> sama </a:t>
            </a:r>
            <a:r>
              <a:rPr lang="en-US" sz="3200" dirty="0" err="1"/>
              <a:t>dengan</a:t>
            </a:r>
            <a:r>
              <a:rPr lang="en-US" sz="3200" dirty="0"/>
              <a:t> total </a:t>
            </a:r>
            <a:r>
              <a:rPr lang="en-US" sz="3200" dirty="0" err="1"/>
              <a:t>biaya</a:t>
            </a:r>
            <a:r>
              <a:rPr lang="en-US" sz="3200" dirty="0"/>
              <a:t>, </a:t>
            </a:r>
            <a:r>
              <a:rPr lang="en-US" sz="3200" dirty="0" err="1"/>
              <a:t>sehingga</a:t>
            </a:r>
            <a:r>
              <a:rPr lang="en-US" sz="3200" dirty="0"/>
              <a:t>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ada</a:t>
            </a:r>
            <a:r>
              <a:rPr lang="en-US" sz="3200" dirty="0"/>
              <a:t> </a:t>
            </a:r>
            <a:r>
              <a:rPr lang="en-US" sz="3200" dirty="0" err="1"/>
              <a:t>laba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rugi</a:t>
            </a:r>
            <a:r>
              <a:rPr lang="en-US" sz="3200" dirty="0"/>
              <a:t>. </a:t>
            </a:r>
            <a:r>
              <a:rPr lang="en-US" sz="3200" dirty="0" err="1"/>
              <a:t>Titik</a:t>
            </a:r>
            <a:r>
              <a:rPr lang="en-US" sz="3200" dirty="0"/>
              <a:t> </a:t>
            </a:r>
            <a:r>
              <a:rPr lang="en-US" sz="3200" dirty="0" err="1"/>
              <a:t>impas</a:t>
            </a:r>
            <a:r>
              <a:rPr lang="en-US" sz="3200" dirty="0"/>
              <a:t> </a:t>
            </a:r>
            <a:r>
              <a:rPr lang="en-US" sz="3200" dirty="0" err="1"/>
              <a:t>dihitung</a:t>
            </a:r>
            <a:r>
              <a:rPr lang="en-US" sz="3200" dirty="0"/>
              <a:t> untuk </a:t>
            </a:r>
            <a:r>
              <a:rPr lang="en-US" sz="3200" dirty="0" err="1"/>
              <a:t>menentukan</a:t>
            </a:r>
            <a:r>
              <a:rPr lang="en-US" sz="3200" dirty="0"/>
              <a:t> </a:t>
            </a:r>
            <a:r>
              <a:rPr lang="en-US" sz="3200" dirty="0" err="1"/>
              <a:t>jumlah</a:t>
            </a:r>
            <a:r>
              <a:rPr lang="en-US" sz="3200" dirty="0"/>
              <a:t> minimum </a:t>
            </a:r>
            <a:r>
              <a:rPr lang="en-US" sz="3200" dirty="0" err="1"/>
              <a:t>penjualan</a:t>
            </a:r>
            <a:r>
              <a:rPr lang="en-US" sz="3200" dirty="0"/>
              <a:t> yang </a:t>
            </a:r>
            <a:r>
              <a:rPr lang="en-US" sz="3200" dirty="0" err="1"/>
              <a:t>diperlukan</a:t>
            </a:r>
            <a:r>
              <a:rPr lang="en-US" sz="3200" dirty="0"/>
              <a:t> agar </a:t>
            </a:r>
            <a:r>
              <a:rPr lang="en-US" sz="3200" dirty="0" err="1"/>
              <a:t>perusahaan</a:t>
            </a:r>
            <a:r>
              <a:rPr lang="en-US" sz="3200" dirty="0"/>
              <a:t>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rugi</a:t>
            </a:r>
            <a:r>
              <a:rPr lang="en-US" sz="3200" dirty="0"/>
              <a:t>. </a:t>
            </a:r>
            <a:endParaRPr lang="en-US" altLang="en-US" sz="3200" dirty="0"/>
          </a:p>
        </p:txBody>
      </p:sp>
      <p:sp>
        <p:nvSpPr>
          <p:cNvPr id="67" name="TextBox 67"/>
          <p:cNvSpPr txBox="1"/>
          <p:nvPr/>
        </p:nvSpPr>
        <p:spPr>
          <a:xfrm>
            <a:off x="2561379" y="1714145"/>
            <a:ext cx="7762368" cy="11058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8550"/>
              </a:lnSpc>
            </a:pPr>
            <a:r>
              <a:rPr lang="en-US" sz="8000" dirty="0">
                <a:solidFill>
                  <a:srgbClr val="2E2C2B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BREAKEVEN POINT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06282" y="-623164"/>
            <a:ext cx="19326207" cy="11713967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1" name="Group 61"/>
          <p:cNvGrpSpPr/>
          <p:nvPr/>
        </p:nvGrpSpPr>
        <p:grpSpPr>
          <a:xfrm rot="-63649">
            <a:off x="532620" y="244110"/>
            <a:ext cx="17222758" cy="9536765"/>
            <a:chOff x="0" y="0"/>
            <a:chExt cx="22337622" cy="12317841"/>
          </a:xfrm>
        </p:grpSpPr>
        <p:sp>
          <p:nvSpPr>
            <p:cNvPr id="62" name="Freeform 62"/>
            <p:cNvSpPr/>
            <p:nvPr/>
          </p:nvSpPr>
          <p:spPr>
            <a:xfrm>
              <a:off x="0" y="3713493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3" name="Freeform 63"/>
            <p:cNvSpPr/>
            <p:nvPr/>
          </p:nvSpPr>
          <p:spPr>
            <a:xfrm rot="-10800000">
              <a:off x="0" y="2296215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4" name="Freeform 64"/>
            <p:cNvSpPr/>
            <p:nvPr/>
          </p:nvSpPr>
          <p:spPr>
            <a:xfrm rot="-10800000">
              <a:off x="0" y="0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24F50C69-8F57-B985-08F5-2C94C2CC2768}"/>
              </a:ext>
            </a:extLst>
          </p:cNvPr>
          <p:cNvSpPr txBox="1"/>
          <p:nvPr/>
        </p:nvSpPr>
        <p:spPr>
          <a:xfrm>
            <a:off x="6942735" y="2517970"/>
            <a:ext cx="10135848" cy="6632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600" dirty="0">
                <a:cs typeface="Times New Roman" panose="02020603050405020304" pitchFamily="18" charset="0"/>
              </a:rPr>
              <a:t>Tingkat </a:t>
            </a:r>
            <a:r>
              <a:rPr lang="en-US" altLang="en-US" sz="2600" dirty="0" err="1">
                <a:cs typeface="Times New Roman" panose="02020603050405020304" pitchFamily="18" charset="0"/>
              </a:rPr>
              <a:t>produksi</a:t>
            </a:r>
            <a:r>
              <a:rPr lang="en-US" altLang="en-US" sz="2600" dirty="0">
                <a:cs typeface="Times New Roman" panose="02020603050405020304" pitchFamily="18" charset="0"/>
              </a:rPr>
              <a:t> Q</a:t>
            </a:r>
            <a:r>
              <a:rPr lang="en-US" altLang="en-US" sz="2600" baseline="-25000" dirty="0">
                <a:cs typeface="Times New Roman" panose="02020603050405020304" pitchFamily="18" charset="0"/>
              </a:rPr>
              <a:t>1</a:t>
            </a:r>
            <a:r>
              <a:rPr lang="en-US" altLang="en-US" sz="2600" dirty="0">
                <a:cs typeface="Times New Roman" panose="02020603050405020304" pitchFamily="18" charset="0"/>
              </a:rPr>
              <a:t> dan Q</a:t>
            </a:r>
            <a:r>
              <a:rPr lang="en-US" altLang="en-US" sz="2600" baseline="-25000" dirty="0">
                <a:cs typeface="Times New Roman" panose="02020603050405020304" pitchFamily="18" charset="0"/>
              </a:rPr>
              <a:t>4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mencerminkan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keadaan</a:t>
            </a:r>
            <a:r>
              <a:rPr lang="en-US" altLang="en-US" sz="2600" dirty="0">
                <a:cs typeface="Times New Roman" panose="02020603050405020304" pitchFamily="18" charset="0"/>
              </a:rPr>
              <a:t> breakeven, </a:t>
            </a:r>
            <a:r>
              <a:rPr lang="en-US" altLang="en-US" sz="2600" dirty="0" err="1">
                <a:cs typeface="Times New Roman" panose="02020603050405020304" pitchFamily="18" charset="0"/>
              </a:rPr>
              <a:t>sebab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penerimaan</a:t>
            </a:r>
            <a:r>
              <a:rPr lang="en-US" altLang="en-US" sz="2600" dirty="0">
                <a:cs typeface="Times New Roman" panose="02020603050405020304" pitchFamily="18" charset="0"/>
              </a:rPr>
              <a:t> total sama </a:t>
            </a:r>
            <a:r>
              <a:rPr lang="en-US" altLang="en-US" sz="26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pengeluaran</a:t>
            </a:r>
            <a:r>
              <a:rPr lang="en-US" altLang="en-US" sz="2600" dirty="0">
                <a:cs typeface="Times New Roman" panose="02020603050405020304" pitchFamily="18" charset="0"/>
              </a:rPr>
              <a:t> (</a:t>
            </a:r>
            <a:r>
              <a:rPr lang="en-US" altLang="en-US" sz="2600" dirty="0" err="1">
                <a:cs typeface="Times New Roman" panose="02020603050405020304" pitchFamily="18" charset="0"/>
              </a:rPr>
              <a:t>biaya</a:t>
            </a:r>
            <a:r>
              <a:rPr lang="en-US" altLang="en-US" sz="2600" dirty="0">
                <a:cs typeface="Times New Roman" panose="02020603050405020304" pitchFamily="18" charset="0"/>
              </a:rPr>
              <a:t>) total R = C. </a:t>
            </a:r>
          </a:p>
          <a:p>
            <a:pPr marL="457200" indent="-45720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600" dirty="0">
                <a:cs typeface="Times New Roman" panose="02020603050405020304" pitchFamily="18" charset="0"/>
              </a:rPr>
              <a:t>Area </a:t>
            </a:r>
            <a:r>
              <a:rPr lang="en-US" altLang="en-US" sz="2600" dirty="0" err="1">
                <a:cs typeface="Times New Roman" panose="02020603050405020304" pitchFamily="18" charset="0"/>
              </a:rPr>
              <a:t>disebelah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kiri</a:t>
            </a:r>
            <a:r>
              <a:rPr lang="en-US" altLang="en-US" sz="2600" dirty="0">
                <a:cs typeface="Times New Roman" panose="02020603050405020304" pitchFamily="18" charset="0"/>
              </a:rPr>
              <a:t> Q</a:t>
            </a:r>
            <a:r>
              <a:rPr lang="en-US" altLang="en-US" sz="2600" baseline="-25000" dirty="0">
                <a:cs typeface="Times New Roman" panose="02020603050405020304" pitchFamily="18" charset="0"/>
              </a:rPr>
              <a:t>1</a:t>
            </a:r>
            <a:r>
              <a:rPr lang="en-US" altLang="en-US" sz="2600" dirty="0">
                <a:cs typeface="Times New Roman" panose="02020603050405020304" pitchFamily="18" charset="0"/>
              </a:rPr>
              <a:t> dan </a:t>
            </a:r>
            <a:r>
              <a:rPr lang="en-US" altLang="en-US" sz="2600" dirty="0" err="1">
                <a:cs typeface="Times New Roman" panose="02020603050405020304" pitchFamily="18" charset="0"/>
              </a:rPr>
              <a:t>sebelah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kanan</a:t>
            </a:r>
            <a:r>
              <a:rPr lang="en-US" altLang="en-US" sz="2600" dirty="0">
                <a:cs typeface="Times New Roman" panose="02020603050405020304" pitchFamily="18" charset="0"/>
              </a:rPr>
              <a:t> Q</a:t>
            </a:r>
            <a:r>
              <a:rPr lang="en-US" altLang="en-US" sz="2600" baseline="-25000" dirty="0">
                <a:cs typeface="Times New Roman" panose="02020603050405020304" pitchFamily="18" charset="0"/>
              </a:rPr>
              <a:t>4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mencerminkan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keadaan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rugi</a:t>
            </a:r>
            <a:r>
              <a:rPr lang="en-US" altLang="en-US" sz="2600" dirty="0"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cs typeface="Times New Roman" panose="02020603050405020304" pitchFamily="18" charset="0"/>
              </a:rPr>
              <a:t>sebab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penerimaan</a:t>
            </a:r>
            <a:r>
              <a:rPr lang="en-US" altLang="en-US" sz="2600" dirty="0">
                <a:cs typeface="Times New Roman" panose="02020603050405020304" pitchFamily="18" charset="0"/>
              </a:rPr>
              <a:t> total </a:t>
            </a:r>
            <a:r>
              <a:rPr lang="en-US" altLang="en-US" sz="2600" dirty="0" err="1">
                <a:cs typeface="Times New Roman" panose="02020603050405020304" pitchFamily="18" charset="0"/>
              </a:rPr>
              <a:t>lebih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kecil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dari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pengeluaran</a:t>
            </a:r>
            <a:r>
              <a:rPr lang="en-US" altLang="en-US" sz="2600" dirty="0">
                <a:cs typeface="Times New Roman" panose="02020603050405020304" pitchFamily="18" charset="0"/>
              </a:rPr>
              <a:t> total R &lt; C. </a:t>
            </a:r>
          </a:p>
          <a:p>
            <a:pPr marL="457200" indent="-45720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600" dirty="0" err="1">
                <a:cs typeface="Times New Roman" panose="02020603050405020304" pitchFamily="18" charset="0"/>
              </a:rPr>
              <a:t>Sedangkan</a:t>
            </a:r>
            <a:r>
              <a:rPr lang="en-US" altLang="en-US" sz="2600" dirty="0">
                <a:cs typeface="Times New Roman" panose="02020603050405020304" pitchFamily="18" charset="0"/>
              </a:rPr>
              <a:t> area </a:t>
            </a:r>
            <a:r>
              <a:rPr lang="en-US" altLang="en-US" sz="2600" dirty="0" err="1">
                <a:cs typeface="Times New Roman" panose="02020603050405020304" pitchFamily="18" charset="0"/>
              </a:rPr>
              <a:t>diantara</a:t>
            </a:r>
            <a:r>
              <a:rPr lang="en-US" altLang="en-US" sz="2600" dirty="0">
                <a:cs typeface="Times New Roman" panose="02020603050405020304" pitchFamily="18" charset="0"/>
              </a:rPr>
              <a:t> Q</a:t>
            </a:r>
            <a:r>
              <a:rPr lang="en-US" altLang="en-US" sz="2600" baseline="-25000" dirty="0">
                <a:cs typeface="Times New Roman" panose="02020603050405020304" pitchFamily="18" charset="0"/>
              </a:rPr>
              <a:t>1</a:t>
            </a:r>
            <a:r>
              <a:rPr lang="en-US" altLang="en-US" sz="2600" dirty="0">
                <a:cs typeface="Times New Roman" panose="02020603050405020304" pitchFamily="18" charset="0"/>
              </a:rPr>
              <a:t> dan Q</a:t>
            </a:r>
            <a:r>
              <a:rPr lang="en-US" altLang="en-US" sz="2600" baseline="-25000" dirty="0">
                <a:cs typeface="Times New Roman" panose="02020603050405020304" pitchFamily="18" charset="0"/>
              </a:rPr>
              <a:t>4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mencerminkan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keadaan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untung</a:t>
            </a:r>
            <a:r>
              <a:rPr lang="en-US" altLang="en-US" sz="2600" dirty="0"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cs typeface="Times New Roman" panose="02020603050405020304" pitchFamily="18" charset="0"/>
              </a:rPr>
              <a:t>sebab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penerimaan</a:t>
            </a:r>
            <a:r>
              <a:rPr lang="en-US" altLang="en-US" sz="2600" dirty="0">
                <a:cs typeface="Times New Roman" panose="02020603050405020304" pitchFamily="18" charset="0"/>
              </a:rPr>
              <a:t> total </a:t>
            </a:r>
            <a:r>
              <a:rPr lang="en-US" altLang="en-US" sz="2600" dirty="0" err="1">
                <a:cs typeface="Times New Roman" panose="02020603050405020304" pitchFamily="18" charset="0"/>
              </a:rPr>
              <a:t>lebih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besar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dari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pengeluaran</a:t>
            </a:r>
            <a:r>
              <a:rPr lang="en-US" altLang="en-US" sz="2600" dirty="0">
                <a:cs typeface="Times New Roman" panose="02020603050405020304" pitchFamily="18" charset="0"/>
              </a:rPr>
              <a:t> total, R &gt; C. </a:t>
            </a:r>
          </a:p>
          <a:p>
            <a:pPr marL="457200" indent="-45720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600" dirty="0">
                <a:cs typeface="Times New Roman" panose="02020603050405020304" pitchFamily="18" charset="0"/>
              </a:rPr>
              <a:t>Tingkat </a:t>
            </a:r>
            <a:r>
              <a:rPr lang="en-US" altLang="en-US" sz="2600" dirty="0" err="1">
                <a:cs typeface="Times New Roman" panose="02020603050405020304" pitchFamily="18" charset="0"/>
              </a:rPr>
              <a:t>produksi</a:t>
            </a:r>
            <a:r>
              <a:rPr lang="en-US" altLang="en-US" sz="2600" dirty="0">
                <a:cs typeface="Times New Roman" panose="02020603050405020304" pitchFamily="18" charset="0"/>
              </a:rPr>
              <a:t> Q</a:t>
            </a:r>
            <a:r>
              <a:rPr lang="en-US" altLang="en-US" sz="2600" baseline="-25000" dirty="0">
                <a:cs typeface="Times New Roman" panose="02020603050405020304" pitchFamily="18" charset="0"/>
              </a:rPr>
              <a:t>3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mencerminkan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tingkat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produksi</a:t>
            </a:r>
            <a:r>
              <a:rPr lang="en-US" altLang="en-US" sz="2600" dirty="0">
                <a:cs typeface="Times New Roman" panose="02020603050405020304" pitchFamily="18" charset="0"/>
              </a:rPr>
              <a:t> yang </a:t>
            </a:r>
            <a:r>
              <a:rPr lang="en-US" altLang="en-US" sz="2600" dirty="0" err="1">
                <a:cs typeface="Times New Roman" panose="02020603050405020304" pitchFamily="18" charset="0"/>
              </a:rPr>
              <a:t>memberikan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penerimaan</a:t>
            </a:r>
            <a:r>
              <a:rPr lang="en-US" altLang="en-US" sz="2600" dirty="0">
                <a:cs typeface="Times New Roman" panose="02020603050405020304" pitchFamily="18" charset="0"/>
              </a:rPr>
              <a:t> total </a:t>
            </a:r>
            <a:r>
              <a:rPr lang="en-US" altLang="en-US" sz="2600" dirty="0" err="1">
                <a:cs typeface="Times New Roman" panose="02020603050405020304" pitchFamily="18" charset="0"/>
              </a:rPr>
              <a:t>maksimum</a:t>
            </a:r>
            <a:r>
              <a:rPr lang="en-US" altLang="en-US" sz="2600" dirty="0">
                <a:cs typeface="Times New Roman" panose="02020603050405020304" pitchFamily="18" charset="0"/>
              </a:rPr>
              <a:t>. </a:t>
            </a:r>
          </a:p>
          <a:p>
            <a:pPr marL="457200" indent="-45720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600" dirty="0" err="1">
                <a:cs typeface="Times New Roman" panose="02020603050405020304" pitchFamily="18" charset="0"/>
              </a:rPr>
              <a:t>Besar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kecilnya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keuntungan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dicerminkan</a:t>
            </a:r>
            <a:r>
              <a:rPr lang="en-US" altLang="en-US" sz="2600" dirty="0">
                <a:cs typeface="Times New Roman" panose="02020603050405020304" pitchFamily="18" charset="0"/>
              </a:rPr>
              <a:t> oleh </a:t>
            </a:r>
            <a:r>
              <a:rPr lang="en-US" altLang="en-US" sz="2600" dirty="0" err="1">
                <a:cs typeface="Times New Roman" panose="02020603050405020304" pitchFamily="18" charset="0"/>
              </a:rPr>
              <a:t>besar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kecilnya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selisih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positif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antara</a:t>
            </a:r>
            <a:r>
              <a:rPr lang="en-US" altLang="en-US" sz="2600" dirty="0">
                <a:cs typeface="Times New Roman" panose="02020603050405020304" pitchFamily="18" charset="0"/>
              </a:rPr>
              <a:t> R dan C. </a:t>
            </a:r>
            <a:r>
              <a:rPr lang="en-US" altLang="en-US" sz="2600" dirty="0" err="1">
                <a:cs typeface="Times New Roman" panose="02020603050405020304" pitchFamily="18" charset="0"/>
              </a:rPr>
              <a:t>Keuntungan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maksimum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tidak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selalu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terjadi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saat</a:t>
            </a:r>
            <a:r>
              <a:rPr lang="en-US" altLang="en-US" sz="2600" dirty="0">
                <a:cs typeface="Times New Roman" panose="02020603050405020304" pitchFamily="18" charset="0"/>
              </a:rPr>
              <a:t> R </a:t>
            </a:r>
            <a:r>
              <a:rPr lang="en-US" altLang="en-US" sz="2600" dirty="0" err="1">
                <a:cs typeface="Times New Roman" panose="02020603050405020304" pitchFamily="18" charset="0"/>
              </a:rPr>
              <a:t>maksimum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atau</a:t>
            </a:r>
            <a:r>
              <a:rPr lang="en-US" altLang="en-US" sz="2600" dirty="0">
                <a:cs typeface="Times New Roman" panose="02020603050405020304" pitchFamily="18" charset="0"/>
              </a:rPr>
              <a:t> C minimum.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DDCB60D-DF79-E26C-4AAA-F9C25EB47C7A}"/>
              </a:ext>
            </a:extLst>
          </p:cNvPr>
          <p:cNvSpPr txBox="1"/>
          <p:nvPr/>
        </p:nvSpPr>
        <p:spPr>
          <a:xfrm>
            <a:off x="1348888" y="1260605"/>
            <a:ext cx="15503587" cy="1405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000" dirty="0" err="1"/>
              <a:t>Secara</a:t>
            </a:r>
            <a:r>
              <a:rPr lang="en-US" altLang="en-US" sz="3000" dirty="0"/>
              <a:t> </a:t>
            </a:r>
            <a:r>
              <a:rPr lang="en-US" altLang="en-US" sz="3000" dirty="0" err="1"/>
              <a:t>grafik</a:t>
            </a:r>
            <a:r>
              <a:rPr lang="en-US" altLang="en-US" sz="3000" dirty="0"/>
              <a:t> </a:t>
            </a:r>
            <a:r>
              <a:rPr lang="en-US" altLang="en-US" sz="3000" dirty="0" err="1"/>
              <a:t>hal</a:t>
            </a:r>
            <a:r>
              <a:rPr lang="en-US" altLang="en-US" sz="3000" dirty="0"/>
              <a:t> </a:t>
            </a:r>
            <a:r>
              <a:rPr lang="en-US" altLang="en-US" sz="3000" dirty="0" err="1"/>
              <a:t>ini</a:t>
            </a:r>
            <a:r>
              <a:rPr lang="en-US" altLang="en-US" sz="3000" dirty="0"/>
              <a:t> </a:t>
            </a:r>
            <a:r>
              <a:rPr lang="en-US" altLang="en-US" sz="3000" dirty="0" err="1"/>
              <a:t>ditunjukkan</a:t>
            </a:r>
            <a:r>
              <a:rPr lang="en-US" altLang="en-US" sz="3000" dirty="0"/>
              <a:t> oleh </a:t>
            </a:r>
            <a:r>
              <a:rPr lang="en-US" altLang="en-US" sz="3000" dirty="0" err="1"/>
              <a:t>perpotongan</a:t>
            </a:r>
            <a:r>
              <a:rPr lang="en-US" altLang="en-US" sz="3000" dirty="0"/>
              <a:t> </a:t>
            </a:r>
            <a:r>
              <a:rPr lang="en-US" altLang="en-US" sz="3000" dirty="0" err="1"/>
              <a:t>antara</a:t>
            </a:r>
            <a:r>
              <a:rPr lang="en-US" altLang="en-US" sz="3000" dirty="0"/>
              <a:t> </a:t>
            </a:r>
            <a:r>
              <a:rPr lang="en-US" altLang="en-US" sz="3000" dirty="0" err="1"/>
              <a:t>kurva</a:t>
            </a:r>
            <a:r>
              <a:rPr lang="en-US" altLang="en-US" sz="3000" dirty="0"/>
              <a:t> R dan </a:t>
            </a:r>
            <a:r>
              <a:rPr lang="en-US" altLang="en-US" sz="3000" dirty="0" err="1"/>
              <a:t>kurva</a:t>
            </a:r>
            <a:r>
              <a:rPr lang="en-US" altLang="en-US" sz="3000" dirty="0"/>
              <a:t> C </a:t>
            </a:r>
            <a:r>
              <a:rPr lang="en-US" altLang="en-US" sz="3000" dirty="0" err="1"/>
              <a:t>seperti</a:t>
            </a:r>
            <a:r>
              <a:rPr lang="en-US" altLang="en-US" sz="3000" dirty="0"/>
              <a:t> </a:t>
            </a:r>
            <a:r>
              <a:rPr lang="en-US" altLang="en-US" sz="3000" dirty="0" err="1"/>
              <a:t>gambar</a:t>
            </a:r>
            <a:r>
              <a:rPr lang="en-US" altLang="en-US" sz="3000" dirty="0"/>
              <a:t> </a:t>
            </a:r>
            <a:r>
              <a:rPr lang="en-US" altLang="en-US" sz="3000" dirty="0" err="1"/>
              <a:t>berikut</a:t>
            </a:r>
            <a:r>
              <a:rPr lang="en-US" altLang="en-US" sz="3000" dirty="0"/>
              <a:t> </a:t>
            </a:r>
            <a:r>
              <a:rPr lang="en-US" altLang="en-US" sz="3000" dirty="0" err="1"/>
              <a:t>ini</a:t>
            </a:r>
            <a:r>
              <a:rPr lang="en-US" altLang="en-US" sz="3000" dirty="0"/>
              <a:t>:</a:t>
            </a:r>
            <a:endParaRPr lang="en-US" sz="3000" dirty="0"/>
          </a:p>
        </p:txBody>
      </p:sp>
      <p:graphicFrame>
        <p:nvGraphicFramePr>
          <p:cNvPr id="69" name="Object 2">
            <a:extLst>
              <a:ext uri="{FF2B5EF4-FFF2-40B4-BE49-F238E27FC236}">
                <a16:creationId xmlns:a16="http://schemas.microsoft.com/office/drawing/2014/main" id="{B67CE5F4-DC87-D11A-16EC-F78F19DEA7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9778468"/>
              </p:ext>
            </p:extLst>
          </p:nvPr>
        </p:nvGraphicFramePr>
        <p:xfrm>
          <a:off x="-358674" y="1875148"/>
          <a:ext cx="7129311" cy="6340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2" imgW="4681925" imgH="4065148" progId="Word.Document.12">
                  <p:embed/>
                </p:oleObj>
              </mc:Choice>
              <mc:Fallback>
                <p:oleObj name="Document" r:id="rId22" imgW="4681925" imgH="4065148" progId="Word.Document.12">
                  <p:embed/>
                  <p:pic>
                    <p:nvPicPr>
                      <p:cNvPr id="62" name="Object 2">
                        <a:extLst>
                          <a:ext uri="{FF2B5EF4-FFF2-40B4-BE49-F238E27FC236}">
                            <a16:creationId xmlns:a16="http://schemas.microsoft.com/office/drawing/2014/main" id="{5170AD0A-91D9-B567-1C21-862FFFBDCB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58674" y="1875148"/>
                        <a:ext cx="7129311" cy="63408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9E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19103" y="-638548"/>
            <a:ext cx="19326207" cy="11713967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1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1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1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1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1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1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1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1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1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1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1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1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1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1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1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1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1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1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1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1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1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1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1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1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1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1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1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1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1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1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1" name="Group 61"/>
          <p:cNvGrpSpPr/>
          <p:nvPr/>
        </p:nvGrpSpPr>
        <p:grpSpPr>
          <a:xfrm rot="-63649">
            <a:off x="767392" y="664514"/>
            <a:ext cx="16753217" cy="9238381"/>
            <a:chOff x="0" y="0"/>
            <a:chExt cx="22337622" cy="12317841"/>
          </a:xfrm>
        </p:grpSpPr>
        <p:sp>
          <p:nvSpPr>
            <p:cNvPr id="62" name="Freeform 62"/>
            <p:cNvSpPr/>
            <p:nvPr/>
          </p:nvSpPr>
          <p:spPr>
            <a:xfrm>
              <a:off x="0" y="3713493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3" name="Freeform 63"/>
            <p:cNvSpPr/>
            <p:nvPr/>
          </p:nvSpPr>
          <p:spPr>
            <a:xfrm rot="-10800000">
              <a:off x="0" y="2296215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4" name="Freeform 64"/>
            <p:cNvSpPr/>
            <p:nvPr/>
          </p:nvSpPr>
          <p:spPr>
            <a:xfrm rot="-10800000">
              <a:off x="0" y="0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82" name="TextBox 82"/>
          <p:cNvSpPr txBox="1"/>
          <p:nvPr/>
        </p:nvSpPr>
        <p:spPr>
          <a:xfrm>
            <a:off x="2096600" y="1144941"/>
            <a:ext cx="14099371" cy="10823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7000" dirty="0" err="1">
                <a:solidFill>
                  <a:srgbClr val="2E2C2B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Contoh</a:t>
            </a:r>
            <a:r>
              <a:rPr lang="en-US" sz="7000" dirty="0">
                <a:solidFill>
                  <a:srgbClr val="2E2C2B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</a:t>
            </a:r>
            <a:r>
              <a:rPr lang="en-US" sz="7000" dirty="0" err="1">
                <a:solidFill>
                  <a:srgbClr val="2E2C2B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Soal</a:t>
            </a:r>
            <a:r>
              <a:rPr lang="en-US" sz="7000" dirty="0">
                <a:solidFill>
                  <a:srgbClr val="2E2C2B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Breakeven Point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58AF8483-A026-27CE-CE27-17DDE1708C0B}"/>
              </a:ext>
            </a:extLst>
          </p:cNvPr>
          <p:cNvSpPr txBox="1"/>
          <p:nvPr/>
        </p:nvSpPr>
        <p:spPr>
          <a:xfrm>
            <a:off x="1367840" y="2638291"/>
            <a:ext cx="15396159" cy="2098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8313" indent="-468313" algn="just" eaLnBrk="1" hangingPunct="1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en-US" sz="3000" dirty="0">
                <a:cs typeface="Times New Roman" panose="02020603050405020304" pitchFamily="18" charset="0"/>
              </a:rPr>
              <a:t>1. </a:t>
            </a:r>
            <a:r>
              <a:rPr lang="en-US" altLang="en-US" sz="3000" dirty="0" err="1">
                <a:cs typeface="Times New Roman" panose="02020603050405020304" pitchFamily="18" charset="0"/>
              </a:rPr>
              <a:t>Penerimaan</a:t>
            </a:r>
            <a:r>
              <a:rPr lang="en-US" altLang="en-US" sz="3000" dirty="0">
                <a:cs typeface="Times New Roman" panose="02020603050405020304" pitchFamily="18" charset="0"/>
              </a:rPr>
              <a:t> total yang </a:t>
            </a:r>
            <a:r>
              <a:rPr lang="en-US" altLang="en-US" sz="3000" dirty="0" err="1">
                <a:cs typeface="Times New Roman" panose="02020603050405020304" pitchFamily="18" charset="0"/>
              </a:rPr>
              <a:t>diperoleh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sebuah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perusahaan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ditunjukkan</a:t>
            </a:r>
            <a:r>
              <a:rPr lang="en-US" altLang="en-US" sz="3000" dirty="0">
                <a:cs typeface="Times New Roman" panose="02020603050405020304" pitchFamily="18" charset="0"/>
              </a:rPr>
              <a:t> oleh </a:t>
            </a:r>
            <a:r>
              <a:rPr lang="en-US" altLang="en-US" sz="3000" dirty="0" err="1">
                <a:cs typeface="Times New Roman" panose="02020603050405020304" pitchFamily="18" charset="0"/>
              </a:rPr>
              <a:t>persamaan</a:t>
            </a:r>
            <a:r>
              <a:rPr lang="en-US" altLang="en-US" sz="3000" dirty="0">
                <a:cs typeface="Times New Roman" panose="02020603050405020304" pitchFamily="18" charset="0"/>
              </a:rPr>
              <a:t> R = -0,1Q</a:t>
            </a:r>
            <a:r>
              <a:rPr lang="en-US" altLang="en-US" sz="3000" baseline="30000" dirty="0">
                <a:cs typeface="Times New Roman" panose="02020603050405020304" pitchFamily="18" charset="0"/>
              </a:rPr>
              <a:t>2</a:t>
            </a:r>
            <a:r>
              <a:rPr lang="en-US" altLang="en-US" sz="3000" dirty="0">
                <a:cs typeface="Times New Roman" panose="02020603050405020304" pitchFamily="18" charset="0"/>
              </a:rPr>
              <a:t> + 20Q, </a:t>
            </a:r>
            <a:r>
              <a:rPr lang="en-US" altLang="en-US" sz="3000" dirty="0" err="1">
                <a:cs typeface="Times New Roman" panose="02020603050405020304" pitchFamily="18" charset="0"/>
              </a:rPr>
              <a:t>sedangkan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biaya</a:t>
            </a:r>
            <a:r>
              <a:rPr lang="en-US" altLang="en-US" sz="3000" dirty="0">
                <a:cs typeface="Times New Roman" panose="02020603050405020304" pitchFamily="18" charset="0"/>
              </a:rPr>
              <a:t> total yang </a:t>
            </a:r>
            <a:r>
              <a:rPr lang="en-US" altLang="en-US" sz="3000" dirty="0" err="1">
                <a:cs typeface="Times New Roman" panose="02020603050405020304" pitchFamily="18" charset="0"/>
              </a:rPr>
              <a:t>dikeluarkan</a:t>
            </a:r>
            <a:r>
              <a:rPr lang="en-US" altLang="en-US" sz="3000" dirty="0">
                <a:cs typeface="Times New Roman" panose="02020603050405020304" pitchFamily="18" charset="0"/>
              </a:rPr>
              <a:t> C = 0,25Q</a:t>
            </a:r>
            <a:r>
              <a:rPr lang="en-US" altLang="en-US" sz="3000" baseline="30000" dirty="0">
                <a:cs typeface="Times New Roman" panose="02020603050405020304" pitchFamily="18" charset="0"/>
              </a:rPr>
              <a:t>3</a:t>
            </a:r>
            <a:r>
              <a:rPr lang="en-US" altLang="en-US" sz="3000" dirty="0">
                <a:cs typeface="Times New Roman" panose="02020603050405020304" pitchFamily="18" charset="0"/>
              </a:rPr>
              <a:t> – 3Q</a:t>
            </a:r>
            <a:r>
              <a:rPr lang="en-US" altLang="en-US" sz="3000" baseline="30000" dirty="0">
                <a:cs typeface="Times New Roman" panose="02020603050405020304" pitchFamily="18" charset="0"/>
              </a:rPr>
              <a:t>2</a:t>
            </a:r>
            <a:r>
              <a:rPr lang="en-US" altLang="en-US" sz="3000" dirty="0">
                <a:cs typeface="Times New Roman" panose="02020603050405020304" pitchFamily="18" charset="0"/>
              </a:rPr>
              <a:t> + 7Q + 20. </a:t>
            </a:r>
            <a:r>
              <a:rPr lang="en-US" altLang="en-US" sz="3000" dirty="0" err="1">
                <a:cs typeface="Times New Roman" panose="02020603050405020304" pitchFamily="18" charset="0"/>
              </a:rPr>
              <a:t>Hitunglah</a:t>
            </a:r>
            <a:r>
              <a:rPr lang="en-US" altLang="en-US" sz="3000" dirty="0">
                <a:cs typeface="Times New Roman" panose="02020603050405020304" pitchFamily="18" charset="0"/>
              </a:rPr>
              <a:t> profit </a:t>
            </a:r>
            <a:r>
              <a:rPr lang="en-US" altLang="en-US" sz="3000" dirty="0" err="1">
                <a:cs typeface="Times New Roman" panose="02020603050405020304" pitchFamily="18" charset="0"/>
              </a:rPr>
              <a:t>perusahaan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ini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jika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dihasilkan</a:t>
            </a:r>
            <a:r>
              <a:rPr lang="en-US" altLang="en-US" sz="3000" dirty="0">
                <a:cs typeface="Times New Roman" panose="02020603050405020304" pitchFamily="18" charset="0"/>
              </a:rPr>
              <a:t> dan </a:t>
            </a:r>
            <a:r>
              <a:rPr lang="en-US" altLang="en-US" sz="3000" dirty="0" err="1">
                <a:cs typeface="Times New Roman" panose="02020603050405020304" pitchFamily="18" charset="0"/>
              </a:rPr>
              <a:t>terjual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barang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sebanyak</a:t>
            </a:r>
            <a:r>
              <a:rPr lang="en-US" altLang="en-US" sz="3000" dirty="0">
                <a:cs typeface="Times New Roman" panose="02020603050405020304" pitchFamily="18" charset="0"/>
              </a:rPr>
              <a:t> 10 dan 20 unit?</a:t>
            </a:r>
          </a:p>
        </p:txBody>
      </p:sp>
      <p:graphicFrame>
        <p:nvGraphicFramePr>
          <p:cNvPr id="65" name="Object 2">
            <a:extLst>
              <a:ext uri="{FF2B5EF4-FFF2-40B4-BE49-F238E27FC236}">
                <a16:creationId xmlns:a16="http://schemas.microsoft.com/office/drawing/2014/main" id="{F9F8CA5C-33BA-DB9E-0B12-D1E1E7CE87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677889"/>
              </p:ext>
            </p:extLst>
          </p:nvPr>
        </p:nvGraphicFramePr>
        <p:xfrm>
          <a:off x="1961395" y="5119414"/>
          <a:ext cx="8618158" cy="6295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2" imgW="7806329" imgH="5763407" progId="Word.Document.12">
                  <p:embed/>
                </p:oleObj>
              </mc:Choice>
              <mc:Fallback>
                <p:oleObj name="Document" r:id="rId22" imgW="7806329" imgH="5763407" progId="Word.Document.12">
                  <p:embed/>
                  <p:pic>
                    <p:nvPicPr>
                      <p:cNvPr id="65" name="Object 2">
                        <a:extLst>
                          <a:ext uri="{FF2B5EF4-FFF2-40B4-BE49-F238E27FC236}">
                            <a16:creationId xmlns:a16="http://schemas.microsoft.com/office/drawing/2014/main" id="{1E83A13A-24A0-812D-2B7F-DD38C9AE11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1395" y="5119414"/>
                        <a:ext cx="8618158" cy="62950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2153</TotalTime>
  <Words>407</Words>
  <Application>Microsoft Office PowerPoint</Application>
  <PresentationFormat>Custom</PresentationFormat>
  <Paragraphs>28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Wingdings 2</vt:lpstr>
      <vt:lpstr>Times New Roman</vt:lpstr>
      <vt:lpstr>Garet</vt:lpstr>
      <vt:lpstr>Londrina Solid</vt:lpstr>
      <vt:lpstr>Garet Bold</vt:lpstr>
      <vt:lpstr>Arial</vt:lpstr>
      <vt:lpstr>Calibri</vt:lpstr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Multiplication as a Comparison Education Presentation in Cream Blue Yellow Nostalgic Handdrawn Style</dc:title>
  <dc:creator>Admin</dc:creator>
  <cp:lastModifiedBy>Admin</cp:lastModifiedBy>
  <cp:revision>13</cp:revision>
  <dcterms:created xsi:type="dcterms:W3CDTF">2006-08-16T00:00:00Z</dcterms:created>
  <dcterms:modified xsi:type="dcterms:W3CDTF">2024-12-16T08:57:45Z</dcterms:modified>
  <dc:identifier>DAGYGn9tqaY</dc:identifier>
</cp:coreProperties>
</file>