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9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00" r:id="rId24"/>
  </p:sldIdLst>
  <p:sldSz cx="9144000" cy="6858000" type="screen4x3"/>
  <p:notesSz cx="7045325" cy="9345613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000" autoAdjust="0"/>
  </p:normalViewPr>
  <p:slideViewPr>
    <p:cSldViewPr>
      <p:cViewPr varScale="1">
        <p:scale>
          <a:sx n="66" d="100"/>
          <a:sy n="66" d="100"/>
        </p:scale>
        <p:origin x="123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pengontrolan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rata-rata </a:t>
            </a:r>
            <a:r>
              <a:rPr lang="en-US" dirty="0" err="1"/>
              <a:t>terendah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yang </a:t>
            </a:r>
            <a:r>
              <a:rPr lang="en-US" dirty="0" err="1"/>
              <a:t>terjual</a:t>
            </a:r>
            <a:r>
              <a:rPr lang="en-US" dirty="0"/>
              <a:t>.</a:t>
            </a:r>
          </a:p>
          <a:p>
            <a:r>
              <a:rPr lang="en-US" dirty="0"/>
              <a:t>Yang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rata-rata  </a:t>
            </a:r>
            <a:r>
              <a:rPr lang="en-US" dirty="0" err="1"/>
              <a:t>penjualan</a:t>
            </a:r>
            <a:r>
              <a:rPr lang="en-US" dirty="0"/>
              <a:t> yang </a:t>
            </a:r>
            <a:r>
              <a:rPr lang="en-US" dirty="0" err="1"/>
              <a:t>rendah</a:t>
            </a:r>
            <a:r>
              <a:rPr lang="en-US" dirty="0"/>
              <a:t> pula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kurun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  <a:p>
            <a:endParaRPr lang="en-US" dirty="0"/>
          </a:p>
          <a:p>
            <a:r>
              <a:rPr lang="id-ID" b="0" i="0" dirty="0">
                <a:solidFill>
                  <a:srgbClr val="BFBFBF"/>
                </a:solidFill>
                <a:effectLst/>
                <a:latin typeface="Google Sans"/>
              </a:rPr>
              <a:t>Buffet adalah </a:t>
            </a:r>
            <a:r>
              <a:rPr lang="id-ID" b="0" i="0" dirty="0">
                <a:solidFill>
                  <a:srgbClr val="FFFFFF"/>
                </a:solidFill>
                <a:effectLst/>
                <a:latin typeface="Google Sans"/>
              </a:rPr>
              <a:t>sistem dimana restoran menyajikan menu makanan dan minuman secara prasmanan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92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41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Pengendalian sistem penghitungan masalah pangan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72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 checklist </a:t>
            </a:r>
            <a:r>
              <a:rPr lang="en-US" dirty="0" err="1"/>
              <a:t>kebersihan</a:t>
            </a:r>
            <a:r>
              <a:rPr lang="en-US" dirty="0"/>
              <a:t> restaurant.</a:t>
            </a:r>
          </a:p>
          <a:p>
            <a:r>
              <a:rPr lang="en-US" dirty="0"/>
              <a:t>Di </a:t>
            </a:r>
            <a:r>
              <a:rPr lang="en-US" dirty="0" err="1"/>
              <a:t>pakai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restoran</a:t>
            </a:r>
            <a:r>
              <a:rPr lang="en-US" dirty="0"/>
              <a:t> </a:t>
            </a:r>
            <a:r>
              <a:rPr lang="en-US" dirty="0" err="1"/>
              <a:t>buka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94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17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 checklist </a:t>
            </a:r>
            <a:r>
              <a:rPr lang="en-US" dirty="0" err="1"/>
              <a:t>kebersihan</a:t>
            </a:r>
            <a:r>
              <a:rPr lang="en-US" dirty="0"/>
              <a:t> restaurant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40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REKAP PENJUALAN MAKANAN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18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48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11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98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Bagian dari kelengkapan administrasi ini melibatkan penggunaan berbagai formulir dan sistem kontrol untuk menjaga efisiensi dan kualitas layanan.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40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0" i="0" dirty="0">
                <a:solidFill>
                  <a:srgbClr val="E8E8E8"/>
                </a:solidFill>
                <a:effectLst/>
                <a:latin typeface="Google Sans"/>
              </a:rPr>
              <a:t>Kartu stok barang atau bin card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71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21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 GANTI DENGAN SPOON ATAU TAPLAK MEJA KURSI DSB.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6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46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 Di </a:t>
            </a:r>
            <a:r>
              <a:rPr lang="en-US" dirty="0" err="1"/>
              <a:t>beberapa</a:t>
            </a:r>
            <a:r>
              <a:rPr lang="en-US" dirty="0"/>
              <a:t> hotel </a:t>
            </a:r>
            <a:r>
              <a:rPr lang="en-US" dirty="0" err="1"/>
              <a:t>biasanya</a:t>
            </a:r>
            <a:r>
              <a:rPr lang="en-US" dirty="0"/>
              <a:t> daftar </a:t>
            </a:r>
            <a:r>
              <a:rPr lang="en-US" dirty="0" err="1"/>
              <a:t>makanan</a:t>
            </a:r>
            <a:r>
              <a:rPr lang="en-US" dirty="0"/>
              <a:t> dan </a:t>
            </a:r>
            <a:r>
              <a:rPr lang="en-US" dirty="0" err="1"/>
              <a:t>minuman</a:t>
            </a:r>
            <a:r>
              <a:rPr lang="en-US" dirty="0"/>
              <a:t> di </a:t>
            </a:r>
            <a:r>
              <a:rPr lang="en-US" dirty="0" err="1"/>
              <a:t>jadikan</a:t>
            </a:r>
            <a:r>
              <a:rPr lang="en-US" dirty="0"/>
              <a:t> 1.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minuman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habis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diinformaikan</a:t>
            </a:r>
            <a:r>
              <a:rPr lang="en-US" dirty="0"/>
              <a:t> pada </a:t>
            </a:r>
            <a:r>
              <a:rPr lang="en-US" dirty="0" err="1"/>
              <a:t>tamu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kekecewaan</a:t>
            </a:r>
            <a:r>
              <a:rPr lang="en-US" dirty="0"/>
              <a:t> </a:t>
            </a:r>
            <a:r>
              <a:rPr lang="en-US" dirty="0" err="1"/>
              <a:t>tamu</a:t>
            </a:r>
            <a:r>
              <a:rPr lang="en-US" dirty="0"/>
              <a:t>.</a:t>
            </a:r>
          </a:p>
          <a:p>
            <a:r>
              <a:rPr lang="en-US" dirty="0"/>
              <a:t>4. Dimana </a:t>
            </a:r>
            <a:r>
              <a:rPr lang="en-US" dirty="0" err="1"/>
              <a:t>pengajuan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diajukan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sz="12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Repair and Maintenance </a:t>
            </a:r>
            <a:r>
              <a:rPr lang="en-US" sz="1200" b="1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dapertement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56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Jadwal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: </a:t>
            </a:r>
            <a:r>
              <a:rPr lang="en-US" dirty="0" err="1"/>
              <a:t>nama</a:t>
            </a:r>
            <a:r>
              <a:rPr lang="en-US" dirty="0"/>
              <a:t>,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pembagian</a:t>
            </a:r>
            <a:r>
              <a:rPr lang="en-US" dirty="0"/>
              <a:t> jam </a:t>
            </a:r>
            <a:r>
              <a:rPr lang="en-US" dirty="0" err="1"/>
              <a:t>kerja</a:t>
            </a:r>
            <a:r>
              <a:rPr lang="en-US" dirty="0"/>
              <a:t>, </a:t>
            </a:r>
            <a:r>
              <a:rPr lang="en-US" dirty="0" err="1"/>
              <a:t>tugas-tugas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, </a:t>
            </a:r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libur</a:t>
            </a:r>
            <a:r>
              <a:rPr lang="en-US" dirty="0"/>
              <a:t> dan </a:t>
            </a:r>
            <a:r>
              <a:rPr lang="en-US" dirty="0" err="1"/>
              <a:t>cuti</a:t>
            </a:r>
            <a:r>
              <a:rPr lang="en-US" dirty="0"/>
              <a:t>.</a:t>
            </a:r>
          </a:p>
          <a:p>
            <a:r>
              <a:rPr lang="en-US" dirty="0"/>
              <a:t>6. </a:t>
            </a:r>
            <a:r>
              <a:rPr lang="en-US" dirty="0" err="1"/>
              <a:t>Lapran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keluhan</a:t>
            </a:r>
            <a:r>
              <a:rPr lang="en-US" dirty="0"/>
              <a:t> </a:t>
            </a:r>
            <a:r>
              <a:rPr lang="en-US" dirty="0" err="1"/>
              <a:t>tamu</a:t>
            </a:r>
            <a:r>
              <a:rPr lang="en-US" dirty="0"/>
              <a:t> (guest complain)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tamu</a:t>
            </a:r>
            <a:r>
              <a:rPr lang="en-US" dirty="0"/>
              <a:t> yang </a:t>
            </a:r>
            <a:r>
              <a:rPr lang="en-US" dirty="0" err="1"/>
              <a:t>makan</a:t>
            </a:r>
            <a:r>
              <a:rPr lang="en-US" dirty="0"/>
              <a:t> (total cover) rata-rata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.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51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 </a:t>
            </a:r>
            <a:r>
              <a:rPr lang="en-US" dirty="0" err="1"/>
              <a:t>Prastock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minimal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.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28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83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Kontrol hasil penjualan ini sangat penting untuk memantau kesehatan finansial restoran, mencegah kebocoran keuangan, dan memastikan bahwa semua transaksi tercatat dengan benar dan transparan.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02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0" i="0" dirty="0">
                <a:solidFill>
                  <a:srgbClr val="242424"/>
                </a:solidFill>
                <a:effectLst/>
                <a:latin typeface="Roboto" panose="02000000000000000000" pitchFamily="2" charset="0"/>
              </a:rPr>
              <a:t>Pengertian food cost merujuk pada total biaya yang dikeluarkan untuk bahan makanan yang digunakan dalam persiapan menu yang dijual kepada pelanggan.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5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PAR23414 – Operasional Restoran dan Bar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PAR23414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Operasional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Restoran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dan Bar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PAR23414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Operasional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Restoran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dan Bar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OPERASIONAL RESTAURANT BAR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4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034C62-B348-5B45-7A75-432EF4412C77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8507288" cy="542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pemeriksaan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hasil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penjualan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algn="l"/>
            <a:endParaRPr lang="en-US" sz="26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Control of low average bill operation</a:t>
            </a:r>
          </a:p>
          <a:p>
            <a:pPr algn="l"/>
            <a:endParaRPr lang="en-US" sz="26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Coffee Shop</a:t>
            </a:r>
          </a:p>
          <a:p>
            <a:pPr marL="457200" indent="-457200" algn="l">
              <a:buFontTx/>
              <a:buChar char="-"/>
            </a:pPr>
            <a:r>
              <a:rPr lang="en-US" sz="26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Cafetaria</a:t>
            </a:r>
            <a:endParaRPr lang="en-US" sz="26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Buffet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Snack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restoran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936354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034C62-B348-5B45-7A75-432EF4412C77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8507288" cy="542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pemeriksaan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hasil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penjualan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Control of High average bill operation</a:t>
            </a:r>
          </a:p>
          <a:p>
            <a:pPr algn="l"/>
            <a:endParaRPr lang="en-US" sz="26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pengontrolan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dilakukan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menghitung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persatu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terjual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setiap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harinya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masing-masing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menurut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jenis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6751932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034C62-B348-5B45-7A75-432EF4412C77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8507288" cy="54207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pemeriksaan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hasil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penjualan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restoran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Control of food issues tally system</a:t>
            </a:r>
          </a:p>
          <a:p>
            <a:pPr algn="l"/>
            <a:endParaRPr lang="en-US" sz="26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tally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dilakukan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berikut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marL="457200" indent="-457200" algn="l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Mengumpulkan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seluruh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slip </a:t>
            </a: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order/bill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penjualan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Menyusun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nama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daftar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Mencatat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hasil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pendapatan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uang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menurut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jenis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masing-masing</a:t>
            </a:r>
          </a:p>
        </p:txBody>
      </p:sp>
    </p:spTree>
    <p:extLst>
      <p:ext uri="{BB962C8B-B14F-4D97-AF65-F5344CB8AC3E}">
        <p14:creationId xmlns:p14="http://schemas.microsoft.com/office/powerpoint/2010/main" val="2267002826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034C62-B348-5B45-7A75-432EF4412C77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2808312" cy="542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Form Checklist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Sanitasi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Restoran</a:t>
            </a:r>
            <a:endParaRPr lang="en-US" sz="2600" b="1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2EF9DE-CD74-F1FB-5DFC-53D8CCA83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0"/>
            <a:ext cx="5518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86772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034C62-B348-5B45-7A75-432EF4412C77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2808312" cy="542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Form Room Service Order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CD6B22-C9B4-042A-1535-B0C887662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044" y="897244"/>
            <a:ext cx="5725324" cy="52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00695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034C62-B348-5B45-7A75-432EF4412C77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2808312" cy="542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Form repair and maintenance order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87A6EF-246E-8F6B-D05E-37023130D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295" y="424068"/>
            <a:ext cx="5153318" cy="60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51333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034C62-B348-5B45-7A75-432EF4412C77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5400600" cy="542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Meal Recapitulation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C60A78-2E53-7BC0-B35B-81981CFD0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83" y="1844824"/>
            <a:ext cx="8840434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36488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034C62-B348-5B45-7A75-432EF4412C77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5400600" cy="542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Linen Issued &amp; Returned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F5858-AB46-E68C-0519-431A91B7E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411" y="1124744"/>
            <a:ext cx="6631178" cy="518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32395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034C62-B348-5B45-7A75-432EF4412C77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5400600" cy="542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Hotel bill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AE7F8A-3E72-49C7-5ADA-D53490312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286" y="0"/>
            <a:ext cx="4985827" cy="681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38024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034C62-B348-5B45-7A75-432EF4412C77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2304256" cy="542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Equipment and material requisition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CE4CB5-D84B-B400-7089-60E3EB6A6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049" y="6488"/>
            <a:ext cx="5045339" cy="685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95318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Kelengkapan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Administrasi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Restoran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3826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Kelengkapan Administrasi Restoran mencakup berbagai dokumen dan prosedur yang digunakan untuk mengelola operasional restoran secara efektif, termasuk pelacakan penjualan, inventaris, dan pelayanan.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325B5A-7B7C-6DE3-794E-A4D53461E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380575"/>
            <a:ext cx="4447819" cy="29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034C62-B348-5B45-7A75-432EF4412C77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2304256" cy="542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BIN CARD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A3F326-4710-D1D0-C625-D76060F04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747" y="-24755"/>
            <a:ext cx="4824535" cy="690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9247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034C62-B348-5B45-7A75-432EF4412C77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2304256" cy="542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BANQUET EVENT ORDER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8CF70F-311E-09BB-68CA-6908A658A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628800"/>
            <a:ext cx="8280920" cy="47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21978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034C62-B348-5B45-7A75-432EF4412C77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2304256" cy="542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WEEKLY INVENTORY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B1145-B21A-4CED-6527-058F7B60A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60" y="99229"/>
            <a:ext cx="4523052" cy="674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51866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	</a:t>
            </a:r>
            <a:endParaRPr lang="id-ID" sz="2400" b="1" dirty="0"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J"/>
            </a:pPr>
            <a:r>
              <a:rPr lang="en-US" sz="4000" b="1" dirty="0"/>
              <a:t>END</a:t>
            </a:r>
            <a:r>
              <a:rPr lang="id-ID" sz="4000" b="1" dirty="0"/>
              <a:t> </a:t>
            </a:r>
            <a:r>
              <a:rPr lang="id-ID" sz="4000" b="1" dirty="0">
                <a:sym typeface="Wingdings" panose="05000000000000000000" pitchFamily="2" charset="2"/>
              </a:rPr>
              <a:t></a:t>
            </a:r>
            <a:endParaRPr lang="en-US" sz="4000" b="1" dirty="0">
              <a:sym typeface="Wingdings" panose="05000000000000000000" pitchFamily="2" charset="2"/>
            </a:endParaRPr>
          </a:p>
          <a:p>
            <a:r>
              <a:rPr lang="en-US" sz="4000" b="1" dirty="0">
                <a:sym typeface="Wingdings" panose="05000000000000000000" pitchFamily="2" charset="2"/>
              </a:rPr>
              <a:t>Thanks for attention</a:t>
            </a:r>
          </a:p>
          <a:p>
            <a:r>
              <a:rPr lang="en-US" sz="4000" b="1" dirty="0">
                <a:sym typeface="Wingdings" panose="05000000000000000000" pitchFamily="2" charset="2"/>
              </a:rPr>
              <a:t>See you next week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Formulir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-formular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Restoran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Order Book</a:t>
            </a:r>
          </a:p>
          <a:p>
            <a:pPr algn="l"/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Order book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buku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digunakan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mencatat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terdiri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3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rangkap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(1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asli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2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rangkap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Salinan).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Kegunaan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2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rangkap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Salinan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mengambil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pesanan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produksi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kitchen/pastry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034C62-B348-5B45-7A75-432EF4412C77}"/>
              </a:ext>
            </a:extLst>
          </p:cNvPr>
          <p:cNvSpPr txBox="1">
            <a:spLocks/>
          </p:cNvSpPr>
          <p:nvPr/>
        </p:nvSpPr>
        <p:spPr>
          <a:xfrm>
            <a:off x="4788024" y="15875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Menu</a:t>
            </a:r>
          </a:p>
          <a:p>
            <a:pPr algn="l"/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daftar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tersedia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Dimana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pagi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cemilan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Tercantum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daftar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871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Formulir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-formular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Restoran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Beverage List 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dan</a:t>
            </a:r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Wine List</a:t>
            </a:r>
          </a:p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daftar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minuman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terdiri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soft drinks, alcoholic, mix drinks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dan </a:t>
            </a: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wine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yang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034C62-B348-5B45-7A75-432EF4412C77}"/>
              </a:ext>
            </a:extLst>
          </p:cNvPr>
          <p:cNvSpPr txBox="1">
            <a:spLocks/>
          </p:cNvSpPr>
          <p:nvPr/>
        </p:nvSpPr>
        <p:spPr>
          <a:xfrm>
            <a:off x="4788024" y="15875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4. Repair and Maintenance Order</a:t>
            </a:r>
          </a:p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daftar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permintaan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perbaikan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alat-alat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perlengkapan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apabila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kerusakan-kerusakan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035506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Formulir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-formular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Restoran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000" b="1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5. Working Schedule</a:t>
            </a:r>
          </a:p>
          <a:p>
            <a:pPr algn="l"/>
            <a:r>
              <a:rPr lang="en-US" sz="2600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Jadwal</a:t>
            </a:r>
            <a:r>
              <a:rPr lang="en-US" sz="2600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kerja</a:t>
            </a:r>
            <a:r>
              <a:rPr lang="en-US" sz="2600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</a:t>
            </a:r>
            <a:r>
              <a:rPr lang="en-US" sz="2600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karyawan</a:t>
            </a:r>
            <a:r>
              <a:rPr lang="en-US" sz="2600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dipasang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mudah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diketahui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semua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petugas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034C62-B348-5B45-7A75-432EF4412C77}"/>
              </a:ext>
            </a:extLst>
          </p:cNvPr>
          <p:cNvSpPr txBox="1">
            <a:spLocks/>
          </p:cNvSpPr>
          <p:nvPr/>
        </p:nvSpPr>
        <p:spPr>
          <a:xfrm>
            <a:off x="4788024" y="15875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6. Log Book</a:t>
            </a:r>
          </a:p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buku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besar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memuat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catatan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laporan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penting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shift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terdahulu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diketahui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dilaksanakan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shift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berikutnya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81240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Formulir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-formular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Restoran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000" b="1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7. Reservation Book</a:t>
            </a:r>
          </a:p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daftar </a:t>
            </a:r>
            <a:r>
              <a:rPr lang="en-US" sz="2600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mengajukan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pemesanan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tempat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meja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Daftar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memuat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data-data :</a:t>
            </a:r>
          </a:p>
          <a:p>
            <a:pPr marL="514350" indent="-514350" algn="l">
              <a:buAutoNum type="alphaLcPeriod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Nama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memesan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lphaL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Jumlah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datang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AutoNum type="alphaL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Pukul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berapa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datang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lphaL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Nomor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meja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dipesan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mereka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034C62-B348-5B45-7A75-432EF4412C77}"/>
              </a:ext>
            </a:extLst>
          </p:cNvPr>
          <p:cNvSpPr txBox="1">
            <a:spLocks/>
          </p:cNvSpPr>
          <p:nvPr/>
        </p:nvSpPr>
        <p:spPr>
          <a:xfrm>
            <a:off x="4788024" y="15875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8. Linen Requisition</a:t>
            </a:r>
          </a:p>
          <a:p>
            <a:pPr algn="l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Daftar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permitaan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Lena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mengajukan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lena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bersih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diajukan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penggunaan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lena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sebiknya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menggunakan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system</a:t>
            </a: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prastock</a:t>
            </a: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288855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034C62-B348-5B45-7A75-432EF4412C77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8507288" cy="54207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8. Linen Requisition</a:t>
            </a:r>
          </a:p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Pengisian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formular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ajuan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permintaan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dibuat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2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rangkap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distribusi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berikut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marL="514350" indent="-514350" algn="l">
              <a:buAutoNum type="arabicPeriod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Asli 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laundry/linen room</a:t>
            </a:r>
          </a:p>
          <a:p>
            <a:pPr marL="514350" indent="-514350" algn="l">
              <a:buAutoNum type="arabicPeriod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Salinan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arsip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AutoNum type="arabicPeriod"/>
            </a:pP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Prosedur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permintaan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lena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Hitung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jumlah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lena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kotor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ganti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Catatlah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jumlah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lena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sesuai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jenisnya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Daftar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permintaan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dibuat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2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rangkap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Sebelum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mengirimkan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lena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kotor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laundry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sebaiknya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memeriksa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Kembali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permintaan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terdahulu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Pada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pegantian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lena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bersih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hitunglah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jumlahnya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hadapan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petugas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lena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bertugas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53952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034C62-B348-5B45-7A75-432EF4412C7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4176464" cy="4412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Kontrol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hasil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penjualan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penting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administrasi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karena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berkaitan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langsung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pendapatan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profitabilitas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4787B71-B84F-E3D8-DA51-B2F07F201F38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Kontrol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Hasil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Penjualan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82152C-EA03-4ADF-AFAB-AD4F329C4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023165"/>
            <a:ext cx="4237399" cy="281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60803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034C62-B348-5B45-7A75-432EF4412C77}"/>
              </a:ext>
            </a:extLst>
          </p:cNvPr>
          <p:cNvSpPr txBox="1">
            <a:spLocks/>
          </p:cNvSpPr>
          <p:nvPr/>
        </p:nvSpPr>
        <p:spPr>
          <a:xfrm>
            <a:off x="395536" y="692696"/>
            <a:ext cx="8507288" cy="542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Manfaat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menggunakan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system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pengontrolan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pengawasan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berikut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Mengetahui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favorit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tamu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Mengetahui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jenis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laku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kurang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laku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kualitas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terjual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mempertahankan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persentase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food cost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Perencanaan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pembelian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kebutuhan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terkendali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Usaha-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usaha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hasil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penjualan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demi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keuntugan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Perusahaan.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349855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11311</TotalTime>
  <Words>850</Words>
  <Application>Microsoft Office PowerPoint</Application>
  <PresentationFormat>On-screen Show (4:3)</PresentationFormat>
  <Paragraphs>121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</vt:lpstr>
      <vt:lpstr>Google Sans</vt:lpstr>
      <vt:lpstr>Roboto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Nia Lefani</cp:lastModifiedBy>
  <cp:revision>515</cp:revision>
  <cp:lastPrinted>2017-08-29T02:54:51Z</cp:lastPrinted>
  <dcterms:created xsi:type="dcterms:W3CDTF">2010-04-18T12:06:30Z</dcterms:created>
  <dcterms:modified xsi:type="dcterms:W3CDTF">2025-10-06T02:45:23Z</dcterms:modified>
</cp:coreProperties>
</file>