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1D85B-474F-4617-927F-AA3084998CFF}" type="datetimeFigureOut">
              <a:rPr lang="id-ID" smtClean="0"/>
              <a:t>14/12/2020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758D6C-1F90-4597-9B4E-BE6B5F3D7361}" type="slidenum">
              <a:rPr lang="id-ID" smtClean="0"/>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altLang="en-US" smtClean="0"/>
          </a:p>
        </p:txBody>
      </p:sp>
      <p:sp>
        <p:nvSpPr>
          <p:cNvPr id="18436" name="Slide Number Placeholder 3"/>
          <p:cNvSpPr>
            <a:spLocks noGrp="1"/>
          </p:cNvSpPr>
          <p:nvPr>
            <p:ph type="sldNum" sz="quarter" idx="5"/>
          </p:nvPr>
        </p:nvSpPr>
        <p:spPr bwMode="auto">
          <a:extLst>
            <a:ext uri="{909E8E84-426E-40DD-AFC4-6F175D3DCCD1}"/>
            <a:ext uri="{91240B29-F687-4F45-9708-019B960494DF}"/>
          </a:extLst>
        </p:spPr>
        <p:txBody>
          <a:bodyPr wrap="square"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fontAlgn="base">
              <a:spcBef>
                <a:spcPct val="0"/>
              </a:spcBef>
              <a:spcAft>
                <a:spcPct val="0"/>
              </a:spcAft>
              <a:defRPr>
                <a:solidFill>
                  <a:schemeClr val="tx1"/>
                </a:solidFill>
                <a:latin typeface="Georgia" pitchFamily="18" charset="0"/>
              </a:defRPr>
            </a:lvl6pPr>
            <a:lvl7pPr marL="2971800" indent="-228600" fontAlgn="base">
              <a:spcBef>
                <a:spcPct val="0"/>
              </a:spcBef>
              <a:spcAft>
                <a:spcPct val="0"/>
              </a:spcAft>
              <a:defRPr>
                <a:solidFill>
                  <a:schemeClr val="tx1"/>
                </a:solidFill>
                <a:latin typeface="Georgia" pitchFamily="18" charset="0"/>
              </a:defRPr>
            </a:lvl7pPr>
            <a:lvl8pPr marL="3429000" indent="-228600" fontAlgn="base">
              <a:spcBef>
                <a:spcPct val="0"/>
              </a:spcBef>
              <a:spcAft>
                <a:spcPct val="0"/>
              </a:spcAft>
              <a:defRPr>
                <a:solidFill>
                  <a:schemeClr val="tx1"/>
                </a:solidFill>
                <a:latin typeface="Georgia" pitchFamily="18" charset="0"/>
              </a:defRPr>
            </a:lvl8pPr>
            <a:lvl9pPr marL="3886200" indent="-2286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51492F37-1BE0-471B-932F-4D5E08DCC6C2}" type="slidenum">
              <a:rPr lang="id-ID" altLang="en-US" smtClean="0">
                <a:latin typeface="Calibri" pitchFamily="34" charset="0"/>
              </a:rPr>
              <a:pPr fontAlgn="base">
                <a:spcBef>
                  <a:spcPct val="0"/>
                </a:spcBef>
                <a:spcAft>
                  <a:spcPct val="0"/>
                </a:spcAft>
                <a:defRPr/>
              </a:pPr>
              <a:t>2</a:t>
            </a:fld>
            <a:endParaRPr lang="id-ID" altLang="en-US"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836F8B33-C20C-41A1-9102-EDC1F8234077}" type="datetimeFigureOut">
              <a:rPr lang="id-ID" smtClean="0"/>
              <a:t>14/12/2020</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EFE4B95-83C8-44A6-9144-EF914314606C}"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6F8B33-C20C-41A1-9102-EDC1F8234077}"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6F8B33-C20C-41A1-9102-EDC1F8234077}"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6F8B33-C20C-41A1-9102-EDC1F8234077}"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36F8B33-C20C-41A1-9102-EDC1F8234077}" type="datetimeFigureOut">
              <a:rPr lang="id-ID" smtClean="0"/>
              <a:t>14/12/2020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36F8B33-C20C-41A1-9102-EDC1F8234077}" type="datetimeFigureOut">
              <a:rPr lang="id-ID" smtClean="0"/>
              <a:t>14/12/2020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36F8B33-C20C-41A1-9102-EDC1F8234077}" type="datetimeFigureOut">
              <a:rPr lang="id-ID" smtClean="0"/>
              <a:t>14/12/2020</a:t>
            </a:fld>
            <a:endParaRPr lang="id-ID"/>
          </a:p>
        </p:txBody>
      </p:sp>
      <p:sp>
        <p:nvSpPr>
          <p:cNvPr id="27" name="Slide Number Placeholder 26"/>
          <p:cNvSpPr>
            <a:spLocks noGrp="1"/>
          </p:cNvSpPr>
          <p:nvPr>
            <p:ph type="sldNum" sz="quarter" idx="11"/>
          </p:nvPr>
        </p:nvSpPr>
        <p:spPr/>
        <p:txBody>
          <a:bodyPr rtlCol="0"/>
          <a:lstStyle/>
          <a:p>
            <a:fld id="{BEFE4B95-83C8-44A6-9144-EF914314606C}" type="slidenum">
              <a:rPr lang="id-ID" smtClean="0"/>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836F8B33-C20C-41A1-9102-EDC1F8234077}" type="datetimeFigureOut">
              <a:rPr lang="id-ID" smtClean="0"/>
              <a:t>14/12/2020</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BEFE4B95-83C8-44A6-9144-EF914314606C}"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F8B33-C20C-41A1-9102-EDC1F8234077}" type="datetimeFigureOut">
              <a:rPr lang="id-ID" smtClean="0"/>
              <a:t>14/12/2020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36F8B33-C20C-41A1-9102-EDC1F8234077}" type="datetimeFigureOut">
              <a:rPr lang="id-ID" smtClean="0"/>
              <a:t>14/12/2020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36F8B33-C20C-41A1-9102-EDC1F8234077}" type="datetimeFigureOut">
              <a:rPr lang="id-ID" smtClean="0"/>
              <a:t>14/12/2020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EFE4B95-83C8-44A6-9144-EF914314606C}"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36F8B33-C20C-41A1-9102-EDC1F8234077}" type="datetimeFigureOut">
              <a:rPr lang="id-ID" smtClean="0"/>
              <a:t>14/12/2020</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EFE4B95-83C8-44A6-9144-EF914314606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8738" y="4735513"/>
            <a:ext cx="8458200" cy="1470025"/>
          </a:xfrm>
        </p:spPr>
        <p:txBody>
          <a:bodyPr>
            <a:normAutofit/>
          </a:bodyPr>
          <a:lstStyle/>
          <a:p>
            <a:pPr eaLnBrk="1" hangingPunct="1">
              <a:defRPr/>
            </a:pPr>
            <a:r>
              <a:rPr lang="en-US" altLang="en-US" sz="7200" b="1" dirty="0" smtClean="0">
                <a:solidFill>
                  <a:schemeClr val="accent2">
                    <a:lumMod val="50000"/>
                  </a:schemeClr>
                </a:solidFill>
              </a:rPr>
              <a:t>NEGOSIASI</a:t>
            </a:r>
            <a:r>
              <a:rPr lang="id-ID" altLang="en-US" sz="7200" b="1" dirty="0" smtClean="0">
                <a:solidFill>
                  <a:schemeClr val="accent2">
                    <a:lumMod val="50000"/>
                  </a:schemeClr>
                </a:solidFill>
              </a:rPr>
              <a:t> BISNIS</a:t>
            </a:r>
            <a:endParaRPr lang="en-US" altLang="en-US" sz="7200" b="1" dirty="0" smtClean="0">
              <a:solidFill>
                <a:schemeClr val="accent2">
                  <a:lumMod val="50000"/>
                </a:schemeClr>
              </a:solidFill>
            </a:endParaRPr>
          </a:p>
        </p:txBody>
      </p:sp>
      <p:pic>
        <p:nvPicPr>
          <p:cNvPr id="5123" name="Picture 5" descr="Image result for NEGOSIASI ICON"/>
          <p:cNvPicPr>
            <a:picLocks noChangeAspect="1" noChangeArrowheads="1"/>
          </p:cNvPicPr>
          <p:nvPr/>
        </p:nvPicPr>
        <p:blipFill>
          <a:blip r:embed="rId2"/>
          <a:srcRect/>
          <a:stretch>
            <a:fillRect/>
          </a:stretch>
        </p:blipFill>
        <p:spPr bwMode="auto">
          <a:xfrm>
            <a:off x="4857752" y="571480"/>
            <a:ext cx="3505200"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304800" y="609600"/>
            <a:ext cx="8686800" cy="1143000"/>
          </a:xfrm>
        </p:spPr>
        <p:txBody>
          <a:bodyPr>
            <a:normAutofit/>
          </a:bodyPr>
          <a:lstStyle/>
          <a:p>
            <a:pPr eaLnBrk="1" hangingPunct="1">
              <a:defRPr/>
            </a:pPr>
            <a:r>
              <a:rPr lang="en-US" altLang="en-US" sz="2800" b="1" i="1" dirty="0" smtClean="0">
                <a:solidFill>
                  <a:schemeClr val="accent2">
                    <a:lumMod val="50000"/>
                  </a:schemeClr>
                </a:solidFill>
              </a:rPr>
              <a:t>JENIS-JENIS NEGOSIASI BERDASARKAN GAYA DAN PENDEKATAN DALAM PROSES NEGOSIASI.</a:t>
            </a:r>
            <a:endParaRPr lang="id-ID" altLang="en-US" sz="2800" b="1" i="1" dirty="0" smtClean="0">
              <a:solidFill>
                <a:schemeClr val="accent2">
                  <a:lumMod val="50000"/>
                </a:schemeClr>
              </a:solidFill>
            </a:endParaRPr>
          </a:p>
        </p:txBody>
      </p:sp>
      <p:sp>
        <p:nvSpPr>
          <p:cNvPr id="2" name="Content Placeholder 1"/>
          <p:cNvSpPr>
            <a:spLocks noGrp="1"/>
          </p:cNvSpPr>
          <p:nvPr>
            <p:ph idx="1"/>
          </p:nvPr>
        </p:nvSpPr>
        <p:spPr>
          <a:xfrm>
            <a:off x="228600" y="1981200"/>
            <a:ext cx="8348663" cy="5181600"/>
          </a:xfrm>
        </p:spPr>
        <p:txBody>
          <a:bodyPr>
            <a:noAutofit/>
          </a:bodyPr>
          <a:lstStyle/>
          <a:p>
            <a:pPr marL="365760" indent="-256032" eaLnBrk="1" fontAlgn="auto" hangingPunct="1">
              <a:spcAft>
                <a:spcPts val="0"/>
              </a:spcAft>
              <a:buClr>
                <a:schemeClr val="accent3"/>
              </a:buClr>
              <a:buFont typeface="Georgia"/>
              <a:buChar char="•"/>
              <a:defRPr/>
            </a:pPr>
            <a:r>
              <a:rPr lang="en-US" sz="1900" dirty="0" err="1" smtClean="0"/>
              <a:t>Berorintasi</a:t>
            </a:r>
            <a:r>
              <a:rPr lang="en-US" sz="1900" dirty="0" smtClean="0"/>
              <a:t> </a:t>
            </a:r>
            <a:r>
              <a:rPr lang="en-US" sz="1900" dirty="0" err="1" smtClean="0"/>
              <a:t>pada</a:t>
            </a:r>
            <a:r>
              <a:rPr lang="en-US" sz="1900" dirty="0" smtClean="0"/>
              <a:t> </a:t>
            </a:r>
            <a:r>
              <a:rPr lang="en-US" sz="1900" i="1" dirty="0" smtClean="0"/>
              <a:t>bargaining,</a:t>
            </a:r>
            <a:r>
              <a:rPr lang="en-US" sz="1900" dirty="0" smtClean="0"/>
              <a:t> </a:t>
            </a:r>
            <a:r>
              <a:rPr lang="en-US" sz="1900" dirty="0" err="1" smtClean="0"/>
              <a:t>merupakan</a:t>
            </a:r>
            <a:r>
              <a:rPr lang="en-US" sz="1900" dirty="0" smtClean="0"/>
              <a:t> </a:t>
            </a:r>
            <a:r>
              <a:rPr lang="en-US" sz="1900" dirty="0" err="1" smtClean="0"/>
              <a:t>sebuah</a:t>
            </a:r>
            <a:r>
              <a:rPr lang="en-US" sz="1900" dirty="0" smtClean="0"/>
              <a:t> </a:t>
            </a:r>
            <a:r>
              <a:rPr lang="en-US" sz="1900" dirty="0" err="1" smtClean="0"/>
              <a:t>bentuk</a:t>
            </a:r>
            <a:r>
              <a:rPr lang="en-US" sz="1900" dirty="0" smtClean="0"/>
              <a:t> </a:t>
            </a:r>
            <a:r>
              <a:rPr lang="en-US" sz="1900" dirty="0" err="1" smtClean="0"/>
              <a:t>negosiasi</a:t>
            </a:r>
            <a:r>
              <a:rPr lang="en-US" sz="1900" dirty="0" smtClean="0"/>
              <a:t> yang </a:t>
            </a:r>
            <a:r>
              <a:rPr lang="en-US" sz="1900" dirty="0" err="1" smtClean="0"/>
              <a:t>menggunakan</a:t>
            </a:r>
            <a:r>
              <a:rPr lang="en-US" sz="1900" dirty="0" smtClean="0"/>
              <a:t> </a:t>
            </a:r>
            <a:r>
              <a:rPr lang="en-US" sz="1900" dirty="0" err="1" smtClean="0"/>
              <a:t>pendekatan</a:t>
            </a:r>
            <a:r>
              <a:rPr lang="en-US" sz="1900" dirty="0" smtClean="0"/>
              <a:t> yang </a:t>
            </a:r>
            <a:r>
              <a:rPr lang="en-US" sz="1900" dirty="0" err="1" smtClean="0"/>
              <a:t>digunakan</a:t>
            </a:r>
            <a:r>
              <a:rPr lang="en-US" sz="1900" dirty="0" smtClean="0"/>
              <a:t> </a:t>
            </a:r>
            <a:r>
              <a:rPr lang="en-US" sz="1900" dirty="0" err="1" smtClean="0"/>
              <a:t>oleh</a:t>
            </a:r>
            <a:r>
              <a:rPr lang="en-US" sz="1900" dirty="0" smtClean="0"/>
              <a:t> </a:t>
            </a:r>
            <a:r>
              <a:rPr lang="en-US" sz="1900" dirty="0" err="1" smtClean="0"/>
              <a:t>para</a:t>
            </a:r>
            <a:r>
              <a:rPr lang="en-US" sz="1900" dirty="0" smtClean="0"/>
              <a:t> </a:t>
            </a:r>
            <a:r>
              <a:rPr lang="en-US" sz="1900" dirty="0" err="1" smtClean="0"/>
              <a:t>komunikator</a:t>
            </a:r>
            <a:r>
              <a:rPr lang="en-US" sz="1900" dirty="0" smtClean="0"/>
              <a:t> yang </a:t>
            </a:r>
            <a:r>
              <a:rPr lang="en-US" sz="1900" dirty="0" err="1" smtClean="0"/>
              <a:t>kompetitif</a:t>
            </a:r>
            <a:r>
              <a:rPr lang="en-US" sz="1900" dirty="0" smtClean="0"/>
              <a:t>.</a:t>
            </a:r>
            <a:endParaRPr lang="id-ID" sz="1900" b="1" dirty="0" smtClean="0"/>
          </a:p>
          <a:p>
            <a:pPr marL="365760" indent="-256032" eaLnBrk="1" fontAlgn="auto" hangingPunct="1">
              <a:spcAft>
                <a:spcPts val="0"/>
              </a:spcAft>
              <a:buClr>
                <a:schemeClr val="accent3"/>
              </a:buClr>
              <a:buFont typeface="Georgia"/>
              <a:buChar char="•"/>
              <a:defRPr/>
            </a:pPr>
            <a:r>
              <a:rPr lang="en-US" sz="1900" dirty="0" err="1" smtClean="0"/>
              <a:t>Orientasi</a:t>
            </a:r>
            <a:r>
              <a:rPr lang="en-US" sz="1900" dirty="0" smtClean="0"/>
              <a:t> </a:t>
            </a:r>
            <a:r>
              <a:rPr lang="en-US" sz="1900" dirty="0" err="1" smtClean="0"/>
              <a:t>kalah-kalah</a:t>
            </a:r>
            <a:r>
              <a:rPr lang="en-US" sz="1900" dirty="0" smtClean="0"/>
              <a:t>, yang </a:t>
            </a:r>
            <a:r>
              <a:rPr lang="en-US" sz="1900" dirty="0" err="1" smtClean="0"/>
              <a:t>dalam</a:t>
            </a:r>
            <a:r>
              <a:rPr lang="en-US" sz="1900" dirty="0" smtClean="0"/>
              <a:t> </a:t>
            </a:r>
            <a:r>
              <a:rPr lang="en-US" sz="1900" dirty="0" err="1" smtClean="0"/>
              <a:t>prosesnya</a:t>
            </a:r>
            <a:r>
              <a:rPr lang="en-US" sz="1900" dirty="0" smtClean="0"/>
              <a:t> </a:t>
            </a:r>
            <a:r>
              <a:rPr lang="en-US" sz="1900" dirty="0" err="1" smtClean="0"/>
              <a:t>pihak-pihak</a:t>
            </a:r>
            <a:r>
              <a:rPr lang="en-US" sz="1900" dirty="0" smtClean="0"/>
              <a:t> yang </a:t>
            </a:r>
            <a:r>
              <a:rPr lang="en-US" sz="1900" dirty="0" err="1" smtClean="0"/>
              <a:t>bernegosiasi</a:t>
            </a:r>
            <a:r>
              <a:rPr lang="en-US" sz="1900" dirty="0" smtClean="0"/>
              <a:t> </a:t>
            </a:r>
            <a:r>
              <a:rPr lang="en-US" sz="1900" dirty="0" err="1" smtClean="0"/>
              <a:t>mengabaikan</a:t>
            </a:r>
            <a:r>
              <a:rPr lang="en-US" sz="1900" dirty="0" smtClean="0"/>
              <a:t> </a:t>
            </a:r>
            <a:r>
              <a:rPr lang="en-US" sz="1900" dirty="0" err="1" smtClean="0"/>
              <a:t>kemungkinan</a:t>
            </a:r>
            <a:r>
              <a:rPr lang="en-US" sz="1900" dirty="0" smtClean="0"/>
              <a:t> </a:t>
            </a:r>
            <a:r>
              <a:rPr lang="en-US" sz="1900" dirty="0" err="1" smtClean="0"/>
              <a:t>menjadi</a:t>
            </a:r>
            <a:r>
              <a:rPr lang="en-US" sz="1900" dirty="0" smtClean="0"/>
              <a:t> </a:t>
            </a:r>
            <a:r>
              <a:rPr lang="en-US" sz="1900" dirty="0" err="1" smtClean="0"/>
              <a:t>pemenang</a:t>
            </a:r>
            <a:r>
              <a:rPr lang="en-US" sz="1900" dirty="0" smtClean="0"/>
              <a:t> </a:t>
            </a:r>
            <a:r>
              <a:rPr lang="en-US" sz="1900" dirty="0" err="1" smtClean="0"/>
              <a:t>sehingga</a:t>
            </a:r>
            <a:r>
              <a:rPr lang="en-US" sz="1900" dirty="0" smtClean="0"/>
              <a:t> </a:t>
            </a:r>
            <a:r>
              <a:rPr lang="en-US" sz="1900" dirty="0" err="1" smtClean="0"/>
              <a:t>dalam</a:t>
            </a:r>
            <a:r>
              <a:rPr lang="en-US" sz="1900" dirty="0" smtClean="0"/>
              <a:t> </a:t>
            </a:r>
            <a:r>
              <a:rPr lang="en-US" sz="1900" dirty="0" err="1" smtClean="0"/>
              <a:t>pendekatan</a:t>
            </a:r>
            <a:r>
              <a:rPr lang="en-US" sz="1900" dirty="0" smtClean="0"/>
              <a:t> </a:t>
            </a:r>
            <a:r>
              <a:rPr lang="en-US" sz="1900" dirty="0" err="1" smtClean="0"/>
              <a:t>ini</a:t>
            </a:r>
            <a:r>
              <a:rPr lang="en-US" sz="1900" dirty="0" smtClean="0"/>
              <a:t> </a:t>
            </a:r>
            <a:r>
              <a:rPr lang="en-US" sz="1900" dirty="0" err="1" smtClean="0"/>
              <a:t>pihak-pihak</a:t>
            </a:r>
            <a:r>
              <a:rPr lang="en-US" sz="1900" dirty="0" smtClean="0"/>
              <a:t> yang </a:t>
            </a:r>
            <a:r>
              <a:rPr lang="en-US" sz="1900" dirty="0" err="1" smtClean="0"/>
              <a:t>bernegosiasi</a:t>
            </a:r>
            <a:r>
              <a:rPr lang="en-US" sz="1900" dirty="0" smtClean="0"/>
              <a:t> </a:t>
            </a:r>
            <a:r>
              <a:rPr lang="en-US" sz="1900" dirty="0" err="1" smtClean="0"/>
              <a:t>jadi</a:t>
            </a:r>
            <a:r>
              <a:rPr lang="en-US" sz="1900" dirty="0" smtClean="0"/>
              <a:t> </a:t>
            </a:r>
            <a:r>
              <a:rPr lang="en-US" sz="1900" dirty="0" err="1" smtClean="0"/>
              <a:t>pecundang</a:t>
            </a:r>
            <a:r>
              <a:rPr lang="en-US" sz="1900" dirty="0" smtClean="0"/>
              <a:t>.</a:t>
            </a:r>
            <a:endParaRPr lang="id-ID" sz="1900" b="1" dirty="0" smtClean="0"/>
          </a:p>
          <a:p>
            <a:pPr marL="365760" indent="-256032" eaLnBrk="1" fontAlgn="auto" hangingPunct="1">
              <a:spcAft>
                <a:spcPts val="0"/>
              </a:spcAft>
              <a:buClr>
                <a:schemeClr val="accent3"/>
              </a:buClr>
              <a:buFont typeface="Georgia"/>
              <a:buChar char="•"/>
              <a:defRPr/>
            </a:pPr>
            <a:r>
              <a:rPr lang="en-US" sz="1900" dirty="0" err="1" smtClean="0"/>
              <a:t>Negosiasi</a:t>
            </a:r>
            <a:r>
              <a:rPr lang="en-US" sz="1900" dirty="0" smtClean="0"/>
              <a:t> </a:t>
            </a:r>
            <a:r>
              <a:rPr lang="en-US" sz="1900" dirty="0" err="1" smtClean="0"/>
              <a:t>dalam</a:t>
            </a:r>
            <a:r>
              <a:rPr lang="en-US" sz="1900" dirty="0" smtClean="0"/>
              <a:t> </a:t>
            </a:r>
            <a:r>
              <a:rPr lang="en-US" sz="1900" dirty="0" err="1" smtClean="0"/>
              <a:t>bentuk</a:t>
            </a:r>
            <a:r>
              <a:rPr lang="en-US" sz="1900" dirty="0" smtClean="0"/>
              <a:t> </a:t>
            </a:r>
            <a:r>
              <a:rPr lang="en-US" sz="1900" dirty="0" err="1" smtClean="0"/>
              <a:t>kompromi</a:t>
            </a:r>
            <a:r>
              <a:rPr lang="en-US" sz="1900" dirty="0" smtClean="0"/>
              <a:t>, </a:t>
            </a:r>
            <a:r>
              <a:rPr lang="en-US" sz="1900" dirty="0" err="1" smtClean="0"/>
              <a:t>yakni</a:t>
            </a:r>
            <a:r>
              <a:rPr lang="en-US" sz="1900" dirty="0" smtClean="0"/>
              <a:t> </a:t>
            </a:r>
            <a:r>
              <a:rPr lang="en-US" sz="1900" dirty="0" err="1" smtClean="0"/>
              <a:t>pengambilan</a:t>
            </a:r>
            <a:r>
              <a:rPr lang="en-US" sz="1900" dirty="0" smtClean="0"/>
              <a:t> </a:t>
            </a:r>
            <a:r>
              <a:rPr lang="en-US" sz="1900" dirty="0" err="1" smtClean="0"/>
              <a:t>pilihan</a:t>
            </a:r>
            <a:r>
              <a:rPr lang="en-US" sz="1900" dirty="0" smtClean="0"/>
              <a:t> yang </a:t>
            </a:r>
            <a:r>
              <a:rPr lang="en-US" sz="1900" dirty="0" err="1" smtClean="0"/>
              <a:t>didasari</a:t>
            </a:r>
            <a:r>
              <a:rPr lang="en-US" sz="1900" dirty="0" smtClean="0"/>
              <a:t> </a:t>
            </a:r>
            <a:r>
              <a:rPr lang="en-US" sz="1900" dirty="0" err="1" smtClean="0"/>
              <a:t>oleh</a:t>
            </a:r>
            <a:r>
              <a:rPr lang="en-US" sz="1900" dirty="0" smtClean="0"/>
              <a:t> </a:t>
            </a:r>
            <a:r>
              <a:rPr lang="en-US" sz="1900" dirty="0" err="1" smtClean="0"/>
              <a:t>pertimbangan</a:t>
            </a:r>
            <a:r>
              <a:rPr lang="en-US" sz="1900" dirty="0" smtClean="0"/>
              <a:t> </a:t>
            </a:r>
            <a:r>
              <a:rPr lang="en-US" sz="1900" dirty="0" err="1" smtClean="0"/>
              <a:t>dari</a:t>
            </a:r>
            <a:r>
              <a:rPr lang="en-US" sz="1900" dirty="0" smtClean="0"/>
              <a:t> </a:t>
            </a:r>
            <a:r>
              <a:rPr lang="en-US" sz="1900" dirty="0" err="1" smtClean="0"/>
              <a:t>pada</a:t>
            </a:r>
            <a:r>
              <a:rPr lang="en-US" sz="1900" dirty="0" smtClean="0"/>
              <a:t> </a:t>
            </a:r>
            <a:r>
              <a:rPr lang="en-US" sz="1900" dirty="0" err="1" smtClean="0"/>
              <a:t>berada</a:t>
            </a:r>
            <a:r>
              <a:rPr lang="en-US" sz="1900" dirty="0" smtClean="0"/>
              <a:t> </a:t>
            </a:r>
            <a:r>
              <a:rPr lang="en-US" sz="1900" dirty="0" err="1" smtClean="0"/>
              <a:t>dalam</a:t>
            </a:r>
            <a:r>
              <a:rPr lang="en-US" sz="1900" dirty="0" smtClean="0"/>
              <a:t> </a:t>
            </a:r>
            <a:r>
              <a:rPr lang="en-US" sz="1900" dirty="0" err="1" smtClean="0"/>
              <a:t>posisi</a:t>
            </a:r>
            <a:r>
              <a:rPr lang="en-US" sz="1900" dirty="0" smtClean="0"/>
              <a:t> “</a:t>
            </a:r>
            <a:r>
              <a:rPr lang="en-US" sz="1900" dirty="0" err="1" smtClean="0"/>
              <a:t>kalah</a:t>
            </a:r>
            <a:r>
              <a:rPr lang="en-US" sz="1900" dirty="0" smtClean="0"/>
              <a:t> - </a:t>
            </a:r>
            <a:r>
              <a:rPr lang="en-US" sz="1900" dirty="0" err="1" smtClean="0"/>
              <a:t>menang</a:t>
            </a:r>
            <a:r>
              <a:rPr lang="en-US" sz="1900" dirty="0" smtClean="0"/>
              <a:t>” </a:t>
            </a:r>
            <a:r>
              <a:rPr lang="en-US" sz="1900" dirty="0" err="1" smtClean="0"/>
              <a:t>atau</a:t>
            </a:r>
            <a:r>
              <a:rPr lang="en-US" sz="1900" dirty="0" smtClean="0"/>
              <a:t> “</a:t>
            </a:r>
            <a:r>
              <a:rPr lang="en-US" sz="1900" dirty="0" err="1" smtClean="0"/>
              <a:t>mengandung</a:t>
            </a:r>
            <a:r>
              <a:rPr lang="en-US" sz="1900" dirty="0" smtClean="0"/>
              <a:t> </a:t>
            </a:r>
            <a:r>
              <a:rPr lang="en-US" sz="1900" dirty="0" err="1" smtClean="0"/>
              <a:t>risiko</a:t>
            </a:r>
            <a:r>
              <a:rPr lang="en-US" sz="1900" dirty="0" smtClean="0"/>
              <a:t> </a:t>
            </a:r>
            <a:r>
              <a:rPr lang="en-US" sz="1900" dirty="0" err="1" smtClean="0"/>
              <a:t>kalah</a:t>
            </a:r>
            <a:r>
              <a:rPr lang="en-US" sz="1900" dirty="0" smtClean="0"/>
              <a:t> </a:t>
            </a:r>
            <a:r>
              <a:rPr lang="en-US" sz="1900" dirty="0" err="1" smtClean="0"/>
              <a:t>menang</a:t>
            </a:r>
            <a:r>
              <a:rPr lang="en-US" sz="1900" dirty="0" smtClean="0"/>
              <a:t>” </a:t>
            </a:r>
            <a:r>
              <a:rPr lang="en-US" sz="1900" dirty="0" err="1" smtClean="0"/>
              <a:t>maka</a:t>
            </a:r>
            <a:r>
              <a:rPr lang="en-US" sz="1900" dirty="0" smtClean="0"/>
              <a:t> </a:t>
            </a:r>
            <a:r>
              <a:rPr lang="en-US" sz="1900" dirty="0" err="1" smtClean="0"/>
              <a:t>jalan</a:t>
            </a:r>
            <a:r>
              <a:rPr lang="en-US" sz="1900" dirty="0" smtClean="0"/>
              <a:t> </a:t>
            </a:r>
            <a:r>
              <a:rPr lang="en-US" sz="1900" dirty="0" err="1" smtClean="0"/>
              <a:t>tengah</a:t>
            </a:r>
            <a:r>
              <a:rPr lang="en-US" sz="1900" dirty="0" smtClean="0"/>
              <a:t> yang </a:t>
            </a:r>
            <a:r>
              <a:rPr lang="en-US" sz="1900" dirty="0" err="1" smtClean="0"/>
              <a:t>dipilih</a:t>
            </a:r>
            <a:r>
              <a:rPr lang="en-US" sz="1900" dirty="0" smtClean="0"/>
              <a:t> </a:t>
            </a:r>
            <a:r>
              <a:rPr lang="en-US" sz="1900" dirty="0" err="1" smtClean="0"/>
              <a:t>adalah</a:t>
            </a:r>
            <a:r>
              <a:rPr lang="en-US" sz="1900" dirty="0" smtClean="0"/>
              <a:t> </a:t>
            </a:r>
            <a:r>
              <a:rPr lang="en-US" sz="1900" dirty="0" err="1" smtClean="0"/>
              <a:t>kompromi</a:t>
            </a:r>
            <a:r>
              <a:rPr lang="en-US" sz="1900" dirty="0" smtClean="0"/>
              <a:t>.</a:t>
            </a:r>
            <a:endParaRPr lang="id-ID" sz="1900" b="1" dirty="0" smtClean="0"/>
          </a:p>
          <a:p>
            <a:pPr marL="365760" indent="-256032" eaLnBrk="1" fontAlgn="auto" hangingPunct="1">
              <a:spcAft>
                <a:spcPts val="0"/>
              </a:spcAft>
              <a:buClr>
                <a:schemeClr val="accent3"/>
              </a:buClr>
              <a:buFont typeface="Georgia"/>
              <a:buChar char="•"/>
              <a:defRPr/>
            </a:pPr>
            <a:r>
              <a:rPr lang="en-US" sz="1900" dirty="0" err="1" smtClean="0"/>
              <a:t>Negosiasi</a:t>
            </a:r>
            <a:r>
              <a:rPr lang="en-US" sz="1900" dirty="0" smtClean="0"/>
              <a:t> yang </a:t>
            </a:r>
            <a:r>
              <a:rPr lang="en-US" sz="1900" dirty="0" err="1" smtClean="0"/>
              <a:t>berorientasi</a:t>
            </a:r>
            <a:r>
              <a:rPr lang="en-US" sz="1900" dirty="0" smtClean="0"/>
              <a:t> </a:t>
            </a:r>
            <a:r>
              <a:rPr lang="en-US" sz="1900" dirty="0" err="1" smtClean="0"/>
              <a:t>menang-menang</a:t>
            </a:r>
            <a:r>
              <a:rPr lang="en-US" sz="1900" dirty="0" smtClean="0"/>
              <a:t> yang </a:t>
            </a:r>
            <a:r>
              <a:rPr lang="en-US" sz="1900" dirty="0" err="1" smtClean="0"/>
              <a:t>disebut</a:t>
            </a:r>
            <a:r>
              <a:rPr lang="en-US" sz="1900" dirty="0" smtClean="0"/>
              <a:t> </a:t>
            </a:r>
            <a:r>
              <a:rPr lang="en-US" sz="1900" dirty="0" err="1" smtClean="0"/>
              <a:t>juga</a:t>
            </a:r>
            <a:r>
              <a:rPr lang="en-US" sz="1900" dirty="0" smtClean="0"/>
              <a:t> </a:t>
            </a:r>
            <a:r>
              <a:rPr lang="en-US" sz="1900" dirty="0" err="1" smtClean="0"/>
              <a:t>pendekatan</a:t>
            </a:r>
            <a:r>
              <a:rPr lang="en-US" sz="1900" dirty="0" smtClean="0"/>
              <a:t> </a:t>
            </a:r>
            <a:r>
              <a:rPr lang="en-US" sz="1900" dirty="0" err="1" smtClean="0"/>
              <a:t>kolaboratif</a:t>
            </a:r>
            <a:r>
              <a:rPr lang="en-US" sz="1900" dirty="0" smtClean="0"/>
              <a:t>. </a:t>
            </a:r>
            <a:r>
              <a:rPr lang="en-US" sz="1900" dirty="0" err="1" smtClean="0"/>
              <a:t>Asumsinya</a:t>
            </a:r>
            <a:r>
              <a:rPr lang="en-US" sz="1900" dirty="0" smtClean="0"/>
              <a:t>, </a:t>
            </a:r>
            <a:r>
              <a:rPr lang="en-US" sz="1900" dirty="0" err="1" smtClean="0"/>
              <a:t>pemecahan</a:t>
            </a:r>
            <a:r>
              <a:rPr lang="en-US" sz="1900" dirty="0" smtClean="0"/>
              <a:t> </a:t>
            </a:r>
            <a:r>
              <a:rPr lang="en-US" sz="1900" dirty="0" err="1" smtClean="0"/>
              <a:t>dapat</a:t>
            </a:r>
            <a:r>
              <a:rPr lang="en-US" sz="1900" dirty="0" smtClean="0"/>
              <a:t> </a:t>
            </a:r>
            <a:r>
              <a:rPr lang="en-US" sz="1900" dirty="0" err="1" smtClean="0"/>
              <a:t>dicapai</a:t>
            </a:r>
            <a:r>
              <a:rPr lang="en-US" sz="1900" dirty="0" smtClean="0"/>
              <a:t> </a:t>
            </a:r>
            <a:r>
              <a:rPr lang="en-US" sz="1900" dirty="0" err="1" smtClean="0"/>
              <a:t>dan</a:t>
            </a:r>
            <a:r>
              <a:rPr lang="en-US" sz="1900" dirty="0" smtClean="0"/>
              <a:t> </a:t>
            </a:r>
            <a:r>
              <a:rPr lang="en-US" sz="1900" dirty="0" err="1" smtClean="0"/>
              <a:t>memuaskan</a:t>
            </a:r>
            <a:r>
              <a:rPr lang="en-US" sz="1900" dirty="0" smtClean="0"/>
              <a:t> </a:t>
            </a:r>
            <a:r>
              <a:rPr lang="en-US" sz="1900" dirty="0" err="1" smtClean="0"/>
              <a:t>kebutuhan</a:t>
            </a:r>
            <a:r>
              <a:rPr lang="en-US" sz="1900" dirty="0" smtClean="0"/>
              <a:t> </a:t>
            </a:r>
            <a:r>
              <a:rPr lang="en-US" sz="1900" dirty="0" err="1" smtClean="0"/>
              <a:t>semua</a:t>
            </a:r>
            <a:r>
              <a:rPr lang="en-US" sz="1900" dirty="0" smtClean="0"/>
              <a:t> </a:t>
            </a:r>
            <a:r>
              <a:rPr lang="en-US" sz="1900" dirty="0" err="1" smtClean="0"/>
              <a:t>pihak</a:t>
            </a:r>
            <a:r>
              <a:rPr lang="en-US" sz="1900" dirty="0" smtClean="0"/>
              <a:t> yang </a:t>
            </a:r>
            <a:r>
              <a:rPr lang="en-US" sz="1900" dirty="0" err="1" smtClean="0"/>
              <a:t>terlibat</a:t>
            </a:r>
            <a:r>
              <a:rPr lang="en-US" sz="1900" dirty="0" smtClean="0"/>
              <a:t> </a:t>
            </a:r>
            <a:r>
              <a:rPr lang="en-US" sz="1900" dirty="0" err="1" smtClean="0"/>
              <a:t>didalamnya</a:t>
            </a:r>
            <a:r>
              <a:rPr lang="en-US" sz="1900" dirty="0" smtClean="0"/>
              <a:t>. </a:t>
            </a:r>
            <a:r>
              <a:rPr lang="en-US" sz="1900" dirty="0" err="1" smtClean="0"/>
              <a:t>Kuncinya</a:t>
            </a:r>
            <a:r>
              <a:rPr lang="en-US" sz="1900" dirty="0" smtClean="0"/>
              <a:t> </a:t>
            </a:r>
            <a:r>
              <a:rPr lang="en-US" sz="1900" dirty="0" err="1" smtClean="0"/>
              <a:t>terletak</a:t>
            </a:r>
            <a:r>
              <a:rPr lang="en-US" sz="1900" dirty="0" smtClean="0"/>
              <a:t> </a:t>
            </a:r>
            <a:r>
              <a:rPr lang="en-US" sz="1900" dirty="0" err="1" smtClean="0"/>
              <a:t>pada</a:t>
            </a:r>
            <a:r>
              <a:rPr lang="en-US" sz="1900" dirty="0" smtClean="0"/>
              <a:t> </a:t>
            </a:r>
            <a:r>
              <a:rPr lang="en-US" sz="1900" dirty="0" err="1" smtClean="0"/>
              <a:t>bagaimana</a:t>
            </a:r>
            <a:r>
              <a:rPr lang="en-US" sz="1900" dirty="0" smtClean="0"/>
              <a:t> </a:t>
            </a:r>
            <a:r>
              <a:rPr lang="en-US" sz="1900" dirty="0" err="1" smtClean="0"/>
              <a:t>menemukan</a:t>
            </a:r>
            <a:r>
              <a:rPr lang="en-US" sz="1900" dirty="0" smtClean="0"/>
              <a:t> </a:t>
            </a:r>
            <a:r>
              <a:rPr lang="en-US" sz="1900" dirty="0" err="1" smtClean="0"/>
              <a:t>solusi</a:t>
            </a:r>
            <a:r>
              <a:rPr lang="en-US" sz="1900" dirty="0" smtClean="0"/>
              <a:t> “</a:t>
            </a:r>
            <a:r>
              <a:rPr lang="en-US" sz="1900" dirty="0" err="1" smtClean="0"/>
              <a:t>menang-menang</a:t>
            </a:r>
            <a:r>
              <a:rPr lang="en-US" sz="1900" dirty="0" smtClean="0"/>
              <a:t>” yang </a:t>
            </a:r>
            <a:r>
              <a:rPr lang="en-US" sz="1900" dirty="0" err="1" smtClean="0"/>
              <a:t>membuat</a:t>
            </a:r>
            <a:r>
              <a:rPr lang="en-US" sz="1900" dirty="0" smtClean="0"/>
              <a:t> </a:t>
            </a:r>
            <a:r>
              <a:rPr lang="en-US" sz="1900" dirty="0" err="1" smtClean="0"/>
              <a:t>masing-masing</a:t>
            </a:r>
            <a:r>
              <a:rPr lang="en-US" sz="1900" dirty="0" smtClean="0"/>
              <a:t> </a:t>
            </a:r>
            <a:r>
              <a:rPr lang="en-US" sz="1900" dirty="0" err="1" smtClean="0"/>
              <a:t>pihak</a:t>
            </a:r>
            <a:r>
              <a:rPr lang="en-US" sz="1900" dirty="0" smtClean="0"/>
              <a:t> </a:t>
            </a:r>
            <a:r>
              <a:rPr lang="en-US" sz="1900" dirty="0" err="1" smtClean="0"/>
              <a:t>tidak</a:t>
            </a:r>
            <a:r>
              <a:rPr lang="en-US" sz="1900" dirty="0" smtClean="0"/>
              <a:t> </a:t>
            </a:r>
            <a:r>
              <a:rPr lang="en-US" sz="1900" dirty="0" err="1" smtClean="0"/>
              <a:t>merasa</a:t>
            </a:r>
            <a:r>
              <a:rPr lang="en-US" sz="1900" dirty="0" smtClean="0"/>
              <a:t> </a:t>
            </a:r>
            <a:r>
              <a:rPr lang="en-US" sz="1900" dirty="0" err="1" smtClean="0"/>
              <a:t>dirugikan</a:t>
            </a:r>
            <a:r>
              <a:rPr lang="en-US" sz="1900" dirty="0" smtClean="0"/>
              <a:t>.</a:t>
            </a:r>
            <a:endParaRPr lang="id-ID" sz="1900" b="1" dirty="0" smtClean="0"/>
          </a:p>
          <a:p>
            <a:pPr marL="365760" indent="-256032" eaLnBrk="1" fontAlgn="auto" hangingPunct="1">
              <a:spcAft>
                <a:spcPts val="0"/>
              </a:spcAft>
              <a:buClr>
                <a:schemeClr val="accent3"/>
              </a:buClr>
              <a:buFont typeface="Georgia"/>
              <a:buChar char="•"/>
              <a:defRPr/>
            </a:pPr>
            <a:endParaRPr lang="id-ID" sz="19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2"/>
          <p:cNvSpPr>
            <a:spLocks noGrp="1"/>
          </p:cNvSpPr>
          <p:nvPr>
            <p:ph type="title"/>
          </p:nvPr>
        </p:nvSpPr>
        <p:spPr>
          <a:xfrm>
            <a:off x="457200" y="457200"/>
            <a:ext cx="8229600" cy="1066800"/>
          </a:xfrm>
        </p:spPr>
        <p:txBody>
          <a:bodyPr>
            <a:normAutofit/>
          </a:bodyPr>
          <a:lstStyle/>
          <a:p>
            <a:pPr eaLnBrk="1" hangingPunct="1">
              <a:defRPr/>
            </a:pPr>
            <a:r>
              <a:rPr lang="en-US" altLang="en-US" sz="3600" b="1" i="1" dirty="0" smtClean="0">
                <a:solidFill>
                  <a:schemeClr val="accent2">
                    <a:lumMod val="50000"/>
                  </a:schemeClr>
                </a:solidFill>
              </a:rPr>
              <a:t>KAPAN NEGOSIASI DIPERLUKAN</a:t>
            </a:r>
            <a:r>
              <a:rPr lang="id-ID" altLang="en-US" sz="3600" b="1" i="1" dirty="0" smtClean="0">
                <a:solidFill>
                  <a:schemeClr val="accent2">
                    <a:lumMod val="50000"/>
                  </a:schemeClr>
                </a:solidFill>
              </a:rPr>
              <a:t>?</a:t>
            </a:r>
          </a:p>
        </p:txBody>
      </p:sp>
      <p:sp>
        <p:nvSpPr>
          <p:cNvPr id="2" name="Content Placeholder 1"/>
          <p:cNvSpPr>
            <a:spLocks noGrp="1"/>
          </p:cNvSpPr>
          <p:nvPr>
            <p:ph idx="1"/>
          </p:nvPr>
        </p:nvSpPr>
        <p:spPr>
          <a:xfrm>
            <a:off x="152400" y="1676400"/>
            <a:ext cx="5522913" cy="5029200"/>
          </a:xfrm>
        </p:spPr>
        <p:txBody>
          <a:bodyPr>
            <a:normAutofit/>
          </a:bodyPr>
          <a:lstStyle/>
          <a:p>
            <a:pPr marL="365760" indent="-256032" eaLnBrk="1" fontAlgn="auto" hangingPunct="1">
              <a:spcAft>
                <a:spcPts val="0"/>
              </a:spcAft>
              <a:buClr>
                <a:schemeClr val="accent3"/>
              </a:buClr>
              <a:buFont typeface="Georgia"/>
              <a:buChar char="•"/>
              <a:defRPr/>
            </a:pPr>
            <a:r>
              <a:rPr lang="en-US" sz="2000" dirty="0" err="1" smtClean="0"/>
              <a:t>Pada</a:t>
            </a:r>
            <a:r>
              <a:rPr lang="en-US" sz="2000" dirty="0" smtClean="0"/>
              <a:t> </a:t>
            </a:r>
            <a:r>
              <a:rPr lang="en-US" sz="2000" dirty="0" err="1" smtClean="0"/>
              <a:t>saat</a:t>
            </a:r>
            <a:r>
              <a:rPr lang="en-US" sz="2000" dirty="0" smtClean="0"/>
              <a:t> </a:t>
            </a:r>
            <a:r>
              <a:rPr lang="en-US" sz="2000" dirty="0" err="1" smtClean="0"/>
              <a:t>kita</a:t>
            </a:r>
            <a:r>
              <a:rPr lang="en-US" sz="2000" dirty="0" smtClean="0"/>
              <a:t> </a:t>
            </a:r>
            <a:r>
              <a:rPr lang="en-US" sz="2000" dirty="0" err="1" smtClean="0"/>
              <a:t>tidak</a:t>
            </a:r>
            <a:r>
              <a:rPr lang="en-US" sz="2000" dirty="0" smtClean="0"/>
              <a:t> </a:t>
            </a:r>
            <a:r>
              <a:rPr lang="en-US" sz="2000" dirty="0" err="1" smtClean="0"/>
              <a:t>mempunyai</a:t>
            </a:r>
            <a:r>
              <a:rPr lang="en-US" sz="2000" dirty="0" smtClean="0"/>
              <a:t> </a:t>
            </a:r>
            <a:r>
              <a:rPr lang="en-US" sz="2000" dirty="0" err="1" smtClean="0"/>
              <a:t>kekuasaan</a:t>
            </a:r>
            <a:r>
              <a:rPr lang="en-US" sz="2000" dirty="0" smtClean="0"/>
              <a:t> </a:t>
            </a:r>
            <a:r>
              <a:rPr lang="en-US" sz="2000" dirty="0" err="1" smtClean="0"/>
              <a:t>untuk</a:t>
            </a:r>
            <a:r>
              <a:rPr lang="en-US" sz="2000" dirty="0" smtClean="0"/>
              <a:t> </a:t>
            </a:r>
            <a:r>
              <a:rPr lang="en-US" sz="2000" dirty="0" err="1" smtClean="0"/>
              <a:t>memaksakan</a:t>
            </a:r>
            <a:r>
              <a:rPr lang="en-US" sz="2000" dirty="0" smtClean="0"/>
              <a:t> </a:t>
            </a:r>
            <a:r>
              <a:rPr lang="en-US" sz="2000" dirty="0" err="1" smtClean="0"/>
              <a:t>suatu</a:t>
            </a:r>
            <a:r>
              <a:rPr lang="en-US" sz="2000" dirty="0" smtClean="0"/>
              <a:t> </a:t>
            </a:r>
            <a:r>
              <a:rPr lang="en-US" sz="2000" dirty="0" err="1" smtClean="0"/>
              <a:t>hasil</a:t>
            </a:r>
            <a:r>
              <a:rPr lang="en-US" sz="2000" dirty="0" smtClean="0"/>
              <a:t> yang </a:t>
            </a:r>
            <a:r>
              <a:rPr lang="en-US" sz="2000" dirty="0" err="1" smtClean="0"/>
              <a:t>kita</a:t>
            </a:r>
            <a:r>
              <a:rPr lang="en-US" sz="2000" dirty="0" smtClean="0"/>
              <a:t> </a:t>
            </a:r>
            <a:r>
              <a:rPr lang="en-US" sz="2000" dirty="0" err="1" smtClean="0"/>
              <a:t>inginkan</a:t>
            </a:r>
            <a:r>
              <a:rPr lang="en-US" sz="2000" dirty="0" smtClean="0"/>
              <a:t>.</a:t>
            </a:r>
            <a:endParaRPr lang="id-ID" sz="2000" b="1" dirty="0" smtClean="0"/>
          </a:p>
          <a:p>
            <a:pPr marL="365760" indent="-256032" eaLnBrk="1" fontAlgn="auto" hangingPunct="1">
              <a:spcAft>
                <a:spcPts val="0"/>
              </a:spcAft>
              <a:buClr>
                <a:schemeClr val="accent3"/>
              </a:buClr>
              <a:buFont typeface="Georgia"/>
              <a:buChar char="•"/>
              <a:defRPr/>
            </a:pPr>
            <a:r>
              <a:rPr lang="en-US" sz="2000" dirty="0" err="1" smtClean="0"/>
              <a:t>Terjadi</a:t>
            </a:r>
            <a:r>
              <a:rPr lang="en-US" sz="2000" dirty="0" smtClean="0"/>
              <a:t> </a:t>
            </a:r>
            <a:r>
              <a:rPr lang="en-US" sz="2000" dirty="0" err="1" smtClean="0"/>
              <a:t>konflik</a:t>
            </a:r>
            <a:r>
              <a:rPr lang="en-US" sz="2000" dirty="0" smtClean="0"/>
              <a:t> </a:t>
            </a:r>
            <a:r>
              <a:rPr lang="en-US" sz="2000" dirty="0" err="1" smtClean="0"/>
              <a:t>antar</a:t>
            </a:r>
            <a:r>
              <a:rPr lang="en-US" sz="2000" dirty="0" smtClean="0"/>
              <a:t> </a:t>
            </a:r>
            <a:r>
              <a:rPr lang="en-US" sz="2000" dirty="0" err="1" smtClean="0"/>
              <a:t>pihak</a:t>
            </a:r>
            <a:r>
              <a:rPr lang="en-US" sz="2000" dirty="0" smtClean="0"/>
              <a:t>, yang </a:t>
            </a:r>
            <a:r>
              <a:rPr lang="en-US" sz="2000" dirty="0" err="1" smtClean="0"/>
              <a:t>masing-masing</a:t>
            </a:r>
            <a:r>
              <a:rPr lang="en-US" sz="2000" dirty="0" smtClean="0"/>
              <a:t> </a:t>
            </a:r>
            <a:r>
              <a:rPr lang="en-US" sz="2000" dirty="0" err="1" smtClean="0"/>
              <a:t>pihak</a:t>
            </a:r>
            <a:r>
              <a:rPr lang="en-US" sz="2000" dirty="0" smtClean="0"/>
              <a:t> </a:t>
            </a:r>
            <a:r>
              <a:rPr lang="en-US" sz="2000" dirty="0" err="1" smtClean="0"/>
              <a:t>tidak</a:t>
            </a:r>
            <a:r>
              <a:rPr lang="en-US" sz="2000" dirty="0" smtClean="0"/>
              <a:t> </a:t>
            </a:r>
            <a:r>
              <a:rPr lang="en-US" sz="2000" dirty="0" err="1" smtClean="0"/>
              <a:t>mempunyai</a:t>
            </a:r>
            <a:r>
              <a:rPr lang="en-US" sz="2000" dirty="0" smtClean="0"/>
              <a:t> </a:t>
            </a:r>
            <a:r>
              <a:rPr lang="en-US" sz="2000" dirty="0" err="1" smtClean="0"/>
              <a:t>cukup</a:t>
            </a:r>
            <a:r>
              <a:rPr lang="en-US" sz="2000" dirty="0" smtClean="0"/>
              <a:t> </a:t>
            </a:r>
            <a:r>
              <a:rPr lang="en-US" sz="2000" dirty="0" err="1" smtClean="0"/>
              <a:t>kekuatan</a:t>
            </a:r>
            <a:r>
              <a:rPr lang="en-US" sz="2000" dirty="0" smtClean="0"/>
              <a:t> </a:t>
            </a:r>
            <a:r>
              <a:rPr lang="en-US" sz="2000" dirty="0" err="1" smtClean="0"/>
              <a:t>atau</a:t>
            </a:r>
            <a:r>
              <a:rPr lang="en-US" sz="2000" dirty="0" smtClean="0"/>
              <a:t> </a:t>
            </a:r>
            <a:r>
              <a:rPr lang="en-US" sz="2000" dirty="0" err="1" smtClean="0"/>
              <a:t>kekuasaan</a:t>
            </a:r>
            <a:r>
              <a:rPr lang="en-US" sz="2000" dirty="0" smtClean="0"/>
              <a:t> yang </a:t>
            </a:r>
            <a:r>
              <a:rPr lang="en-US" sz="2000" dirty="0" err="1" smtClean="0"/>
              <a:t>terbatas</a:t>
            </a:r>
            <a:r>
              <a:rPr lang="en-US" sz="2000" dirty="0" smtClean="0"/>
              <a:t> </a:t>
            </a:r>
            <a:r>
              <a:rPr lang="en-US" sz="2000" dirty="0" err="1" smtClean="0"/>
              <a:t>untuk</a:t>
            </a:r>
            <a:r>
              <a:rPr lang="en-US" sz="2000" dirty="0" smtClean="0"/>
              <a:t> </a:t>
            </a:r>
            <a:r>
              <a:rPr lang="en-US" sz="2000" dirty="0" err="1" smtClean="0"/>
              <a:t>menyelesaikan</a:t>
            </a:r>
            <a:r>
              <a:rPr lang="en-US" sz="2000" dirty="0" smtClean="0"/>
              <a:t> </a:t>
            </a:r>
            <a:r>
              <a:rPr lang="en-US" sz="2000" dirty="0" err="1" smtClean="0"/>
              <a:t>secara</a:t>
            </a:r>
            <a:r>
              <a:rPr lang="en-US" sz="2000" dirty="0" smtClean="0"/>
              <a:t> </a:t>
            </a:r>
            <a:r>
              <a:rPr lang="en-US" sz="2000" dirty="0" err="1" smtClean="0"/>
              <a:t>sepihak</a:t>
            </a:r>
            <a:r>
              <a:rPr lang="en-US" sz="2000" dirty="0" smtClean="0"/>
              <a:t>.</a:t>
            </a:r>
            <a:endParaRPr lang="id-ID" sz="2000" b="1" dirty="0" smtClean="0"/>
          </a:p>
          <a:p>
            <a:pPr marL="365760" indent="-256032" eaLnBrk="1" fontAlgn="auto" hangingPunct="1">
              <a:spcAft>
                <a:spcPts val="0"/>
              </a:spcAft>
              <a:buClr>
                <a:schemeClr val="accent3"/>
              </a:buClr>
              <a:buFont typeface="Georgia"/>
              <a:buChar char="•"/>
              <a:defRPr/>
            </a:pPr>
            <a:r>
              <a:rPr lang="en-US" sz="2000" dirty="0" err="1" smtClean="0"/>
              <a:t>Bila</a:t>
            </a:r>
            <a:r>
              <a:rPr lang="en-US" sz="2000" dirty="0" smtClean="0"/>
              <a:t> </a:t>
            </a:r>
            <a:r>
              <a:rPr lang="en-US" sz="2000" dirty="0" err="1" smtClean="0"/>
              <a:t>keberhasilan</a:t>
            </a:r>
            <a:r>
              <a:rPr lang="en-US" sz="2000" dirty="0" smtClean="0"/>
              <a:t> </a:t>
            </a:r>
            <a:r>
              <a:rPr lang="en-US" sz="2000" dirty="0" err="1" smtClean="0"/>
              <a:t>kita</a:t>
            </a:r>
            <a:r>
              <a:rPr lang="en-US" sz="2000" dirty="0" smtClean="0"/>
              <a:t> </a:t>
            </a:r>
            <a:r>
              <a:rPr lang="en-US" sz="2000" dirty="0" err="1" smtClean="0"/>
              <a:t>dipengaruhi</a:t>
            </a:r>
            <a:r>
              <a:rPr lang="en-US" sz="2000" dirty="0" smtClean="0"/>
              <a:t> </a:t>
            </a:r>
            <a:r>
              <a:rPr lang="en-US" sz="2000" dirty="0" err="1" smtClean="0"/>
              <a:t>oleh</a:t>
            </a:r>
            <a:r>
              <a:rPr lang="en-US" sz="2000" dirty="0" smtClean="0"/>
              <a:t> </a:t>
            </a:r>
            <a:r>
              <a:rPr lang="en-US" sz="2000" dirty="0" err="1" smtClean="0"/>
              <a:t>kekuasaan</a:t>
            </a:r>
            <a:r>
              <a:rPr lang="en-US" sz="2000" dirty="0" smtClean="0"/>
              <a:t> </a:t>
            </a:r>
            <a:r>
              <a:rPr lang="en-US" sz="2000" dirty="0" err="1" smtClean="0"/>
              <a:t>atau</a:t>
            </a:r>
            <a:r>
              <a:rPr lang="en-US" sz="2000" dirty="0" smtClean="0"/>
              <a:t> </a:t>
            </a:r>
            <a:r>
              <a:rPr lang="en-US" sz="2000" dirty="0" err="1" smtClean="0"/>
              <a:t>otoritas</a:t>
            </a:r>
            <a:r>
              <a:rPr lang="en-US" sz="2000" dirty="0" smtClean="0"/>
              <a:t> </a:t>
            </a:r>
            <a:r>
              <a:rPr lang="en-US" sz="2000" dirty="0" err="1" smtClean="0"/>
              <a:t>dari</a:t>
            </a:r>
            <a:r>
              <a:rPr lang="en-US" sz="2000" dirty="0" smtClean="0"/>
              <a:t> </a:t>
            </a:r>
            <a:r>
              <a:rPr lang="en-US" sz="2000" dirty="0" err="1" smtClean="0"/>
              <a:t>pihak</a:t>
            </a:r>
            <a:r>
              <a:rPr lang="en-US" sz="2000" dirty="0" smtClean="0"/>
              <a:t> lain.</a:t>
            </a:r>
            <a:endParaRPr lang="id-ID" sz="2000" b="1" dirty="0" smtClean="0"/>
          </a:p>
          <a:p>
            <a:pPr marL="365760" indent="-256032" eaLnBrk="1" fontAlgn="auto" hangingPunct="1">
              <a:spcAft>
                <a:spcPts val="0"/>
              </a:spcAft>
              <a:buClr>
                <a:schemeClr val="accent3"/>
              </a:buClr>
              <a:buFont typeface="Georgia"/>
              <a:buChar char="•"/>
              <a:defRPr/>
            </a:pPr>
            <a:r>
              <a:rPr lang="en-US" sz="2000" dirty="0" err="1" smtClean="0"/>
              <a:t>Bila</a:t>
            </a:r>
            <a:r>
              <a:rPr lang="en-US" sz="2000" dirty="0" smtClean="0"/>
              <a:t> </a:t>
            </a:r>
            <a:r>
              <a:rPr lang="en-US" sz="2000" dirty="0" err="1" smtClean="0"/>
              <a:t>kita</a:t>
            </a:r>
            <a:r>
              <a:rPr lang="en-US" sz="2000" dirty="0" smtClean="0"/>
              <a:t> </a:t>
            </a:r>
            <a:r>
              <a:rPr lang="en-US" sz="2000" dirty="0" err="1" smtClean="0"/>
              <a:t>tidak</a:t>
            </a:r>
            <a:r>
              <a:rPr lang="en-US" sz="2000" dirty="0" smtClean="0"/>
              <a:t> </a:t>
            </a:r>
            <a:r>
              <a:rPr lang="en-US" sz="2000" dirty="0" err="1" smtClean="0"/>
              <a:t>mempunyai</a:t>
            </a:r>
            <a:r>
              <a:rPr lang="en-US" sz="2000" dirty="0" smtClean="0"/>
              <a:t> </a:t>
            </a:r>
            <a:r>
              <a:rPr lang="en-US" sz="2000" dirty="0" err="1" smtClean="0"/>
              <a:t>pilihan</a:t>
            </a:r>
            <a:r>
              <a:rPr lang="en-US" sz="2000" dirty="0" smtClean="0"/>
              <a:t> yang </a:t>
            </a:r>
            <a:r>
              <a:rPr lang="en-US" sz="2000" dirty="0" err="1" smtClean="0"/>
              <a:t>lebih</a:t>
            </a:r>
            <a:r>
              <a:rPr lang="en-US" sz="2000" dirty="0" smtClean="0"/>
              <a:t> </a:t>
            </a:r>
            <a:r>
              <a:rPr lang="en-US" sz="2000" dirty="0" err="1" smtClean="0"/>
              <a:t>baik</a:t>
            </a:r>
            <a:r>
              <a:rPr lang="en-US" sz="2000" dirty="0" smtClean="0"/>
              <a:t> </a:t>
            </a:r>
            <a:r>
              <a:rPr lang="en-US" sz="2000" dirty="0" err="1" smtClean="0"/>
              <a:t>untuk</a:t>
            </a:r>
            <a:r>
              <a:rPr lang="en-US" sz="2000" dirty="0" smtClean="0"/>
              <a:t> </a:t>
            </a:r>
            <a:r>
              <a:rPr lang="en-US" sz="2000" dirty="0" err="1" smtClean="0"/>
              <a:t>menyelesaikan</a:t>
            </a:r>
            <a:r>
              <a:rPr lang="en-US" sz="2000" dirty="0" smtClean="0"/>
              <a:t> </a:t>
            </a:r>
            <a:r>
              <a:rPr lang="en-US" sz="2000" dirty="0" err="1" smtClean="0"/>
              <a:t>masalah</a:t>
            </a:r>
            <a:r>
              <a:rPr lang="en-US" sz="2000" dirty="0" smtClean="0"/>
              <a:t> yang </a:t>
            </a:r>
            <a:r>
              <a:rPr lang="en-US" sz="2000" dirty="0" err="1" smtClean="0"/>
              <a:t>kita</a:t>
            </a:r>
            <a:r>
              <a:rPr lang="en-US" sz="2000" dirty="0" smtClean="0"/>
              <a:t> </a:t>
            </a:r>
            <a:r>
              <a:rPr lang="en-US" sz="2000" dirty="0" err="1" smtClean="0"/>
              <a:t>hadapi</a:t>
            </a:r>
            <a:r>
              <a:rPr lang="en-US" sz="2000" dirty="0" smtClean="0"/>
              <a:t> </a:t>
            </a:r>
            <a:r>
              <a:rPr lang="en-US" sz="2000" dirty="0" err="1" smtClean="0"/>
              <a:t>atau</a:t>
            </a:r>
            <a:r>
              <a:rPr lang="en-US" sz="2000" dirty="0" smtClean="0"/>
              <a:t> </a:t>
            </a:r>
            <a:r>
              <a:rPr lang="en-US" sz="2000" dirty="0" err="1" smtClean="0"/>
              <a:t>mendapatkan</a:t>
            </a:r>
            <a:r>
              <a:rPr lang="en-US" sz="2000" dirty="0" smtClean="0"/>
              <a:t> </a:t>
            </a:r>
            <a:r>
              <a:rPr lang="en-US" sz="2000" dirty="0" err="1" smtClean="0"/>
              <a:t>sesuatu</a:t>
            </a:r>
            <a:r>
              <a:rPr lang="en-US" sz="2000" dirty="0" smtClean="0"/>
              <a:t> yang </a:t>
            </a:r>
            <a:r>
              <a:rPr lang="en-US" sz="2000" dirty="0" err="1" smtClean="0"/>
              <a:t>kita</a:t>
            </a:r>
            <a:r>
              <a:rPr lang="en-US" sz="2000" dirty="0" smtClean="0"/>
              <a:t> </a:t>
            </a:r>
            <a:r>
              <a:rPr lang="en-US" sz="2000" dirty="0" err="1" smtClean="0"/>
              <a:t>hadapi</a:t>
            </a:r>
            <a:r>
              <a:rPr lang="en-US" sz="2000" dirty="0" smtClean="0"/>
              <a:t> </a:t>
            </a:r>
            <a:r>
              <a:rPr lang="en-US" sz="2000" dirty="0" err="1" smtClean="0"/>
              <a:t>atau</a:t>
            </a:r>
            <a:r>
              <a:rPr lang="en-US" sz="2000" dirty="0" smtClean="0"/>
              <a:t> </a:t>
            </a:r>
            <a:r>
              <a:rPr lang="en-US" sz="2000" dirty="0" err="1" smtClean="0"/>
              <a:t>mendapatkan</a:t>
            </a:r>
            <a:r>
              <a:rPr lang="en-US" sz="2000" dirty="0" smtClean="0"/>
              <a:t> </a:t>
            </a:r>
            <a:r>
              <a:rPr lang="en-US" sz="2000" dirty="0" err="1" smtClean="0"/>
              <a:t>sesuatu</a:t>
            </a:r>
            <a:r>
              <a:rPr lang="en-US" sz="2000" dirty="0" smtClean="0"/>
              <a:t> yang </a:t>
            </a:r>
            <a:r>
              <a:rPr lang="en-US" sz="2000" dirty="0" err="1" smtClean="0"/>
              <a:t>kita</a:t>
            </a:r>
            <a:r>
              <a:rPr lang="en-US" sz="2000" dirty="0" smtClean="0"/>
              <a:t> </a:t>
            </a:r>
            <a:r>
              <a:rPr lang="en-US" sz="2000" dirty="0" err="1" smtClean="0"/>
              <a:t>inginkan</a:t>
            </a:r>
            <a:r>
              <a:rPr lang="en-US" sz="2000" dirty="0" smtClean="0"/>
              <a:t>.</a:t>
            </a:r>
            <a:endParaRPr lang="id-ID" sz="2000" b="1" dirty="0" smtClean="0"/>
          </a:p>
          <a:p>
            <a:pPr marL="365760" indent="-256032" eaLnBrk="1" fontAlgn="auto" hangingPunct="1">
              <a:spcAft>
                <a:spcPts val="0"/>
              </a:spcAft>
              <a:buClr>
                <a:schemeClr val="accent3"/>
              </a:buClr>
              <a:buFont typeface="Georgia"/>
              <a:buChar char="•"/>
              <a:defRPr/>
            </a:pPr>
            <a:endParaRPr lang="id-ID" sz="2000" dirty="0"/>
          </a:p>
        </p:txBody>
      </p:sp>
      <p:pic>
        <p:nvPicPr>
          <p:cNvPr id="15364" name="Picture 6" descr="D:\SHILVY\Teknik Lobby dan Negosiasi\604a0cadf94914c7ee6c6e552e9b4487-curved-check-mark-circle-icon-by-vexels.png"/>
          <p:cNvPicPr>
            <a:picLocks noChangeAspect="1" noChangeArrowheads="1"/>
          </p:cNvPicPr>
          <p:nvPr/>
        </p:nvPicPr>
        <p:blipFill>
          <a:blip r:embed="rId2"/>
          <a:srcRect/>
          <a:stretch>
            <a:fillRect/>
          </a:stretch>
        </p:blipFill>
        <p:spPr bwMode="auto">
          <a:xfrm>
            <a:off x="5957888" y="2057400"/>
            <a:ext cx="3149600" cy="314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28600" y="533400"/>
            <a:ext cx="8839200" cy="1066800"/>
          </a:xfrm>
        </p:spPr>
        <p:txBody>
          <a:bodyPr>
            <a:normAutofit/>
          </a:bodyPr>
          <a:lstStyle/>
          <a:p>
            <a:pPr eaLnBrk="1" hangingPunct="1"/>
            <a:r>
              <a:rPr lang="en-US" altLang="en-US" sz="3600" b="1" i="1" smtClean="0"/>
              <a:t>KAPAN NEGOSIASI TIDAK DIPERLUKAN</a:t>
            </a:r>
            <a:r>
              <a:rPr lang="id-ID" altLang="en-US" sz="3600" b="1" i="1" smtClean="0"/>
              <a:t>?</a:t>
            </a:r>
          </a:p>
        </p:txBody>
      </p:sp>
      <p:sp>
        <p:nvSpPr>
          <p:cNvPr id="16386" name="Content Placeholder 1"/>
          <p:cNvSpPr>
            <a:spLocks noGrp="1"/>
          </p:cNvSpPr>
          <p:nvPr>
            <p:ph idx="1"/>
          </p:nvPr>
        </p:nvSpPr>
        <p:spPr>
          <a:xfrm>
            <a:off x="381000" y="1981200"/>
            <a:ext cx="5334000" cy="4662488"/>
          </a:xfrm>
        </p:spPr>
        <p:txBody>
          <a:bodyPr/>
          <a:lstStyle/>
          <a:p>
            <a:pPr eaLnBrk="1" hangingPunct="1"/>
            <a:r>
              <a:rPr lang="en-US" altLang="en-US" sz="2000" smtClean="0"/>
              <a:t>Bila persetujuan atau kesepakatan bukanlah tujuan yang ingin dicapai oleh para pihak.</a:t>
            </a:r>
            <a:endParaRPr lang="id-ID" altLang="en-US" sz="2000" b="1" smtClean="0"/>
          </a:p>
          <a:p>
            <a:pPr eaLnBrk="1" hangingPunct="1"/>
            <a:r>
              <a:rPr lang="en-US" altLang="en-US" sz="2000" smtClean="0"/>
              <a:t>Bila salah satu atau kedua belah pihak berniat untuk merugikan atau menghancurkan pihak lain.</a:t>
            </a:r>
            <a:endParaRPr lang="id-ID" altLang="en-US" sz="2000" b="1" smtClean="0"/>
          </a:p>
          <a:p>
            <a:pPr eaLnBrk="1" hangingPunct="1"/>
            <a:r>
              <a:rPr lang="en-US" altLang="en-US" sz="2000" smtClean="0"/>
              <a:t>Bila negosiator dari salah satu pihak mempunyai kekuasaan yang terbatas atau tidak mempunyai kekuasaan sama sekali untuk mewakili kelompoknya dalam negosiasi.</a:t>
            </a:r>
            <a:endParaRPr lang="id-ID" altLang="en-US" sz="2000" b="1" smtClean="0"/>
          </a:p>
          <a:p>
            <a:pPr eaLnBrk="1" hangingPunct="1"/>
            <a:endParaRPr lang="id-ID" altLang="en-US" sz="2000" smtClean="0"/>
          </a:p>
        </p:txBody>
      </p:sp>
      <p:pic>
        <p:nvPicPr>
          <p:cNvPr id="16388" name="Picture 4" descr="D:\SHILVY\Teknik Lobby dan Negosiasi\uncheck-icon-10.jpg.png"/>
          <p:cNvPicPr>
            <a:picLocks noChangeAspect="1" noChangeArrowheads="1"/>
          </p:cNvPicPr>
          <p:nvPr/>
        </p:nvPicPr>
        <p:blipFill>
          <a:blip r:embed="rId2"/>
          <a:srcRect/>
          <a:stretch>
            <a:fillRect/>
          </a:stretch>
        </p:blipFill>
        <p:spPr bwMode="auto">
          <a:xfrm>
            <a:off x="6076950" y="2241550"/>
            <a:ext cx="2438400"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38200"/>
            <a:ext cx="8915400" cy="1524000"/>
          </a:xfrm>
        </p:spPr>
        <p:txBody>
          <a:bodyPr>
            <a:noAutofit/>
          </a:bodyPr>
          <a:lstStyle/>
          <a:p>
            <a:pPr marL="365760" indent="-256032" eaLnBrk="1" fontAlgn="auto" hangingPunct="1">
              <a:spcAft>
                <a:spcPts val="0"/>
              </a:spcAft>
              <a:buClr>
                <a:schemeClr val="accent3"/>
              </a:buClr>
              <a:buFont typeface="Georgia"/>
              <a:buChar char="•"/>
              <a:defRPr/>
            </a:pPr>
            <a:r>
              <a:rPr lang="en-US" sz="1900" dirty="0" err="1" smtClean="0">
                <a:solidFill>
                  <a:schemeClr val="accent2">
                    <a:lumMod val="50000"/>
                  </a:schemeClr>
                </a:solidFill>
              </a:rPr>
              <a:t>Negosiasi</a:t>
            </a:r>
            <a:r>
              <a:rPr lang="en-US" sz="1900" dirty="0" smtClean="0">
                <a:solidFill>
                  <a:schemeClr val="accent2">
                    <a:lumMod val="50000"/>
                  </a:schemeClr>
                </a:solidFill>
              </a:rPr>
              <a:t> </a:t>
            </a:r>
            <a:r>
              <a:rPr lang="en-US" sz="1900" i="1" dirty="0" smtClean="0">
                <a:solidFill>
                  <a:schemeClr val="accent2">
                    <a:lumMod val="50000"/>
                  </a:schemeClr>
                </a:solidFill>
              </a:rPr>
              <a:t>(Negotiation) </a:t>
            </a:r>
            <a:r>
              <a:rPr lang="en-US" sz="1900" dirty="0" err="1" smtClean="0">
                <a:solidFill>
                  <a:schemeClr val="accent2">
                    <a:lumMod val="50000"/>
                  </a:schemeClr>
                </a:solidFill>
              </a:rPr>
              <a:t>dalam</a:t>
            </a:r>
            <a:r>
              <a:rPr lang="en-US" sz="1900" dirty="0" smtClean="0">
                <a:solidFill>
                  <a:schemeClr val="accent2">
                    <a:lumMod val="50000"/>
                  </a:schemeClr>
                </a:solidFill>
              </a:rPr>
              <a:t> </a:t>
            </a:r>
            <a:r>
              <a:rPr lang="en-US" sz="1900" dirty="0" err="1" smtClean="0">
                <a:solidFill>
                  <a:schemeClr val="accent2">
                    <a:lumMod val="50000"/>
                  </a:schemeClr>
                </a:solidFill>
              </a:rPr>
              <a:t>arti</a:t>
            </a:r>
            <a:r>
              <a:rPr lang="en-US" sz="1900" dirty="0" smtClean="0">
                <a:solidFill>
                  <a:schemeClr val="accent2">
                    <a:lumMod val="50000"/>
                  </a:schemeClr>
                </a:solidFill>
              </a:rPr>
              <a:t> </a:t>
            </a:r>
            <a:r>
              <a:rPr lang="en-US" sz="1900" dirty="0" err="1" smtClean="0">
                <a:solidFill>
                  <a:schemeClr val="accent2">
                    <a:lumMod val="50000"/>
                  </a:schemeClr>
                </a:solidFill>
              </a:rPr>
              <a:t>harfiah</a:t>
            </a:r>
            <a:r>
              <a:rPr lang="en-US" sz="1900" dirty="0" smtClean="0">
                <a:solidFill>
                  <a:schemeClr val="accent2">
                    <a:lumMod val="50000"/>
                  </a:schemeClr>
                </a:solidFill>
              </a:rPr>
              <a:t> </a:t>
            </a:r>
            <a:r>
              <a:rPr lang="en-US" sz="1900" dirty="0" err="1" smtClean="0">
                <a:solidFill>
                  <a:schemeClr val="accent2">
                    <a:lumMod val="50000"/>
                  </a:schemeClr>
                </a:solidFill>
              </a:rPr>
              <a:t>adalah</a:t>
            </a:r>
            <a:r>
              <a:rPr lang="en-US" sz="1900" dirty="0" smtClean="0">
                <a:solidFill>
                  <a:schemeClr val="accent2">
                    <a:lumMod val="50000"/>
                  </a:schemeClr>
                </a:solidFill>
              </a:rPr>
              <a:t> </a:t>
            </a:r>
            <a:r>
              <a:rPr lang="en-US" sz="1900" dirty="0" err="1" smtClean="0">
                <a:solidFill>
                  <a:schemeClr val="accent2">
                    <a:lumMod val="50000"/>
                  </a:schemeClr>
                </a:solidFill>
              </a:rPr>
              <a:t>negosiasi</a:t>
            </a:r>
            <a:r>
              <a:rPr lang="en-US" sz="1900" dirty="0" smtClean="0">
                <a:solidFill>
                  <a:schemeClr val="accent2">
                    <a:lumMod val="50000"/>
                  </a:schemeClr>
                </a:solidFill>
              </a:rPr>
              <a:t> </a:t>
            </a:r>
            <a:r>
              <a:rPr lang="en-US" sz="1900" dirty="0" err="1" smtClean="0">
                <a:solidFill>
                  <a:schemeClr val="accent2">
                    <a:lumMod val="50000"/>
                  </a:schemeClr>
                </a:solidFill>
              </a:rPr>
              <a:t>atau</a:t>
            </a:r>
            <a:r>
              <a:rPr lang="en-US" sz="1900" dirty="0" smtClean="0">
                <a:solidFill>
                  <a:schemeClr val="accent2">
                    <a:lumMod val="50000"/>
                  </a:schemeClr>
                </a:solidFill>
              </a:rPr>
              <a:t> </a:t>
            </a:r>
            <a:r>
              <a:rPr lang="en-US" sz="1900" dirty="0" err="1" smtClean="0">
                <a:solidFill>
                  <a:schemeClr val="accent2">
                    <a:lumMod val="50000"/>
                  </a:schemeClr>
                </a:solidFill>
              </a:rPr>
              <a:t>perundingan</a:t>
            </a:r>
            <a:r>
              <a:rPr lang="en-US" sz="1900" dirty="0" smtClean="0">
                <a:solidFill>
                  <a:schemeClr val="accent2">
                    <a:lumMod val="50000"/>
                  </a:schemeClr>
                </a:solidFill>
              </a:rPr>
              <a:t>. </a:t>
            </a:r>
          </a:p>
          <a:p>
            <a:pPr marL="365760" indent="-256032" eaLnBrk="1" fontAlgn="auto" hangingPunct="1">
              <a:spcAft>
                <a:spcPts val="0"/>
              </a:spcAft>
              <a:buClr>
                <a:schemeClr val="accent3"/>
              </a:buClr>
              <a:buFont typeface="Georgia"/>
              <a:buChar char="•"/>
              <a:defRPr/>
            </a:pPr>
            <a:r>
              <a:rPr lang="en-US" sz="1900" dirty="0" err="1" smtClean="0">
                <a:solidFill>
                  <a:schemeClr val="accent2">
                    <a:lumMod val="50000"/>
                  </a:schemeClr>
                </a:solidFill>
              </a:rPr>
              <a:t>Negosiasi</a:t>
            </a:r>
            <a:r>
              <a:rPr lang="en-US" sz="1900" dirty="0" smtClean="0">
                <a:solidFill>
                  <a:schemeClr val="accent2">
                    <a:lumMod val="50000"/>
                  </a:schemeClr>
                </a:solidFill>
              </a:rPr>
              <a:t> </a:t>
            </a:r>
            <a:r>
              <a:rPr lang="en-US" sz="1900" dirty="0" err="1" smtClean="0">
                <a:solidFill>
                  <a:schemeClr val="accent2">
                    <a:lumMod val="50000"/>
                  </a:schemeClr>
                </a:solidFill>
              </a:rPr>
              <a:t>adalah</a:t>
            </a:r>
            <a:r>
              <a:rPr lang="en-US" sz="1900" dirty="0" smtClean="0">
                <a:solidFill>
                  <a:schemeClr val="accent2">
                    <a:lumMod val="50000"/>
                  </a:schemeClr>
                </a:solidFill>
              </a:rPr>
              <a:t> </a:t>
            </a:r>
            <a:r>
              <a:rPr lang="en-US" sz="1900" dirty="0" err="1" smtClean="0">
                <a:solidFill>
                  <a:schemeClr val="accent2">
                    <a:lumMod val="50000"/>
                  </a:schemeClr>
                </a:solidFill>
              </a:rPr>
              <a:t>komunikasi</a:t>
            </a:r>
            <a:r>
              <a:rPr lang="en-US" sz="1900" dirty="0" smtClean="0">
                <a:solidFill>
                  <a:schemeClr val="accent2">
                    <a:lumMod val="50000"/>
                  </a:schemeClr>
                </a:solidFill>
              </a:rPr>
              <a:t> </a:t>
            </a:r>
            <a:r>
              <a:rPr lang="en-US" sz="1900" dirty="0" err="1" smtClean="0">
                <a:solidFill>
                  <a:schemeClr val="accent2">
                    <a:lumMod val="50000"/>
                  </a:schemeClr>
                </a:solidFill>
              </a:rPr>
              <a:t>timbal</a:t>
            </a:r>
            <a:r>
              <a:rPr lang="en-US" sz="1900" dirty="0" smtClean="0">
                <a:solidFill>
                  <a:schemeClr val="accent2">
                    <a:lumMod val="50000"/>
                  </a:schemeClr>
                </a:solidFill>
              </a:rPr>
              <a:t> </a:t>
            </a:r>
            <a:r>
              <a:rPr lang="en-US" sz="1900" dirty="0" err="1" smtClean="0">
                <a:solidFill>
                  <a:schemeClr val="accent2">
                    <a:lumMod val="50000"/>
                  </a:schemeClr>
                </a:solidFill>
              </a:rPr>
              <a:t>balik</a:t>
            </a:r>
            <a:r>
              <a:rPr lang="en-US" sz="1900" dirty="0" smtClean="0">
                <a:solidFill>
                  <a:schemeClr val="accent2">
                    <a:lumMod val="50000"/>
                  </a:schemeClr>
                </a:solidFill>
              </a:rPr>
              <a:t> yang </a:t>
            </a:r>
            <a:r>
              <a:rPr lang="en-US" sz="1900" dirty="0" err="1" smtClean="0">
                <a:solidFill>
                  <a:schemeClr val="accent2">
                    <a:lumMod val="50000"/>
                  </a:schemeClr>
                </a:solidFill>
              </a:rPr>
              <a:t>dirancang</a:t>
            </a:r>
            <a:r>
              <a:rPr lang="en-US" sz="1900" dirty="0" smtClean="0">
                <a:solidFill>
                  <a:schemeClr val="accent2">
                    <a:lumMod val="50000"/>
                  </a:schemeClr>
                </a:solidFill>
              </a:rPr>
              <a:t> </a:t>
            </a:r>
            <a:r>
              <a:rPr lang="en-US" sz="1900" dirty="0" err="1" smtClean="0">
                <a:solidFill>
                  <a:schemeClr val="accent2">
                    <a:lumMod val="50000"/>
                  </a:schemeClr>
                </a:solidFill>
              </a:rPr>
              <a:t>untuk</a:t>
            </a:r>
            <a:r>
              <a:rPr lang="en-US" sz="1900" dirty="0" smtClean="0">
                <a:solidFill>
                  <a:schemeClr val="accent2">
                    <a:lumMod val="50000"/>
                  </a:schemeClr>
                </a:solidFill>
              </a:rPr>
              <a:t> </a:t>
            </a:r>
            <a:r>
              <a:rPr lang="en-US" sz="1900" dirty="0" err="1" smtClean="0">
                <a:solidFill>
                  <a:schemeClr val="accent2">
                    <a:lumMod val="50000"/>
                  </a:schemeClr>
                </a:solidFill>
              </a:rPr>
              <a:t>mencapai</a:t>
            </a:r>
            <a:r>
              <a:rPr lang="en-US" sz="1900" dirty="0" smtClean="0">
                <a:solidFill>
                  <a:schemeClr val="accent2">
                    <a:lumMod val="50000"/>
                  </a:schemeClr>
                </a:solidFill>
              </a:rPr>
              <a:t> </a:t>
            </a:r>
            <a:r>
              <a:rPr lang="en-US" sz="1900" dirty="0" err="1" smtClean="0">
                <a:solidFill>
                  <a:schemeClr val="accent2">
                    <a:lumMod val="50000"/>
                  </a:schemeClr>
                </a:solidFill>
              </a:rPr>
              <a:t>tujuan</a:t>
            </a:r>
            <a:r>
              <a:rPr lang="en-US" sz="1900" dirty="0" smtClean="0">
                <a:solidFill>
                  <a:schemeClr val="accent2">
                    <a:lumMod val="50000"/>
                  </a:schemeClr>
                </a:solidFill>
              </a:rPr>
              <a:t> </a:t>
            </a:r>
            <a:r>
              <a:rPr lang="en-US" sz="1900" dirty="0" err="1" smtClean="0">
                <a:solidFill>
                  <a:schemeClr val="accent2">
                    <a:lumMod val="50000"/>
                  </a:schemeClr>
                </a:solidFill>
              </a:rPr>
              <a:t>bersama</a:t>
            </a:r>
            <a:r>
              <a:rPr lang="en-US" sz="1900" dirty="0" smtClean="0">
                <a:solidFill>
                  <a:schemeClr val="accent2">
                    <a:lumMod val="50000"/>
                  </a:schemeClr>
                </a:solidFill>
              </a:rPr>
              <a:t>. </a:t>
            </a:r>
          </a:p>
        </p:txBody>
      </p:sp>
      <p:sp>
        <p:nvSpPr>
          <p:cNvPr id="6147" name="AutoShape 5" descr="Related image"/>
          <p:cNvSpPr>
            <a:spLocks noChangeAspect="1" noChangeArrowheads="1"/>
          </p:cNvSpPr>
          <p:nvPr/>
        </p:nvSpPr>
        <p:spPr bwMode="auto">
          <a:xfrm>
            <a:off x="147638" y="-2384425"/>
            <a:ext cx="4981575" cy="4981575"/>
          </a:xfrm>
          <a:prstGeom prst="rect">
            <a:avLst/>
          </a:prstGeom>
          <a:noFill/>
          <a:ln w="9525">
            <a:noFill/>
            <a:miter lim="800000"/>
            <a:headEnd/>
            <a:tailEnd/>
          </a:ln>
        </p:spPr>
        <p:txBody>
          <a:bodyPr/>
          <a:lstStyle/>
          <a:p>
            <a:endParaRPr lang="id-ID"/>
          </a:p>
        </p:txBody>
      </p:sp>
      <p:pic>
        <p:nvPicPr>
          <p:cNvPr id="6152" name="Picture 8" descr="Image result for NEGOSIASI ICON"/>
          <p:cNvPicPr>
            <a:picLocks noChangeAspect="1" noChangeArrowheads="1"/>
          </p:cNvPicPr>
          <p:nvPr/>
        </p:nvPicPr>
        <p:blipFill>
          <a:blip r:embed="rId3" cstate="print">
            <a:extLst>
              <a:ext uri="{28A0092B-C50C-407E-A947-70E740481C1C}"/>
            </a:extLst>
          </a:blip>
          <a:srcRect/>
          <a:stretch>
            <a:fillRect/>
          </a:stretch>
        </p:blipFill>
        <p:spPr bwMode="auto">
          <a:xfrm flipH="1">
            <a:off x="457200" y="3352800"/>
            <a:ext cx="2819400" cy="188803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extLst>
        </p:spPr>
      </p:pic>
      <p:sp>
        <p:nvSpPr>
          <p:cNvPr id="8" name="Content Placeholder 1"/>
          <p:cNvSpPr txBox="1">
            <a:spLocks/>
          </p:cNvSpPr>
          <p:nvPr/>
        </p:nvSpPr>
        <p:spPr bwMode="auto">
          <a:xfrm>
            <a:off x="3433763" y="2057400"/>
            <a:ext cx="5634037" cy="5857875"/>
          </a:xfrm>
          <a:prstGeom prst="rect">
            <a:avLst/>
          </a:prstGeom>
          <a:noFill/>
          <a:ln>
            <a:noFill/>
          </a:ln>
          <a:extLst>
            <a:ext uri="{909E8E84-426E-40DD-AFC4-6F175D3DCCD1}"/>
            <a:ext uri="{91240B29-F687-4F45-9708-019B960494DF}"/>
          </a:extLst>
        </p:spPr>
        <p:txBody>
          <a:bodyPr/>
          <a:lstStyle>
            <a:lvl1pPr marL="365125" indent="-255588" algn="l" rtl="0" fontAlgn="base">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fontAlgn="base">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fontAlgn="base">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fontAlgn="base">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fontAlgn="base">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365760" indent="-256032" fontAlgn="auto">
              <a:spcAft>
                <a:spcPts val="0"/>
              </a:spcAft>
              <a:buClr>
                <a:schemeClr val="accent3"/>
              </a:buClr>
              <a:buFont typeface="Georgia"/>
              <a:buChar char="•"/>
              <a:defRPr/>
            </a:pPr>
            <a:r>
              <a:rPr lang="en-US" sz="1700" dirty="0" err="1" smtClean="0">
                <a:solidFill>
                  <a:schemeClr val="accent2">
                    <a:lumMod val="50000"/>
                  </a:schemeClr>
                </a:solidFill>
              </a:rPr>
              <a:t>Negosiasi</a:t>
            </a:r>
            <a:r>
              <a:rPr lang="en-US" sz="1700" dirty="0" smtClean="0">
                <a:solidFill>
                  <a:schemeClr val="accent2">
                    <a:lumMod val="50000"/>
                  </a:schemeClr>
                </a:solidFill>
              </a:rPr>
              <a:t> </a:t>
            </a:r>
            <a:r>
              <a:rPr lang="en-US" sz="1700" i="1" dirty="0" smtClean="0">
                <a:solidFill>
                  <a:schemeClr val="accent2">
                    <a:lumMod val="50000"/>
                  </a:schemeClr>
                </a:solidFill>
              </a:rPr>
              <a:t>(Negotiation) </a:t>
            </a:r>
            <a:r>
              <a:rPr lang="en-US" sz="1700" dirty="0" err="1" smtClean="0">
                <a:solidFill>
                  <a:schemeClr val="accent2">
                    <a:lumMod val="50000"/>
                  </a:schemeClr>
                </a:solidFill>
              </a:rPr>
              <a:t>dalam</a:t>
            </a:r>
            <a:r>
              <a:rPr lang="en-US" sz="1700" dirty="0" smtClean="0">
                <a:solidFill>
                  <a:schemeClr val="accent2">
                    <a:lumMod val="50000"/>
                  </a:schemeClr>
                </a:solidFill>
              </a:rPr>
              <a:t> </a:t>
            </a:r>
            <a:r>
              <a:rPr lang="en-US" sz="1700" dirty="0" err="1" smtClean="0">
                <a:solidFill>
                  <a:schemeClr val="accent2">
                    <a:lumMod val="50000"/>
                  </a:schemeClr>
                </a:solidFill>
              </a:rPr>
              <a:t>arti</a:t>
            </a:r>
            <a:r>
              <a:rPr lang="en-US" sz="1700" dirty="0" smtClean="0">
                <a:solidFill>
                  <a:schemeClr val="accent2">
                    <a:lumMod val="50000"/>
                  </a:schemeClr>
                </a:solidFill>
              </a:rPr>
              <a:t> </a:t>
            </a:r>
            <a:r>
              <a:rPr lang="en-US" sz="1700" dirty="0" err="1" smtClean="0">
                <a:solidFill>
                  <a:schemeClr val="accent2">
                    <a:lumMod val="50000"/>
                  </a:schemeClr>
                </a:solidFill>
              </a:rPr>
              <a:t>harfiah</a:t>
            </a:r>
            <a:r>
              <a:rPr lang="en-US" sz="1700" dirty="0" smtClean="0">
                <a:solidFill>
                  <a:schemeClr val="accent2">
                    <a:lumMod val="50000"/>
                  </a:schemeClr>
                </a:solidFill>
              </a:rPr>
              <a:t> </a:t>
            </a:r>
            <a:r>
              <a:rPr lang="en-US" sz="1700" dirty="0" err="1" smtClean="0">
                <a:solidFill>
                  <a:schemeClr val="accent2">
                    <a:lumMod val="50000"/>
                  </a:schemeClr>
                </a:solidFill>
              </a:rPr>
              <a:t>adalah</a:t>
            </a:r>
            <a:r>
              <a:rPr lang="en-US" sz="1700" dirty="0" smtClean="0">
                <a:solidFill>
                  <a:schemeClr val="accent2">
                    <a:lumMod val="50000"/>
                  </a:schemeClr>
                </a:solidFill>
              </a:rPr>
              <a:t> </a:t>
            </a:r>
            <a:r>
              <a:rPr lang="en-US" sz="1700" dirty="0" err="1" smtClean="0">
                <a:solidFill>
                  <a:schemeClr val="accent2">
                    <a:lumMod val="50000"/>
                  </a:schemeClr>
                </a:solidFill>
              </a:rPr>
              <a:t>negosiasi</a:t>
            </a:r>
            <a:r>
              <a:rPr lang="en-US" sz="1700" dirty="0" smtClean="0">
                <a:solidFill>
                  <a:schemeClr val="accent2">
                    <a:lumMod val="50000"/>
                  </a:schemeClr>
                </a:solidFill>
              </a:rPr>
              <a:t> </a:t>
            </a:r>
            <a:r>
              <a:rPr lang="en-US" sz="1700" dirty="0" err="1" smtClean="0">
                <a:solidFill>
                  <a:schemeClr val="accent2">
                    <a:lumMod val="50000"/>
                  </a:schemeClr>
                </a:solidFill>
              </a:rPr>
              <a:t>atau</a:t>
            </a:r>
            <a:r>
              <a:rPr lang="en-US" sz="1700" dirty="0" smtClean="0">
                <a:solidFill>
                  <a:schemeClr val="accent2">
                    <a:lumMod val="50000"/>
                  </a:schemeClr>
                </a:solidFill>
              </a:rPr>
              <a:t> </a:t>
            </a:r>
            <a:r>
              <a:rPr lang="en-US" sz="1700" dirty="0" err="1" smtClean="0">
                <a:solidFill>
                  <a:schemeClr val="accent2">
                    <a:lumMod val="50000"/>
                  </a:schemeClr>
                </a:solidFill>
              </a:rPr>
              <a:t>perundingan</a:t>
            </a:r>
            <a:r>
              <a:rPr lang="en-US" sz="1700" dirty="0" smtClean="0">
                <a:solidFill>
                  <a:schemeClr val="accent2">
                    <a:lumMod val="50000"/>
                  </a:schemeClr>
                </a:solidFill>
              </a:rPr>
              <a:t>. </a:t>
            </a:r>
          </a:p>
          <a:p>
            <a:pPr marL="365760" indent="-256032" fontAlgn="auto">
              <a:spcAft>
                <a:spcPts val="0"/>
              </a:spcAft>
              <a:buClr>
                <a:schemeClr val="accent3"/>
              </a:buClr>
              <a:buFont typeface="Georgia"/>
              <a:buChar char="•"/>
              <a:defRPr/>
            </a:pPr>
            <a:r>
              <a:rPr lang="en-US" sz="1700" dirty="0" err="1" smtClean="0">
                <a:solidFill>
                  <a:schemeClr val="accent2">
                    <a:lumMod val="50000"/>
                  </a:schemeClr>
                </a:solidFill>
              </a:rPr>
              <a:t>Negosiasi</a:t>
            </a:r>
            <a:r>
              <a:rPr lang="en-US" sz="1700" dirty="0" smtClean="0">
                <a:solidFill>
                  <a:schemeClr val="accent2">
                    <a:lumMod val="50000"/>
                  </a:schemeClr>
                </a:solidFill>
              </a:rPr>
              <a:t> </a:t>
            </a:r>
            <a:r>
              <a:rPr lang="en-US" sz="1700" dirty="0" err="1" smtClean="0">
                <a:solidFill>
                  <a:schemeClr val="accent2">
                    <a:lumMod val="50000"/>
                  </a:schemeClr>
                </a:solidFill>
              </a:rPr>
              <a:t>adalah</a:t>
            </a:r>
            <a:r>
              <a:rPr lang="en-US" sz="1700" dirty="0" smtClean="0">
                <a:solidFill>
                  <a:schemeClr val="accent2">
                    <a:lumMod val="50000"/>
                  </a:schemeClr>
                </a:solidFill>
              </a:rPr>
              <a:t> </a:t>
            </a:r>
            <a:r>
              <a:rPr lang="en-US" sz="1700" dirty="0" err="1" smtClean="0">
                <a:solidFill>
                  <a:schemeClr val="accent2">
                    <a:lumMod val="50000"/>
                  </a:schemeClr>
                </a:solidFill>
              </a:rPr>
              <a:t>komunikasi</a:t>
            </a:r>
            <a:r>
              <a:rPr lang="en-US" sz="1700" dirty="0" smtClean="0">
                <a:solidFill>
                  <a:schemeClr val="accent2">
                    <a:lumMod val="50000"/>
                  </a:schemeClr>
                </a:solidFill>
              </a:rPr>
              <a:t> </a:t>
            </a:r>
            <a:r>
              <a:rPr lang="en-US" sz="1700" dirty="0" err="1" smtClean="0">
                <a:solidFill>
                  <a:schemeClr val="accent2">
                    <a:lumMod val="50000"/>
                  </a:schemeClr>
                </a:solidFill>
              </a:rPr>
              <a:t>timbal</a:t>
            </a:r>
            <a:r>
              <a:rPr lang="en-US" sz="1700" dirty="0" smtClean="0">
                <a:solidFill>
                  <a:schemeClr val="accent2">
                    <a:lumMod val="50000"/>
                  </a:schemeClr>
                </a:solidFill>
              </a:rPr>
              <a:t> </a:t>
            </a:r>
            <a:r>
              <a:rPr lang="en-US" sz="1700" dirty="0" err="1" smtClean="0">
                <a:solidFill>
                  <a:schemeClr val="accent2">
                    <a:lumMod val="50000"/>
                  </a:schemeClr>
                </a:solidFill>
              </a:rPr>
              <a:t>balik</a:t>
            </a:r>
            <a:r>
              <a:rPr lang="en-US" sz="1700" dirty="0" smtClean="0">
                <a:solidFill>
                  <a:schemeClr val="accent2">
                    <a:lumMod val="50000"/>
                  </a:schemeClr>
                </a:solidFill>
              </a:rPr>
              <a:t> yang </a:t>
            </a:r>
            <a:r>
              <a:rPr lang="en-US" sz="1700" dirty="0" err="1" smtClean="0">
                <a:solidFill>
                  <a:schemeClr val="accent2">
                    <a:lumMod val="50000"/>
                  </a:schemeClr>
                </a:solidFill>
              </a:rPr>
              <a:t>dirancang</a:t>
            </a:r>
            <a:r>
              <a:rPr lang="en-US" sz="1700" dirty="0" smtClean="0">
                <a:solidFill>
                  <a:schemeClr val="accent2">
                    <a:lumMod val="50000"/>
                  </a:schemeClr>
                </a:solidFill>
              </a:rPr>
              <a:t> </a:t>
            </a:r>
            <a:r>
              <a:rPr lang="en-US" sz="1700" dirty="0" err="1" smtClean="0">
                <a:solidFill>
                  <a:schemeClr val="accent2">
                    <a:lumMod val="50000"/>
                  </a:schemeClr>
                </a:solidFill>
              </a:rPr>
              <a:t>untuk</a:t>
            </a:r>
            <a:r>
              <a:rPr lang="en-US" sz="1700" dirty="0" smtClean="0">
                <a:solidFill>
                  <a:schemeClr val="accent2">
                    <a:lumMod val="50000"/>
                  </a:schemeClr>
                </a:solidFill>
              </a:rPr>
              <a:t> </a:t>
            </a:r>
            <a:r>
              <a:rPr lang="en-US" sz="1700" dirty="0" err="1" smtClean="0">
                <a:solidFill>
                  <a:schemeClr val="accent2">
                    <a:lumMod val="50000"/>
                  </a:schemeClr>
                </a:solidFill>
              </a:rPr>
              <a:t>mencapai</a:t>
            </a:r>
            <a:r>
              <a:rPr lang="en-US" sz="1700" dirty="0" smtClean="0">
                <a:solidFill>
                  <a:schemeClr val="accent2">
                    <a:lumMod val="50000"/>
                  </a:schemeClr>
                </a:solidFill>
              </a:rPr>
              <a:t> </a:t>
            </a:r>
            <a:r>
              <a:rPr lang="en-US" sz="1700" dirty="0" err="1" smtClean="0">
                <a:solidFill>
                  <a:schemeClr val="accent2">
                    <a:lumMod val="50000"/>
                  </a:schemeClr>
                </a:solidFill>
              </a:rPr>
              <a:t>tujuan</a:t>
            </a:r>
            <a:r>
              <a:rPr lang="en-US" sz="1700" dirty="0" smtClean="0">
                <a:solidFill>
                  <a:schemeClr val="accent2">
                    <a:lumMod val="50000"/>
                  </a:schemeClr>
                </a:solidFill>
              </a:rPr>
              <a:t> </a:t>
            </a:r>
            <a:r>
              <a:rPr lang="en-US" sz="1700" dirty="0" err="1" smtClean="0">
                <a:solidFill>
                  <a:schemeClr val="accent2">
                    <a:lumMod val="50000"/>
                  </a:schemeClr>
                </a:solidFill>
              </a:rPr>
              <a:t>bersama</a:t>
            </a:r>
            <a:r>
              <a:rPr lang="en-US" sz="1700" dirty="0" smtClean="0">
                <a:solidFill>
                  <a:schemeClr val="accent2">
                    <a:lumMod val="50000"/>
                  </a:schemeClr>
                </a:solidFill>
              </a:rPr>
              <a:t>. </a:t>
            </a:r>
          </a:p>
          <a:p>
            <a:pPr marL="365760" indent="-256032" fontAlgn="auto">
              <a:spcAft>
                <a:spcPts val="0"/>
              </a:spcAft>
              <a:buClr>
                <a:schemeClr val="accent3"/>
              </a:buClr>
              <a:buFont typeface="Georgia"/>
              <a:buChar char="•"/>
              <a:defRPr/>
            </a:pPr>
            <a:r>
              <a:rPr lang="en-US" sz="1700" dirty="0" err="1" smtClean="0">
                <a:solidFill>
                  <a:schemeClr val="accent2">
                    <a:lumMod val="50000"/>
                  </a:schemeClr>
                </a:solidFill>
              </a:rPr>
              <a:t>Dalam</a:t>
            </a:r>
            <a:r>
              <a:rPr lang="en-US" sz="1700" dirty="0" smtClean="0">
                <a:solidFill>
                  <a:schemeClr val="accent2">
                    <a:lumMod val="50000"/>
                  </a:schemeClr>
                </a:solidFill>
              </a:rPr>
              <a:t> (KBBI) </a:t>
            </a:r>
            <a:r>
              <a:rPr lang="en-US" sz="1700" dirty="0" err="1" smtClean="0">
                <a:solidFill>
                  <a:schemeClr val="accent2">
                    <a:lumMod val="50000"/>
                  </a:schemeClr>
                </a:solidFill>
              </a:rPr>
              <a:t>Kamus</a:t>
            </a:r>
            <a:r>
              <a:rPr lang="en-US" sz="1700" dirty="0" smtClean="0">
                <a:solidFill>
                  <a:schemeClr val="accent2">
                    <a:lumMod val="50000"/>
                  </a:schemeClr>
                </a:solidFill>
              </a:rPr>
              <a:t> </a:t>
            </a:r>
            <a:r>
              <a:rPr lang="en-US" sz="1700" dirty="0" err="1" smtClean="0">
                <a:solidFill>
                  <a:schemeClr val="accent2">
                    <a:lumMod val="50000"/>
                  </a:schemeClr>
                </a:solidFill>
              </a:rPr>
              <a:t>Besar</a:t>
            </a:r>
            <a:r>
              <a:rPr lang="en-US" sz="1700" dirty="0" smtClean="0">
                <a:solidFill>
                  <a:schemeClr val="accent2">
                    <a:lumMod val="50000"/>
                  </a:schemeClr>
                </a:solidFill>
              </a:rPr>
              <a:t> Bahasa Indonesia, </a:t>
            </a:r>
            <a:r>
              <a:rPr lang="en-US" sz="1700" dirty="0" err="1" smtClean="0">
                <a:solidFill>
                  <a:schemeClr val="accent2">
                    <a:lumMod val="50000"/>
                  </a:schemeClr>
                </a:solidFill>
              </a:rPr>
              <a:t>Negosiasi</a:t>
            </a:r>
            <a:r>
              <a:rPr lang="en-US" sz="1700" dirty="0" smtClean="0">
                <a:solidFill>
                  <a:schemeClr val="accent2">
                    <a:lumMod val="50000"/>
                  </a:schemeClr>
                </a:solidFill>
              </a:rPr>
              <a:t> </a:t>
            </a:r>
            <a:r>
              <a:rPr lang="en-US" sz="1700" dirty="0" err="1" smtClean="0">
                <a:solidFill>
                  <a:schemeClr val="accent2">
                    <a:lumMod val="50000"/>
                  </a:schemeClr>
                </a:solidFill>
              </a:rPr>
              <a:t>memiliki</a:t>
            </a:r>
            <a:r>
              <a:rPr lang="en-US" sz="1700" dirty="0" smtClean="0">
                <a:solidFill>
                  <a:schemeClr val="accent2">
                    <a:lumMod val="50000"/>
                  </a:schemeClr>
                </a:solidFill>
              </a:rPr>
              <a:t> </a:t>
            </a:r>
            <a:r>
              <a:rPr lang="en-US" sz="1700" dirty="0" err="1" smtClean="0">
                <a:solidFill>
                  <a:schemeClr val="accent2">
                    <a:lumMod val="50000"/>
                  </a:schemeClr>
                </a:solidFill>
              </a:rPr>
              <a:t>dua</a:t>
            </a:r>
            <a:r>
              <a:rPr lang="en-US" sz="1700" dirty="0" smtClean="0">
                <a:solidFill>
                  <a:schemeClr val="accent2">
                    <a:lumMod val="50000"/>
                  </a:schemeClr>
                </a:solidFill>
              </a:rPr>
              <a:t> </a:t>
            </a:r>
            <a:r>
              <a:rPr lang="en-US" sz="1700" dirty="0" err="1" smtClean="0">
                <a:solidFill>
                  <a:schemeClr val="accent2">
                    <a:lumMod val="50000"/>
                  </a:schemeClr>
                </a:solidFill>
              </a:rPr>
              <a:t>arti</a:t>
            </a:r>
            <a:r>
              <a:rPr lang="en-US" sz="1700" dirty="0" smtClean="0">
                <a:solidFill>
                  <a:schemeClr val="accent2">
                    <a:lumMod val="50000"/>
                  </a:schemeClr>
                </a:solidFill>
              </a:rPr>
              <a:t>, </a:t>
            </a:r>
            <a:r>
              <a:rPr lang="en-US" sz="1700" dirty="0" err="1" smtClean="0">
                <a:solidFill>
                  <a:schemeClr val="accent2">
                    <a:lumMod val="50000"/>
                  </a:schemeClr>
                </a:solidFill>
              </a:rPr>
              <a:t>yaitu</a:t>
            </a:r>
            <a:r>
              <a:rPr lang="en-US" sz="1700" dirty="0" smtClean="0">
                <a:solidFill>
                  <a:schemeClr val="accent2">
                    <a:lumMod val="50000"/>
                  </a:schemeClr>
                </a:solidFill>
              </a:rPr>
              <a:t>:</a:t>
            </a:r>
            <a:endParaRPr lang="id-ID" sz="1700" dirty="0" smtClean="0">
              <a:solidFill>
                <a:schemeClr val="accent2">
                  <a:lumMod val="50000"/>
                </a:schemeClr>
              </a:solidFill>
            </a:endParaRPr>
          </a:p>
          <a:p>
            <a:pPr marL="365760" indent="-256032" fontAlgn="auto">
              <a:spcAft>
                <a:spcPts val="0"/>
              </a:spcAft>
              <a:buClr>
                <a:schemeClr val="accent3"/>
              </a:buClr>
              <a:buFont typeface="Georgia"/>
              <a:buNone/>
              <a:defRPr/>
            </a:pPr>
            <a:r>
              <a:rPr lang="id-ID" sz="1700" dirty="0" smtClean="0">
                <a:solidFill>
                  <a:schemeClr val="accent2">
                    <a:lumMod val="50000"/>
                  </a:schemeClr>
                </a:solidFill>
              </a:rPr>
              <a:t>	1.  </a:t>
            </a:r>
            <a:r>
              <a:rPr lang="en-US" sz="1700" dirty="0" smtClean="0">
                <a:solidFill>
                  <a:schemeClr val="accent2">
                    <a:lumMod val="50000"/>
                  </a:schemeClr>
                </a:solidFill>
              </a:rPr>
              <a:t>Proses </a:t>
            </a:r>
            <a:r>
              <a:rPr lang="en-US" sz="1700" dirty="0" err="1" smtClean="0">
                <a:solidFill>
                  <a:schemeClr val="accent2">
                    <a:lumMod val="50000"/>
                  </a:schemeClr>
                </a:solidFill>
              </a:rPr>
              <a:t>tawar</a:t>
            </a:r>
            <a:r>
              <a:rPr lang="en-US" sz="1700" dirty="0" smtClean="0">
                <a:solidFill>
                  <a:schemeClr val="accent2">
                    <a:lumMod val="50000"/>
                  </a:schemeClr>
                </a:solidFill>
              </a:rPr>
              <a:t> </a:t>
            </a:r>
            <a:r>
              <a:rPr lang="en-US" sz="1700" dirty="0" err="1" smtClean="0">
                <a:solidFill>
                  <a:schemeClr val="accent2">
                    <a:lumMod val="50000"/>
                  </a:schemeClr>
                </a:solidFill>
              </a:rPr>
              <a:t>menawar</a:t>
            </a:r>
            <a:r>
              <a:rPr lang="en-US" sz="1700" dirty="0" smtClean="0">
                <a:solidFill>
                  <a:schemeClr val="accent2">
                    <a:lumMod val="50000"/>
                  </a:schemeClr>
                </a:solidFill>
              </a:rPr>
              <a:t> </a:t>
            </a:r>
            <a:r>
              <a:rPr lang="en-US" sz="1700" dirty="0" err="1" smtClean="0">
                <a:solidFill>
                  <a:schemeClr val="accent2">
                    <a:lumMod val="50000"/>
                  </a:schemeClr>
                </a:solidFill>
              </a:rPr>
              <a:t>dengan</a:t>
            </a:r>
            <a:r>
              <a:rPr lang="en-US" sz="1700" dirty="0" smtClean="0">
                <a:solidFill>
                  <a:schemeClr val="accent2">
                    <a:lumMod val="50000"/>
                  </a:schemeClr>
                </a:solidFill>
              </a:rPr>
              <a:t> </a:t>
            </a:r>
            <a:r>
              <a:rPr lang="en-US" sz="1700" dirty="0" err="1" smtClean="0">
                <a:solidFill>
                  <a:schemeClr val="accent2">
                    <a:lumMod val="50000"/>
                  </a:schemeClr>
                </a:solidFill>
              </a:rPr>
              <a:t>jalan</a:t>
            </a:r>
            <a:r>
              <a:rPr lang="en-US" sz="1700" dirty="0" smtClean="0">
                <a:solidFill>
                  <a:schemeClr val="accent2">
                    <a:lumMod val="50000"/>
                  </a:schemeClr>
                </a:solidFill>
              </a:rPr>
              <a:t> </a:t>
            </a:r>
            <a:r>
              <a:rPr lang="en-US" sz="1700" dirty="0" err="1" smtClean="0">
                <a:solidFill>
                  <a:schemeClr val="accent2">
                    <a:lumMod val="50000"/>
                  </a:schemeClr>
                </a:solidFill>
              </a:rPr>
              <a:t>berunding</a:t>
            </a:r>
            <a:r>
              <a:rPr lang="en-US" sz="1700" dirty="0" smtClean="0">
                <a:solidFill>
                  <a:schemeClr val="accent2">
                    <a:lumMod val="50000"/>
                  </a:schemeClr>
                </a:solidFill>
              </a:rPr>
              <a:t> </a:t>
            </a:r>
            <a:r>
              <a:rPr lang="en-US" sz="1700" dirty="0" err="1" smtClean="0">
                <a:solidFill>
                  <a:schemeClr val="accent2">
                    <a:lumMod val="50000"/>
                  </a:schemeClr>
                </a:solidFill>
              </a:rPr>
              <a:t>untuk</a:t>
            </a:r>
            <a:r>
              <a:rPr lang="en-US" sz="1700" dirty="0" smtClean="0">
                <a:solidFill>
                  <a:schemeClr val="accent2">
                    <a:lumMod val="50000"/>
                  </a:schemeClr>
                </a:solidFill>
              </a:rPr>
              <a:t> </a:t>
            </a:r>
            <a:r>
              <a:rPr lang="en-US" sz="1700" dirty="0" err="1" smtClean="0">
                <a:solidFill>
                  <a:schemeClr val="accent2">
                    <a:lumMod val="50000"/>
                  </a:schemeClr>
                </a:solidFill>
              </a:rPr>
              <a:t>memberi</a:t>
            </a:r>
            <a:r>
              <a:rPr lang="en-US" sz="1700" dirty="0" smtClean="0">
                <a:solidFill>
                  <a:schemeClr val="accent2">
                    <a:lumMod val="50000"/>
                  </a:schemeClr>
                </a:solidFill>
              </a:rPr>
              <a:t> </a:t>
            </a:r>
            <a:r>
              <a:rPr lang="en-US" sz="1700" dirty="0" err="1" smtClean="0">
                <a:solidFill>
                  <a:schemeClr val="accent2">
                    <a:lumMod val="50000"/>
                  </a:schemeClr>
                </a:solidFill>
              </a:rPr>
              <a:t>atau</a:t>
            </a:r>
            <a:r>
              <a:rPr lang="en-US" sz="1700" dirty="0" smtClean="0">
                <a:solidFill>
                  <a:schemeClr val="accent2">
                    <a:lumMod val="50000"/>
                  </a:schemeClr>
                </a:solidFill>
              </a:rPr>
              <a:t> </a:t>
            </a:r>
            <a:r>
              <a:rPr lang="en-US" sz="1700" dirty="0" err="1" smtClean="0">
                <a:solidFill>
                  <a:schemeClr val="accent2">
                    <a:lumMod val="50000"/>
                  </a:schemeClr>
                </a:solidFill>
              </a:rPr>
              <a:t>menerima</a:t>
            </a:r>
            <a:r>
              <a:rPr lang="en-US" sz="1700" dirty="0" smtClean="0">
                <a:solidFill>
                  <a:schemeClr val="accent2">
                    <a:lumMod val="50000"/>
                  </a:schemeClr>
                </a:solidFill>
              </a:rPr>
              <a:t> </a:t>
            </a:r>
            <a:r>
              <a:rPr lang="en-US" sz="1700" dirty="0" err="1" smtClean="0">
                <a:solidFill>
                  <a:schemeClr val="accent2">
                    <a:lumMod val="50000"/>
                  </a:schemeClr>
                </a:solidFill>
              </a:rPr>
              <a:t>guna</a:t>
            </a:r>
            <a:r>
              <a:rPr lang="en-US" sz="1700" dirty="0" smtClean="0">
                <a:solidFill>
                  <a:schemeClr val="accent2">
                    <a:lumMod val="50000"/>
                  </a:schemeClr>
                </a:solidFill>
              </a:rPr>
              <a:t> </a:t>
            </a:r>
            <a:r>
              <a:rPr lang="en-US" sz="1700" dirty="0" err="1" smtClean="0">
                <a:solidFill>
                  <a:schemeClr val="accent2">
                    <a:lumMod val="50000"/>
                  </a:schemeClr>
                </a:solidFill>
              </a:rPr>
              <a:t>mencapai</a:t>
            </a:r>
            <a:r>
              <a:rPr lang="en-US" sz="1700" dirty="0" smtClean="0">
                <a:solidFill>
                  <a:schemeClr val="accent2">
                    <a:lumMod val="50000"/>
                  </a:schemeClr>
                </a:solidFill>
              </a:rPr>
              <a:t> </a:t>
            </a:r>
            <a:r>
              <a:rPr lang="en-US" sz="1700" dirty="0" err="1" smtClean="0">
                <a:solidFill>
                  <a:schemeClr val="accent2">
                    <a:lumMod val="50000"/>
                  </a:schemeClr>
                </a:solidFill>
              </a:rPr>
              <a:t>kesepakatan</a:t>
            </a:r>
            <a:r>
              <a:rPr lang="en-US" sz="1700" dirty="0" smtClean="0">
                <a:solidFill>
                  <a:schemeClr val="accent2">
                    <a:lumMod val="50000"/>
                  </a:schemeClr>
                </a:solidFill>
              </a:rPr>
              <a:t> </a:t>
            </a:r>
            <a:r>
              <a:rPr lang="en-US" sz="1700" dirty="0" err="1" smtClean="0">
                <a:solidFill>
                  <a:schemeClr val="accent2">
                    <a:lumMod val="50000"/>
                  </a:schemeClr>
                </a:solidFill>
              </a:rPr>
              <a:t>antara</a:t>
            </a:r>
            <a:r>
              <a:rPr lang="en-US" sz="1700" dirty="0" smtClean="0">
                <a:solidFill>
                  <a:schemeClr val="accent2">
                    <a:lumMod val="50000"/>
                  </a:schemeClr>
                </a:solidFill>
              </a:rPr>
              <a:t> </a:t>
            </a:r>
            <a:r>
              <a:rPr lang="en-US" sz="1700" dirty="0" err="1" smtClean="0">
                <a:solidFill>
                  <a:schemeClr val="accent2">
                    <a:lumMod val="50000"/>
                  </a:schemeClr>
                </a:solidFill>
              </a:rPr>
              <a:t>satu</a:t>
            </a:r>
            <a:r>
              <a:rPr lang="en-US" sz="1700" dirty="0" smtClean="0">
                <a:solidFill>
                  <a:schemeClr val="accent2">
                    <a:lumMod val="50000"/>
                  </a:schemeClr>
                </a:solidFill>
              </a:rPr>
              <a:t> </a:t>
            </a:r>
            <a:r>
              <a:rPr lang="en-US" sz="1700" dirty="0" err="1" smtClean="0">
                <a:solidFill>
                  <a:schemeClr val="accent2">
                    <a:lumMod val="50000"/>
                  </a:schemeClr>
                </a:solidFill>
              </a:rPr>
              <a:t>pihak</a:t>
            </a:r>
            <a:r>
              <a:rPr lang="en-US" sz="1700" dirty="0" smtClean="0">
                <a:solidFill>
                  <a:schemeClr val="accent2">
                    <a:lumMod val="50000"/>
                  </a:schemeClr>
                </a:solidFill>
              </a:rPr>
              <a:t> (</a:t>
            </a:r>
            <a:r>
              <a:rPr lang="en-US" sz="1700" dirty="0" err="1" smtClean="0">
                <a:solidFill>
                  <a:schemeClr val="accent2">
                    <a:lumMod val="50000"/>
                  </a:schemeClr>
                </a:solidFill>
              </a:rPr>
              <a:t>kelompok</a:t>
            </a:r>
            <a:r>
              <a:rPr lang="en-US" sz="1700" dirty="0" smtClean="0">
                <a:solidFill>
                  <a:schemeClr val="accent2">
                    <a:lumMod val="50000"/>
                  </a:schemeClr>
                </a:solidFill>
              </a:rPr>
              <a:t> </a:t>
            </a:r>
            <a:r>
              <a:rPr lang="en-US" sz="1700" dirty="0" err="1" smtClean="0">
                <a:solidFill>
                  <a:schemeClr val="accent2">
                    <a:lumMod val="50000"/>
                  </a:schemeClr>
                </a:solidFill>
              </a:rPr>
              <a:t>atau</a:t>
            </a:r>
            <a:r>
              <a:rPr lang="en-US" sz="1700" dirty="0" smtClean="0">
                <a:solidFill>
                  <a:schemeClr val="accent2">
                    <a:lumMod val="50000"/>
                  </a:schemeClr>
                </a:solidFill>
              </a:rPr>
              <a:t> </a:t>
            </a:r>
            <a:r>
              <a:rPr lang="en-US" sz="1700" dirty="0" err="1" smtClean="0">
                <a:solidFill>
                  <a:schemeClr val="accent2">
                    <a:lumMod val="50000"/>
                  </a:schemeClr>
                </a:solidFill>
              </a:rPr>
              <a:t>organisasi</a:t>
            </a:r>
            <a:r>
              <a:rPr lang="en-US" sz="1700" dirty="0" smtClean="0">
                <a:solidFill>
                  <a:schemeClr val="accent2">
                    <a:lumMod val="50000"/>
                  </a:schemeClr>
                </a:solidFill>
              </a:rPr>
              <a:t>) </a:t>
            </a:r>
            <a:r>
              <a:rPr lang="en-US" sz="1700" dirty="0" err="1" smtClean="0">
                <a:solidFill>
                  <a:schemeClr val="accent2">
                    <a:lumMod val="50000"/>
                  </a:schemeClr>
                </a:solidFill>
              </a:rPr>
              <a:t>dan</a:t>
            </a:r>
            <a:r>
              <a:rPr lang="en-US" sz="1700" dirty="0" smtClean="0">
                <a:solidFill>
                  <a:schemeClr val="accent2">
                    <a:lumMod val="50000"/>
                  </a:schemeClr>
                </a:solidFill>
              </a:rPr>
              <a:t> </a:t>
            </a:r>
            <a:r>
              <a:rPr lang="en-US" sz="1700" dirty="0" err="1" smtClean="0">
                <a:solidFill>
                  <a:schemeClr val="accent2">
                    <a:lumMod val="50000"/>
                  </a:schemeClr>
                </a:solidFill>
              </a:rPr>
              <a:t>pihak</a:t>
            </a:r>
            <a:r>
              <a:rPr lang="en-US" sz="1700" dirty="0" smtClean="0">
                <a:solidFill>
                  <a:schemeClr val="accent2">
                    <a:lumMod val="50000"/>
                  </a:schemeClr>
                </a:solidFill>
              </a:rPr>
              <a:t> (</a:t>
            </a:r>
            <a:r>
              <a:rPr lang="en-US" sz="1700" dirty="0" err="1" smtClean="0">
                <a:solidFill>
                  <a:schemeClr val="accent2">
                    <a:lumMod val="50000"/>
                  </a:schemeClr>
                </a:solidFill>
              </a:rPr>
              <a:t>kelompok</a:t>
            </a:r>
            <a:r>
              <a:rPr lang="en-US" sz="1700" dirty="0" smtClean="0">
                <a:solidFill>
                  <a:schemeClr val="accent2">
                    <a:lumMod val="50000"/>
                  </a:schemeClr>
                </a:solidFill>
              </a:rPr>
              <a:t> </a:t>
            </a:r>
            <a:r>
              <a:rPr lang="en-US" sz="1700" dirty="0" err="1" smtClean="0">
                <a:solidFill>
                  <a:schemeClr val="accent2">
                    <a:lumMod val="50000"/>
                  </a:schemeClr>
                </a:solidFill>
              </a:rPr>
              <a:t>atau</a:t>
            </a:r>
            <a:r>
              <a:rPr lang="en-US" sz="1700" dirty="0" smtClean="0">
                <a:solidFill>
                  <a:schemeClr val="accent2">
                    <a:lumMod val="50000"/>
                  </a:schemeClr>
                </a:solidFill>
              </a:rPr>
              <a:t> </a:t>
            </a:r>
            <a:r>
              <a:rPr lang="en-US" sz="1700" dirty="0" err="1" smtClean="0">
                <a:solidFill>
                  <a:schemeClr val="accent2">
                    <a:lumMod val="50000"/>
                  </a:schemeClr>
                </a:solidFill>
              </a:rPr>
              <a:t>organisasi</a:t>
            </a:r>
            <a:r>
              <a:rPr lang="en-US" sz="1700" dirty="0" smtClean="0">
                <a:solidFill>
                  <a:schemeClr val="accent2">
                    <a:lumMod val="50000"/>
                  </a:schemeClr>
                </a:solidFill>
              </a:rPr>
              <a:t>) yang lain.</a:t>
            </a:r>
            <a:endParaRPr lang="id-ID" sz="1700" dirty="0" smtClean="0">
              <a:solidFill>
                <a:schemeClr val="accent2">
                  <a:lumMod val="50000"/>
                </a:schemeClr>
              </a:solidFill>
            </a:endParaRPr>
          </a:p>
          <a:p>
            <a:pPr marL="365760" indent="-256032" fontAlgn="auto">
              <a:spcAft>
                <a:spcPts val="0"/>
              </a:spcAft>
              <a:buClr>
                <a:schemeClr val="accent3"/>
              </a:buClr>
              <a:buFont typeface="Georgia"/>
              <a:buNone/>
              <a:defRPr/>
            </a:pPr>
            <a:r>
              <a:rPr lang="id-ID" sz="1700" dirty="0" smtClean="0">
                <a:solidFill>
                  <a:schemeClr val="accent2">
                    <a:lumMod val="50000"/>
                  </a:schemeClr>
                </a:solidFill>
              </a:rPr>
              <a:t>	2. </a:t>
            </a:r>
            <a:r>
              <a:rPr lang="en-US" sz="1700" dirty="0" err="1" smtClean="0">
                <a:solidFill>
                  <a:schemeClr val="accent2">
                    <a:lumMod val="50000"/>
                  </a:schemeClr>
                </a:solidFill>
              </a:rPr>
              <a:t>Penyelesaian</a:t>
            </a:r>
            <a:r>
              <a:rPr lang="en-US" sz="1700" dirty="0" smtClean="0">
                <a:solidFill>
                  <a:schemeClr val="accent2">
                    <a:lumMod val="50000"/>
                  </a:schemeClr>
                </a:solidFill>
              </a:rPr>
              <a:t> </a:t>
            </a:r>
            <a:r>
              <a:rPr lang="en-US" sz="1700" dirty="0" err="1" smtClean="0">
                <a:solidFill>
                  <a:schemeClr val="accent2">
                    <a:lumMod val="50000"/>
                  </a:schemeClr>
                </a:solidFill>
              </a:rPr>
              <a:t>sengketa</a:t>
            </a:r>
            <a:r>
              <a:rPr lang="en-US" sz="1700" dirty="0" smtClean="0">
                <a:solidFill>
                  <a:schemeClr val="accent2">
                    <a:lumMod val="50000"/>
                  </a:schemeClr>
                </a:solidFill>
              </a:rPr>
              <a:t> </a:t>
            </a:r>
            <a:r>
              <a:rPr lang="en-US" sz="1700" dirty="0" err="1" smtClean="0">
                <a:solidFill>
                  <a:schemeClr val="accent2">
                    <a:lumMod val="50000"/>
                  </a:schemeClr>
                </a:solidFill>
              </a:rPr>
              <a:t>secara</a:t>
            </a:r>
            <a:r>
              <a:rPr lang="en-US" sz="1700" dirty="0" smtClean="0">
                <a:solidFill>
                  <a:schemeClr val="accent2">
                    <a:lumMod val="50000"/>
                  </a:schemeClr>
                </a:solidFill>
              </a:rPr>
              <a:t> </a:t>
            </a:r>
            <a:r>
              <a:rPr lang="en-US" sz="1700" dirty="0" err="1" smtClean="0">
                <a:solidFill>
                  <a:schemeClr val="accent2">
                    <a:lumMod val="50000"/>
                  </a:schemeClr>
                </a:solidFill>
              </a:rPr>
              <a:t>damai</a:t>
            </a:r>
            <a:r>
              <a:rPr lang="en-US" sz="1700" dirty="0" smtClean="0">
                <a:solidFill>
                  <a:schemeClr val="accent2">
                    <a:lumMod val="50000"/>
                  </a:schemeClr>
                </a:solidFill>
              </a:rPr>
              <a:t> </a:t>
            </a:r>
            <a:r>
              <a:rPr lang="en-US" sz="1700" dirty="0" err="1" smtClean="0">
                <a:solidFill>
                  <a:schemeClr val="accent2">
                    <a:lumMod val="50000"/>
                  </a:schemeClr>
                </a:solidFill>
              </a:rPr>
              <a:t>melalui</a:t>
            </a:r>
            <a:r>
              <a:rPr lang="en-US" sz="1700" dirty="0" smtClean="0">
                <a:solidFill>
                  <a:schemeClr val="accent2">
                    <a:lumMod val="50000"/>
                  </a:schemeClr>
                </a:solidFill>
              </a:rPr>
              <a:t> </a:t>
            </a:r>
            <a:r>
              <a:rPr lang="en-US" sz="1700" dirty="0" err="1" smtClean="0">
                <a:solidFill>
                  <a:schemeClr val="accent2">
                    <a:lumMod val="50000"/>
                  </a:schemeClr>
                </a:solidFill>
              </a:rPr>
              <a:t>perundingan</a:t>
            </a:r>
            <a:r>
              <a:rPr lang="en-US" sz="1700" dirty="0" smtClean="0">
                <a:solidFill>
                  <a:schemeClr val="accent2">
                    <a:lumMod val="50000"/>
                  </a:schemeClr>
                </a:solidFill>
              </a:rPr>
              <a:t> </a:t>
            </a:r>
            <a:r>
              <a:rPr lang="en-US" sz="1700" dirty="0" err="1" smtClean="0">
                <a:solidFill>
                  <a:schemeClr val="accent2">
                    <a:lumMod val="50000"/>
                  </a:schemeClr>
                </a:solidFill>
              </a:rPr>
              <a:t>antara</a:t>
            </a:r>
            <a:r>
              <a:rPr lang="en-US" sz="1700" dirty="0" smtClean="0">
                <a:solidFill>
                  <a:schemeClr val="accent2">
                    <a:lumMod val="50000"/>
                  </a:schemeClr>
                </a:solidFill>
              </a:rPr>
              <a:t> </a:t>
            </a:r>
            <a:r>
              <a:rPr lang="en-US" sz="1700" dirty="0" err="1" smtClean="0">
                <a:solidFill>
                  <a:schemeClr val="accent2">
                    <a:lumMod val="50000"/>
                  </a:schemeClr>
                </a:solidFill>
              </a:rPr>
              <a:t>pihak-pihak</a:t>
            </a:r>
            <a:r>
              <a:rPr lang="en-US" sz="1700" dirty="0" smtClean="0">
                <a:solidFill>
                  <a:schemeClr val="accent2">
                    <a:lumMod val="50000"/>
                  </a:schemeClr>
                </a:solidFill>
              </a:rPr>
              <a:t> yang </a:t>
            </a:r>
            <a:r>
              <a:rPr lang="en-US" sz="1700" dirty="0" err="1" smtClean="0">
                <a:solidFill>
                  <a:schemeClr val="accent2">
                    <a:lumMod val="50000"/>
                  </a:schemeClr>
                </a:solidFill>
              </a:rPr>
              <a:t>bersangkutan</a:t>
            </a:r>
            <a:r>
              <a:rPr lang="en-US" sz="1700" dirty="0" smtClean="0">
                <a:solidFill>
                  <a:schemeClr val="accent2">
                    <a:lumMod val="50000"/>
                  </a:schemeClr>
                </a:solidFill>
              </a:rPr>
              <a:t>. </a:t>
            </a:r>
            <a:r>
              <a:rPr lang="en-US" sz="1700" dirty="0" err="1" smtClean="0">
                <a:solidFill>
                  <a:schemeClr val="accent2">
                    <a:lumMod val="50000"/>
                  </a:schemeClr>
                </a:solidFill>
              </a:rPr>
              <a:t>Secara</a:t>
            </a:r>
            <a:r>
              <a:rPr lang="en-US" sz="1700" dirty="0" smtClean="0">
                <a:solidFill>
                  <a:schemeClr val="accent2">
                    <a:lumMod val="50000"/>
                  </a:schemeClr>
                </a:solidFill>
              </a:rPr>
              <a:t> </a:t>
            </a:r>
            <a:r>
              <a:rPr lang="en-US" sz="1700" dirty="0" err="1" smtClean="0">
                <a:solidFill>
                  <a:schemeClr val="accent2">
                    <a:lumMod val="50000"/>
                  </a:schemeClr>
                </a:solidFill>
              </a:rPr>
              <a:t>ringkas</a:t>
            </a:r>
            <a:r>
              <a:rPr lang="en-US" sz="1700" dirty="0" smtClean="0">
                <a:solidFill>
                  <a:schemeClr val="accent2">
                    <a:lumMod val="50000"/>
                  </a:schemeClr>
                </a:solidFill>
              </a:rPr>
              <a:t> </a:t>
            </a:r>
            <a:r>
              <a:rPr lang="en-US" sz="1700" dirty="0" err="1" smtClean="0">
                <a:solidFill>
                  <a:schemeClr val="accent2">
                    <a:lumMod val="50000"/>
                  </a:schemeClr>
                </a:solidFill>
              </a:rPr>
              <a:t>dapat</a:t>
            </a:r>
            <a:r>
              <a:rPr lang="en-US" sz="1700" dirty="0" smtClean="0">
                <a:solidFill>
                  <a:schemeClr val="accent2">
                    <a:lumMod val="50000"/>
                  </a:schemeClr>
                </a:solidFill>
              </a:rPr>
              <a:t> </a:t>
            </a:r>
            <a:r>
              <a:rPr lang="en-US" sz="1700" dirty="0" err="1" smtClean="0">
                <a:solidFill>
                  <a:schemeClr val="accent2">
                    <a:lumMod val="50000"/>
                  </a:schemeClr>
                </a:solidFill>
              </a:rPr>
              <a:t>dirumuskan</a:t>
            </a:r>
            <a:r>
              <a:rPr lang="en-US" sz="1700" dirty="0" smtClean="0">
                <a:solidFill>
                  <a:schemeClr val="accent2">
                    <a:lumMod val="50000"/>
                  </a:schemeClr>
                </a:solidFill>
              </a:rPr>
              <a:t>, </a:t>
            </a:r>
            <a:r>
              <a:rPr lang="en-US" sz="1700" dirty="0" err="1" smtClean="0">
                <a:solidFill>
                  <a:schemeClr val="accent2">
                    <a:lumMod val="50000"/>
                  </a:schemeClr>
                </a:solidFill>
              </a:rPr>
              <a:t>bahwa</a:t>
            </a:r>
            <a:r>
              <a:rPr lang="en-US" sz="1700" dirty="0" smtClean="0">
                <a:solidFill>
                  <a:schemeClr val="accent2">
                    <a:lumMod val="50000"/>
                  </a:schemeClr>
                </a:solidFill>
              </a:rPr>
              <a:t> </a:t>
            </a:r>
            <a:r>
              <a:rPr lang="en-US" sz="1700" dirty="0" err="1" smtClean="0">
                <a:solidFill>
                  <a:schemeClr val="accent2">
                    <a:lumMod val="50000"/>
                  </a:schemeClr>
                </a:solidFill>
              </a:rPr>
              <a:t>Negosiasi</a:t>
            </a:r>
            <a:r>
              <a:rPr lang="en-US" sz="1700" dirty="0" smtClean="0">
                <a:solidFill>
                  <a:schemeClr val="accent2">
                    <a:lumMod val="50000"/>
                  </a:schemeClr>
                </a:solidFill>
              </a:rPr>
              <a:t> </a:t>
            </a:r>
            <a:r>
              <a:rPr lang="en-US" sz="1700" dirty="0" err="1" smtClean="0">
                <a:solidFill>
                  <a:schemeClr val="accent2">
                    <a:lumMod val="50000"/>
                  </a:schemeClr>
                </a:solidFill>
              </a:rPr>
              <a:t>adalah</a:t>
            </a:r>
            <a:r>
              <a:rPr lang="en-US" sz="1700" dirty="0" smtClean="0">
                <a:solidFill>
                  <a:schemeClr val="accent2">
                    <a:lumMod val="50000"/>
                  </a:schemeClr>
                </a:solidFill>
              </a:rPr>
              <a:t> </a:t>
            </a:r>
            <a:r>
              <a:rPr lang="en-US" sz="1700" dirty="0" err="1" smtClean="0">
                <a:solidFill>
                  <a:schemeClr val="accent2">
                    <a:lumMod val="50000"/>
                  </a:schemeClr>
                </a:solidFill>
              </a:rPr>
              <a:t>suatu</a:t>
            </a:r>
            <a:r>
              <a:rPr lang="en-US" sz="1700" dirty="0" smtClean="0">
                <a:solidFill>
                  <a:schemeClr val="accent2">
                    <a:lumMod val="50000"/>
                  </a:schemeClr>
                </a:solidFill>
              </a:rPr>
              <a:t> proses </a:t>
            </a:r>
            <a:r>
              <a:rPr lang="en-US" sz="1700" dirty="0" err="1" smtClean="0">
                <a:solidFill>
                  <a:schemeClr val="accent2">
                    <a:lumMod val="50000"/>
                  </a:schemeClr>
                </a:solidFill>
              </a:rPr>
              <a:t>perundingan</a:t>
            </a:r>
            <a:r>
              <a:rPr lang="en-US" sz="1700" dirty="0" smtClean="0">
                <a:solidFill>
                  <a:schemeClr val="accent2">
                    <a:lumMod val="50000"/>
                  </a:schemeClr>
                </a:solidFill>
              </a:rPr>
              <a:t> </a:t>
            </a:r>
            <a:r>
              <a:rPr lang="en-US" sz="1700" dirty="0" err="1" smtClean="0">
                <a:solidFill>
                  <a:schemeClr val="accent2">
                    <a:lumMod val="50000"/>
                  </a:schemeClr>
                </a:solidFill>
              </a:rPr>
              <a:t>antara</a:t>
            </a:r>
            <a:r>
              <a:rPr lang="en-US" sz="1700" dirty="0" smtClean="0">
                <a:solidFill>
                  <a:schemeClr val="accent2">
                    <a:lumMod val="50000"/>
                  </a:schemeClr>
                </a:solidFill>
              </a:rPr>
              <a:t> para </a:t>
            </a:r>
            <a:r>
              <a:rPr lang="en-US" sz="1700" dirty="0" err="1" smtClean="0">
                <a:solidFill>
                  <a:schemeClr val="accent2">
                    <a:lumMod val="50000"/>
                  </a:schemeClr>
                </a:solidFill>
              </a:rPr>
              <a:t>pihak</a:t>
            </a:r>
            <a:r>
              <a:rPr lang="en-US" sz="1700" dirty="0" smtClean="0">
                <a:solidFill>
                  <a:schemeClr val="accent2">
                    <a:lumMod val="50000"/>
                  </a:schemeClr>
                </a:solidFill>
              </a:rPr>
              <a:t> yang </a:t>
            </a:r>
            <a:r>
              <a:rPr lang="en-US" sz="1700" dirty="0" err="1" smtClean="0">
                <a:solidFill>
                  <a:schemeClr val="accent2">
                    <a:lumMod val="50000"/>
                  </a:schemeClr>
                </a:solidFill>
              </a:rPr>
              <a:t>berselisih</a:t>
            </a:r>
            <a:r>
              <a:rPr lang="en-US" sz="1700" dirty="0" smtClean="0">
                <a:solidFill>
                  <a:schemeClr val="accent2">
                    <a:lumMod val="50000"/>
                  </a:schemeClr>
                </a:solidFill>
              </a:rPr>
              <a:t> </a:t>
            </a:r>
            <a:r>
              <a:rPr lang="en-US" sz="1700" dirty="0" err="1" smtClean="0">
                <a:solidFill>
                  <a:schemeClr val="accent2">
                    <a:lumMod val="50000"/>
                  </a:schemeClr>
                </a:solidFill>
              </a:rPr>
              <a:t>atau</a:t>
            </a:r>
            <a:r>
              <a:rPr lang="en-US" sz="1700" dirty="0" smtClean="0">
                <a:solidFill>
                  <a:schemeClr val="accent2">
                    <a:lumMod val="50000"/>
                  </a:schemeClr>
                </a:solidFill>
              </a:rPr>
              <a:t> </a:t>
            </a:r>
            <a:r>
              <a:rPr lang="en-US" sz="1700" dirty="0" err="1" smtClean="0">
                <a:solidFill>
                  <a:schemeClr val="accent2">
                    <a:lumMod val="50000"/>
                  </a:schemeClr>
                </a:solidFill>
              </a:rPr>
              <a:t>berbeda</a:t>
            </a:r>
            <a:r>
              <a:rPr lang="en-US" sz="1700" dirty="0" smtClean="0">
                <a:solidFill>
                  <a:schemeClr val="accent2">
                    <a:lumMod val="50000"/>
                  </a:schemeClr>
                </a:solidFill>
              </a:rPr>
              <a:t> </a:t>
            </a:r>
            <a:r>
              <a:rPr lang="en-US" sz="1700" dirty="0" err="1" smtClean="0">
                <a:solidFill>
                  <a:schemeClr val="accent2">
                    <a:lumMod val="50000"/>
                  </a:schemeClr>
                </a:solidFill>
              </a:rPr>
              <a:t>pendapat</a:t>
            </a:r>
            <a:r>
              <a:rPr lang="en-US" sz="1700" dirty="0" smtClean="0">
                <a:solidFill>
                  <a:schemeClr val="accent2">
                    <a:lumMod val="50000"/>
                  </a:schemeClr>
                </a:solidFill>
              </a:rPr>
              <a:t> </a:t>
            </a:r>
            <a:r>
              <a:rPr lang="en-US" sz="1700" dirty="0" err="1" smtClean="0">
                <a:solidFill>
                  <a:schemeClr val="accent2">
                    <a:lumMod val="50000"/>
                  </a:schemeClr>
                </a:solidFill>
              </a:rPr>
              <a:t>tentang</a:t>
            </a:r>
            <a:r>
              <a:rPr lang="en-US" sz="1700" dirty="0" smtClean="0">
                <a:solidFill>
                  <a:schemeClr val="accent2">
                    <a:lumMod val="50000"/>
                  </a:schemeClr>
                </a:solidFill>
              </a:rPr>
              <a:t> </a:t>
            </a:r>
            <a:r>
              <a:rPr lang="en-US" sz="1700" dirty="0" err="1" smtClean="0">
                <a:solidFill>
                  <a:schemeClr val="accent2">
                    <a:lumMod val="50000"/>
                  </a:schemeClr>
                </a:solidFill>
              </a:rPr>
              <a:t>sesuatu</a:t>
            </a:r>
            <a:r>
              <a:rPr lang="en-US" sz="1700" dirty="0" smtClean="0">
                <a:solidFill>
                  <a:schemeClr val="accent2">
                    <a:lumMod val="50000"/>
                  </a:schemeClr>
                </a:solidFill>
              </a:rPr>
              <a:t> </a:t>
            </a:r>
            <a:r>
              <a:rPr lang="en-US" sz="1700" dirty="0" err="1" smtClean="0">
                <a:solidFill>
                  <a:schemeClr val="accent2">
                    <a:lumMod val="50000"/>
                  </a:schemeClr>
                </a:solidFill>
              </a:rPr>
              <a:t>permasalahan</a:t>
            </a:r>
            <a:r>
              <a:rPr lang="en-US" sz="1700" dirty="0" smtClean="0">
                <a:solidFill>
                  <a:schemeClr val="accent2">
                    <a:lumMod val="50000"/>
                  </a:schemeClr>
                </a:solidFill>
              </a:rPr>
              <a:t>.</a:t>
            </a:r>
            <a:endParaRPr lang="id-ID" sz="1700" dirty="0" smtClean="0">
              <a:solidFill>
                <a:schemeClr val="accent2">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57250"/>
            <a:ext cx="5257800" cy="5314950"/>
          </a:xfrm>
        </p:spPr>
        <p:txBody>
          <a:bodyPr>
            <a:noAutofit/>
          </a:bodyPr>
          <a:lstStyle/>
          <a:p>
            <a:pPr marL="365760" indent="-256032" eaLnBrk="1" fontAlgn="auto" hangingPunct="1">
              <a:spcAft>
                <a:spcPts val="0"/>
              </a:spcAft>
              <a:buClr>
                <a:schemeClr val="accent3"/>
              </a:buClr>
              <a:buFont typeface="Georgia"/>
              <a:buChar char="•"/>
              <a:defRPr/>
            </a:pPr>
            <a:r>
              <a:rPr lang="en-US" sz="2000" dirty="0" err="1" smtClean="0">
                <a:solidFill>
                  <a:schemeClr val="accent2">
                    <a:lumMod val="50000"/>
                  </a:schemeClr>
                </a:solidFill>
              </a:rPr>
              <a:t>Dalam</a:t>
            </a:r>
            <a:r>
              <a:rPr lang="en-US" sz="2000" smtClean="0">
                <a:solidFill>
                  <a:schemeClr val="accent2">
                    <a:lumMod val="50000"/>
                  </a:schemeClr>
                </a:solidFill>
              </a:rPr>
              <a:t> bisnis</a:t>
            </a:r>
            <a:r>
              <a:rPr lang="en-US" sz="2000" dirty="0" smtClean="0">
                <a:solidFill>
                  <a:schemeClr val="accent2">
                    <a:lumMod val="50000"/>
                  </a:schemeClr>
                </a:solidFill>
              </a:rPr>
              <a:t>, </a:t>
            </a:r>
            <a:r>
              <a:rPr lang="en-US" sz="2000" dirty="0" err="1" smtClean="0">
                <a:solidFill>
                  <a:schemeClr val="accent2">
                    <a:lumMod val="50000"/>
                  </a:schemeClr>
                </a:solidFill>
              </a:rPr>
              <a:t>Negosiasi</a:t>
            </a:r>
            <a:r>
              <a:rPr lang="en-US" sz="2000" dirty="0" smtClean="0">
                <a:solidFill>
                  <a:schemeClr val="accent2">
                    <a:lumMod val="50000"/>
                  </a:schemeClr>
                </a:solidFill>
              </a:rPr>
              <a:t> </a:t>
            </a:r>
            <a:r>
              <a:rPr lang="en-US" sz="2000" dirty="0" err="1" smtClean="0">
                <a:solidFill>
                  <a:schemeClr val="accent2">
                    <a:lumMod val="50000"/>
                  </a:schemeClr>
                </a:solidFill>
              </a:rPr>
              <a:t>adalah</a:t>
            </a:r>
            <a:r>
              <a:rPr lang="en-US" sz="2000" dirty="0" smtClean="0">
                <a:solidFill>
                  <a:schemeClr val="accent2">
                    <a:lumMod val="50000"/>
                  </a:schemeClr>
                </a:solidFill>
              </a:rPr>
              <a:t> </a:t>
            </a:r>
            <a:r>
              <a:rPr lang="en-US" sz="2000" dirty="0" err="1" smtClean="0">
                <a:solidFill>
                  <a:schemeClr val="accent2">
                    <a:lumMod val="50000"/>
                  </a:schemeClr>
                </a:solidFill>
              </a:rPr>
              <a:t>suatu</a:t>
            </a:r>
            <a:r>
              <a:rPr lang="en-US" sz="2000" dirty="0" smtClean="0">
                <a:solidFill>
                  <a:schemeClr val="accent2">
                    <a:lumMod val="50000"/>
                  </a:schemeClr>
                </a:solidFill>
              </a:rPr>
              <a:t> proses </a:t>
            </a:r>
            <a:r>
              <a:rPr lang="en-US" sz="2000" dirty="0" err="1" smtClean="0">
                <a:solidFill>
                  <a:schemeClr val="accent2">
                    <a:lumMod val="50000"/>
                  </a:schemeClr>
                </a:solidFill>
              </a:rPr>
              <a:t>dimana</a:t>
            </a:r>
            <a:r>
              <a:rPr lang="en-US" sz="2000" dirty="0" smtClean="0">
                <a:solidFill>
                  <a:schemeClr val="accent2">
                    <a:lumMod val="50000"/>
                  </a:schemeClr>
                </a:solidFill>
              </a:rPr>
              <a:t> </a:t>
            </a:r>
            <a:r>
              <a:rPr lang="en-US" sz="2000" dirty="0" err="1" smtClean="0">
                <a:solidFill>
                  <a:schemeClr val="accent2">
                    <a:lumMod val="50000"/>
                  </a:schemeClr>
                </a:solidFill>
              </a:rPr>
              <a:t>dua</a:t>
            </a:r>
            <a:r>
              <a:rPr lang="en-US" sz="2000" dirty="0" smtClean="0">
                <a:solidFill>
                  <a:schemeClr val="accent2">
                    <a:lumMod val="50000"/>
                  </a:schemeClr>
                </a:solidFill>
              </a:rPr>
              <a:t> </a:t>
            </a:r>
            <a:r>
              <a:rPr lang="en-US" sz="2000" dirty="0" err="1" smtClean="0">
                <a:solidFill>
                  <a:schemeClr val="accent2">
                    <a:lumMod val="50000"/>
                  </a:schemeClr>
                </a:solidFill>
              </a:rPr>
              <a:t>pihak</a:t>
            </a:r>
            <a:r>
              <a:rPr lang="en-US" sz="2000" dirty="0" smtClean="0">
                <a:solidFill>
                  <a:schemeClr val="accent2">
                    <a:lumMod val="50000"/>
                  </a:schemeClr>
                </a:solidFill>
              </a:rPr>
              <a:t> </a:t>
            </a:r>
            <a:r>
              <a:rPr lang="en-US" sz="2000" dirty="0" err="1" smtClean="0">
                <a:solidFill>
                  <a:schemeClr val="accent2">
                    <a:lumMod val="50000"/>
                  </a:schemeClr>
                </a:solidFill>
              </a:rPr>
              <a:t>atau</a:t>
            </a:r>
            <a:r>
              <a:rPr lang="en-US" sz="2000" dirty="0" smtClean="0">
                <a:solidFill>
                  <a:schemeClr val="accent2">
                    <a:lumMod val="50000"/>
                  </a:schemeClr>
                </a:solidFill>
              </a:rPr>
              <a:t> </a:t>
            </a:r>
            <a:r>
              <a:rPr lang="en-US" sz="2000" dirty="0" err="1" smtClean="0">
                <a:solidFill>
                  <a:schemeClr val="accent2">
                    <a:lumMod val="50000"/>
                  </a:schemeClr>
                </a:solidFill>
              </a:rPr>
              <a:t>lebih</a:t>
            </a:r>
            <a:r>
              <a:rPr lang="en-US" sz="2000" dirty="0" smtClean="0">
                <a:solidFill>
                  <a:schemeClr val="accent2">
                    <a:lumMod val="50000"/>
                  </a:schemeClr>
                </a:solidFill>
              </a:rPr>
              <a:t> yang </a:t>
            </a:r>
            <a:r>
              <a:rPr lang="en-US" sz="2000" dirty="0" err="1" smtClean="0">
                <a:solidFill>
                  <a:schemeClr val="accent2">
                    <a:lumMod val="50000"/>
                  </a:schemeClr>
                </a:solidFill>
              </a:rPr>
              <a:t>mempunyai</a:t>
            </a:r>
            <a:r>
              <a:rPr lang="en-US" sz="2000" dirty="0" smtClean="0">
                <a:solidFill>
                  <a:schemeClr val="accent2">
                    <a:lumMod val="50000"/>
                  </a:schemeClr>
                </a:solidFill>
              </a:rPr>
              <a:t> </a:t>
            </a:r>
            <a:r>
              <a:rPr lang="en-US" sz="2000" dirty="0" err="1" smtClean="0">
                <a:solidFill>
                  <a:schemeClr val="accent2">
                    <a:lumMod val="50000"/>
                  </a:schemeClr>
                </a:solidFill>
              </a:rPr>
              <a:t>kepentingan</a:t>
            </a:r>
            <a:r>
              <a:rPr lang="en-US" sz="2000" dirty="0" smtClean="0">
                <a:solidFill>
                  <a:schemeClr val="accent2">
                    <a:lumMod val="50000"/>
                  </a:schemeClr>
                </a:solidFill>
              </a:rPr>
              <a:t> yang </a:t>
            </a:r>
            <a:r>
              <a:rPr lang="en-US" sz="2000" dirty="0" err="1" smtClean="0">
                <a:solidFill>
                  <a:schemeClr val="accent2">
                    <a:lumMod val="50000"/>
                  </a:schemeClr>
                </a:solidFill>
              </a:rPr>
              <a:t>sama</a:t>
            </a:r>
            <a:r>
              <a:rPr lang="en-US" sz="2000" dirty="0" smtClean="0">
                <a:solidFill>
                  <a:schemeClr val="accent2">
                    <a:lumMod val="50000"/>
                  </a:schemeClr>
                </a:solidFill>
              </a:rPr>
              <a:t> </a:t>
            </a:r>
            <a:r>
              <a:rPr lang="en-US" sz="2000" dirty="0" err="1" smtClean="0">
                <a:solidFill>
                  <a:schemeClr val="accent2">
                    <a:lumMod val="50000"/>
                  </a:schemeClr>
                </a:solidFill>
              </a:rPr>
              <a:t>atau</a:t>
            </a:r>
            <a:r>
              <a:rPr lang="en-US" sz="2000" dirty="0" smtClean="0">
                <a:solidFill>
                  <a:schemeClr val="accent2">
                    <a:lumMod val="50000"/>
                  </a:schemeClr>
                </a:solidFill>
              </a:rPr>
              <a:t> </a:t>
            </a:r>
            <a:r>
              <a:rPr lang="en-US" sz="2000" dirty="0" err="1" smtClean="0">
                <a:solidFill>
                  <a:schemeClr val="accent2">
                    <a:lumMod val="50000"/>
                  </a:schemeClr>
                </a:solidFill>
              </a:rPr>
              <a:t>bertentangan</a:t>
            </a:r>
            <a:r>
              <a:rPr lang="en-US" sz="2000" dirty="0" smtClean="0">
                <a:solidFill>
                  <a:schemeClr val="accent2">
                    <a:lumMod val="50000"/>
                  </a:schemeClr>
                </a:solidFill>
              </a:rPr>
              <a:t>, </a:t>
            </a:r>
            <a:r>
              <a:rPr lang="en-US" sz="2000" dirty="0" err="1" smtClean="0">
                <a:solidFill>
                  <a:schemeClr val="accent2">
                    <a:lumMod val="50000"/>
                  </a:schemeClr>
                </a:solidFill>
              </a:rPr>
              <a:t>bertemu</a:t>
            </a:r>
            <a:r>
              <a:rPr lang="en-US" sz="2000" dirty="0" smtClean="0">
                <a:solidFill>
                  <a:schemeClr val="accent2">
                    <a:lumMod val="50000"/>
                  </a:schemeClr>
                </a:solidFill>
              </a:rPr>
              <a:t> </a:t>
            </a:r>
            <a:r>
              <a:rPr lang="en-US" sz="2000" dirty="0" err="1" smtClean="0">
                <a:solidFill>
                  <a:schemeClr val="accent2">
                    <a:lumMod val="50000"/>
                  </a:schemeClr>
                </a:solidFill>
              </a:rPr>
              <a:t>dan</a:t>
            </a:r>
            <a:r>
              <a:rPr lang="en-US" sz="2000" dirty="0" smtClean="0">
                <a:solidFill>
                  <a:schemeClr val="accent2">
                    <a:lumMod val="50000"/>
                  </a:schemeClr>
                </a:solidFill>
              </a:rPr>
              <a:t> </a:t>
            </a:r>
            <a:r>
              <a:rPr lang="en-US" sz="2000" dirty="0" err="1" smtClean="0">
                <a:solidFill>
                  <a:schemeClr val="accent2">
                    <a:lumMod val="50000"/>
                  </a:schemeClr>
                </a:solidFill>
              </a:rPr>
              <a:t>berbicara</a:t>
            </a:r>
            <a:r>
              <a:rPr lang="en-US" sz="2000" dirty="0" smtClean="0">
                <a:solidFill>
                  <a:schemeClr val="accent2">
                    <a:lumMod val="50000"/>
                  </a:schemeClr>
                </a:solidFill>
              </a:rPr>
              <a:t> </a:t>
            </a:r>
            <a:r>
              <a:rPr lang="en-US" sz="2000" dirty="0" err="1" smtClean="0">
                <a:solidFill>
                  <a:schemeClr val="accent2">
                    <a:lumMod val="50000"/>
                  </a:schemeClr>
                </a:solidFill>
              </a:rPr>
              <a:t>untuk</a:t>
            </a:r>
            <a:r>
              <a:rPr lang="en-US" sz="2000" dirty="0" smtClean="0">
                <a:solidFill>
                  <a:schemeClr val="accent2">
                    <a:lumMod val="50000"/>
                  </a:schemeClr>
                </a:solidFill>
              </a:rPr>
              <a:t> </a:t>
            </a:r>
            <a:r>
              <a:rPr lang="en-US" sz="2000" dirty="0" err="1" smtClean="0">
                <a:solidFill>
                  <a:schemeClr val="accent2">
                    <a:lumMod val="50000"/>
                  </a:schemeClr>
                </a:solidFill>
              </a:rPr>
              <a:t>mencapai</a:t>
            </a:r>
            <a:r>
              <a:rPr lang="en-US" sz="2000" dirty="0" smtClean="0">
                <a:solidFill>
                  <a:schemeClr val="accent2">
                    <a:lumMod val="50000"/>
                  </a:schemeClr>
                </a:solidFill>
              </a:rPr>
              <a:t> </a:t>
            </a:r>
            <a:r>
              <a:rPr lang="en-US" sz="2000" dirty="0" err="1" smtClean="0">
                <a:solidFill>
                  <a:schemeClr val="accent2">
                    <a:lumMod val="50000"/>
                  </a:schemeClr>
                </a:solidFill>
              </a:rPr>
              <a:t>suatu</a:t>
            </a:r>
            <a:r>
              <a:rPr lang="en-US" sz="2000" dirty="0" smtClean="0">
                <a:solidFill>
                  <a:schemeClr val="accent2">
                    <a:lumMod val="50000"/>
                  </a:schemeClr>
                </a:solidFill>
              </a:rPr>
              <a:t> </a:t>
            </a:r>
            <a:r>
              <a:rPr lang="en-US" sz="2000" dirty="0" err="1" smtClean="0">
                <a:solidFill>
                  <a:schemeClr val="accent2">
                    <a:lumMod val="50000"/>
                  </a:schemeClr>
                </a:solidFill>
              </a:rPr>
              <a:t>kesepakatan</a:t>
            </a:r>
            <a:r>
              <a:rPr lang="en-US" sz="2000" dirty="0" smtClean="0">
                <a:solidFill>
                  <a:schemeClr val="accent2">
                    <a:lumMod val="50000"/>
                  </a:schemeClr>
                </a:solidFill>
              </a:rPr>
              <a:t>. </a:t>
            </a:r>
          </a:p>
          <a:p>
            <a:pPr marL="365760" indent="-256032" eaLnBrk="1" fontAlgn="auto" hangingPunct="1">
              <a:spcAft>
                <a:spcPts val="0"/>
              </a:spcAft>
              <a:buClr>
                <a:schemeClr val="accent3"/>
              </a:buClr>
              <a:buFont typeface="Georgia"/>
              <a:buChar char="•"/>
              <a:defRPr/>
            </a:pPr>
            <a:endParaRPr lang="id-ID" sz="2000" b="1" dirty="0" smtClean="0">
              <a:solidFill>
                <a:schemeClr val="accent2">
                  <a:lumMod val="50000"/>
                </a:schemeClr>
              </a:solidFill>
            </a:endParaRPr>
          </a:p>
          <a:p>
            <a:pPr marL="365760" indent="-256032" eaLnBrk="1" fontAlgn="auto" hangingPunct="1">
              <a:spcAft>
                <a:spcPts val="0"/>
              </a:spcAft>
              <a:buClr>
                <a:schemeClr val="accent3"/>
              </a:buClr>
              <a:buFont typeface="Georgia"/>
              <a:buChar char="•"/>
              <a:defRPr/>
            </a:pPr>
            <a:r>
              <a:rPr lang="id-ID" sz="2000" dirty="0" smtClean="0">
                <a:solidFill>
                  <a:schemeClr val="accent2">
                    <a:lumMod val="50000"/>
                  </a:schemeClr>
                </a:solidFill>
              </a:rPr>
              <a:t>Negosiasi adalah</a:t>
            </a:r>
            <a:r>
              <a:rPr lang="en-US" sz="2000" dirty="0" smtClean="0">
                <a:solidFill>
                  <a:schemeClr val="accent2">
                    <a:lumMod val="50000"/>
                  </a:schemeClr>
                </a:solidFill>
              </a:rPr>
              <a:t> </a:t>
            </a:r>
            <a:r>
              <a:rPr lang="en-US" sz="2000" dirty="0" err="1" smtClean="0">
                <a:solidFill>
                  <a:schemeClr val="accent2">
                    <a:lumMod val="50000"/>
                  </a:schemeClr>
                </a:solidFill>
              </a:rPr>
              <a:t>proses</a:t>
            </a:r>
            <a:r>
              <a:rPr lang="en-US" sz="2000" dirty="0" smtClean="0">
                <a:solidFill>
                  <a:schemeClr val="accent2">
                    <a:lumMod val="50000"/>
                  </a:schemeClr>
                </a:solidFill>
              </a:rPr>
              <a:t> </a:t>
            </a:r>
            <a:r>
              <a:rPr lang="en-US" sz="2000" dirty="0" err="1" smtClean="0">
                <a:solidFill>
                  <a:schemeClr val="accent2">
                    <a:lumMod val="50000"/>
                  </a:schemeClr>
                </a:solidFill>
              </a:rPr>
              <a:t>dimana</a:t>
            </a:r>
            <a:r>
              <a:rPr lang="en-US" sz="2000" dirty="0" smtClean="0">
                <a:solidFill>
                  <a:schemeClr val="accent2">
                    <a:lumMod val="50000"/>
                  </a:schemeClr>
                </a:solidFill>
              </a:rPr>
              <a:t> </a:t>
            </a:r>
            <a:r>
              <a:rPr lang="en-US" sz="2000" dirty="0" err="1" smtClean="0">
                <a:solidFill>
                  <a:schemeClr val="accent2">
                    <a:lumMod val="50000"/>
                  </a:schemeClr>
                </a:solidFill>
              </a:rPr>
              <a:t>para</a:t>
            </a:r>
            <a:r>
              <a:rPr lang="en-US" sz="2000" dirty="0" smtClean="0">
                <a:solidFill>
                  <a:schemeClr val="accent2">
                    <a:lumMod val="50000"/>
                  </a:schemeClr>
                </a:solidFill>
              </a:rPr>
              <a:t> </a:t>
            </a:r>
            <a:r>
              <a:rPr lang="en-US" sz="2000" dirty="0" err="1" smtClean="0">
                <a:solidFill>
                  <a:schemeClr val="accent2">
                    <a:lumMod val="50000"/>
                  </a:schemeClr>
                </a:solidFill>
              </a:rPr>
              <a:t>pihak</a:t>
            </a:r>
            <a:r>
              <a:rPr lang="en-US" sz="2000" dirty="0" smtClean="0">
                <a:solidFill>
                  <a:schemeClr val="accent2">
                    <a:lumMod val="50000"/>
                  </a:schemeClr>
                </a:solidFill>
              </a:rPr>
              <a:t> </a:t>
            </a:r>
            <a:r>
              <a:rPr lang="en-US" sz="2000" dirty="0" err="1" smtClean="0">
                <a:solidFill>
                  <a:schemeClr val="accent2">
                    <a:lumMod val="50000"/>
                  </a:schemeClr>
                </a:solidFill>
              </a:rPr>
              <a:t>ingin</a:t>
            </a:r>
            <a:r>
              <a:rPr lang="en-US" sz="2000" dirty="0" smtClean="0">
                <a:solidFill>
                  <a:schemeClr val="accent2">
                    <a:lumMod val="50000"/>
                  </a:schemeClr>
                </a:solidFill>
              </a:rPr>
              <a:t> </a:t>
            </a:r>
            <a:r>
              <a:rPr lang="en-US" sz="2000" dirty="0" err="1" smtClean="0">
                <a:solidFill>
                  <a:schemeClr val="accent2">
                    <a:lumMod val="50000"/>
                  </a:schemeClr>
                </a:solidFill>
              </a:rPr>
              <a:t>menyelesaikan</a:t>
            </a:r>
            <a:r>
              <a:rPr lang="en-US" sz="2000" dirty="0" smtClean="0">
                <a:solidFill>
                  <a:schemeClr val="accent2">
                    <a:lumMod val="50000"/>
                  </a:schemeClr>
                </a:solidFill>
              </a:rPr>
              <a:t> </a:t>
            </a:r>
            <a:r>
              <a:rPr lang="en-US" sz="2000" dirty="0" err="1" smtClean="0">
                <a:solidFill>
                  <a:schemeClr val="accent2">
                    <a:lumMod val="50000"/>
                  </a:schemeClr>
                </a:solidFill>
              </a:rPr>
              <a:t>permasalahan</a:t>
            </a:r>
            <a:r>
              <a:rPr lang="en-US" sz="2000" dirty="0" smtClean="0">
                <a:solidFill>
                  <a:schemeClr val="accent2">
                    <a:lumMod val="50000"/>
                  </a:schemeClr>
                </a:solidFill>
              </a:rPr>
              <a:t>, </a:t>
            </a:r>
            <a:r>
              <a:rPr lang="en-US" sz="2000" dirty="0" err="1" smtClean="0">
                <a:solidFill>
                  <a:schemeClr val="accent2">
                    <a:lumMod val="50000"/>
                  </a:schemeClr>
                </a:solidFill>
              </a:rPr>
              <a:t>melakukan</a:t>
            </a:r>
            <a:r>
              <a:rPr lang="en-US" sz="2000" dirty="0" smtClean="0">
                <a:solidFill>
                  <a:schemeClr val="accent2">
                    <a:lumMod val="50000"/>
                  </a:schemeClr>
                </a:solidFill>
              </a:rPr>
              <a:t> </a:t>
            </a:r>
            <a:r>
              <a:rPr lang="en-US" sz="2000" dirty="0" err="1" smtClean="0">
                <a:solidFill>
                  <a:schemeClr val="accent2">
                    <a:lumMod val="50000"/>
                  </a:schemeClr>
                </a:solidFill>
              </a:rPr>
              <a:t>suatu</a:t>
            </a:r>
            <a:r>
              <a:rPr lang="en-US" sz="2000" dirty="0" smtClean="0">
                <a:solidFill>
                  <a:schemeClr val="accent2">
                    <a:lumMod val="50000"/>
                  </a:schemeClr>
                </a:solidFill>
              </a:rPr>
              <a:t> </a:t>
            </a:r>
            <a:r>
              <a:rPr lang="en-US" sz="2000" dirty="0" err="1" smtClean="0">
                <a:solidFill>
                  <a:schemeClr val="accent2">
                    <a:lumMod val="50000"/>
                  </a:schemeClr>
                </a:solidFill>
              </a:rPr>
              <a:t>persetujuan</a:t>
            </a:r>
            <a:r>
              <a:rPr lang="en-US" sz="2000" dirty="0" smtClean="0">
                <a:solidFill>
                  <a:schemeClr val="accent2">
                    <a:lumMod val="50000"/>
                  </a:schemeClr>
                </a:solidFill>
              </a:rPr>
              <a:t> </a:t>
            </a:r>
            <a:r>
              <a:rPr lang="en-US" sz="2000" dirty="0" err="1" smtClean="0">
                <a:solidFill>
                  <a:schemeClr val="accent2">
                    <a:lumMod val="50000"/>
                  </a:schemeClr>
                </a:solidFill>
              </a:rPr>
              <a:t>untuk</a:t>
            </a:r>
            <a:r>
              <a:rPr lang="en-US" sz="2000" dirty="0" smtClean="0">
                <a:solidFill>
                  <a:schemeClr val="accent2">
                    <a:lumMod val="50000"/>
                  </a:schemeClr>
                </a:solidFill>
              </a:rPr>
              <a:t> </a:t>
            </a:r>
            <a:r>
              <a:rPr lang="en-US" sz="2000" dirty="0" err="1" smtClean="0">
                <a:solidFill>
                  <a:schemeClr val="accent2">
                    <a:lumMod val="50000"/>
                  </a:schemeClr>
                </a:solidFill>
              </a:rPr>
              <a:t>melakukan</a:t>
            </a:r>
            <a:r>
              <a:rPr lang="en-US" sz="2000" dirty="0" smtClean="0">
                <a:solidFill>
                  <a:schemeClr val="accent2">
                    <a:lumMod val="50000"/>
                  </a:schemeClr>
                </a:solidFill>
              </a:rPr>
              <a:t> </a:t>
            </a:r>
            <a:r>
              <a:rPr lang="en-US" sz="2000" dirty="0" err="1" smtClean="0">
                <a:solidFill>
                  <a:schemeClr val="accent2">
                    <a:lumMod val="50000"/>
                  </a:schemeClr>
                </a:solidFill>
              </a:rPr>
              <a:t>suatu</a:t>
            </a:r>
            <a:r>
              <a:rPr lang="en-US" sz="2000" dirty="0" smtClean="0">
                <a:solidFill>
                  <a:schemeClr val="accent2">
                    <a:lumMod val="50000"/>
                  </a:schemeClr>
                </a:solidFill>
              </a:rPr>
              <a:t> </a:t>
            </a:r>
            <a:r>
              <a:rPr lang="en-US" sz="2000" dirty="0" err="1" smtClean="0">
                <a:solidFill>
                  <a:schemeClr val="accent2">
                    <a:lumMod val="50000"/>
                  </a:schemeClr>
                </a:solidFill>
              </a:rPr>
              <a:t>perbuatan</a:t>
            </a:r>
            <a:r>
              <a:rPr lang="en-US" sz="2000" dirty="0" smtClean="0">
                <a:solidFill>
                  <a:schemeClr val="accent2">
                    <a:lumMod val="50000"/>
                  </a:schemeClr>
                </a:solidFill>
              </a:rPr>
              <a:t>, </a:t>
            </a:r>
            <a:r>
              <a:rPr lang="en-US" sz="2000" dirty="0" err="1" smtClean="0">
                <a:solidFill>
                  <a:schemeClr val="accent2">
                    <a:lumMod val="50000"/>
                  </a:schemeClr>
                </a:solidFill>
              </a:rPr>
              <a:t>melakukan</a:t>
            </a:r>
            <a:r>
              <a:rPr lang="en-US" sz="2000" dirty="0" smtClean="0">
                <a:solidFill>
                  <a:schemeClr val="accent2">
                    <a:lumMod val="50000"/>
                  </a:schemeClr>
                </a:solidFill>
              </a:rPr>
              <a:t> </a:t>
            </a:r>
            <a:r>
              <a:rPr lang="en-US" sz="2000" dirty="0" err="1" smtClean="0">
                <a:solidFill>
                  <a:schemeClr val="accent2">
                    <a:lumMod val="50000"/>
                  </a:schemeClr>
                </a:solidFill>
              </a:rPr>
              <a:t>penawaran</a:t>
            </a:r>
            <a:r>
              <a:rPr lang="en-US" sz="2000" dirty="0" smtClean="0">
                <a:solidFill>
                  <a:schemeClr val="accent2">
                    <a:lumMod val="50000"/>
                  </a:schemeClr>
                </a:solidFill>
              </a:rPr>
              <a:t> </a:t>
            </a:r>
            <a:r>
              <a:rPr lang="en-US" sz="2000" dirty="0" err="1" smtClean="0">
                <a:solidFill>
                  <a:schemeClr val="accent2">
                    <a:lumMod val="50000"/>
                  </a:schemeClr>
                </a:solidFill>
              </a:rPr>
              <a:t>untuk</a:t>
            </a:r>
            <a:r>
              <a:rPr lang="en-US" sz="2000" dirty="0" smtClean="0">
                <a:solidFill>
                  <a:schemeClr val="accent2">
                    <a:lumMod val="50000"/>
                  </a:schemeClr>
                </a:solidFill>
              </a:rPr>
              <a:t> </a:t>
            </a:r>
            <a:r>
              <a:rPr lang="en-US" sz="2000" dirty="0" err="1" smtClean="0">
                <a:solidFill>
                  <a:schemeClr val="accent2">
                    <a:lumMod val="50000"/>
                  </a:schemeClr>
                </a:solidFill>
              </a:rPr>
              <a:t>mendapatkan</a:t>
            </a:r>
            <a:r>
              <a:rPr lang="en-US" sz="2000" dirty="0" smtClean="0">
                <a:solidFill>
                  <a:schemeClr val="accent2">
                    <a:lumMod val="50000"/>
                  </a:schemeClr>
                </a:solidFill>
              </a:rPr>
              <a:t> </a:t>
            </a:r>
            <a:r>
              <a:rPr lang="en-US" sz="2000" dirty="0" err="1" smtClean="0">
                <a:solidFill>
                  <a:schemeClr val="accent2">
                    <a:lumMod val="50000"/>
                  </a:schemeClr>
                </a:solidFill>
              </a:rPr>
              <a:t>suatu</a:t>
            </a:r>
            <a:r>
              <a:rPr lang="en-US" sz="2000" dirty="0" smtClean="0">
                <a:solidFill>
                  <a:schemeClr val="accent2">
                    <a:lumMod val="50000"/>
                  </a:schemeClr>
                </a:solidFill>
              </a:rPr>
              <a:t> </a:t>
            </a:r>
            <a:r>
              <a:rPr lang="en-US" sz="2000" dirty="0" err="1" smtClean="0">
                <a:solidFill>
                  <a:schemeClr val="accent2">
                    <a:lumMod val="50000"/>
                  </a:schemeClr>
                </a:solidFill>
              </a:rPr>
              <a:t>keuntungan</a:t>
            </a:r>
            <a:r>
              <a:rPr lang="en-US" sz="2000" dirty="0" smtClean="0">
                <a:solidFill>
                  <a:schemeClr val="accent2">
                    <a:lumMod val="50000"/>
                  </a:schemeClr>
                </a:solidFill>
              </a:rPr>
              <a:t> </a:t>
            </a:r>
            <a:r>
              <a:rPr lang="en-US" sz="2000" dirty="0" err="1" smtClean="0">
                <a:solidFill>
                  <a:schemeClr val="accent2">
                    <a:lumMod val="50000"/>
                  </a:schemeClr>
                </a:solidFill>
              </a:rPr>
              <a:t>tertentu</a:t>
            </a:r>
            <a:r>
              <a:rPr lang="en-US" sz="2000" dirty="0" smtClean="0">
                <a:solidFill>
                  <a:schemeClr val="accent2">
                    <a:lumMod val="50000"/>
                  </a:schemeClr>
                </a:solidFill>
              </a:rPr>
              <a:t>, </a:t>
            </a:r>
            <a:r>
              <a:rPr lang="en-US" sz="2000" dirty="0" err="1" smtClean="0">
                <a:solidFill>
                  <a:schemeClr val="accent2">
                    <a:lumMod val="50000"/>
                  </a:schemeClr>
                </a:solidFill>
              </a:rPr>
              <a:t>dan</a:t>
            </a:r>
            <a:r>
              <a:rPr lang="en-US" sz="2000" dirty="0" smtClean="0">
                <a:solidFill>
                  <a:schemeClr val="accent2">
                    <a:lumMod val="50000"/>
                  </a:schemeClr>
                </a:solidFill>
              </a:rPr>
              <a:t> </a:t>
            </a:r>
            <a:r>
              <a:rPr lang="en-US" sz="2000" dirty="0" err="1" smtClean="0">
                <a:solidFill>
                  <a:schemeClr val="accent2">
                    <a:lumMod val="50000"/>
                  </a:schemeClr>
                </a:solidFill>
              </a:rPr>
              <a:t>atau</a:t>
            </a:r>
            <a:r>
              <a:rPr lang="en-US" sz="2000" dirty="0" smtClean="0">
                <a:solidFill>
                  <a:schemeClr val="accent2">
                    <a:lumMod val="50000"/>
                  </a:schemeClr>
                </a:solidFill>
              </a:rPr>
              <a:t> </a:t>
            </a:r>
            <a:r>
              <a:rPr lang="en-US" sz="2000" dirty="0" err="1" smtClean="0">
                <a:solidFill>
                  <a:schemeClr val="accent2">
                    <a:lumMod val="50000"/>
                  </a:schemeClr>
                </a:solidFill>
              </a:rPr>
              <a:t>berusaha</a:t>
            </a:r>
            <a:r>
              <a:rPr lang="en-US" sz="2000" dirty="0" smtClean="0">
                <a:solidFill>
                  <a:schemeClr val="accent2">
                    <a:lumMod val="50000"/>
                  </a:schemeClr>
                </a:solidFill>
              </a:rPr>
              <a:t> </a:t>
            </a:r>
            <a:r>
              <a:rPr lang="en-US" sz="2000" dirty="0" err="1" smtClean="0">
                <a:solidFill>
                  <a:schemeClr val="accent2">
                    <a:lumMod val="50000"/>
                  </a:schemeClr>
                </a:solidFill>
              </a:rPr>
              <a:t>menyelesaikan</a:t>
            </a:r>
            <a:r>
              <a:rPr lang="en-US" sz="2000" dirty="0" smtClean="0">
                <a:solidFill>
                  <a:schemeClr val="accent2">
                    <a:lumMod val="50000"/>
                  </a:schemeClr>
                </a:solidFill>
              </a:rPr>
              <a:t> </a:t>
            </a:r>
            <a:r>
              <a:rPr lang="en-US" sz="2000" dirty="0" err="1" smtClean="0">
                <a:solidFill>
                  <a:schemeClr val="accent2">
                    <a:lumMod val="50000"/>
                  </a:schemeClr>
                </a:solidFill>
              </a:rPr>
              <a:t>permasalahan</a:t>
            </a:r>
            <a:r>
              <a:rPr lang="en-US" sz="2000" dirty="0" smtClean="0">
                <a:solidFill>
                  <a:schemeClr val="accent2">
                    <a:lumMod val="50000"/>
                  </a:schemeClr>
                </a:solidFill>
              </a:rPr>
              <a:t> </a:t>
            </a:r>
            <a:r>
              <a:rPr lang="en-US" sz="2000" dirty="0" err="1" smtClean="0">
                <a:solidFill>
                  <a:schemeClr val="accent2">
                    <a:lumMod val="50000"/>
                  </a:schemeClr>
                </a:solidFill>
              </a:rPr>
              <a:t>untuk</a:t>
            </a:r>
            <a:r>
              <a:rPr lang="en-US" sz="2000" dirty="0" smtClean="0">
                <a:solidFill>
                  <a:schemeClr val="accent2">
                    <a:lumMod val="50000"/>
                  </a:schemeClr>
                </a:solidFill>
              </a:rPr>
              <a:t> </a:t>
            </a:r>
            <a:r>
              <a:rPr lang="en-US" sz="2000" dirty="0" err="1" smtClean="0">
                <a:solidFill>
                  <a:schemeClr val="accent2">
                    <a:lumMod val="50000"/>
                  </a:schemeClr>
                </a:solidFill>
              </a:rPr>
              <a:t>keuntungan</a:t>
            </a:r>
            <a:r>
              <a:rPr lang="en-US" sz="2000" dirty="0" smtClean="0">
                <a:solidFill>
                  <a:schemeClr val="accent2">
                    <a:lumMod val="50000"/>
                  </a:schemeClr>
                </a:solidFill>
              </a:rPr>
              <a:t> </a:t>
            </a:r>
            <a:r>
              <a:rPr lang="en-US" sz="2000" dirty="0" err="1" smtClean="0">
                <a:solidFill>
                  <a:schemeClr val="accent2">
                    <a:lumMod val="50000"/>
                  </a:schemeClr>
                </a:solidFill>
              </a:rPr>
              <a:t>bersama</a:t>
            </a:r>
            <a:r>
              <a:rPr lang="en-US" sz="2000" dirty="0" smtClean="0">
                <a:solidFill>
                  <a:schemeClr val="accent2">
                    <a:lumMod val="50000"/>
                  </a:schemeClr>
                </a:solidFill>
              </a:rPr>
              <a:t> (</a:t>
            </a:r>
            <a:r>
              <a:rPr lang="en-US" sz="2000" i="1" dirty="0" smtClean="0">
                <a:solidFill>
                  <a:schemeClr val="accent2">
                    <a:lumMod val="50000"/>
                  </a:schemeClr>
                </a:solidFill>
              </a:rPr>
              <a:t>win-win solution</a:t>
            </a:r>
            <a:r>
              <a:rPr lang="en-US" sz="2000" dirty="0" smtClean="0">
                <a:solidFill>
                  <a:schemeClr val="accent2">
                    <a:lumMod val="50000"/>
                  </a:schemeClr>
                </a:solidFill>
              </a:rPr>
              <a:t>). </a:t>
            </a:r>
            <a:r>
              <a:rPr lang="en-US" sz="2000" dirty="0" err="1" smtClean="0">
                <a:solidFill>
                  <a:schemeClr val="accent2">
                    <a:lumMod val="50000"/>
                  </a:schemeClr>
                </a:solidFill>
              </a:rPr>
              <a:t>Negosiasi</a:t>
            </a:r>
            <a:r>
              <a:rPr lang="en-US" sz="2000" dirty="0" smtClean="0">
                <a:solidFill>
                  <a:schemeClr val="accent2">
                    <a:lumMod val="50000"/>
                  </a:schemeClr>
                </a:solidFill>
              </a:rPr>
              <a:t> </a:t>
            </a:r>
            <a:r>
              <a:rPr lang="en-US" sz="2000" dirty="0" err="1" smtClean="0">
                <a:solidFill>
                  <a:schemeClr val="accent2">
                    <a:lumMod val="50000"/>
                  </a:schemeClr>
                </a:solidFill>
              </a:rPr>
              <a:t>biasa</a:t>
            </a:r>
            <a:r>
              <a:rPr lang="en-US" sz="2000" dirty="0" smtClean="0">
                <a:solidFill>
                  <a:schemeClr val="accent2">
                    <a:lumMod val="50000"/>
                  </a:schemeClr>
                </a:solidFill>
              </a:rPr>
              <a:t> </a:t>
            </a:r>
            <a:r>
              <a:rPr lang="en-US" sz="2000" dirty="0" err="1" smtClean="0">
                <a:solidFill>
                  <a:schemeClr val="accent2">
                    <a:lumMod val="50000"/>
                  </a:schemeClr>
                </a:solidFill>
              </a:rPr>
              <a:t>dikenal</a:t>
            </a:r>
            <a:r>
              <a:rPr lang="en-US" sz="2000" dirty="0" smtClean="0">
                <a:solidFill>
                  <a:schemeClr val="accent2">
                    <a:lumMod val="50000"/>
                  </a:schemeClr>
                </a:solidFill>
              </a:rPr>
              <a:t> </a:t>
            </a:r>
            <a:r>
              <a:rPr lang="en-US" sz="2000" dirty="0" err="1" smtClean="0">
                <a:solidFill>
                  <a:schemeClr val="accent2">
                    <a:lumMod val="50000"/>
                  </a:schemeClr>
                </a:solidFill>
              </a:rPr>
              <a:t>sebagai</a:t>
            </a:r>
            <a:r>
              <a:rPr lang="en-US" sz="2000" dirty="0" smtClean="0">
                <a:solidFill>
                  <a:schemeClr val="accent2">
                    <a:lumMod val="50000"/>
                  </a:schemeClr>
                </a:solidFill>
              </a:rPr>
              <a:t> </a:t>
            </a:r>
            <a:r>
              <a:rPr lang="en-US" sz="2000" dirty="0" err="1" smtClean="0">
                <a:solidFill>
                  <a:schemeClr val="accent2">
                    <a:lumMod val="50000"/>
                  </a:schemeClr>
                </a:solidFill>
              </a:rPr>
              <a:t>salah</a:t>
            </a:r>
            <a:r>
              <a:rPr lang="en-US" sz="2000" dirty="0" smtClean="0">
                <a:solidFill>
                  <a:schemeClr val="accent2">
                    <a:lumMod val="50000"/>
                  </a:schemeClr>
                </a:solidFill>
              </a:rPr>
              <a:t> </a:t>
            </a:r>
            <a:r>
              <a:rPr lang="en-US" sz="2000" dirty="0" err="1" smtClean="0">
                <a:solidFill>
                  <a:schemeClr val="accent2">
                    <a:lumMod val="50000"/>
                  </a:schemeClr>
                </a:solidFill>
              </a:rPr>
              <a:t>satu</a:t>
            </a:r>
            <a:r>
              <a:rPr lang="en-US" sz="2000" dirty="0" smtClean="0">
                <a:solidFill>
                  <a:schemeClr val="accent2">
                    <a:lumMod val="50000"/>
                  </a:schemeClr>
                </a:solidFill>
              </a:rPr>
              <a:t> </a:t>
            </a:r>
            <a:r>
              <a:rPr lang="en-US" sz="2000" dirty="0" err="1" smtClean="0">
                <a:solidFill>
                  <a:schemeClr val="accent2">
                    <a:lumMod val="50000"/>
                  </a:schemeClr>
                </a:solidFill>
              </a:rPr>
              <a:t>bentuk</a:t>
            </a:r>
            <a:r>
              <a:rPr lang="en-US" sz="2000" dirty="0" smtClean="0">
                <a:solidFill>
                  <a:schemeClr val="accent2">
                    <a:lumMod val="50000"/>
                  </a:schemeClr>
                </a:solidFill>
              </a:rPr>
              <a:t> </a:t>
            </a:r>
            <a:r>
              <a:rPr lang="en-US" sz="2000" i="1" dirty="0" smtClean="0">
                <a:solidFill>
                  <a:schemeClr val="accent2">
                    <a:lumMod val="50000"/>
                  </a:schemeClr>
                </a:solidFill>
              </a:rPr>
              <a:t>alternative dispute resolution. </a:t>
            </a:r>
            <a:endParaRPr lang="id-ID" sz="2000" b="1" i="1" dirty="0" smtClean="0">
              <a:solidFill>
                <a:schemeClr val="accent2">
                  <a:lumMod val="50000"/>
                </a:schemeClr>
              </a:solidFill>
            </a:endParaRPr>
          </a:p>
          <a:p>
            <a:pPr marL="109728" indent="0" eaLnBrk="1" fontAlgn="auto" hangingPunct="1">
              <a:spcAft>
                <a:spcPts val="0"/>
              </a:spcAft>
              <a:buClr>
                <a:schemeClr val="accent3"/>
              </a:buClr>
              <a:buFont typeface="Georgia"/>
              <a:buNone/>
              <a:defRPr/>
            </a:pPr>
            <a:endParaRPr lang="id-ID" sz="2000" dirty="0" smtClean="0">
              <a:solidFill>
                <a:schemeClr val="accent2">
                  <a:lumMod val="50000"/>
                </a:schemeClr>
              </a:solidFill>
            </a:endParaRPr>
          </a:p>
          <a:p>
            <a:pPr marL="365760" indent="-256032" eaLnBrk="1" fontAlgn="auto" hangingPunct="1">
              <a:spcAft>
                <a:spcPts val="0"/>
              </a:spcAft>
              <a:buClr>
                <a:schemeClr val="accent3"/>
              </a:buClr>
              <a:buFont typeface="Georgia"/>
              <a:buChar char="•"/>
              <a:defRPr/>
            </a:pPr>
            <a:endParaRPr lang="id-ID" sz="2000" dirty="0">
              <a:solidFill>
                <a:schemeClr val="accent2">
                  <a:lumMod val="50000"/>
                </a:schemeClr>
              </a:solidFill>
            </a:endParaRPr>
          </a:p>
        </p:txBody>
      </p:sp>
      <p:pic>
        <p:nvPicPr>
          <p:cNvPr id="7172" name="Picture 4"/>
          <p:cNvPicPr>
            <a:picLocks noChangeAspect="1" noChangeArrowheads="1"/>
          </p:cNvPicPr>
          <p:nvPr/>
        </p:nvPicPr>
        <p:blipFill>
          <a:blip r:embed="rId2">
            <a:extLst>
              <a:ext uri="{28A0092B-C50C-407E-A947-70E740481C1C}"/>
            </a:extLst>
          </a:blip>
          <a:srcRect/>
          <a:stretch>
            <a:fillRect/>
          </a:stretch>
        </p:blipFill>
        <p:spPr bwMode="auto">
          <a:xfrm>
            <a:off x="5181600" y="2209800"/>
            <a:ext cx="3548418" cy="22860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ext uri="{91240B29-F687-4F45-9708-019B960494DF}"/>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2"/>
          <p:cNvSpPr>
            <a:spLocks noGrp="1"/>
          </p:cNvSpPr>
          <p:nvPr>
            <p:ph type="title"/>
          </p:nvPr>
        </p:nvSpPr>
        <p:spPr>
          <a:xfrm>
            <a:off x="322263" y="685800"/>
            <a:ext cx="8229600" cy="1066800"/>
          </a:xfrm>
        </p:spPr>
        <p:txBody>
          <a:bodyPr/>
          <a:lstStyle/>
          <a:p>
            <a:pPr eaLnBrk="1" hangingPunct="1">
              <a:defRPr/>
            </a:pPr>
            <a:r>
              <a:rPr lang="id-ID" altLang="en-US" b="1" i="1" dirty="0" smtClean="0">
                <a:solidFill>
                  <a:schemeClr val="accent2">
                    <a:lumMod val="50000"/>
                  </a:schemeClr>
                </a:solidFill>
              </a:rPr>
              <a:t>TUJUAN NEGOSIASI</a:t>
            </a:r>
          </a:p>
        </p:txBody>
      </p:sp>
      <p:sp>
        <p:nvSpPr>
          <p:cNvPr id="8194" name="Content Placeholder 1"/>
          <p:cNvSpPr>
            <a:spLocks noGrp="1"/>
          </p:cNvSpPr>
          <p:nvPr>
            <p:ph idx="1"/>
          </p:nvPr>
        </p:nvSpPr>
        <p:spPr>
          <a:xfrm>
            <a:off x="3886200" y="2286000"/>
            <a:ext cx="4800600" cy="3962400"/>
          </a:xfrm>
        </p:spPr>
        <p:txBody>
          <a:bodyPr/>
          <a:lstStyle/>
          <a:p>
            <a:pPr marL="107950" indent="0" eaLnBrk="1" hangingPunct="1">
              <a:buFont typeface="Georgia" pitchFamily="18" charset="0"/>
              <a:buNone/>
            </a:pPr>
            <a:r>
              <a:rPr lang="fi-FI" sz="2400" smtClean="0"/>
              <a:t>Tujuan di lakukannya negosiasi yaitu untuk mengurangi perbedaan posisi setiap pihak. </a:t>
            </a:r>
            <a:r>
              <a:rPr lang="en-US" sz="2400" smtClean="0"/>
              <a:t>mereka mencari cara untuk menemukan butirbutir yang sama sehingga mencapai kondisi saling menguntungkan.</a:t>
            </a:r>
            <a:endParaRPr lang="id-ID" sz="2400" smtClean="0"/>
          </a:p>
        </p:txBody>
      </p:sp>
      <p:pic>
        <p:nvPicPr>
          <p:cNvPr id="8196" name="Picture 4"/>
          <p:cNvPicPr>
            <a:picLocks noChangeAspect="1" noChangeArrowheads="1"/>
          </p:cNvPicPr>
          <p:nvPr/>
        </p:nvPicPr>
        <p:blipFill>
          <a:blip r:embed="rId2">
            <a:extLst>
              <a:ext uri="{28A0092B-C50C-407E-A947-70E740481C1C}"/>
            </a:extLst>
          </a:blip>
          <a:srcRect/>
          <a:stretch>
            <a:fillRect/>
          </a:stretch>
        </p:blipFill>
        <p:spPr bwMode="auto">
          <a:xfrm>
            <a:off x="457200" y="2495812"/>
            <a:ext cx="3048000" cy="259644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ext uri="{91240B29-F687-4F45-9708-019B960494DF}"/>
            <a:ext uri="{AF507438-7753-43E0-B8FC-AC1667EBCBE1}"/>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2"/>
          <p:cNvSpPr>
            <a:spLocks noGrp="1"/>
          </p:cNvSpPr>
          <p:nvPr>
            <p:ph type="title"/>
          </p:nvPr>
        </p:nvSpPr>
        <p:spPr>
          <a:xfrm>
            <a:off x="152400" y="762000"/>
            <a:ext cx="8229600" cy="1066800"/>
          </a:xfrm>
        </p:spPr>
        <p:txBody>
          <a:bodyPr/>
          <a:lstStyle/>
          <a:p>
            <a:pPr eaLnBrk="1" hangingPunct="1"/>
            <a:r>
              <a:rPr lang="id-ID" altLang="en-US" b="1" i="1" smtClean="0"/>
              <a:t>MANFAAT NEGOSIASI</a:t>
            </a:r>
          </a:p>
        </p:txBody>
      </p:sp>
      <p:sp>
        <p:nvSpPr>
          <p:cNvPr id="2" name="Content Placeholder 1"/>
          <p:cNvSpPr>
            <a:spLocks noGrp="1"/>
          </p:cNvSpPr>
          <p:nvPr>
            <p:ph idx="1"/>
          </p:nvPr>
        </p:nvSpPr>
        <p:spPr>
          <a:xfrm>
            <a:off x="2743200" y="1905000"/>
            <a:ext cx="6248400" cy="4324350"/>
          </a:xfrm>
        </p:spPr>
        <p:txBody>
          <a:bodyPr>
            <a:noAutofit/>
          </a:bodyPr>
          <a:lstStyle/>
          <a:p>
            <a:pPr marL="109728" indent="0" eaLnBrk="1" fontAlgn="auto" hangingPunct="1">
              <a:spcAft>
                <a:spcPts val="0"/>
              </a:spcAft>
              <a:buClr>
                <a:schemeClr val="accent3"/>
              </a:buClr>
              <a:buFont typeface="Georgia" pitchFamily="18" charset="0"/>
              <a:buNone/>
              <a:defRPr/>
            </a:pPr>
            <a:r>
              <a:rPr lang="id-ID" sz="2000" dirty="0" smtClean="0"/>
              <a:t>Manfaat yang diperoleh dari suatu proses negosiasi adalah hal ini yakni :</a:t>
            </a:r>
          </a:p>
          <a:p>
            <a:pPr marL="365760" indent="-256032" eaLnBrk="1" fontAlgn="auto" hangingPunct="1">
              <a:spcAft>
                <a:spcPts val="0"/>
              </a:spcAft>
              <a:buClr>
                <a:schemeClr val="accent3"/>
              </a:buClr>
              <a:buFont typeface="Georgia"/>
              <a:buChar char="•"/>
              <a:defRPr/>
            </a:pPr>
            <a:r>
              <a:rPr lang="id-ID" sz="2000" dirty="0" smtClean="0"/>
              <a:t>Terciptanya jalinan kerja sama antar institusi atau badan usaha atau pun perorangan untuk melakukan suatu kegiatan atau usaha bersama atas dasar saling pengertian. Dengan adanya jalinan kerjasama inilah maka tercipta proses-proses transaksi bisnis dan kerja sama yang efektif. </a:t>
            </a:r>
          </a:p>
          <a:p>
            <a:pPr marL="365760" indent="-256032" eaLnBrk="1" fontAlgn="auto" hangingPunct="1">
              <a:spcAft>
                <a:spcPts val="0"/>
              </a:spcAft>
              <a:buClr>
                <a:schemeClr val="accent3"/>
              </a:buClr>
              <a:buFont typeface="Georgia"/>
              <a:buChar char="•"/>
              <a:defRPr/>
            </a:pPr>
            <a:r>
              <a:rPr lang="id-ID" sz="2000" dirty="0" smtClean="0"/>
              <a:t>Bagi suatu perusahaan, proses negosiasi akan memberikan manfaat bagi jalinan hubungan bisnis yang lebih luas dan pengembangan pasar. </a:t>
            </a:r>
          </a:p>
          <a:p>
            <a:pPr marL="365760" indent="-256032" eaLnBrk="1" fontAlgn="auto" hangingPunct="1">
              <a:spcAft>
                <a:spcPts val="0"/>
              </a:spcAft>
              <a:buClr>
                <a:schemeClr val="accent3"/>
              </a:buClr>
              <a:buFont typeface="Georgia"/>
              <a:buChar char="•"/>
              <a:defRPr/>
            </a:pPr>
            <a:r>
              <a:rPr lang="id-ID" sz="2000" dirty="0" smtClean="0"/>
              <a:t>Meningkatkan relasi, reputasi, profesionalisme </a:t>
            </a:r>
          </a:p>
          <a:p>
            <a:pPr marL="365760" indent="-256032" eaLnBrk="1" fontAlgn="auto" hangingPunct="1">
              <a:spcAft>
                <a:spcPts val="0"/>
              </a:spcAft>
              <a:buClr>
                <a:schemeClr val="accent3"/>
              </a:buClr>
              <a:buFont typeface="Georgia"/>
              <a:buChar char="•"/>
              <a:defRPr/>
            </a:pPr>
            <a:endParaRPr lang="id-ID" sz="2000" dirty="0"/>
          </a:p>
        </p:txBody>
      </p:sp>
      <p:pic>
        <p:nvPicPr>
          <p:cNvPr id="9222" name="Picture 6"/>
          <p:cNvPicPr>
            <a:picLocks noChangeAspect="1" noChangeArrowheads="1"/>
          </p:cNvPicPr>
          <p:nvPr/>
        </p:nvPicPr>
        <p:blipFill rotWithShape="1">
          <a:blip r:embed="rId2">
            <a:extLst>
              <a:ext uri="{28A0092B-C50C-407E-A947-70E740481C1C}"/>
            </a:extLst>
          </a:blip>
          <a:srcRect b="13249"/>
          <a:stretch/>
        </p:blipFill>
        <p:spPr bwMode="auto">
          <a:xfrm>
            <a:off x="228600" y="2667000"/>
            <a:ext cx="2476500" cy="231366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ext uri="{91240B29-F687-4F45-9708-019B960494DF}"/>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743075"/>
            <a:ext cx="6096000" cy="4886325"/>
          </a:xfrm>
        </p:spPr>
        <p:txBody>
          <a:bodyPr>
            <a:normAutofit/>
          </a:bodyPr>
          <a:lstStyle/>
          <a:p>
            <a:pPr marL="365760" indent="-256032" eaLnBrk="1" fontAlgn="auto" hangingPunct="1">
              <a:spcAft>
                <a:spcPts val="0"/>
              </a:spcAft>
              <a:buClr>
                <a:schemeClr val="accent3"/>
              </a:buClr>
              <a:buFont typeface="Georgia"/>
              <a:buChar char="•"/>
              <a:defRPr/>
            </a:pPr>
            <a:r>
              <a:rPr lang="id-ID" sz="2000" dirty="0" smtClean="0"/>
              <a:t>Kemampuan mengidentifikasi dan mengenali dengan baik pihak yang mau dilobi atau dinegosiasi.</a:t>
            </a:r>
          </a:p>
          <a:p>
            <a:pPr marL="365760" indent="-256032" eaLnBrk="1" fontAlgn="auto" hangingPunct="1">
              <a:spcAft>
                <a:spcPts val="0"/>
              </a:spcAft>
              <a:buClr>
                <a:schemeClr val="accent3"/>
              </a:buClr>
              <a:buFont typeface="Georgia"/>
              <a:buChar char="•"/>
              <a:defRPr/>
            </a:pPr>
            <a:r>
              <a:rPr lang="id-ID" sz="2000" dirty="0" smtClean="0"/>
              <a:t>Kemampuan mengenali prosedur tetap (tata cara) kelembagaan atau kebiasaan personal pihak yang mau dilobi maupun dinegosiasi.</a:t>
            </a:r>
          </a:p>
          <a:p>
            <a:pPr marL="365760" indent="-256032" eaLnBrk="1" fontAlgn="auto" hangingPunct="1">
              <a:spcAft>
                <a:spcPts val="0"/>
              </a:spcAft>
              <a:buClr>
                <a:schemeClr val="accent3"/>
              </a:buClr>
              <a:buFont typeface="Georgia"/>
              <a:buChar char="•"/>
              <a:defRPr/>
            </a:pPr>
            <a:r>
              <a:rPr lang="id-ID" sz="2000" dirty="0" smtClean="0"/>
              <a:t>Kemampuan membangun jaringan kerja (network), jaringan kolegial, pertemanan, kekerabatan dan sebagainya.</a:t>
            </a:r>
          </a:p>
          <a:p>
            <a:pPr marL="365760" indent="-256032" eaLnBrk="1" fontAlgn="auto" hangingPunct="1">
              <a:spcAft>
                <a:spcPts val="0"/>
              </a:spcAft>
              <a:buClr>
                <a:schemeClr val="accent3"/>
              </a:buClr>
              <a:buFont typeface="Georgia"/>
              <a:buChar char="•"/>
              <a:defRPr/>
            </a:pPr>
            <a:r>
              <a:rPr lang="id-ID" sz="2000" dirty="0" smtClean="0"/>
              <a:t>Kemampuan memformulasikan insentif politik yang bisa ditawarkan kepada pihak yang mau diajak lobi atau negosiasi. </a:t>
            </a:r>
          </a:p>
          <a:p>
            <a:pPr marL="365760" indent="-256032" eaLnBrk="1" fontAlgn="auto" hangingPunct="1">
              <a:spcAft>
                <a:spcPts val="0"/>
              </a:spcAft>
              <a:buClr>
                <a:schemeClr val="accent3"/>
              </a:buClr>
              <a:buFont typeface="Georgia"/>
              <a:buChar char="•"/>
              <a:defRPr/>
            </a:pPr>
            <a:endParaRPr lang="id-ID" sz="2000" dirty="0"/>
          </a:p>
        </p:txBody>
      </p:sp>
      <p:pic>
        <p:nvPicPr>
          <p:cNvPr id="10243" name="Picture 5" descr="D:\SHILVY\Teknik Lobby dan Negosiasi\499-512.png"/>
          <p:cNvPicPr>
            <a:picLocks noChangeAspect="1" noChangeArrowheads="1"/>
          </p:cNvPicPr>
          <p:nvPr/>
        </p:nvPicPr>
        <p:blipFill>
          <a:blip r:embed="rId2"/>
          <a:srcRect/>
          <a:stretch>
            <a:fillRect/>
          </a:stretch>
        </p:blipFill>
        <p:spPr bwMode="auto">
          <a:xfrm>
            <a:off x="5935663" y="2133600"/>
            <a:ext cx="2819400" cy="2819400"/>
          </a:xfrm>
          <a:prstGeom prst="rect">
            <a:avLst/>
          </a:prstGeom>
          <a:noFill/>
          <a:ln w="9525">
            <a:noFill/>
            <a:miter lim="800000"/>
            <a:headEnd/>
            <a:tailEnd/>
          </a:ln>
        </p:spPr>
      </p:pic>
      <p:sp>
        <p:nvSpPr>
          <p:cNvPr id="3" name="TextBox 2"/>
          <p:cNvSpPr txBox="1"/>
          <p:nvPr/>
        </p:nvSpPr>
        <p:spPr>
          <a:xfrm>
            <a:off x="152400" y="1012825"/>
            <a:ext cx="8616950" cy="354013"/>
          </a:xfrm>
          <a:prstGeom prst="rect">
            <a:avLst/>
          </a:prstGeom>
          <a:noFill/>
        </p:spPr>
        <p:txBody>
          <a:bodyPr wrap="none">
            <a:spAutoFit/>
          </a:bodyPr>
          <a:lstStyle/>
          <a:p>
            <a:pPr>
              <a:defRPr/>
            </a:pPr>
            <a:r>
              <a:rPr lang="id-ID" sz="1700" b="1" i="1" dirty="0">
                <a:solidFill>
                  <a:schemeClr val="accent2">
                    <a:lumMod val="50000"/>
                  </a:schemeClr>
                </a:solidFill>
              </a:rPr>
              <a:t>SECARA SOSIAL-POLITIK ADA 4 KEMAMPUAN YANG HARUS DIKUASAI:</a:t>
            </a:r>
            <a:endParaRPr lang="id-ID" sz="1700" i="1"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533400"/>
            <a:ext cx="8229600" cy="609600"/>
          </a:xfrm>
        </p:spPr>
        <p:txBody>
          <a:bodyPr>
            <a:normAutofit fontScale="90000"/>
          </a:bodyPr>
          <a:lstStyle/>
          <a:p>
            <a:pPr eaLnBrk="1" fontAlgn="auto" hangingPunct="1">
              <a:spcAft>
                <a:spcPts val="0"/>
              </a:spcAft>
              <a:defRPr/>
            </a:pPr>
            <a:r>
              <a:rPr lang="en-US" b="1" i="1" dirty="0" smtClean="0">
                <a:solidFill>
                  <a:schemeClr val="accent2">
                    <a:lumMod val="50000"/>
                  </a:schemeClr>
                </a:solidFill>
              </a:rPr>
              <a:t>STRATEGI NEGOSIASI</a:t>
            </a:r>
            <a:endParaRPr lang="id-ID" b="1" i="1" dirty="0">
              <a:solidFill>
                <a:schemeClr val="accent2">
                  <a:lumMod val="50000"/>
                </a:schemeClr>
              </a:solidFill>
            </a:endParaRPr>
          </a:p>
        </p:txBody>
      </p:sp>
      <p:sp>
        <p:nvSpPr>
          <p:cNvPr id="11266" name="Content Placeholder 1"/>
          <p:cNvSpPr>
            <a:spLocks noGrp="1"/>
          </p:cNvSpPr>
          <p:nvPr>
            <p:ph idx="1"/>
          </p:nvPr>
        </p:nvSpPr>
        <p:spPr>
          <a:xfrm>
            <a:off x="0" y="1428750"/>
            <a:ext cx="8915400" cy="5581650"/>
          </a:xfrm>
        </p:spPr>
        <p:txBody>
          <a:bodyPr/>
          <a:lstStyle/>
          <a:p>
            <a:pPr eaLnBrk="1" hangingPunct="1"/>
            <a:r>
              <a:rPr lang="en-US" altLang="en-US" sz="1600" smtClean="0"/>
              <a:t>Dalam melakukan negosiasi, kita perlu memilih strategi yang tepat, sehingga mendapatkan hasil yang kita inginkan. Strategi negosiasi ini harus ditentukan sebelum proses negosiasi dilakukan. Ada beberapa macam strategi negosiasi yang dapat kita Pilih, sebagai berkut :</a:t>
            </a:r>
            <a:endParaRPr lang="id-ID" altLang="en-US" sz="1600" b="1" smtClean="0"/>
          </a:p>
          <a:p>
            <a:pPr marL="849313" lvl="1" indent="-457200" eaLnBrk="1" hangingPunct="1">
              <a:buFont typeface="Arial" charset="0"/>
              <a:buChar char="•"/>
            </a:pPr>
            <a:r>
              <a:rPr lang="en-US" altLang="en-US" sz="1600" i="1" smtClean="0">
                <a:solidFill>
                  <a:schemeClr val="tx1"/>
                </a:solidFill>
              </a:rPr>
              <a:t>Win – Win</a:t>
            </a:r>
            <a:endParaRPr lang="id-ID" altLang="en-US" sz="1600" b="1" smtClean="0">
              <a:solidFill>
                <a:schemeClr val="tx1"/>
              </a:solidFill>
            </a:endParaRPr>
          </a:p>
          <a:p>
            <a:pPr marL="849313" lvl="1" indent="-457200" eaLnBrk="1" hangingPunct="1">
              <a:buFont typeface="Georgia" pitchFamily="18" charset="0"/>
              <a:buNone/>
            </a:pPr>
            <a:r>
              <a:rPr lang="id-ID" altLang="en-US" sz="1600" smtClean="0">
                <a:solidFill>
                  <a:schemeClr val="tx1"/>
                </a:solidFill>
              </a:rPr>
              <a:t>	</a:t>
            </a:r>
            <a:r>
              <a:rPr lang="en-US" altLang="en-US" sz="1600" smtClean="0">
                <a:solidFill>
                  <a:schemeClr val="tx1"/>
                </a:solidFill>
              </a:rPr>
              <a:t>Strategi ini dipilih bila pihak – pihak yang berselisih menginginkan penyelesaian masalah yang diambil pada akhirnya menguntungkan kedua belah pihak. Strategi ini juga dikenal dengan </a:t>
            </a:r>
            <a:r>
              <a:rPr lang="en-US" altLang="en-US" sz="1600" i="1" smtClean="0">
                <a:solidFill>
                  <a:schemeClr val="tx1"/>
                </a:solidFill>
              </a:rPr>
              <a:t>integrative negotiation.</a:t>
            </a:r>
            <a:endParaRPr lang="id-ID" altLang="en-US" sz="1600" b="1" smtClean="0">
              <a:solidFill>
                <a:schemeClr val="tx1"/>
              </a:solidFill>
            </a:endParaRPr>
          </a:p>
          <a:p>
            <a:pPr marL="849313" lvl="1" indent="-457200" eaLnBrk="1" hangingPunct="1">
              <a:buFont typeface="Arial" charset="0"/>
              <a:buChar char="•"/>
            </a:pPr>
            <a:r>
              <a:rPr lang="en-US" altLang="en-US" sz="1600" i="1" smtClean="0">
                <a:solidFill>
                  <a:schemeClr val="tx1"/>
                </a:solidFill>
              </a:rPr>
              <a:t>Win -  Lose</a:t>
            </a:r>
            <a:endParaRPr lang="id-ID" altLang="en-US" sz="1600" b="1" smtClean="0">
              <a:solidFill>
                <a:schemeClr val="tx1"/>
              </a:solidFill>
            </a:endParaRPr>
          </a:p>
          <a:p>
            <a:pPr marL="849313" lvl="1" indent="-457200" eaLnBrk="1" hangingPunct="1">
              <a:buFont typeface="Georgia" pitchFamily="18" charset="0"/>
              <a:buNone/>
            </a:pPr>
            <a:r>
              <a:rPr lang="id-ID" altLang="en-US" sz="1600" smtClean="0">
                <a:solidFill>
                  <a:schemeClr val="tx1"/>
                </a:solidFill>
              </a:rPr>
              <a:t>	</a:t>
            </a:r>
            <a:r>
              <a:rPr lang="en-US" altLang="en-US" sz="1600" smtClean="0">
                <a:solidFill>
                  <a:schemeClr val="tx1"/>
                </a:solidFill>
              </a:rPr>
              <a:t>Strategi ini dipilih karena pihak – pihak yang berselisih ingin mendapatkan hasil yang sebesar-besarnya dari penyelesaian masalah yang diambil. Dengan strategi ini pihak-pihak yang berselisih saling berkompetisi untuk mendapatkan hasil yang mereka inginkan.</a:t>
            </a:r>
            <a:endParaRPr lang="id-ID" altLang="en-US" sz="1600" b="1" smtClean="0">
              <a:solidFill>
                <a:schemeClr val="tx1"/>
              </a:solidFill>
            </a:endParaRPr>
          </a:p>
          <a:p>
            <a:pPr marL="849313" lvl="1" indent="-457200" eaLnBrk="1" hangingPunct="1">
              <a:buFont typeface="Arial" charset="0"/>
              <a:buChar char="•"/>
            </a:pPr>
            <a:r>
              <a:rPr lang="en-US" altLang="en-US" sz="1600" i="1" smtClean="0">
                <a:solidFill>
                  <a:schemeClr val="tx1"/>
                </a:solidFill>
              </a:rPr>
              <a:t>Lose – lose</a:t>
            </a:r>
            <a:endParaRPr lang="id-ID" altLang="en-US" sz="1600" b="1" smtClean="0">
              <a:solidFill>
                <a:schemeClr val="tx1"/>
              </a:solidFill>
            </a:endParaRPr>
          </a:p>
          <a:p>
            <a:pPr marL="849313" lvl="1" indent="-457200" eaLnBrk="1" hangingPunct="1">
              <a:buFont typeface="Georgia" pitchFamily="18" charset="0"/>
              <a:buNone/>
            </a:pPr>
            <a:r>
              <a:rPr lang="id-ID" altLang="en-US" sz="1600" smtClean="0">
                <a:solidFill>
                  <a:schemeClr val="tx1"/>
                </a:solidFill>
              </a:rPr>
              <a:t>	</a:t>
            </a:r>
            <a:r>
              <a:rPr lang="en-US" altLang="en-US" sz="1600" smtClean="0">
                <a:solidFill>
                  <a:schemeClr val="tx1"/>
                </a:solidFill>
              </a:rPr>
              <a:t>Strategi ini dipilih biasanya sebagai dampak kegagalan dari pemilihan strategi yang tepat dalam bernegosiasi. Akibatnya pihak-pihak yang berselisih, pada akhirnya tidak mendapatkan sama sekali hasil yang diharapkan.</a:t>
            </a:r>
            <a:endParaRPr lang="id-ID" altLang="en-US" sz="1600" b="1" smtClean="0">
              <a:solidFill>
                <a:schemeClr val="tx1"/>
              </a:solidFill>
            </a:endParaRPr>
          </a:p>
          <a:p>
            <a:pPr marL="849313" lvl="1" indent="-457200" eaLnBrk="1" hangingPunct="1">
              <a:buFont typeface="Arial" charset="0"/>
              <a:buChar char="•"/>
            </a:pPr>
            <a:r>
              <a:rPr lang="en-US" altLang="en-US" sz="1600" i="1" smtClean="0">
                <a:solidFill>
                  <a:schemeClr val="tx1"/>
                </a:solidFill>
              </a:rPr>
              <a:t>Lose – Win</a:t>
            </a:r>
            <a:endParaRPr lang="id-ID" altLang="en-US" sz="1600" b="1" smtClean="0">
              <a:solidFill>
                <a:schemeClr val="tx1"/>
              </a:solidFill>
            </a:endParaRPr>
          </a:p>
          <a:p>
            <a:pPr marL="849313" lvl="1" indent="-457200" eaLnBrk="1" hangingPunct="1">
              <a:buFont typeface="Georgia" pitchFamily="18" charset="0"/>
              <a:buNone/>
            </a:pPr>
            <a:r>
              <a:rPr lang="id-ID" altLang="en-US" sz="1600" smtClean="0">
                <a:solidFill>
                  <a:schemeClr val="tx1"/>
                </a:solidFill>
              </a:rPr>
              <a:t>	</a:t>
            </a:r>
            <a:r>
              <a:rPr lang="en-US" altLang="en-US" sz="1600" smtClean="0">
                <a:solidFill>
                  <a:schemeClr val="tx1"/>
                </a:solidFill>
              </a:rPr>
              <a:t>Srategi ini dipilih bila salah satu pihak sengaja mengalah untuk mendapatkan manfaat dengan kekalahan mereka.</a:t>
            </a:r>
            <a:endParaRPr lang="id-ID" altLang="en-US" sz="1600" b="1" smtClean="0">
              <a:solidFill>
                <a:schemeClr val="tx1"/>
              </a:solidFill>
            </a:endParaRPr>
          </a:p>
          <a:p>
            <a:pPr eaLnBrk="1" hangingPunct="1"/>
            <a:endParaRPr lang="id-ID" altLang="en-US" sz="16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76200" y="457200"/>
            <a:ext cx="8229600" cy="1143000"/>
          </a:xfrm>
        </p:spPr>
        <p:txBody>
          <a:bodyPr/>
          <a:lstStyle/>
          <a:p>
            <a:pPr eaLnBrk="1" hangingPunct="1">
              <a:defRPr/>
            </a:pPr>
            <a:r>
              <a:rPr lang="en-US" altLang="en-US" sz="3600" b="1" i="1" dirty="0" smtClean="0">
                <a:solidFill>
                  <a:schemeClr val="accent2">
                    <a:lumMod val="50000"/>
                  </a:schemeClr>
                </a:solidFill>
              </a:rPr>
              <a:t>TAKTIK DALAM NEGOISASI</a:t>
            </a:r>
            <a:endParaRPr lang="id-ID" altLang="en-US" sz="3600" b="1" i="1" dirty="0" smtClean="0">
              <a:solidFill>
                <a:schemeClr val="accent2">
                  <a:lumMod val="50000"/>
                </a:schemeClr>
              </a:solidFill>
            </a:endParaRPr>
          </a:p>
        </p:txBody>
      </p:sp>
      <p:sp>
        <p:nvSpPr>
          <p:cNvPr id="2" name="Content Placeholder 1"/>
          <p:cNvSpPr>
            <a:spLocks noGrp="1"/>
          </p:cNvSpPr>
          <p:nvPr>
            <p:ph idx="1"/>
          </p:nvPr>
        </p:nvSpPr>
        <p:spPr>
          <a:xfrm>
            <a:off x="228600" y="1657350"/>
            <a:ext cx="8686800" cy="5429250"/>
          </a:xfrm>
        </p:spPr>
        <p:txBody>
          <a:bodyPr>
            <a:noAutofit/>
          </a:bodyPr>
          <a:lstStyle/>
          <a:p>
            <a:pPr marL="365760" indent="-256032" eaLnBrk="1" fontAlgn="auto" hangingPunct="1">
              <a:spcAft>
                <a:spcPts val="0"/>
              </a:spcAft>
              <a:buClr>
                <a:schemeClr val="accent3"/>
              </a:buClr>
              <a:buFont typeface="Georgia"/>
              <a:buChar char="•"/>
              <a:defRPr/>
            </a:pPr>
            <a:r>
              <a:rPr lang="en-US" sz="1900" dirty="0" err="1" smtClean="0"/>
              <a:t>Membuat</a:t>
            </a:r>
            <a:r>
              <a:rPr lang="en-US" sz="1900" dirty="0" smtClean="0"/>
              <a:t> Agenda</a:t>
            </a:r>
            <a:endParaRPr lang="id-ID" sz="1900" b="1" dirty="0" smtClean="0"/>
          </a:p>
          <a:p>
            <a:pPr marL="365760" indent="-256032" eaLnBrk="1" fontAlgn="auto" hangingPunct="1">
              <a:spcAft>
                <a:spcPts val="0"/>
              </a:spcAft>
              <a:buClr>
                <a:schemeClr val="accent3"/>
              </a:buClr>
              <a:buFont typeface="Georgia"/>
              <a:buNone/>
              <a:defRPr/>
            </a:pPr>
            <a:r>
              <a:rPr lang="id-ID" sz="1900" dirty="0" smtClean="0"/>
              <a:t>	</a:t>
            </a:r>
            <a:r>
              <a:rPr lang="en-US" sz="1900" dirty="0" err="1" smtClean="0"/>
              <a:t>Taktik</a:t>
            </a:r>
            <a:r>
              <a:rPr lang="en-US" sz="1900" dirty="0" smtClean="0"/>
              <a:t> </a:t>
            </a:r>
            <a:r>
              <a:rPr lang="en-US" sz="1900" dirty="0" err="1" smtClean="0"/>
              <a:t>ini</a:t>
            </a:r>
            <a:r>
              <a:rPr lang="en-US" sz="1900" dirty="0" smtClean="0"/>
              <a:t> </a:t>
            </a:r>
            <a:r>
              <a:rPr lang="en-US" sz="1900" dirty="0" err="1" smtClean="0"/>
              <a:t>harus</a:t>
            </a:r>
            <a:r>
              <a:rPr lang="en-US" sz="1900" dirty="0" smtClean="0"/>
              <a:t> </a:t>
            </a:r>
            <a:r>
              <a:rPr lang="en-US" sz="1900" dirty="0" err="1" smtClean="0"/>
              <a:t>digunakan</a:t>
            </a:r>
            <a:r>
              <a:rPr lang="en-US" sz="1900" dirty="0" smtClean="0"/>
              <a:t> </a:t>
            </a:r>
            <a:r>
              <a:rPr lang="en-US" sz="1900" dirty="0" err="1" smtClean="0"/>
              <a:t>dalam</a:t>
            </a:r>
            <a:r>
              <a:rPr lang="en-US" sz="1900" dirty="0" smtClean="0"/>
              <a:t> </a:t>
            </a:r>
            <a:r>
              <a:rPr lang="en-US" sz="1900" dirty="0" err="1" smtClean="0"/>
              <a:t>memberikan</a:t>
            </a:r>
            <a:r>
              <a:rPr lang="en-US" sz="1900" dirty="0" smtClean="0"/>
              <a:t> </a:t>
            </a:r>
            <a:r>
              <a:rPr lang="en-US" sz="1900" dirty="0" err="1" smtClean="0"/>
              <a:t>waktu</a:t>
            </a:r>
            <a:r>
              <a:rPr lang="en-US" sz="1900" dirty="0" smtClean="0"/>
              <a:t> </a:t>
            </a:r>
            <a:r>
              <a:rPr lang="en-US" sz="1900" dirty="0" err="1" smtClean="0"/>
              <a:t>kepada</a:t>
            </a:r>
            <a:r>
              <a:rPr lang="en-US" sz="1900" dirty="0" smtClean="0"/>
              <a:t> </a:t>
            </a:r>
            <a:r>
              <a:rPr lang="en-US" sz="1900" dirty="0" err="1" smtClean="0"/>
              <a:t>pihak-pihak</a:t>
            </a:r>
            <a:r>
              <a:rPr lang="en-US" sz="1900" dirty="0" smtClean="0"/>
              <a:t> yang </a:t>
            </a:r>
            <a:r>
              <a:rPr lang="en-US" sz="1900" dirty="0" err="1" smtClean="0"/>
              <a:t>berselisih</a:t>
            </a:r>
            <a:r>
              <a:rPr lang="en-US" sz="1900" dirty="0" smtClean="0"/>
              <a:t> </a:t>
            </a:r>
            <a:r>
              <a:rPr lang="en-US" sz="1900" dirty="0" err="1" smtClean="0"/>
              <a:t>setiap</a:t>
            </a:r>
            <a:r>
              <a:rPr lang="en-US" sz="1900" dirty="0" smtClean="0"/>
              <a:t> </a:t>
            </a:r>
            <a:r>
              <a:rPr lang="en-US" sz="1900" dirty="0" err="1" smtClean="0"/>
              <a:t>masalah</a:t>
            </a:r>
            <a:r>
              <a:rPr lang="en-US" sz="1900" dirty="0" smtClean="0"/>
              <a:t> yang </a:t>
            </a:r>
            <a:r>
              <a:rPr lang="en-US" sz="1900" dirty="0" err="1" smtClean="0"/>
              <a:t>ada</a:t>
            </a:r>
            <a:r>
              <a:rPr lang="en-US" sz="1900" dirty="0" smtClean="0"/>
              <a:t> </a:t>
            </a:r>
            <a:r>
              <a:rPr lang="en-US" sz="1900" dirty="0" err="1" smtClean="0"/>
              <a:t>secara</a:t>
            </a:r>
            <a:r>
              <a:rPr lang="en-US" sz="1900" dirty="0" smtClean="0"/>
              <a:t> </a:t>
            </a:r>
            <a:r>
              <a:rPr lang="en-US" sz="1900" dirty="0" err="1" smtClean="0"/>
              <a:t>berurutan</a:t>
            </a:r>
            <a:r>
              <a:rPr lang="en-US" sz="1900" dirty="0" smtClean="0"/>
              <a:t> </a:t>
            </a:r>
            <a:r>
              <a:rPr lang="en-US" sz="1900" dirty="0" err="1" smtClean="0"/>
              <a:t>dan</a:t>
            </a:r>
            <a:r>
              <a:rPr lang="en-US" sz="1900" dirty="0" smtClean="0"/>
              <a:t> </a:t>
            </a:r>
            <a:r>
              <a:rPr lang="en-US" sz="1900" dirty="0" err="1" smtClean="0"/>
              <a:t>mendorong</a:t>
            </a:r>
            <a:r>
              <a:rPr lang="en-US" sz="1900" dirty="0" smtClean="0"/>
              <a:t> </a:t>
            </a:r>
            <a:r>
              <a:rPr lang="en-US" sz="1900" dirty="0" err="1" smtClean="0"/>
              <a:t>mereka</a:t>
            </a:r>
            <a:r>
              <a:rPr lang="en-US" sz="1900" dirty="0" smtClean="0"/>
              <a:t> </a:t>
            </a:r>
            <a:r>
              <a:rPr lang="en-US" sz="1900" dirty="0" err="1" smtClean="0"/>
              <a:t>untuk</a:t>
            </a:r>
            <a:r>
              <a:rPr lang="en-US" sz="1900" dirty="0" smtClean="0"/>
              <a:t> </a:t>
            </a:r>
            <a:r>
              <a:rPr lang="en-US" sz="1900" dirty="0" err="1" smtClean="0"/>
              <a:t>mencapai</a:t>
            </a:r>
            <a:r>
              <a:rPr lang="en-US" sz="1900" dirty="0" smtClean="0"/>
              <a:t> </a:t>
            </a:r>
            <a:r>
              <a:rPr lang="en-US" sz="1900" dirty="0" err="1" smtClean="0"/>
              <a:t>kesepakatan</a:t>
            </a:r>
            <a:r>
              <a:rPr lang="en-US" sz="1900" dirty="0" smtClean="0"/>
              <a:t> </a:t>
            </a:r>
            <a:r>
              <a:rPr lang="en-US" sz="1900" dirty="0" err="1" smtClean="0"/>
              <a:t>atau</a:t>
            </a:r>
            <a:r>
              <a:rPr lang="en-US" sz="1900" dirty="0" smtClean="0"/>
              <a:t> </a:t>
            </a:r>
            <a:r>
              <a:rPr lang="en-US" sz="1900" dirty="0" err="1" smtClean="0"/>
              <a:t>keseluruhan</a:t>
            </a:r>
            <a:r>
              <a:rPr lang="en-US" sz="1900" dirty="0" smtClean="0"/>
              <a:t> </a:t>
            </a:r>
            <a:r>
              <a:rPr lang="en-US" sz="1900" dirty="0" err="1" smtClean="0"/>
              <a:t>paket</a:t>
            </a:r>
            <a:r>
              <a:rPr lang="en-US" sz="1900" dirty="0" smtClean="0"/>
              <a:t> </a:t>
            </a:r>
            <a:r>
              <a:rPr lang="en-US" sz="1900" dirty="0" err="1" smtClean="0"/>
              <a:t>perundingan</a:t>
            </a:r>
            <a:r>
              <a:rPr lang="en-US" sz="1900" dirty="0" smtClean="0"/>
              <a:t>.</a:t>
            </a:r>
            <a:endParaRPr lang="id-ID" sz="1900" dirty="0" smtClean="0"/>
          </a:p>
          <a:p>
            <a:pPr marL="365760" indent="-256032" eaLnBrk="1" fontAlgn="auto" hangingPunct="1">
              <a:spcAft>
                <a:spcPts val="0"/>
              </a:spcAft>
              <a:buClr>
                <a:schemeClr val="accent3"/>
              </a:buClr>
              <a:buFont typeface="Georgia"/>
              <a:buNone/>
              <a:defRPr/>
            </a:pPr>
            <a:endParaRPr lang="id-ID" sz="1900" b="1" dirty="0" smtClean="0"/>
          </a:p>
          <a:p>
            <a:pPr marL="365760" indent="-256032" eaLnBrk="1" fontAlgn="auto" hangingPunct="1">
              <a:spcAft>
                <a:spcPts val="0"/>
              </a:spcAft>
              <a:buClr>
                <a:schemeClr val="accent3"/>
              </a:buClr>
              <a:buFont typeface="Georgia"/>
              <a:buChar char="•"/>
              <a:defRPr/>
            </a:pPr>
            <a:r>
              <a:rPr lang="en-US" sz="1900" i="1" dirty="0" smtClean="0"/>
              <a:t>Bluffing</a:t>
            </a:r>
            <a:endParaRPr lang="id-ID" sz="1900" b="1" dirty="0" smtClean="0"/>
          </a:p>
          <a:p>
            <a:pPr marL="365760" indent="-256032" eaLnBrk="1" fontAlgn="auto" hangingPunct="1">
              <a:spcAft>
                <a:spcPts val="0"/>
              </a:spcAft>
              <a:buClr>
                <a:schemeClr val="accent3"/>
              </a:buClr>
              <a:buFont typeface="Georgia"/>
              <a:buNone/>
              <a:defRPr/>
            </a:pPr>
            <a:r>
              <a:rPr lang="id-ID" sz="1900" dirty="0" smtClean="0"/>
              <a:t>	</a:t>
            </a:r>
            <a:r>
              <a:rPr lang="en-US" sz="1900" dirty="0" err="1" smtClean="0"/>
              <a:t>Taktik</a:t>
            </a:r>
            <a:r>
              <a:rPr lang="en-US" sz="1900" dirty="0" smtClean="0"/>
              <a:t> </a:t>
            </a:r>
            <a:r>
              <a:rPr lang="en-US" sz="1900" dirty="0" err="1" smtClean="0"/>
              <a:t>klasik</a:t>
            </a:r>
            <a:r>
              <a:rPr lang="en-US" sz="1900" dirty="0" smtClean="0"/>
              <a:t> yang </a:t>
            </a:r>
            <a:r>
              <a:rPr lang="en-US" sz="1900" dirty="0" err="1" smtClean="0"/>
              <a:t>sering</a:t>
            </a:r>
            <a:r>
              <a:rPr lang="en-US" sz="1900" dirty="0" smtClean="0"/>
              <a:t> </a:t>
            </a:r>
            <a:r>
              <a:rPr lang="en-US" sz="1900" dirty="0" err="1" smtClean="0"/>
              <a:t>digunakan</a:t>
            </a:r>
            <a:r>
              <a:rPr lang="en-US" sz="1900" dirty="0" smtClean="0"/>
              <a:t> </a:t>
            </a:r>
            <a:r>
              <a:rPr lang="en-US" sz="1900" dirty="0" err="1" smtClean="0"/>
              <a:t>oleh</a:t>
            </a:r>
            <a:r>
              <a:rPr lang="en-US" sz="1900" dirty="0" smtClean="0"/>
              <a:t> </a:t>
            </a:r>
            <a:r>
              <a:rPr lang="en-US" sz="1900" dirty="0" err="1" smtClean="0"/>
              <a:t>para</a:t>
            </a:r>
            <a:r>
              <a:rPr lang="en-US" sz="1900" dirty="0" smtClean="0"/>
              <a:t> </a:t>
            </a:r>
            <a:r>
              <a:rPr lang="en-US" sz="1900" dirty="0" err="1" smtClean="0"/>
              <a:t>negosiator</a:t>
            </a:r>
            <a:r>
              <a:rPr lang="en-US" sz="1900" dirty="0" smtClean="0"/>
              <a:t> yang </a:t>
            </a:r>
            <a:r>
              <a:rPr lang="en-US" sz="1900" dirty="0" err="1" smtClean="0"/>
              <a:t>bertujuan</a:t>
            </a:r>
            <a:r>
              <a:rPr lang="en-US" sz="1900" dirty="0" smtClean="0"/>
              <a:t> </a:t>
            </a:r>
            <a:r>
              <a:rPr lang="en-US" sz="1900" dirty="0" err="1" smtClean="0"/>
              <a:t>untuk</a:t>
            </a:r>
            <a:r>
              <a:rPr lang="en-US" sz="1900" dirty="0" smtClean="0"/>
              <a:t> </a:t>
            </a:r>
            <a:r>
              <a:rPr lang="en-US" sz="1900" dirty="0" err="1" smtClean="0"/>
              <a:t>mengelabui</a:t>
            </a:r>
            <a:r>
              <a:rPr lang="en-US" sz="1900" dirty="0" smtClean="0"/>
              <a:t> </a:t>
            </a:r>
            <a:r>
              <a:rPr lang="en-US" sz="1900" dirty="0" err="1" smtClean="0"/>
              <a:t>lawan</a:t>
            </a:r>
            <a:r>
              <a:rPr lang="en-US" sz="1900" dirty="0" smtClean="0"/>
              <a:t> </a:t>
            </a:r>
            <a:r>
              <a:rPr lang="en-US" sz="1900" dirty="0" err="1" smtClean="0"/>
              <a:t>berundingnya</a:t>
            </a:r>
            <a:r>
              <a:rPr lang="en-US" sz="1900" dirty="0" smtClean="0"/>
              <a:t> </a:t>
            </a:r>
            <a:r>
              <a:rPr lang="en-US" sz="1900" dirty="0" err="1" smtClean="0"/>
              <a:t>dengan</a:t>
            </a:r>
            <a:r>
              <a:rPr lang="en-US" sz="1900" dirty="0" smtClean="0"/>
              <a:t> </a:t>
            </a:r>
            <a:r>
              <a:rPr lang="en-US" sz="1900" dirty="0" err="1" smtClean="0"/>
              <a:t>cara</a:t>
            </a:r>
            <a:r>
              <a:rPr lang="en-US" sz="1900" dirty="0" smtClean="0"/>
              <a:t> </a:t>
            </a:r>
            <a:r>
              <a:rPr lang="en-US" sz="1900" dirty="0" err="1" smtClean="0"/>
              <a:t>membuat</a:t>
            </a:r>
            <a:r>
              <a:rPr lang="en-US" sz="1900" dirty="0" smtClean="0"/>
              <a:t> </a:t>
            </a:r>
            <a:r>
              <a:rPr lang="en-US" sz="1900" dirty="0" err="1" smtClean="0"/>
              <a:t>distorsi</a:t>
            </a:r>
            <a:r>
              <a:rPr lang="en-US" sz="1900" dirty="0" smtClean="0"/>
              <a:t> </a:t>
            </a:r>
            <a:r>
              <a:rPr lang="en-US" sz="1900" dirty="0" err="1" smtClean="0"/>
              <a:t>kenyataan</a:t>
            </a:r>
            <a:r>
              <a:rPr lang="en-US" sz="1900" dirty="0" smtClean="0"/>
              <a:t> yang </a:t>
            </a:r>
            <a:r>
              <a:rPr lang="en-US" sz="1900" dirty="0" err="1" smtClean="0"/>
              <a:t>ada</a:t>
            </a:r>
            <a:r>
              <a:rPr lang="en-US" sz="1900" dirty="0" smtClean="0"/>
              <a:t> </a:t>
            </a:r>
            <a:r>
              <a:rPr lang="en-US" sz="1900" dirty="0" err="1" smtClean="0"/>
              <a:t>dan</a:t>
            </a:r>
            <a:r>
              <a:rPr lang="en-US" sz="1900" dirty="0" smtClean="0"/>
              <a:t> </a:t>
            </a:r>
            <a:r>
              <a:rPr lang="en-US" sz="1900" dirty="0" err="1" smtClean="0"/>
              <a:t>membangun</a:t>
            </a:r>
            <a:r>
              <a:rPr lang="en-US" sz="1900" dirty="0" smtClean="0"/>
              <a:t> </a:t>
            </a:r>
            <a:r>
              <a:rPr lang="en-US" sz="1900" dirty="0" err="1" smtClean="0"/>
              <a:t>suatu</a:t>
            </a:r>
            <a:r>
              <a:rPr lang="en-US" sz="1900" dirty="0" smtClean="0"/>
              <a:t> </a:t>
            </a:r>
            <a:r>
              <a:rPr lang="en-US" sz="1900" dirty="0" err="1" smtClean="0"/>
              <a:t>gambaran</a:t>
            </a:r>
            <a:r>
              <a:rPr lang="en-US" sz="1900" dirty="0" smtClean="0"/>
              <a:t> yang </a:t>
            </a:r>
            <a:r>
              <a:rPr lang="en-US" sz="1900" dirty="0" err="1" smtClean="0"/>
              <a:t>tidak</a:t>
            </a:r>
            <a:r>
              <a:rPr lang="en-US" sz="1900" dirty="0" smtClean="0"/>
              <a:t> </a:t>
            </a:r>
            <a:r>
              <a:rPr lang="en-US" sz="1900" dirty="0" err="1" smtClean="0"/>
              <a:t>benar</a:t>
            </a:r>
            <a:r>
              <a:rPr lang="en-US" sz="1900" dirty="0" smtClean="0"/>
              <a:t>.</a:t>
            </a:r>
            <a:endParaRPr lang="id-ID" sz="1900" dirty="0" smtClean="0"/>
          </a:p>
          <a:p>
            <a:pPr marL="365760" indent="-256032" eaLnBrk="1" fontAlgn="auto" hangingPunct="1">
              <a:spcAft>
                <a:spcPts val="0"/>
              </a:spcAft>
              <a:buClr>
                <a:schemeClr val="accent3"/>
              </a:buClr>
              <a:buFont typeface="Georgia"/>
              <a:buNone/>
              <a:defRPr/>
            </a:pPr>
            <a:endParaRPr lang="id-ID" sz="1900" b="1" dirty="0" smtClean="0"/>
          </a:p>
          <a:p>
            <a:pPr marL="365760" indent="-256032" eaLnBrk="1" fontAlgn="auto" hangingPunct="1">
              <a:spcAft>
                <a:spcPts val="0"/>
              </a:spcAft>
              <a:buClr>
                <a:schemeClr val="accent3"/>
              </a:buClr>
              <a:buFont typeface="Georgia"/>
              <a:buChar char="•"/>
              <a:defRPr/>
            </a:pPr>
            <a:r>
              <a:rPr lang="en-US" sz="1900" dirty="0" err="1" smtClean="0"/>
              <a:t>Membuat</a:t>
            </a:r>
            <a:r>
              <a:rPr lang="en-US" sz="1900" dirty="0" smtClean="0"/>
              <a:t> </a:t>
            </a:r>
            <a:r>
              <a:rPr lang="en-US" sz="1900" dirty="0" err="1" smtClean="0"/>
              <a:t>tenggang</a:t>
            </a:r>
            <a:r>
              <a:rPr lang="en-US" sz="1900" dirty="0" smtClean="0"/>
              <a:t> </a:t>
            </a:r>
            <a:r>
              <a:rPr lang="en-US" sz="1900" dirty="0" err="1" smtClean="0"/>
              <a:t>waktu</a:t>
            </a:r>
            <a:r>
              <a:rPr lang="en-US" sz="1900" dirty="0" smtClean="0"/>
              <a:t> ( </a:t>
            </a:r>
            <a:r>
              <a:rPr lang="en-US" sz="1900" i="1" dirty="0" smtClean="0"/>
              <a:t>Deadline</a:t>
            </a:r>
            <a:r>
              <a:rPr lang="en-US" sz="1900" dirty="0" smtClean="0"/>
              <a:t> )</a:t>
            </a:r>
            <a:endParaRPr lang="id-ID" sz="1900" b="1" dirty="0" smtClean="0"/>
          </a:p>
          <a:p>
            <a:pPr marL="365760" indent="-256032" eaLnBrk="1" fontAlgn="auto" hangingPunct="1">
              <a:spcAft>
                <a:spcPts val="0"/>
              </a:spcAft>
              <a:buClr>
                <a:schemeClr val="accent3"/>
              </a:buClr>
              <a:buFont typeface="Georgia"/>
              <a:buNone/>
              <a:defRPr/>
            </a:pPr>
            <a:r>
              <a:rPr lang="id-ID" sz="1900" dirty="0" smtClean="0"/>
              <a:t>	</a:t>
            </a:r>
            <a:r>
              <a:rPr lang="en-US" sz="1900" dirty="0" err="1" smtClean="0"/>
              <a:t>Taktik</a:t>
            </a:r>
            <a:r>
              <a:rPr lang="en-US" sz="1900" dirty="0" smtClean="0"/>
              <a:t> </a:t>
            </a:r>
            <a:r>
              <a:rPr lang="en-US" sz="1900" dirty="0" err="1" smtClean="0"/>
              <a:t>ini</a:t>
            </a:r>
            <a:r>
              <a:rPr lang="en-US" sz="1900" dirty="0" smtClean="0"/>
              <a:t> </a:t>
            </a:r>
            <a:r>
              <a:rPr lang="en-US" sz="1900" dirty="0" err="1" smtClean="0"/>
              <a:t>digunakan</a:t>
            </a:r>
            <a:r>
              <a:rPr lang="en-US" sz="1900" dirty="0" smtClean="0"/>
              <a:t> </a:t>
            </a:r>
            <a:r>
              <a:rPr lang="en-US" sz="1900" dirty="0" err="1" smtClean="0"/>
              <a:t>bila</a:t>
            </a:r>
            <a:r>
              <a:rPr lang="en-US" sz="1900" dirty="0" smtClean="0"/>
              <a:t> </a:t>
            </a:r>
            <a:r>
              <a:rPr lang="en-US" sz="1900" dirty="0" err="1" smtClean="0"/>
              <a:t>salah</a:t>
            </a:r>
            <a:r>
              <a:rPr lang="en-US" sz="1900" dirty="0" smtClean="0"/>
              <a:t> </a:t>
            </a:r>
            <a:r>
              <a:rPr lang="en-US" sz="1900" dirty="0" err="1" smtClean="0"/>
              <a:t>satu</a:t>
            </a:r>
            <a:r>
              <a:rPr lang="en-US" sz="1900" dirty="0" smtClean="0"/>
              <a:t> </a:t>
            </a:r>
            <a:r>
              <a:rPr lang="en-US" sz="1900" dirty="0" err="1" smtClean="0"/>
              <a:t>pihak</a:t>
            </a:r>
            <a:r>
              <a:rPr lang="en-US" sz="1900" dirty="0" smtClean="0"/>
              <a:t> yang </a:t>
            </a:r>
            <a:r>
              <a:rPr lang="en-US" sz="1900" dirty="0" err="1" smtClean="0"/>
              <a:t>berunding</a:t>
            </a:r>
            <a:r>
              <a:rPr lang="en-US" sz="1900" dirty="0" smtClean="0"/>
              <a:t> </a:t>
            </a:r>
            <a:r>
              <a:rPr lang="en-US" sz="1900" dirty="0" err="1" smtClean="0"/>
              <a:t>ingin</a:t>
            </a:r>
            <a:r>
              <a:rPr lang="en-US" sz="1900" dirty="0" smtClean="0"/>
              <a:t> </a:t>
            </a:r>
            <a:r>
              <a:rPr lang="en-US" sz="1900" dirty="0" err="1" smtClean="0"/>
              <a:t>mempercepat</a:t>
            </a:r>
            <a:r>
              <a:rPr lang="en-US" sz="1900" dirty="0" smtClean="0"/>
              <a:t> </a:t>
            </a:r>
            <a:r>
              <a:rPr lang="en-US" sz="1900" dirty="0" err="1" smtClean="0"/>
              <a:t>penyelesaian</a:t>
            </a:r>
            <a:r>
              <a:rPr lang="en-US" sz="1900" dirty="0" smtClean="0"/>
              <a:t> </a:t>
            </a:r>
            <a:r>
              <a:rPr lang="en-US" sz="1900" dirty="0" err="1" smtClean="0"/>
              <a:t>proses</a:t>
            </a:r>
            <a:r>
              <a:rPr lang="en-US" sz="1900" dirty="0" smtClean="0"/>
              <a:t> </a:t>
            </a:r>
            <a:r>
              <a:rPr lang="en-US" sz="1900" dirty="0" err="1" smtClean="0"/>
              <a:t>perundingan</a:t>
            </a:r>
            <a:r>
              <a:rPr lang="en-US" sz="1900" dirty="0" smtClean="0"/>
              <a:t> </a:t>
            </a:r>
            <a:r>
              <a:rPr lang="en-US" sz="1900" dirty="0" err="1" smtClean="0"/>
              <a:t>dengan</a:t>
            </a:r>
            <a:r>
              <a:rPr lang="en-US" sz="1900" dirty="0" smtClean="0"/>
              <a:t> </a:t>
            </a:r>
            <a:r>
              <a:rPr lang="en-US" sz="1900" dirty="0" err="1" smtClean="0"/>
              <a:t>cara</a:t>
            </a:r>
            <a:r>
              <a:rPr lang="en-US" sz="1900" dirty="0" smtClean="0"/>
              <a:t> </a:t>
            </a:r>
            <a:r>
              <a:rPr lang="en-US" sz="1900" dirty="0" err="1" smtClean="0"/>
              <a:t>memberikan</a:t>
            </a:r>
            <a:r>
              <a:rPr lang="en-US" sz="1900" dirty="0" smtClean="0"/>
              <a:t> </a:t>
            </a:r>
            <a:r>
              <a:rPr lang="en-US" sz="1900" dirty="0" err="1" smtClean="0"/>
              <a:t>tenggang</a:t>
            </a:r>
            <a:r>
              <a:rPr lang="en-US" sz="1900" dirty="0" smtClean="0"/>
              <a:t> </a:t>
            </a:r>
            <a:r>
              <a:rPr lang="en-US" sz="1900" dirty="0" err="1" smtClean="0"/>
              <a:t>waktu</a:t>
            </a:r>
            <a:r>
              <a:rPr lang="en-US" sz="1900" dirty="0" smtClean="0"/>
              <a:t> </a:t>
            </a:r>
            <a:r>
              <a:rPr lang="en-US" sz="1900" dirty="0" err="1" smtClean="0"/>
              <a:t>kepada</a:t>
            </a:r>
            <a:r>
              <a:rPr lang="en-US" sz="1900" dirty="0" smtClean="0"/>
              <a:t> </a:t>
            </a:r>
            <a:r>
              <a:rPr lang="en-US" sz="1900" dirty="0" err="1" smtClean="0"/>
              <a:t>lawan</a:t>
            </a:r>
            <a:r>
              <a:rPr lang="en-US" sz="1900" dirty="0" smtClean="0"/>
              <a:t> </a:t>
            </a:r>
            <a:r>
              <a:rPr lang="en-US" sz="1900" dirty="0" err="1" smtClean="0"/>
              <a:t>untuk</a:t>
            </a:r>
            <a:r>
              <a:rPr lang="en-US" sz="1900" dirty="0" smtClean="0"/>
              <a:t> </a:t>
            </a:r>
            <a:r>
              <a:rPr lang="en-US" sz="1900" dirty="0" err="1" smtClean="0"/>
              <a:t>segera</a:t>
            </a:r>
            <a:r>
              <a:rPr lang="en-US" sz="1900" dirty="0" smtClean="0"/>
              <a:t> </a:t>
            </a:r>
            <a:r>
              <a:rPr lang="en-US" sz="1900" dirty="0" err="1" smtClean="0"/>
              <a:t>mengambil</a:t>
            </a:r>
            <a:r>
              <a:rPr lang="en-US" sz="1900" dirty="0" smtClean="0"/>
              <a:t> </a:t>
            </a:r>
            <a:r>
              <a:rPr lang="en-US" sz="1900" dirty="0" err="1" smtClean="0"/>
              <a:t>keputusan</a:t>
            </a:r>
            <a:r>
              <a:rPr lang="en-US" sz="1900" dirty="0" smtClean="0"/>
              <a:t>.</a:t>
            </a:r>
            <a:endParaRPr lang="id-ID" sz="1900" dirty="0" smtClean="0"/>
          </a:p>
          <a:p>
            <a:pPr marL="365760" indent="-256032" eaLnBrk="1" fontAlgn="auto" hangingPunct="1">
              <a:spcAft>
                <a:spcPts val="0"/>
              </a:spcAft>
              <a:buClr>
                <a:schemeClr val="accent3"/>
              </a:buClr>
              <a:buFont typeface="Georgia"/>
              <a:buNone/>
              <a:defRPr/>
            </a:pPr>
            <a:endParaRPr lang="id-ID" sz="1900" b="1" dirty="0" smtClean="0"/>
          </a:p>
          <a:p>
            <a:pPr marL="365760" indent="-256032" eaLnBrk="1" fontAlgn="auto" hangingPunct="1">
              <a:spcAft>
                <a:spcPts val="0"/>
              </a:spcAft>
              <a:buClr>
                <a:schemeClr val="accent3"/>
              </a:buClr>
              <a:buFont typeface="Georgia"/>
              <a:buChar char="•"/>
              <a:defRPr/>
            </a:pPr>
            <a:endParaRPr lang="id-ID" sz="19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686800" cy="5715000"/>
          </a:xfrm>
        </p:spPr>
        <p:txBody>
          <a:bodyPr>
            <a:normAutofit/>
          </a:bodyPr>
          <a:lstStyle/>
          <a:p>
            <a:pPr marL="365760" indent="-256032" eaLnBrk="1" fontAlgn="auto" hangingPunct="1">
              <a:spcAft>
                <a:spcPts val="0"/>
              </a:spcAft>
              <a:buClr>
                <a:schemeClr val="accent3"/>
              </a:buClr>
              <a:buFont typeface="Georgia"/>
              <a:buChar char="•"/>
              <a:defRPr/>
            </a:pPr>
            <a:r>
              <a:rPr lang="en-US" sz="1800" i="1" dirty="0" smtClean="0"/>
              <a:t>Good Guy Bad Guy</a:t>
            </a:r>
            <a:endParaRPr lang="id-ID" sz="1800" b="1" dirty="0" smtClean="0"/>
          </a:p>
          <a:p>
            <a:pPr marL="365760" indent="-256032" eaLnBrk="1" fontAlgn="auto" hangingPunct="1">
              <a:spcAft>
                <a:spcPts val="0"/>
              </a:spcAft>
              <a:buClr>
                <a:schemeClr val="accent3"/>
              </a:buClr>
              <a:buFont typeface="Georgia"/>
              <a:buNone/>
              <a:defRPr/>
            </a:pPr>
            <a:r>
              <a:rPr lang="id-ID" sz="1800" dirty="0" smtClean="0"/>
              <a:t>	</a:t>
            </a:r>
            <a:r>
              <a:rPr lang="en-US" sz="1800" dirty="0" err="1" smtClean="0"/>
              <a:t>Taktik</a:t>
            </a:r>
            <a:r>
              <a:rPr lang="en-US" sz="1800" dirty="0" smtClean="0"/>
              <a:t> </a:t>
            </a:r>
            <a:r>
              <a:rPr lang="en-US" sz="1800" dirty="0" err="1" smtClean="0"/>
              <a:t>ini</a:t>
            </a:r>
            <a:r>
              <a:rPr lang="en-US" sz="1800" dirty="0" smtClean="0"/>
              <a:t> </a:t>
            </a:r>
            <a:r>
              <a:rPr lang="en-US" sz="1800" dirty="0" err="1" smtClean="0"/>
              <a:t>digunakan</a:t>
            </a:r>
            <a:r>
              <a:rPr lang="en-US" sz="1800" dirty="0" smtClean="0"/>
              <a:t> </a:t>
            </a:r>
            <a:r>
              <a:rPr lang="en-US" sz="1800" dirty="0" err="1" smtClean="0"/>
              <a:t>dengan</a:t>
            </a:r>
            <a:r>
              <a:rPr lang="en-US" sz="1800" dirty="0" smtClean="0"/>
              <a:t> </a:t>
            </a:r>
            <a:r>
              <a:rPr lang="en-US" sz="1800" dirty="0" err="1" smtClean="0"/>
              <a:t>cara</a:t>
            </a:r>
            <a:r>
              <a:rPr lang="en-US" sz="1800" dirty="0" smtClean="0"/>
              <a:t> </a:t>
            </a:r>
            <a:r>
              <a:rPr lang="en-US" sz="1800" dirty="0" err="1" smtClean="0"/>
              <a:t>menciptakan</a:t>
            </a:r>
            <a:r>
              <a:rPr lang="en-US" sz="1800" dirty="0" smtClean="0"/>
              <a:t> </a:t>
            </a:r>
            <a:r>
              <a:rPr lang="en-US" sz="1800" dirty="0" err="1" smtClean="0"/>
              <a:t>tokoh</a:t>
            </a:r>
            <a:r>
              <a:rPr lang="en-US" sz="1800" dirty="0" smtClean="0"/>
              <a:t> “</a:t>
            </a:r>
            <a:r>
              <a:rPr lang="en-US" sz="1800" dirty="0" err="1" smtClean="0"/>
              <a:t>jahat</a:t>
            </a:r>
            <a:r>
              <a:rPr lang="en-US" sz="1800" dirty="0" smtClean="0"/>
              <a:t>” </a:t>
            </a:r>
            <a:r>
              <a:rPr lang="en-US" sz="1800" dirty="0" err="1" smtClean="0"/>
              <a:t>dan</a:t>
            </a:r>
            <a:r>
              <a:rPr lang="en-US" sz="1800" dirty="0" smtClean="0"/>
              <a:t> “</a:t>
            </a:r>
            <a:r>
              <a:rPr lang="en-US" sz="1800" dirty="0" err="1" smtClean="0"/>
              <a:t>Baik</a:t>
            </a:r>
            <a:r>
              <a:rPr lang="en-US" sz="1800" dirty="0" smtClean="0"/>
              <a:t>” </a:t>
            </a:r>
            <a:r>
              <a:rPr lang="en-US" sz="1800" dirty="0" err="1" smtClean="0"/>
              <a:t>pada</a:t>
            </a:r>
            <a:r>
              <a:rPr lang="en-US" sz="1800" dirty="0" smtClean="0"/>
              <a:t> </a:t>
            </a:r>
            <a:r>
              <a:rPr lang="en-US" sz="1800" dirty="0" err="1" smtClean="0"/>
              <a:t>salah</a:t>
            </a:r>
            <a:r>
              <a:rPr lang="en-US" sz="1800" dirty="0" smtClean="0"/>
              <a:t> </a:t>
            </a:r>
            <a:r>
              <a:rPr lang="en-US" sz="1800" dirty="0" err="1" smtClean="0"/>
              <a:t>satu</a:t>
            </a:r>
            <a:r>
              <a:rPr lang="en-US" sz="1800" dirty="0" smtClean="0"/>
              <a:t> </a:t>
            </a:r>
            <a:r>
              <a:rPr lang="en-US" sz="1800" dirty="0" err="1" smtClean="0"/>
              <a:t>pihak</a:t>
            </a:r>
            <a:r>
              <a:rPr lang="en-US" sz="1800" dirty="0" smtClean="0"/>
              <a:t> yang </a:t>
            </a:r>
            <a:r>
              <a:rPr lang="en-US" sz="1800" dirty="0" err="1" smtClean="0"/>
              <a:t>berunding</a:t>
            </a:r>
            <a:r>
              <a:rPr lang="en-US" sz="1800" dirty="0" smtClean="0"/>
              <a:t>. </a:t>
            </a:r>
            <a:r>
              <a:rPr lang="en-US" sz="1800" dirty="0" err="1" smtClean="0"/>
              <a:t>Tokoh</a:t>
            </a:r>
            <a:r>
              <a:rPr lang="en-US" sz="1800" dirty="0" smtClean="0"/>
              <a:t> “</a:t>
            </a:r>
            <a:r>
              <a:rPr lang="en-US" sz="1800" dirty="0" err="1" smtClean="0"/>
              <a:t>jahat</a:t>
            </a:r>
            <a:r>
              <a:rPr lang="en-US" sz="1800" dirty="0" smtClean="0"/>
              <a:t>” </a:t>
            </a:r>
            <a:r>
              <a:rPr lang="en-US" sz="1800" dirty="0" err="1" smtClean="0"/>
              <a:t>ini</a:t>
            </a:r>
            <a:r>
              <a:rPr lang="en-US" sz="1800" dirty="0" smtClean="0"/>
              <a:t> </a:t>
            </a:r>
            <a:r>
              <a:rPr lang="en-US" sz="1800" dirty="0" err="1" smtClean="0"/>
              <a:t>berfungsi</a:t>
            </a:r>
            <a:r>
              <a:rPr lang="en-US" sz="1800" dirty="0" smtClean="0"/>
              <a:t> </a:t>
            </a:r>
            <a:r>
              <a:rPr lang="en-US" sz="1800" dirty="0" err="1" smtClean="0"/>
              <a:t>untuk</a:t>
            </a:r>
            <a:r>
              <a:rPr lang="en-US" sz="1800" dirty="0" smtClean="0"/>
              <a:t> </a:t>
            </a:r>
            <a:r>
              <a:rPr lang="en-US" sz="1800" dirty="0" err="1" smtClean="0"/>
              <a:t>menekan</a:t>
            </a:r>
            <a:r>
              <a:rPr lang="en-US" sz="1800" dirty="0" smtClean="0"/>
              <a:t> </a:t>
            </a:r>
            <a:r>
              <a:rPr lang="en-US" sz="1800" dirty="0" err="1" smtClean="0"/>
              <a:t>pihak</a:t>
            </a:r>
            <a:r>
              <a:rPr lang="en-US" sz="1800" dirty="0" smtClean="0"/>
              <a:t> </a:t>
            </a:r>
            <a:r>
              <a:rPr lang="en-US" sz="1800" dirty="0" err="1" smtClean="0"/>
              <a:t>lawan</a:t>
            </a:r>
            <a:r>
              <a:rPr lang="en-US" sz="1800" dirty="0" smtClean="0"/>
              <a:t> </a:t>
            </a:r>
            <a:r>
              <a:rPr lang="en-US" sz="1800" dirty="0" err="1" smtClean="0"/>
              <a:t>sehingga</a:t>
            </a:r>
            <a:r>
              <a:rPr lang="en-US" sz="1800" dirty="0" smtClean="0"/>
              <a:t> </a:t>
            </a:r>
            <a:r>
              <a:rPr lang="en-US" sz="1800" dirty="0" err="1" smtClean="0"/>
              <a:t>pandangan-pandangannya</a:t>
            </a:r>
            <a:r>
              <a:rPr lang="en-US" sz="1800" dirty="0" smtClean="0"/>
              <a:t> </a:t>
            </a:r>
            <a:r>
              <a:rPr lang="en-US" sz="1800" dirty="0" err="1" smtClean="0"/>
              <a:t>selalu</a:t>
            </a:r>
            <a:r>
              <a:rPr lang="en-US" sz="1800" dirty="0" smtClean="0"/>
              <a:t> </a:t>
            </a:r>
            <a:r>
              <a:rPr lang="en-US" sz="1800" dirty="0" err="1" smtClean="0"/>
              <a:t>ditentang</a:t>
            </a:r>
            <a:r>
              <a:rPr lang="en-US" sz="1800" dirty="0" smtClean="0"/>
              <a:t> </a:t>
            </a:r>
            <a:r>
              <a:rPr lang="en-US" sz="1800" dirty="0" err="1" smtClean="0"/>
              <a:t>oleh</a:t>
            </a:r>
            <a:r>
              <a:rPr lang="en-US" sz="1800" dirty="0" smtClean="0"/>
              <a:t> </a:t>
            </a:r>
            <a:r>
              <a:rPr lang="en-US" sz="1800" dirty="0" err="1" smtClean="0"/>
              <a:t>pihak</a:t>
            </a:r>
            <a:r>
              <a:rPr lang="en-US" sz="1800" dirty="0" smtClean="0"/>
              <a:t> </a:t>
            </a:r>
            <a:r>
              <a:rPr lang="en-US" sz="1800" dirty="0" err="1" smtClean="0"/>
              <a:t>lawannya</a:t>
            </a:r>
            <a:r>
              <a:rPr lang="en-US" sz="1800" dirty="0" smtClean="0"/>
              <a:t> , </a:t>
            </a:r>
            <a:r>
              <a:rPr lang="en-US" sz="1800" dirty="0" err="1" smtClean="0"/>
              <a:t>sedangkan</a:t>
            </a:r>
            <a:r>
              <a:rPr lang="en-US" sz="1800" dirty="0" smtClean="0"/>
              <a:t> </a:t>
            </a:r>
            <a:r>
              <a:rPr lang="en-US" sz="1800" dirty="0" err="1" smtClean="0"/>
              <a:t>tokoh</a:t>
            </a:r>
            <a:r>
              <a:rPr lang="en-US" sz="1800" dirty="0" smtClean="0"/>
              <a:t> “</a:t>
            </a:r>
            <a:r>
              <a:rPr lang="en-US" sz="1800" dirty="0" err="1" smtClean="0"/>
              <a:t>baik</a:t>
            </a:r>
            <a:r>
              <a:rPr lang="en-US" sz="1800" dirty="0" smtClean="0"/>
              <a:t>” </a:t>
            </a:r>
            <a:r>
              <a:rPr lang="en-US" sz="1800" dirty="0" err="1" smtClean="0"/>
              <a:t>ini</a:t>
            </a:r>
            <a:r>
              <a:rPr lang="en-US" sz="1800" dirty="0" smtClean="0"/>
              <a:t> yang </a:t>
            </a:r>
            <a:r>
              <a:rPr lang="en-US" sz="1800" dirty="0" err="1" smtClean="0"/>
              <a:t>akan</a:t>
            </a:r>
            <a:r>
              <a:rPr lang="en-US" sz="1800" dirty="0" smtClean="0"/>
              <a:t> </a:t>
            </a:r>
            <a:r>
              <a:rPr lang="en-US" sz="1800" dirty="0" err="1" smtClean="0"/>
              <a:t>menjadi</a:t>
            </a:r>
            <a:r>
              <a:rPr lang="en-US" sz="1800" dirty="0" smtClean="0"/>
              <a:t> </a:t>
            </a:r>
            <a:r>
              <a:rPr lang="en-US" sz="1800" dirty="0" err="1" smtClean="0"/>
              <a:t>pihak</a:t>
            </a:r>
            <a:r>
              <a:rPr lang="en-US" sz="1800" dirty="0" smtClean="0"/>
              <a:t> yang </a:t>
            </a:r>
            <a:r>
              <a:rPr lang="en-US" sz="1800" dirty="0" err="1" smtClean="0"/>
              <a:t>dihormati</a:t>
            </a:r>
            <a:r>
              <a:rPr lang="en-US" sz="1800" dirty="0" smtClean="0"/>
              <a:t> </a:t>
            </a:r>
            <a:r>
              <a:rPr lang="en-US" sz="1800" dirty="0" err="1" smtClean="0"/>
              <a:t>oleh</a:t>
            </a:r>
            <a:r>
              <a:rPr lang="en-US" sz="1800" dirty="0" smtClean="0"/>
              <a:t> </a:t>
            </a:r>
            <a:r>
              <a:rPr lang="en-US" sz="1800" dirty="0" err="1" smtClean="0"/>
              <a:t>pihak</a:t>
            </a:r>
            <a:r>
              <a:rPr lang="en-US" sz="1800" dirty="0" smtClean="0"/>
              <a:t> </a:t>
            </a:r>
            <a:r>
              <a:rPr lang="en-US" sz="1800" dirty="0" err="1" smtClean="0"/>
              <a:t>lawannya</a:t>
            </a:r>
            <a:r>
              <a:rPr lang="en-US" sz="1800" dirty="0" smtClean="0"/>
              <a:t> </a:t>
            </a:r>
            <a:r>
              <a:rPr lang="en-US" sz="1800" dirty="0" err="1" smtClean="0"/>
              <a:t>karena</a:t>
            </a:r>
            <a:r>
              <a:rPr lang="en-US" sz="1800" dirty="0" smtClean="0"/>
              <a:t> </a:t>
            </a:r>
            <a:r>
              <a:rPr lang="en-US" sz="1800" dirty="0" err="1" smtClean="0"/>
              <a:t>kebaikannya</a:t>
            </a:r>
            <a:r>
              <a:rPr lang="en-US" sz="1800" dirty="0" smtClean="0"/>
              <a:t>. </a:t>
            </a:r>
            <a:r>
              <a:rPr lang="en-US" sz="1800" dirty="0" err="1" smtClean="0"/>
              <a:t>Sehingga</a:t>
            </a:r>
            <a:r>
              <a:rPr lang="en-US" sz="1800" dirty="0" smtClean="0"/>
              <a:t> </a:t>
            </a:r>
            <a:r>
              <a:rPr lang="en-US" sz="1800" dirty="0" err="1" smtClean="0"/>
              <a:t>pendapat-pendapat</a:t>
            </a:r>
            <a:r>
              <a:rPr lang="en-US" sz="1800" dirty="0" smtClean="0"/>
              <a:t> yang </a:t>
            </a:r>
            <a:r>
              <a:rPr lang="en-US" sz="1800" dirty="0" err="1" smtClean="0"/>
              <a:t>dikemukakannya</a:t>
            </a:r>
            <a:r>
              <a:rPr lang="en-US" sz="1800" dirty="0" smtClean="0"/>
              <a:t> </a:t>
            </a:r>
            <a:r>
              <a:rPr lang="en-US" sz="1800" dirty="0" err="1" smtClean="0"/>
              <a:t>untuk</a:t>
            </a:r>
            <a:r>
              <a:rPr lang="en-US" sz="1800" dirty="0" smtClean="0"/>
              <a:t> </a:t>
            </a:r>
            <a:r>
              <a:rPr lang="en-US" sz="1800" dirty="0" err="1" smtClean="0"/>
              <a:t>menetralisir</a:t>
            </a:r>
            <a:r>
              <a:rPr lang="en-US" sz="1800" dirty="0" smtClean="0"/>
              <a:t> </a:t>
            </a:r>
            <a:r>
              <a:rPr lang="en-US" sz="1800" dirty="0" err="1" smtClean="0"/>
              <a:t>pendapat</a:t>
            </a:r>
            <a:r>
              <a:rPr lang="en-US" sz="1800" dirty="0" smtClean="0"/>
              <a:t> </a:t>
            </a:r>
            <a:r>
              <a:rPr lang="en-US" sz="1800" dirty="0" err="1" smtClean="0"/>
              <a:t>Tokoh</a:t>
            </a:r>
            <a:r>
              <a:rPr lang="en-US" sz="1800" dirty="0" smtClean="0"/>
              <a:t> “</a:t>
            </a:r>
            <a:r>
              <a:rPr lang="en-US" sz="1800" dirty="0" err="1" smtClean="0"/>
              <a:t>jahat</a:t>
            </a:r>
            <a:r>
              <a:rPr lang="en-US" sz="1800" dirty="0" smtClean="0"/>
              <a:t>”, </a:t>
            </a:r>
            <a:r>
              <a:rPr lang="en-US" sz="1800" dirty="0" err="1" smtClean="0"/>
              <a:t>sehingga</a:t>
            </a:r>
            <a:r>
              <a:rPr lang="en-US" sz="1800" dirty="0" smtClean="0"/>
              <a:t> </a:t>
            </a:r>
            <a:r>
              <a:rPr lang="en-US" sz="1800" dirty="0" err="1" smtClean="0"/>
              <a:t>dapat</a:t>
            </a:r>
            <a:r>
              <a:rPr lang="en-US" sz="1800" dirty="0" smtClean="0"/>
              <a:t> </a:t>
            </a:r>
            <a:r>
              <a:rPr lang="en-US" sz="1800" dirty="0" err="1" smtClean="0"/>
              <a:t>diterima</a:t>
            </a:r>
            <a:r>
              <a:rPr lang="en-US" sz="1800" dirty="0" smtClean="0"/>
              <a:t> </a:t>
            </a:r>
            <a:r>
              <a:rPr lang="en-US" sz="1800" dirty="0" err="1" smtClean="0"/>
              <a:t>oleh</a:t>
            </a:r>
            <a:r>
              <a:rPr lang="en-US" sz="1800" dirty="0" smtClean="0"/>
              <a:t> </a:t>
            </a:r>
            <a:r>
              <a:rPr lang="en-US" sz="1800" dirty="0" err="1" smtClean="0"/>
              <a:t>lawan</a:t>
            </a:r>
            <a:r>
              <a:rPr lang="en-US" sz="1800" dirty="0" smtClean="0"/>
              <a:t> </a:t>
            </a:r>
            <a:r>
              <a:rPr lang="en-US" sz="1800" dirty="0" err="1" smtClean="0"/>
              <a:t>berundingnya</a:t>
            </a:r>
            <a:r>
              <a:rPr lang="en-US" sz="1800" dirty="0" smtClean="0"/>
              <a:t>.</a:t>
            </a:r>
            <a:endParaRPr lang="id-ID" sz="1800" dirty="0" smtClean="0"/>
          </a:p>
          <a:p>
            <a:pPr marL="365760" indent="-256032" eaLnBrk="1" fontAlgn="auto" hangingPunct="1">
              <a:spcAft>
                <a:spcPts val="0"/>
              </a:spcAft>
              <a:buClr>
                <a:schemeClr val="accent3"/>
              </a:buClr>
              <a:buFont typeface="Georgia"/>
              <a:buNone/>
              <a:defRPr/>
            </a:pPr>
            <a:endParaRPr lang="id-ID" sz="1800" b="1" dirty="0" smtClean="0"/>
          </a:p>
          <a:p>
            <a:pPr marL="365760" indent="-256032" eaLnBrk="1" fontAlgn="auto" hangingPunct="1">
              <a:spcAft>
                <a:spcPts val="0"/>
              </a:spcAft>
              <a:buClr>
                <a:schemeClr val="accent3"/>
              </a:buClr>
              <a:buFont typeface="Georgia"/>
              <a:buChar char="•"/>
              <a:defRPr/>
            </a:pPr>
            <a:r>
              <a:rPr lang="en-US" sz="1800" i="1" dirty="0" smtClean="0"/>
              <a:t>The Art of Concession</a:t>
            </a:r>
            <a:endParaRPr lang="id-ID" sz="1800" b="1" dirty="0" smtClean="0"/>
          </a:p>
          <a:p>
            <a:pPr marL="365760" indent="-256032" eaLnBrk="1" fontAlgn="auto" hangingPunct="1">
              <a:spcAft>
                <a:spcPts val="0"/>
              </a:spcAft>
              <a:buClr>
                <a:schemeClr val="accent3"/>
              </a:buClr>
              <a:buFont typeface="Georgia"/>
              <a:buNone/>
              <a:defRPr/>
            </a:pPr>
            <a:r>
              <a:rPr lang="id-ID" sz="1800" dirty="0" smtClean="0"/>
              <a:t>	</a:t>
            </a:r>
            <a:r>
              <a:rPr lang="en-US" sz="1800" dirty="0" err="1" smtClean="0"/>
              <a:t>Taktik</a:t>
            </a:r>
            <a:r>
              <a:rPr lang="en-US" sz="1800" dirty="0" smtClean="0"/>
              <a:t> </a:t>
            </a:r>
            <a:r>
              <a:rPr lang="en-US" sz="1800" dirty="0" err="1" smtClean="0"/>
              <a:t>ini</a:t>
            </a:r>
            <a:r>
              <a:rPr lang="en-US" sz="1800" dirty="0" smtClean="0"/>
              <a:t> </a:t>
            </a:r>
            <a:r>
              <a:rPr lang="en-US" sz="1800" dirty="0" err="1" smtClean="0"/>
              <a:t>diterapkan</a:t>
            </a:r>
            <a:r>
              <a:rPr lang="en-US" sz="1800" dirty="0" smtClean="0"/>
              <a:t> </a:t>
            </a:r>
            <a:r>
              <a:rPr lang="en-US" sz="1800" dirty="0" err="1" smtClean="0"/>
              <a:t>dengan</a:t>
            </a:r>
            <a:r>
              <a:rPr lang="en-US" sz="1800" dirty="0" smtClean="0"/>
              <a:t> </a:t>
            </a:r>
            <a:r>
              <a:rPr lang="en-US" sz="1800" dirty="0" err="1" smtClean="0"/>
              <a:t>cara</a:t>
            </a:r>
            <a:r>
              <a:rPr lang="en-US" sz="1800" dirty="0" smtClean="0"/>
              <a:t> </a:t>
            </a:r>
            <a:r>
              <a:rPr lang="en-US" sz="1800" dirty="0" err="1" smtClean="0"/>
              <a:t>selalu</a:t>
            </a:r>
            <a:r>
              <a:rPr lang="en-US" sz="1800" dirty="0" smtClean="0"/>
              <a:t> </a:t>
            </a:r>
            <a:r>
              <a:rPr lang="en-US" sz="1800" dirty="0" err="1" smtClean="0"/>
              <a:t>meminta</a:t>
            </a:r>
            <a:r>
              <a:rPr lang="en-US" sz="1800" dirty="0" smtClean="0"/>
              <a:t> </a:t>
            </a:r>
            <a:r>
              <a:rPr lang="en-US" sz="1800" dirty="0" err="1" smtClean="0"/>
              <a:t>konsesi</a:t>
            </a:r>
            <a:r>
              <a:rPr lang="en-US" sz="1800" dirty="0" smtClean="0"/>
              <a:t> </a:t>
            </a:r>
            <a:r>
              <a:rPr lang="en-US" sz="1800" dirty="0" err="1" smtClean="0"/>
              <a:t>dari</a:t>
            </a:r>
            <a:r>
              <a:rPr lang="en-US" sz="1800" dirty="0" smtClean="0"/>
              <a:t> </a:t>
            </a:r>
            <a:r>
              <a:rPr lang="en-US" sz="1800" dirty="0" err="1" smtClean="0"/>
              <a:t>lawan</a:t>
            </a:r>
            <a:r>
              <a:rPr lang="en-US" sz="1800" dirty="0" smtClean="0"/>
              <a:t> </a:t>
            </a:r>
            <a:r>
              <a:rPr lang="en-US" sz="1800" dirty="0" err="1" smtClean="0"/>
              <a:t>berunding</a:t>
            </a:r>
            <a:r>
              <a:rPr lang="en-US" sz="1800" dirty="0" smtClean="0"/>
              <a:t> </a:t>
            </a:r>
            <a:r>
              <a:rPr lang="en-US" sz="1800" dirty="0" err="1" smtClean="0"/>
              <a:t>atas</a:t>
            </a:r>
            <a:r>
              <a:rPr lang="en-US" sz="1800" dirty="0" smtClean="0"/>
              <a:t> </a:t>
            </a:r>
            <a:r>
              <a:rPr lang="en-US" sz="1800" dirty="0" err="1" smtClean="0"/>
              <a:t>setiap</a:t>
            </a:r>
            <a:r>
              <a:rPr lang="en-US" sz="1800" dirty="0" smtClean="0"/>
              <a:t> </a:t>
            </a:r>
            <a:r>
              <a:rPr lang="en-US" sz="1800" dirty="0" err="1" smtClean="0"/>
              <a:t>permintaan</a:t>
            </a:r>
            <a:r>
              <a:rPr lang="en-US" sz="1800" dirty="0" smtClean="0"/>
              <a:t> </a:t>
            </a:r>
            <a:r>
              <a:rPr lang="en-US" sz="1800" dirty="0" err="1" smtClean="0"/>
              <a:t>pihak</a:t>
            </a:r>
            <a:r>
              <a:rPr lang="en-US" sz="1800" dirty="0" smtClean="0"/>
              <a:t> </a:t>
            </a:r>
            <a:r>
              <a:rPr lang="en-US" sz="1800" dirty="0" err="1" smtClean="0"/>
              <a:t>lawan</a:t>
            </a:r>
            <a:r>
              <a:rPr lang="en-US" sz="1800" dirty="0" smtClean="0"/>
              <a:t> </a:t>
            </a:r>
            <a:r>
              <a:rPr lang="en-US" sz="1800" dirty="0" err="1" smtClean="0"/>
              <a:t>berunding</a:t>
            </a:r>
            <a:r>
              <a:rPr lang="en-US" sz="1800" dirty="0" smtClean="0"/>
              <a:t> yang </a:t>
            </a:r>
            <a:r>
              <a:rPr lang="en-US" sz="1800" dirty="0" err="1" smtClean="0"/>
              <a:t>akan</a:t>
            </a:r>
            <a:r>
              <a:rPr lang="en-US" sz="1800" dirty="0" smtClean="0"/>
              <a:t> </a:t>
            </a:r>
            <a:r>
              <a:rPr lang="en-US" sz="1800" dirty="0" err="1" smtClean="0"/>
              <a:t>dipenuhi</a:t>
            </a:r>
            <a:r>
              <a:rPr lang="en-US" sz="1800" dirty="0" smtClean="0"/>
              <a:t>.</a:t>
            </a:r>
            <a:endParaRPr lang="id-ID" sz="1800" b="1" dirty="0" smtClean="0"/>
          </a:p>
          <a:p>
            <a:pPr marL="365760" indent="-256032" eaLnBrk="1" fontAlgn="auto" hangingPunct="1">
              <a:spcAft>
                <a:spcPts val="0"/>
              </a:spcAft>
              <a:buClr>
                <a:schemeClr val="accent3"/>
              </a:buClr>
              <a:buFont typeface="Georgia"/>
              <a:buChar char="•"/>
              <a:defRPr/>
            </a:pPr>
            <a:endParaRPr lang="id-ID" sz="1800" b="1" dirty="0" smtClean="0"/>
          </a:p>
          <a:p>
            <a:pPr marL="365760" indent="-256032" eaLnBrk="1" fontAlgn="auto" hangingPunct="1">
              <a:spcAft>
                <a:spcPts val="0"/>
              </a:spcAft>
              <a:buClr>
                <a:schemeClr val="accent3"/>
              </a:buClr>
              <a:buFont typeface="Georgia"/>
              <a:buChar char="•"/>
              <a:defRPr/>
            </a:pPr>
            <a:r>
              <a:rPr lang="en-US" sz="1800" dirty="0" err="1" smtClean="0"/>
              <a:t>Intimidasi</a:t>
            </a:r>
            <a:endParaRPr lang="id-ID" sz="1800" b="1" dirty="0" smtClean="0"/>
          </a:p>
          <a:p>
            <a:pPr marL="365760" indent="-256032" eaLnBrk="1" fontAlgn="auto" hangingPunct="1">
              <a:spcAft>
                <a:spcPts val="0"/>
              </a:spcAft>
              <a:buClr>
                <a:schemeClr val="accent3"/>
              </a:buClr>
              <a:buFont typeface="Georgia"/>
              <a:buNone/>
              <a:defRPr/>
            </a:pPr>
            <a:r>
              <a:rPr lang="id-ID" sz="1800" dirty="0" smtClean="0"/>
              <a:t>	</a:t>
            </a:r>
            <a:r>
              <a:rPr lang="en-US" sz="1800" dirty="0" err="1" smtClean="0"/>
              <a:t>Taktik</a:t>
            </a:r>
            <a:r>
              <a:rPr lang="en-US" sz="1800" dirty="0" smtClean="0"/>
              <a:t> </a:t>
            </a:r>
            <a:r>
              <a:rPr lang="en-US" sz="1800" dirty="0" err="1" smtClean="0"/>
              <a:t>ini</a:t>
            </a:r>
            <a:r>
              <a:rPr lang="en-US" sz="1800" dirty="0" smtClean="0"/>
              <a:t> </a:t>
            </a:r>
            <a:r>
              <a:rPr lang="en-US" sz="1800" dirty="0" err="1" smtClean="0"/>
              <a:t>digunakan</a:t>
            </a:r>
            <a:r>
              <a:rPr lang="en-US" sz="1800" dirty="0" smtClean="0"/>
              <a:t> </a:t>
            </a:r>
            <a:r>
              <a:rPr lang="en-US" sz="1800" dirty="0" err="1" smtClean="0"/>
              <a:t>bila</a:t>
            </a:r>
            <a:r>
              <a:rPr lang="en-US" sz="1800" dirty="0" smtClean="0"/>
              <a:t> </a:t>
            </a:r>
            <a:r>
              <a:rPr lang="en-US" sz="1800" dirty="0" err="1" smtClean="0"/>
              <a:t>salah</a:t>
            </a:r>
            <a:r>
              <a:rPr lang="en-US" sz="1800" dirty="0" smtClean="0"/>
              <a:t> </a:t>
            </a:r>
            <a:r>
              <a:rPr lang="en-US" sz="1800" dirty="0" err="1" smtClean="0"/>
              <a:t>satu</a:t>
            </a:r>
            <a:r>
              <a:rPr lang="en-US" sz="1800" dirty="0" smtClean="0"/>
              <a:t> </a:t>
            </a:r>
            <a:r>
              <a:rPr lang="en-US" sz="1800" dirty="0" err="1" smtClean="0"/>
              <a:t>pihak</a:t>
            </a:r>
            <a:r>
              <a:rPr lang="en-US" sz="1800" dirty="0" smtClean="0"/>
              <a:t> </a:t>
            </a:r>
            <a:r>
              <a:rPr lang="en-US" sz="1800" dirty="0" err="1" smtClean="0"/>
              <a:t>membuat</a:t>
            </a:r>
            <a:r>
              <a:rPr lang="en-US" sz="1800" dirty="0" smtClean="0"/>
              <a:t> </a:t>
            </a:r>
            <a:r>
              <a:rPr lang="en-US" sz="1800" dirty="0" err="1" smtClean="0"/>
              <a:t>ancaman</a:t>
            </a:r>
            <a:r>
              <a:rPr lang="en-US" sz="1800" dirty="0" smtClean="0"/>
              <a:t> </a:t>
            </a:r>
            <a:r>
              <a:rPr lang="en-US" sz="1800" dirty="0" err="1" smtClean="0"/>
              <a:t>kepada</a:t>
            </a:r>
            <a:r>
              <a:rPr lang="en-US" sz="1800" dirty="0" smtClean="0"/>
              <a:t> </a:t>
            </a:r>
            <a:r>
              <a:rPr lang="en-US" sz="1800" dirty="0" err="1" smtClean="0"/>
              <a:t>lawan</a:t>
            </a:r>
            <a:r>
              <a:rPr lang="en-US" sz="1800" dirty="0" smtClean="0"/>
              <a:t> </a:t>
            </a:r>
            <a:r>
              <a:rPr lang="en-US" sz="1800" dirty="0" err="1" smtClean="0"/>
              <a:t>berundingnya</a:t>
            </a:r>
            <a:r>
              <a:rPr lang="en-US" sz="1800" dirty="0" smtClean="0"/>
              <a:t> agar </a:t>
            </a:r>
            <a:r>
              <a:rPr lang="en-US" sz="1800" dirty="0" err="1" smtClean="0"/>
              <a:t>menerima</a:t>
            </a:r>
            <a:r>
              <a:rPr lang="en-US" sz="1800" dirty="0" smtClean="0"/>
              <a:t> </a:t>
            </a:r>
            <a:r>
              <a:rPr lang="en-US" sz="1800" dirty="0" err="1" smtClean="0"/>
              <a:t>penawaran</a:t>
            </a:r>
            <a:r>
              <a:rPr lang="en-US" sz="1800" dirty="0" smtClean="0"/>
              <a:t> yang </a:t>
            </a:r>
            <a:r>
              <a:rPr lang="en-US" sz="1800" dirty="0" err="1" smtClean="0"/>
              <a:t>ada</a:t>
            </a:r>
            <a:r>
              <a:rPr lang="en-US" sz="1800" dirty="0" smtClean="0"/>
              <a:t>, </a:t>
            </a:r>
            <a:r>
              <a:rPr lang="en-US" sz="1800" dirty="0" err="1" smtClean="0"/>
              <a:t>dan</a:t>
            </a:r>
            <a:r>
              <a:rPr lang="en-US" sz="1800" dirty="0" smtClean="0"/>
              <a:t> </a:t>
            </a:r>
            <a:r>
              <a:rPr lang="en-US" sz="1800" dirty="0" err="1" smtClean="0"/>
              <a:t>menekankan</a:t>
            </a:r>
            <a:r>
              <a:rPr lang="en-US" sz="1800" dirty="0" smtClean="0"/>
              <a:t> </a:t>
            </a:r>
            <a:r>
              <a:rPr lang="en-US" sz="1800" dirty="0" err="1" smtClean="0"/>
              <a:t>konsekuensi</a:t>
            </a:r>
            <a:r>
              <a:rPr lang="en-US" sz="1800" dirty="0" smtClean="0"/>
              <a:t> yang </a:t>
            </a:r>
            <a:r>
              <a:rPr lang="en-US" sz="1800" dirty="0" err="1" smtClean="0"/>
              <a:t>akan</a:t>
            </a:r>
            <a:r>
              <a:rPr lang="en-US" sz="1800" dirty="0" smtClean="0"/>
              <a:t> </a:t>
            </a:r>
            <a:r>
              <a:rPr lang="en-US" sz="1800" dirty="0" err="1" smtClean="0"/>
              <a:t>diterima</a:t>
            </a:r>
            <a:r>
              <a:rPr lang="en-US" sz="1800" dirty="0" smtClean="0"/>
              <a:t> </a:t>
            </a:r>
            <a:r>
              <a:rPr lang="en-US" sz="1800" dirty="0" err="1" smtClean="0"/>
              <a:t>bila</a:t>
            </a:r>
            <a:r>
              <a:rPr lang="en-US" sz="1800" dirty="0" smtClean="0"/>
              <a:t> </a:t>
            </a:r>
            <a:r>
              <a:rPr lang="en-US" sz="1800" dirty="0" err="1" smtClean="0"/>
              <a:t>tawaran</a:t>
            </a:r>
            <a:r>
              <a:rPr lang="en-US" sz="1800" dirty="0" smtClean="0"/>
              <a:t> </a:t>
            </a:r>
            <a:r>
              <a:rPr lang="en-US" sz="1800" dirty="0" err="1" smtClean="0"/>
              <a:t>ternyata</a:t>
            </a:r>
            <a:r>
              <a:rPr lang="en-US" sz="1800" dirty="0" smtClean="0"/>
              <a:t> </a:t>
            </a:r>
            <a:r>
              <a:rPr lang="en-US" sz="1800" dirty="0" err="1" smtClean="0"/>
              <a:t>di</a:t>
            </a:r>
            <a:r>
              <a:rPr lang="en-US" sz="1800" dirty="0" smtClean="0"/>
              <a:t> </a:t>
            </a:r>
            <a:r>
              <a:rPr lang="en-US" sz="1800" dirty="0" err="1" smtClean="0"/>
              <a:t>tolak</a:t>
            </a:r>
            <a:r>
              <a:rPr lang="en-US" sz="1800" dirty="0" smtClean="0"/>
              <a:t>.</a:t>
            </a:r>
            <a:endParaRPr lang="id-ID" sz="1800" b="1" dirty="0" smtClean="0"/>
          </a:p>
          <a:p>
            <a:pPr marL="365760" indent="-256032" eaLnBrk="1" fontAlgn="auto" hangingPunct="1">
              <a:spcAft>
                <a:spcPts val="0"/>
              </a:spcAft>
              <a:buClr>
                <a:schemeClr val="accent3"/>
              </a:buClr>
              <a:buFont typeface="Georgia"/>
              <a:buChar char="•"/>
              <a:defRPr/>
            </a:pPr>
            <a:endParaRPr lang="id-ID"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TotalTime>
  <Words>643</Words>
  <Application>Microsoft Office PowerPoint</Application>
  <PresentationFormat>On-screen Show (4:3)</PresentationFormat>
  <Paragraphs>65</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Urban</vt:lpstr>
      <vt:lpstr>NEGOSIASI BISNIS</vt:lpstr>
      <vt:lpstr>Slide 2</vt:lpstr>
      <vt:lpstr>Slide 3</vt:lpstr>
      <vt:lpstr>TUJUAN NEGOSIASI</vt:lpstr>
      <vt:lpstr>MANFAAT NEGOSIASI</vt:lpstr>
      <vt:lpstr>Slide 6</vt:lpstr>
      <vt:lpstr>STRATEGI NEGOSIASI</vt:lpstr>
      <vt:lpstr>TAKTIK DALAM NEGOISASI</vt:lpstr>
      <vt:lpstr>Slide 9</vt:lpstr>
      <vt:lpstr>JENIS-JENIS NEGOSIASI BERDASARKAN GAYA DAN PENDEKATAN DALAM PROSES NEGOSIASI.</vt:lpstr>
      <vt:lpstr>KAPAN NEGOSIASI DIPERLUKAN?</vt:lpstr>
      <vt:lpstr>KAPAN NEGOSIASI TIDAK DIPERLUKAN?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NEGOSIASI BISNIS</dc:title>
  <dc:creator>Aderina</dc:creator>
  <cp:lastModifiedBy>Aderina</cp:lastModifiedBy>
  <cp:revision>2</cp:revision>
  <dcterms:created xsi:type="dcterms:W3CDTF">2020-12-14T04:26:45Z</dcterms:created>
  <dcterms:modified xsi:type="dcterms:W3CDTF">2020-12-14T04:31:53Z</dcterms:modified>
</cp:coreProperties>
</file>