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/>
              <a:t>Amnah</a:t>
            </a:r>
            <a:r>
              <a:rPr lang="en-US" b="1" dirty="0"/>
              <a:t>, S.</a:t>
            </a:r>
            <a:r>
              <a:rPr lang="en-US" b="1" dirty="0" err="1"/>
              <a:t>Kom</a:t>
            </a:r>
            <a:r>
              <a:rPr lang="en-US" b="1" dirty="0"/>
              <a:t>.,MTI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638800" y="5257800"/>
            <a:ext cx="3429000" cy="74826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Pertemuan_Sepuluh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70389-6C86-128D-49BC-18671871E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Data </a:t>
            </a:r>
            <a:r>
              <a:rPr lang="en-US" dirty="0" err="1"/>
              <a:t>Kelompok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5C6853D-E3AD-73D6-0445-CA94A7335B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353709"/>
              </p:ext>
            </p:extLst>
          </p:nvPr>
        </p:nvGraphicFramePr>
        <p:xfrm>
          <a:off x="685800" y="2057400"/>
          <a:ext cx="4114800" cy="300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3769899105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36354327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Kelas</a:t>
                      </a:r>
                      <a:r>
                        <a:rPr lang="en-US" dirty="0"/>
                        <a:t> Interval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Frekuensi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4293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27 - 38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655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39 - 50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47425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52 - 62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111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63 - 74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157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75 - 86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467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87 - 98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644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Jumlah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33650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537C81F-4B01-0CD3-DD02-199963DE1060}"/>
              </a:ext>
            </a:extLst>
          </p:cNvPr>
          <p:cNvSpPr/>
          <p:nvPr/>
        </p:nvSpPr>
        <p:spPr>
          <a:xfrm>
            <a:off x="5257800" y="2133600"/>
            <a:ext cx="3429000" cy="289052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 Mo = 62,5  + 12  (  3  )</a:t>
            </a:r>
          </a:p>
          <a:p>
            <a:r>
              <a:rPr lang="en-US" dirty="0"/>
              <a:t>		3+4</a:t>
            </a:r>
          </a:p>
          <a:p>
            <a:r>
              <a:rPr lang="en-US" dirty="0"/>
              <a:t>        = 62,5  + 12 ( 3 / 7 )</a:t>
            </a:r>
          </a:p>
          <a:p>
            <a:r>
              <a:rPr lang="en-US" dirty="0"/>
              <a:t>        = 62,5  + 12 ( 0,43 )</a:t>
            </a:r>
          </a:p>
          <a:p>
            <a:r>
              <a:rPr lang="en-US" dirty="0"/>
              <a:t>        = 62,5  + 5, 14</a:t>
            </a:r>
          </a:p>
          <a:p>
            <a:r>
              <a:rPr lang="en-US" dirty="0"/>
              <a:t>        = 67,64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38282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4200"/>
            <a:ext cx="82296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Sepuluh</a:t>
            </a:r>
            <a:br>
              <a:rPr lang="en-US" dirty="0"/>
            </a:b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dipertemuan</a:t>
            </a:r>
            <a:r>
              <a:rPr lang="en-US" dirty="0"/>
              <a:t> </a:t>
            </a:r>
            <a:r>
              <a:rPr lang="en-US"/>
              <a:t>Sebelas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Pemusatan</a:t>
            </a:r>
            <a:r>
              <a:rPr lang="en-US" dirty="0"/>
              <a:t>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2133600"/>
          </a:xfrm>
        </p:spPr>
        <p:txBody>
          <a:bodyPr/>
          <a:lstStyle/>
          <a:p>
            <a:pPr algn="just"/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Pemusatan</a:t>
            </a:r>
            <a:r>
              <a:rPr lang="en-US" dirty="0"/>
              <a:t> Data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penyederhanaan</a:t>
            </a:r>
            <a:r>
              <a:rPr lang="en-US" dirty="0"/>
              <a:t> data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intrepretasi</a:t>
            </a:r>
            <a:r>
              <a:rPr lang="en-US" dirty="0"/>
              <a:t>  dan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keputusan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7CD58-A7AB-5AA6-C970-7A79CDEE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7B57553-E798-35E3-14FD-70185F9A0D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335" t="11416" r="12335" b="12812"/>
          <a:stretch/>
        </p:blipFill>
        <p:spPr>
          <a:xfrm>
            <a:off x="457199" y="1110342"/>
            <a:ext cx="8542501" cy="5061858"/>
          </a:xfrm>
        </p:spPr>
      </p:pic>
    </p:spTree>
    <p:extLst>
      <p:ext uri="{BB962C8B-B14F-4D97-AF65-F5344CB8AC3E}">
        <p14:creationId xmlns:p14="http://schemas.microsoft.com/office/powerpoint/2010/main" val="406794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C39F5-43BF-C3FA-5006-3391506B2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1. Nilai Rata-Rata (Mean)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36467-AA58-92FB-5282-62C34C455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/>
          <a:lstStyle/>
          <a:p>
            <a:r>
              <a:rPr lang="fi-FI" sz="1800" dirty="0">
                <a:solidFill>
                  <a:srgbClr val="252525"/>
                </a:solidFill>
                <a:latin typeface="Arial" panose="020B0604020202020204" pitchFamily="34" charset="0"/>
              </a:rPr>
              <a:t>Rata-rata (mean) yaitu nilai yang menunjukkan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pusat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dari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nilai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data dan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merupakan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nilai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dapat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mewakili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dari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sekelumpulan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data yang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ada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.</a:t>
            </a:r>
          </a:p>
          <a:p>
            <a:endParaRPr lang="en-ID" sz="1800" dirty="0">
              <a:solidFill>
                <a:srgbClr val="252525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Rumus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dari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Mean</a:t>
            </a:r>
          </a:p>
          <a:p>
            <a:pPr marL="109728" indent="0">
              <a:buNone/>
            </a:pPr>
            <a:endParaRPr lang="en-ID" sz="1800" dirty="0">
              <a:solidFill>
                <a:srgbClr val="252525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520652-FB0E-BE2C-4664-02A6710FD6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2500" t="48518" r="29166" b="20371"/>
          <a:stretch/>
        </p:blipFill>
        <p:spPr>
          <a:xfrm>
            <a:off x="1981200" y="3124199"/>
            <a:ext cx="3657600" cy="349134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370512E-C432-F986-DA38-FD35CF1E6B12}"/>
              </a:ext>
            </a:extLst>
          </p:cNvPr>
          <p:cNvSpPr/>
          <p:nvPr/>
        </p:nvSpPr>
        <p:spPr>
          <a:xfrm>
            <a:off x="4495800" y="2971800"/>
            <a:ext cx="838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5689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0FD58-D49C-016F-CB79-885E3D317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Mean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12054FE-DCA5-A30A-0D93-6638DFCA8C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600201"/>
            <a:ext cx="7908885" cy="5257800"/>
          </a:xfrm>
        </p:spPr>
      </p:pic>
    </p:spTree>
    <p:extLst>
      <p:ext uri="{BB962C8B-B14F-4D97-AF65-F5344CB8AC3E}">
        <p14:creationId xmlns:p14="http://schemas.microsoft.com/office/powerpoint/2010/main" val="91455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749E8-2038-19B6-7899-063F2CC30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609600"/>
            <a:ext cx="8229600" cy="1066800"/>
          </a:xfrm>
        </p:spPr>
        <p:txBody>
          <a:bodyPr/>
          <a:lstStyle/>
          <a:p>
            <a:r>
              <a:rPr lang="en-US" dirty="0"/>
              <a:t>2. Median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639A4-3804-7E48-A3C6-8A79B4EF0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/>
          <a:lstStyle/>
          <a:p>
            <a:pPr marL="109728" indent="0">
              <a:buNone/>
            </a:pP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Median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adalah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nilai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pusat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terletak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di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tengah-tengah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252525"/>
                </a:solidFill>
                <a:latin typeface="Arial" panose="020B0604020202020204" pitchFamily="34" charset="0"/>
              </a:rPr>
              <a:t>kumpulan</a:t>
            </a:r>
            <a:r>
              <a:rPr lang="en-ID" sz="1800" dirty="0">
                <a:solidFill>
                  <a:srgbClr val="252525"/>
                </a:solidFill>
                <a:latin typeface="Arial" panose="020B0604020202020204" pitchFamily="34" charset="0"/>
              </a:rPr>
              <a:t> data.</a:t>
            </a:r>
          </a:p>
          <a:p>
            <a:pPr marL="109728" indent="0">
              <a:buNone/>
            </a:pPr>
            <a:r>
              <a:rPr lang="it-IT" sz="1800" dirty="0">
                <a:solidFill>
                  <a:srgbClr val="252525"/>
                </a:solidFill>
                <a:latin typeface="Arial" panose="020B0604020202020204" pitchFamily="34" charset="0"/>
              </a:rPr>
              <a:t>Rumus dari Median Data Tunggal:</a:t>
            </a:r>
          </a:p>
          <a:p>
            <a:pPr marL="109728" indent="0">
              <a:buNone/>
            </a:pPr>
            <a:r>
              <a:rPr lang="en-ID" sz="1800" dirty="0" err="1">
                <a:solidFill>
                  <a:srgbClr val="FFFFFF"/>
                </a:solidFill>
                <a:latin typeface="Arial" panose="020B0604020202020204" pitchFamily="34" charset="0"/>
              </a:rPr>
              <a:t>Pemusatan</a:t>
            </a:r>
            <a:r>
              <a:rPr lang="en-ID" sz="1800" dirty="0">
                <a:solidFill>
                  <a:srgbClr val="FFFFFF"/>
                </a:solidFill>
                <a:latin typeface="Arial" panose="020B0604020202020204" pitchFamily="34" charset="0"/>
              </a:rPr>
              <a:t> Data</a:t>
            </a: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					Me = ½ (n+1)</a:t>
            </a: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Keterangan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:</a:t>
            </a: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	n =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jumlah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data </a:t>
            </a:r>
          </a:p>
          <a:p>
            <a:pPr marL="109728" indent="0">
              <a:buNone/>
            </a:pPr>
            <a:endParaRPr lang="en-ID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Contoh</a:t>
            </a:r>
            <a:endParaRPr lang="en-ID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Data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ganjil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Diketahui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data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setelah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diurutkan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sbb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4, 5, 7, 8, 10, 10, 12 </a:t>
            </a:r>
          </a:p>
          <a:p>
            <a:pPr marL="109728" indent="0">
              <a:buNone/>
            </a:pP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Dengan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rumus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:</a:t>
            </a:r>
          </a:p>
          <a:p>
            <a:pPr marL="109728" indent="0">
              <a:buNone/>
            </a:pPr>
            <a:endParaRPr lang="en-ID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Me = ½ (7+1) = 4.</a:t>
            </a:r>
          </a:p>
          <a:p>
            <a:pPr marL="109728" indent="0">
              <a:buNone/>
            </a:pPr>
            <a:r>
              <a:rPr lang="fi-FI" sz="1800" dirty="0">
                <a:solidFill>
                  <a:srgbClr val="000000"/>
                </a:solidFill>
                <a:latin typeface="Arial" panose="020B0604020202020204" pitchFamily="34" charset="0"/>
              </a:rPr>
              <a:t>maka posisi Me terletak pada data ke 4, yakni 8.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1358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5B5C0-F96D-5CF9-A68E-A4BA5D97C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Median Data </a:t>
            </a:r>
            <a:r>
              <a:rPr lang="en-US" dirty="0" err="1"/>
              <a:t>Kelompok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229F5-CFE7-3705-9768-8917AA057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124200"/>
          </a:xfrm>
        </p:spPr>
        <p:txBody>
          <a:bodyPr/>
          <a:lstStyle/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			me = </a:t>
            </a: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𝐵 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𝑃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( 1/2</a:t>
            </a: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𝑛 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𝐽𝑓 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				           𝑓</a:t>
            </a:r>
          </a:p>
          <a:p>
            <a:pPr marL="109728" indent="0">
              <a:buNone/>
            </a:pPr>
            <a:endParaRPr lang="en-ID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Me = Median</a:t>
            </a: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b = Batas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bawah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median,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yakni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kelasdimana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median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akan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terletak</a:t>
            </a:r>
            <a:endParaRPr lang="en-ID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p = Panjang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median</a:t>
            </a: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n =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ukuran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sampel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atau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banyaknya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data </a:t>
            </a:r>
          </a:p>
          <a:p>
            <a:pPr marL="109728" indent="0">
              <a:buNone/>
            </a:pP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Jf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=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Jumlah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semua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frekuensi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sebelum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kelasmedian</a:t>
            </a:r>
            <a:endParaRPr lang="en-ID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f =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frekuensi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median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78298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445E3-623B-1EBC-DF7E-A51D9E0DC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609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3. Modus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99045-972B-292C-8E91-F3BD6E235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79136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/>
              <a:t>Modus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 </a:t>
            </a:r>
            <a:r>
              <a:rPr lang="en-US" dirty="0" err="1"/>
              <a:t>bilangan</a:t>
            </a:r>
            <a:r>
              <a:rPr lang="en-US" dirty="0"/>
              <a:t> paling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yang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kemunculannya</a:t>
            </a:r>
            <a:r>
              <a:rPr lang="en-US" dirty="0"/>
              <a:t> paling </a:t>
            </a:r>
            <a:r>
              <a:rPr lang="en-US" dirty="0" err="1"/>
              <a:t>besar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suatru</a:t>
            </a:r>
            <a:r>
              <a:rPr lang="en-US" dirty="0"/>
              <a:t> data.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MODUS DATA TUNGGAL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Ada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data 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 :</a:t>
            </a:r>
          </a:p>
          <a:p>
            <a:pPr marL="109728" indent="0">
              <a:buNone/>
            </a:pPr>
            <a:r>
              <a:rPr lang="en-US" dirty="0"/>
              <a:t>12, 34,14, 34,28, 34, 34,28,14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ID" dirty="0"/>
              <a:t>Dari data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diketahui</a:t>
            </a:r>
            <a:r>
              <a:rPr lang="en-ID" dirty="0"/>
              <a:t> 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34 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modusnya</a:t>
            </a:r>
            <a:r>
              <a:rPr lang="en-ID" dirty="0"/>
              <a:t>, </a:t>
            </a:r>
            <a:r>
              <a:rPr lang="en-ID" dirty="0" err="1"/>
              <a:t>karna</a:t>
            </a:r>
            <a:r>
              <a:rPr lang="en-ID" dirty="0"/>
              <a:t> </a:t>
            </a:r>
            <a:r>
              <a:rPr lang="en-ID" dirty="0" err="1"/>
              <a:t>muncul</a:t>
            </a:r>
            <a:r>
              <a:rPr lang="en-ID" dirty="0"/>
              <a:t> 4 kali (</a:t>
            </a:r>
            <a:r>
              <a:rPr lang="en-ID" dirty="0" err="1"/>
              <a:t>Frekuensinya</a:t>
            </a:r>
            <a:r>
              <a:rPr lang="en-ID" dirty="0"/>
              <a:t> = 4)</a:t>
            </a:r>
          </a:p>
        </p:txBody>
      </p:sp>
    </p:spTree>
    <p:extLst>
      <p:ext uri="{BB962C8B-B14F-4D97-AF65-F5344CB8AC3E}">
        <p14:creationId xmlns:p14="http://schemas.microsoft.com/office/powerpoint/2010/main" val="530927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2DD2B-1E90-1B46-441A-926DFBC34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Modus Data </a:t>
            </a:r>
            <a:r>
              <a:rPr lang="en-US" dirty="0" err="1"/>
              <a:t>Kelompok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FD461-788D-661F-A63F-60D566CF5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/>
          <a:lstStyle/>
          <a:p>
            <a:pPr marL="109728" indent="0">
              <a:buNone/>
            </a:pPr>
            <a:r>
              <a:rPr lang="en-US" dirty="0"/>
              <a:t>Jika data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 </a:t>
            </a:r>
            <a:r>
              <a:rPr lang="en-US" dirty="0" err="1"/>
              <a:t>dalam</a:t>
            </a:r>
            <a:r>
              <a:rPr lang="en-US" dirty="0"/>
              <a:t> table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modus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: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ID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mo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 = </a:t>
            </a: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𝑏 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𝑝 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( </a:t>
            </a: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𝑓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1 </a:t>
            </a: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𝑓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1+</a:t>
            </a:r>
            <a:r>
              <a:rPr lang="en-ID" sz="1800" dirty="0">
                <a:solidFill>
                  <a:srgbClr val="000000"/>
                </a:solidFill>
                <a:latin typeface="Cambria Math" panose="02040503050406030204" pitchFamily="18" charset="0"/>
              </a:rPr>
              <a:t>𝑓</a:t>
            </a:r>
            <a:r>
              <a:rPr lang="en-ID" sz="1800" dirty="0">
                <a:solidFill>
                  <a:srgbClr val="000000"/>
                </a:solidFill>
                <a:latin typeface="Arial" panose="020B0604020202020204" pitchFamily="34" charset="0"/>
              </a:rPr>
              <a:t>2 ) 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Mo = Modus</a:t>
            </a:r>
          </a:p>
          <a:p>
            <a:pPr marL="109728" indent="0">
              <a:buNone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B = Batas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bawah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modal,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yakni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interval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dengan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frekuensi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terbanyak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P = Panjang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modal</a:t>
            </a:r>
          </a:p>
          <a:p>
            <a:pPr marL="109728" indent="0">
              <a:buNone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F1 =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frekuensi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modal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dikurangi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interval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terdekat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sebelumnya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9728" indent="0">
              <a:buNone/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F2 =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frekuensi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modal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dikurangi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kelas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interval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terdekat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Sesudahnya</a:t>
            </a: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3881959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185</TotalTime>
  <Words>438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Cambria Math</vt:lpstr>
      <vt:lpstr>Georgia</vt:lpstr>
      <vt:lpstr>Trebuchet MS</vt:lpstr>
      <vt:lpstr>Wingdings 2</vt:lpstr>
      <vt:lpstr>Urban</vt:lpstr>
      <vt:lpstr>STATISTIK PENELITIAN  PENDIDIKAN </vt:lpstr>
      <vt:lpstr>Ukuran Pemusatan Data</vt:lpstr>
      <vt:lpstr>PowerPoint Presentation</vt:lpstr>
      <vt:lpstr>1. Nilai Rata-Rata (Mean)</vt:lpstr>
      <vt:lpstr>Contoh Soal Mean</vt:lpstr>
      <vt:lpstr>2. Median</vt:lpstr>
      <vt:lpstr>Median Data Kelompok</vt:lpstr>
      <vt:lpstr>3. Modus</vt:lpstr>
      <vt:lpstr>Modus Data Kelompok</vt:lpstr>
      <vt:lpstr>Data Kelompok</vt:lpstr>
      <vt:lpstr>Sekian Materi Pertemuan Sepuluh Sampai bertemu dipertemuan Sebelas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asus vivobook</cp:lastModifiedBy>
  <cp:revision>17</cp:revision>
  <dcterms:created xsi:type="dcterms:W3CDTF">2024-08-16T02:02:40Z</dcterms:created>
  <dcterms:modified xsi:type="dcterms:W3CDTF">2024-09-12T02:53:03Z</dcterms:modified>
</cp:coreProperties>
</file>