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notesSlides/notesSlide3.xml" ContentType="application/vnd.openxmlformats-officedocument.presentationml.notesSlide+xml"/>
  <Override PartName="/ppt/tags/tag6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310" r:id="rId3"/>
    <p:sldId id="311" r:id="rId4"/>
    <p:sldId id="309" r:id="rId5"/>
    <p:sldId id="299" r:id="rId6"/>
    <p:sldId id="301" r:id="rId7"/>
    <p:sldId id="305" r:id="rId8"/>
    <p:sldId id="304" r:id="rId9"/>
    <p:sldId id="302" r:id="rId10"/>
    <p:sldId id="303" r:id="rId11"/>
    <p:sldId id="300" r:id="rId12"/>
  </p:sldIdLst>
  <p:sldSz cx="9144000" cy="6858000" type="screen4x3"/>
  <p:notesSz cx="7102475" cy="9388475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704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BA4DDBC1-EE26-4AF6-808A-49EACFB13B2B}" type="datetimeFigureOut">
              <a:rPr lang="en-US"/>
              <a:pPr>
                <a:defRPr/>
              </a:pPr>
              <a:t>9/1/2020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EC38632-99AE-4A03-A62E-C54936FFCBE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96313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2725" y="0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A456A53B-21B4-483D-95BC-F7A5F32D40BD}" type="datetimeFigureOut">
              <a:rPr lang="en-US"/>
              <a:pPr>
                <a:defRPr/>
              </a:pPr>
              <a:t>9/1/2020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04913" y="704850"/>
            <a:ext cx="4692650" cy="35194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9613" y="4459288"/>
            <a:ext cx="5683250" cy="4224337"/>
          </a:xfrm>
          <a:prstGeom prst="rect">
            <a:avLst/>
          </a:prstGeom>
        </p:spPr>
        <p:txBody>
          <a:bodyPr vert="horz" lIns="94229" tIns="47114" rIns="94229" bIns="47114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B20EC90-5ABF-473E-B0DF-A1B8A8E7699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153566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49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6696942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0286839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51818564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728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82274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B05ED6-8447-4ECD-A8F7-02DC21FBF4BA}" type="datetime1">
              <a:rPr lang="en-US" smtClean="0"/>
              <a:pPr>
                <a:defRPr/>
              </a:pPr>
              <a:t>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7D6BD1-EBEC-4FA3-808C-8E2C3E086B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836F68-3E8E-4478-9B3E-E957FBC7CDC8}" type="datetime1">
              <a:rPr lang="en-US" smtClean="0"/>
              <a:pPr>
                <a:defRPr/>
              </a:pPr>
              <a:t>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53313-7783-48A3-AD2B-0B226C7A23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9DF288-9635-4CDA-B3F3-D6B0FFEB105D}" type="datetime1">
              <a:rPr lang="en-US" smtClean="0"/>
              <a:pPr>
                <a:defRPr/>
              </a:pPr>
              <a:t>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9711B2-D7CA-45B7-BFF3-2A572A3A621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D9DD92-E8E1-4BCF-A7C9-6B967EE85172}" type="datetime1">
              <a:rPr lang="en-US" smtClean="0"/>
              <a:pPr>
                <a:defRPr/>
              </a:pPr>
              <a:t>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FBB9DD-AED3-4587-A805-96DD90910B3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F40D30-1ED5-4551-8EDE-19C931EF4B9A}" type="datetime1">
              <a:rPr lang="en-US" smtClean="0"/>
              <a:pPr>
                <a:defRPr/>
              </a:pPr>
              <a:t>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0FF2A-1062-4722-A01E-2D7CF33BE8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C82101-0637-443D-B658-130C6EC299F3}" type="datetime1">
              <a:rPr lang="en-US" smtClean="0"/>
              <a:pPr>
                <a:defRPr/>
              </a:pPr>
              <a:t>9/1/2020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5101B46-6454-421E-85D0-2789473EBA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658F9A-1A7C-406C-86D7-30B20A98274C}" type="datetime1">
              <a:rPr lang="en-US" smtClean="0"/>
              <a:pPr>
                <a:defRPr/>
              </a:pPr>
              <a:t>9/1/2020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0219AE-B80B-4C05-B117-7AC6DE9668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DB4309-D8FC-4E60-AADE-4EB47BF999EB}" type="datetime1">
              <a:rPr lang="en-US" smtClean="0"/>
              <a:pPr>
                <a:defRPr/>
              </a:pPr>
              <a:t>9/1/2020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76A990-FF54-4FCB-937A-4CE885BC4B7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A03C55-B65D-48DF-8531-A70E07B90A35}" type="datetime1">
              <a:rPr lang="en-US" smtClean="0"/>
              <a:pPr>
                <a:defRPr/>
              </a:pPr>
              <a:t>9/1/2020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ACF73-F7BD-4215-AC39-A1877699D7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4C95B6-4463-4DA4-AA5F-191EBF28354F}" type="datetime1">
              <a:rPr lang="en-US" smtClean="0"/>
              <a:pPr>
                <a:defRPr/>
              </a:pPr>
              <a:t>9/1/2020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1DB26E-FF14-4C9B-AB5E-6FEF1F4F0B0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067AE0-6A1F-48BE-AFC4-6F07367DA7F2}" type="datetime1">
              <a:rPr lang="en-US" smtClean="0"/>
              <a:pPr>
                <a:defRPr/>
              </a:pPr>
              <a:t>9/1/2020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B4CD8D-7276-4190-A938-C65A3577E2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 spd="slow">
    <p:dissolv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E47DF3DD-8F2C-4640-A9CA-33371D71C2FC}" type="datetime1">
              <a:rPr lang="en-US" smtClean="0"/>
              <a:pPr>
                <a:defRPr/>
              </a:pPr>
              <a:t>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C502967-D511-44EC-A434-D09A6CA068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dissolve/>
  </p:transition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6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428596" y="1857364"/>
            <a:ext cx="8358214" cy="2369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d-ID" sz="440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Pertemuan </a:t>
            </a:r>
            <a:r>
              <a:rPr lang="id-ID" sz="4400" smtClean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ke-1</a:t>
            </a:r>
            <a:r>
              <a:rPr lang="en-US" sz="4400" dirty="0">
                <a:solidFill>
                  <a:srgbClr val="00206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0</a:t>
            </a:r>
            <a:endParaRPr lang="en-US" sz="4400" dirty="0" smtClean="0">
              <a:solidFill>
                <a:srgbClr val="00206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4400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6000" b="1" dirty="0" smtClean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  <a:cs typeface="Arial" pitchFamily="34" charset="0"/>
              </a:rPr>
              <a:t>KERJASAMA</a:t>
            </a:r>
            <a:endParaRPr lang="id-ID" sz="6000" b="1" dirty="0" smtClean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2" descr="D:\Picture\logo ibi small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3466770-1F9C-4D8C-831E-3947D22D485B}" type="slidenum">
              <a:rPr lang="en-US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ACF73-F7BD-4215-AC39-A1877699D714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2057400" y="1981200"/>
            <a:ext cx="4876800" cy="1692771"/>
          </a:xfrm>
          <a:prstGeom prst="rect">
            <a:avLst/>
          </a:prstGeom>
          <a:solidFill>
            <a:srgbClr val="FFFFCC"/>
          </a:solidFill>
          <a:ln w="57150">
            <a:solidFill>
              <a:schemeClr val="tx1"/>
            </a:solidFill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lvl="1"/>
            <a:r>
              <a:rPr lang="en-US" sz="2000" b="1" i="1" dirty="0"/>
              <a:t>Teamwork</a:t>
            </a:r>
            <a:r>
              <a:rPr lang="en-US" sz="2000" b="1" dirty="0"/>
              <a:t>  </a:t>
            </a:r>
            <a:r>
              <a:rPr lang="en-US" sz="2000" b="1" dirty="0" err="1"/>
              <a:t>terjadi</a:t>
            </a:r>
            <a:r>
              <a:rPr lang="en-US" sz="2000" b="1" dirty="0"/>
              <a:t> </a:t>
            </a:r>
            <a:r>
              <a:rPr lang="en-US" sz="2000" b="1" dirty="0" err="1"/>
              <a:t>hanya</a:t>
            </a:r>
            <a:r>
              <a:rPr lang="en-US" sz="2000" b="1" dirty="0"/>
              <a:t> </a:t>
            </a:r>
            <a:r>
              <a:rPr lang="en-US" sz="2000" b="1" dirty="0" err="1"/>
              <a:t>bila</a:t>
            </a:r>
            <a:r>
              <a:rPr lang="en-US" sz="2000" b="1" dirty="0"/>
              <a:t>, </a:t>
            </a:r>
            <a:r>
              <a:rPr lang="en-US" sz="2000" b="1" dirty="0" err="1"/>
              <a:t>anggota</a:t>
            </a:r>
            <a:r>
              <a:rPr lang="en-US" sz="2000" b="1" dirty="0"/>
              <a:t> </a:t>
            </a:r>
            <a:r>
              <a:rPr lang="en-US" sz="2000" b="1" dirty="0" err="1"/>
              <a:t>tim</a:t>
            </a:r>
            <a:r>
              <a:rPr lang="en-US" sz="2000" b="1" dirty="0"/>
              <a:t>, </a:t>
            </a:r>
          </a:p>
          <a:p>
            <a:pPr lvl="1"/>
            <a:r>
              <a:rPr lang="en-US" sz="3200" b="1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mampu</a:t>
            </a:r>
            <a:r>
              <a:rPr lang="en-US" sz="32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dan</a:t>
            </a:r>
            <a:r>
              <a:rPr lang="en-US" sz="32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mau</a:t>
            </a:r>
            <a:r>
              <a:rPr lang="en-US" sz="32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bekerja</a:t>
            </a:r>
            <a:r>
              <a:rPr lang="en-US" sz="3200" b="1" dirty="0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</a:t>
            </a:r>
            <a:r>
              <a:rPr lang="en-US" sz="3200" b="1" dirty="0" err="1">
                <a:solidFill>
                  <a:srgbClr val="FF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sama</a:t>
            </a:r>
            <a:endParaRPr lang="en-US" b="1" dirty="0"/>
          </a:p>
        </p:txBody>
      </p:sp>
      <p:sp>
        <p:nvSpPr>
          <p:cNvPr id="6" name="Text Box 3"/>
          <p:cNvSpPr txBox="1">
            <a:spLocks noChangeArrowheads="1"/>
          </p:cNvSpPr>
          <p:nvPr/>
        </p:nvSpPr>
        <p:spPr bwMode="auto">
          <a:xfrm>
            <a:off x="1071538" y="685800"/>
            <a:ext cx="7081862" cy="1077218"/>
          </a:xfrm>
          <a:prstGeom prst="rect">
            <a:avLst/>
          </a:prstGeom>
          <a:solidFill>
            <a:srgbClr val="00B0F0"/>
          </a:soli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200" b="1"/>
              <a:t>Kerjasama tim (</a:t>
            </a:r>
            <a:r>
              <a:rPr lang="en-US" sz="3200" b="1" i="1"/>
              <a:t>teamwork</a:t>
            </a:r>
            <a:r>
              <a:rPr lang="en-US" sz="3200" b="1"/>
              <a:t>) mutlak diperlukan.</a:t>
            </a:r>
          </a:p>
        </p:txBody>
      </p:sp>
      <p:sp>
        <p:nvSpPr>
          <p:cNvPr id="7" name="Text Box 4"/>
          <p:cNvSpPr txBox="1">
            <a:spLocks noChangeArrowheads="1"/>
          </p:cNvSpPr>
          <p:nvPr/>
        </p:nvSpPr>
        <p:spPr bwMode="auto">
          <a:xfrm>
            <a:off x="1143000" y="4267200"/>
            <a:ext cx="7467600" cy="1631216"/>
          </a:xfrm>
          <a:prstGeom prst="rect">
            <a:avLst/>
          </a:prstGeom>
          <a:solidFill>
            <a:srgbClr val="FFFFCC"/>
          </a:solidFill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marL="115888" lvl="1" algn="just"/>
            <a:r>
              <a:rPr lang="en-US" sz="2000" b="1" dirty="0" err="1"/>
              <a:t>Kemampuan</a:t>
            </a:r>
            <a:r>
              <a:rPr lang="en-US" sz="2000" b="1" dirty="0"/>
              <a:t>  “</a:t>
            </a:r>
            <a:r>
              <a:rPr lang="en-US" sz="2000" b="1" dirty="0" err="1"/>
              <a:t>sederhana</a:t>
            </a:r>
            <a:r>
              <a:rPr lang="en-US" sz="2000" b="1" dirty="0"/>
              <a:t>” </a:t>
            </a:r>
            <a:r>
              <a:rPr lang="en-US" sz="2000" b="1" dirty="0" err="1"/>
              <a:t>untuk</a:t>
            </a:r>
            <a:r>
              <a:rPr lang="en-US" sz="2000" b="1" dirty="0"/>
              <a:t> </a:t>
            </a:r>
            <a:r>
              <a:rPr lang="en-US" sz="2000" b="1" dirty="0" err="1"/>
              <a:t>bekerja</a:t>
            </a:r>
            <a:r>
              <a:rPr lang="en-US" sz="2000" b="1" dirty="0"/>
              <a:t> </a:t>
            </a:r>
            <a:r>
              <a:rPr lang="en-US" sz="2000" b="1" dirty="0" err="1"/>
              <a:t>sama</a:t>
            </a:r>
            <a:r>
              <a:rPr lang="en-US" sz="2000" b="1" dirty="0"/>
              <a:t> </a:t>
            </a:r>
          </a:p>
          <a:p>
            <a:pPr marL="115888" lvl="1" algn="just">
              <a:buFont typeface="Arrows2" pitchFamily="34" charset="2"/>
              <a:buChar char="^"/>
            </a:pPr>
            <a:r>
              <a:rPr lang="en-US" sz="2000" b="1" dirty="0"/>
              <a:t>   </a:t>
            </a:r>
            <a:r>
              <a:rPr lang="en-US" sz="2000" b="1" dirty="0" err="1">
                <a:solidFill>
                  <a:srgbClr val="FF0000"/>
                </a:solidFill>
              </a:rPr>
              <a:t>menghargai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orang</a:t>
            </a:r>
            <a:r>
              <a:rPr lang="en-US" sz="2000" b="1" dirty="0">
                <a:solidFill>
                  <a:srgbClr val="FF0000"/>
                </a:solidFill>
              </a:rPr>
              <a:t> lain, </a:t>
            </a:r>
          </a:p>
          <a:p>
            <a:pPr marL="115888" lvl="1" algn="just">
              <a:buFont typeface="Arrows2" pitchFamily="34" charset="2"/>
              <a:buChar char="^"/>
            </a:pPr>
            <a:r>
              <a:rPr lang="en-US" sz="2000" b="1" dirty="0">
                <a:solidFill>
                  <a:srgbClr val="FF0000"/>
                </a:solidFill>
              </a:rPr>
              <a:t>   </a:t>
            </a:r>
            <a:r>
              <a:rPr lang="en-US" sz="2000" b="1" dirty="0" err="1">
                <a:solidFill>
                  <a:srgbClr val="FF0000"/>
                </a:solidFill>
              </a:rPr>
              <a:t>memperluas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wawasan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pengetahuan</a:t>
            </a:r>
            <a:r>
              <a:rPr lang="en-US" sz="2000" b="1" dirty="0">
                <a:solidFill>
                  <a:srgbClr val="FF0000"/>
                </a:solidFill>
              </a:rPr>
              <a:t>, </a:t>
            </a:r>
          </a:p>
          <a:p>
            <a:pPr marL="115888" lvl="1" algn="just">
              <a:buFont typeface="Arrows2" pitchFamily="34" charset="2"/>
              <a:buChar char="^"/>
            </a:pPr>
            <a:r>
              <a:rPr lang="en-US" sz="2000" b="1" dirty="0">
                <a:solidFill>
                  <a:srgbClr val="FF0000"/>
                </a:solidFill>
              </a:rPr>
              <a:t>   </a:t>
            </a:r>
            <a:r>
              <a:rPr lang="en-US" sz="2000" b="1" dirty="0" err="1">
                <a:solidFill>
                  <a:srgbClr val="FF0000"/>
                </a:solidFill>
              </a:rPr>
              <a:t>mengungkapkan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ide</a:t>
            </a:r>
            <a:r>
              <a:rPr lang="en-US" sz="2000" b="1" dirty="0">
                <a:solidFill>
                  <a:srgbClr val="FF0000"/>
                </a:solidFill>
              </a:rPr>
              <a:t>, </a:t>
            </a:r>
            <a:r>
              <a:rPr lang="en-US" sz="2000" b="1" dirty="0" err="1">
                <a:solidFill>
                  <a:srgbClr val="FF0000"/>
                </a:solidFill>
              </a:rPr>
              <a:t>pendapat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dan</a:t>
            </a:r>
            <a:r>
              <a:rPr lang="en-US" sz="2000" b="1" dirty="0">
                <a:solidFill>
                  <a:srgbClr val="FF0000"/>
                </a:solidFill>
              </a:rPr>
              <a:t> </a:t>
            </a:r>
            <a:r>
              <a:rPr lang="en-US" sz="2000" b="1" dirty="0" err="1">
                <a:solidFill>
                  <a:srgbClr val="FF0000"/>
                </a:solidFill>
              </a:rPr>
              <a:t>tanggapan</a:t>
            </a:r>
            <a:endParaRPr lang="en-US" sz="2000" b="1" dirty="0">
              <a:solidFill>
                <a:srgbClr val="FF0000"/>
              </a:solidFill>
            </a:endParaRPr>
          </a:p>
          <a:p>
            <a:pPr marL="115888" lvl="1" algn="just">
              <a:buFont typeface="Arrows2" pitchFamily="34" charset="2"/>
              <a:buChar char="^"/>
            </a:pPr>
            <a:r>
              <a:rPr lang="en-US" sz="2000" b="1" dirty="0">
                <a:solidFill>
                  <a:srgbClr val="FF0000"/>
                </a:solidFill>
              </a:rPr>
              <a:t>   </a:t>
            </a:r>
            <a:r>
              <a:rPr lang="en-US" sz="2000" b="1" dirty="0" err="1">
                <a:solidFill>
                  <a:srgbClr val="FF0000"/>
                </a:solidFill>
              </a:rPr>
              <a:t>bernegosiasi</a:t>
            </a:r>
            <a:endParaRPr lang="en-US" sz="2000" b="1" dirty="0">
              <a:solidFill>
                <a:srgbClr val="FF0000"/>
              </a:solidFill>
            </a:endParaRPr>
          </a:p>
        </p:txBody>
      </p:sp>
      <p:pic>
        <p:nvPicPr>
          <p:cNvPr id="8" name="Picture 5" descr="D:\Clipart\Men\22S90525.WM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600" y="2057400"/>
            <a:ext cx="2057400" cy="2054225"/>
          </a:xfrm>
          <a:prstGeom prst="rect">
            <a:avLst/>
          </a:prstGeom>
          <a:noFill/>
        </p:spPr>
      </p:pic>
      <p:pic>
        <p:nvPicPr>
          <p:cNvPr id="9" name="Picture 6" descr="D:\Clipart\Men\22S90524.WM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29400" y="2057400"/>
            <a:ext cx="2178050" cy="216693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 autoUpdateAnimBg="0"/>
      <p:bldP spid="7" grpId="0" animBg="1" autoUpdateAnimBg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>
          <a:xfrm>
            <a:off x="2571736" y="2500306"/>
            <a:ext cx="3929090" cy="1633972"/>
          </a:xfrm>
        </p:spPr>
        <p:txBody>
          <a:bodyPr rtlCol="0">
            <a:normAutofit/>
          </a:bodyPr>
          <a:lstStyle>
            <a:extLst/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6600" b="0" cap="none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Selesai</a:t>
            </a:r>
            <a:r>
              <a:rPr lang="en-US" sz="7200" b="0" cap="none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 Black" pitchFamily="34" charset="0"/>
              </a:rPr>
              <a:t> </a:t>
            </a:r>
            <a:endParaRPr lang="en-US" sz="72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 Black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F6659-7BF0-4EBD-B167-F6157D8B498E}" type="slidenum">
              <a:rPr lang="en-US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13" name="Rectangle 3"/>
          <p:cNvSpPr txBox="1">
            <a:spLocks/>
          </p:cNvSpPr>
          <p:nvPr>
            <p:custDataLst>
              <p:tags r:id="rId1"/>
            </p:custDataLst>
          </p:nvPr>
        </p:nvSpPr>
        <p:spPr bwMode="auto">
          <a:xfrm>
            <a:off x="785786" y="857232"/>
            <a:ext cx="7929618" cy="1143000"/>
          </a:xfrm>
          <a:prstGeom prst="rect">
            <a:avLst/>
          </a:prstGeom>
          <a:ln w="9525">
            <a:noFill/>
            <a:miter lim="800000"/>
            <a:headEnd/>
            <a:tailEnd/>
          </a:ln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>
            <a:extLst/>
          </a:lstStyle>
          <a:p>
            <a:pPr marL="0" marR="0" lvl="0" indent="0" algn="r" defTabSz="914400" rtl="0" eaLnBrk="0" fontAlgn="auto" latinLnBrk="0" hangingPunct="0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Cambria" pitchFamily="18" charset="0"/>
                <a:ea typeface="+mn-ea"/>
                <a:cs typeface="Arial" charset="0"/>
              </a:rPr>
              <a:t>Posisi dan Arti Penting Pembelajaran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Cambria" pitchFamily="18" charset="0"/>
              <a:ea typeface="+mn-ea"/>
              <a:cs typeface="Arial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642910" y="2571744"/>
            <a:ext cx="7929589" cy="2677656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en-US" sz="2800" dirty="0" err="1">
                <a:latin typeface="Cambria" pitchFamily="18" charset="0"/>
              </a:rPr>
              <a:t>Pertemuan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ini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membimbing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mahasiswa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untuk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>
                <a:latin typeface="Cambria" pitchFamily="18" charset="0"/>
              </a:rPr>
              <a:t>memahami</a:t>
            </a:r>
            <a:r>
              <a:rPr lang="en-US" sz="2800" dirty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arti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pentingnya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kerjasama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dalam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kehidupan</a:t>
            </a:r>
            <a:r>
              <a:rPr lang="en-US" sz="2800" dirty="0" smtClean="0">
                <a:latin typeface="Cambria" pitchFamily="18" charset="0"/>
              </a:rPr>
              <a:t>, </a:t>
            </a:r>
            <a:r>
              <a:rPr lang="en-US" sz="2800" dirty="0" err="1" smtClean="0">
                <a:latin typeface="Cambria" pitchFamily="18" charset="0"/>
              </a:rPr>
              <a:t>baik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untuk</a:t>
            </a:r>
            <a:r>
              <a:rPr lang="id-ID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kepentingan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pribadi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maupun</a:t>
            </a:r>
            <a:r>
              <a:rPr lang="en-US" sz="2800" dirty="0" smtClean="0">
                <a:latin typeface="Cambria" pitchFamily="18" charset="0"/>
              </a:rPr>
              <a:t> </a:t>
            </a:r>
            <a:r>
              <a:rPr lang="en-US" sz="2800" dirty="0" err="1" smtClean="0">
                <a:latin typeface="Cambria" pitchFamily="18" charset="0"/>
              </a:rPr>
              <a:t>kelompok</a:t>
            </a:r>
            <a:r>
              <a:rPr lang="en-US" sz="2800" dirty="0" smtClean="0">
                <a:latin typeface="Cambria" pitchFamily="18" charset="0"/>
              </a:rPr>
              <a:t> (</a:t>
            </a:r>
            <a:r>
              <a:rPr lang="en-US" sz="2800" dirty="0" err="1" smtClean="0">
                <a:latin typeface="Cambria" pitchFamily="18" charset="0"/>
              </a:rPr>
              <a:t>komunitas</a:t>
            </a:r>
            <a:r>
              <a:rPr lang="en-US" sz="2800" dirty="0" smtClean="0">
                <a:latin typeface="Cambria" pitchFamily="18" charset="0"/>
              </a:rPr>
              <a:t>)</a:t>
            </a:r>
            <a:r>
              <a:rPr lang="id-ID" sz="2800" dirty="0" smtClean="0">
                <a:latin typeface="Cambria" pitchFamily="18" charset="0"/>
              </a:rPr>
              <a:t>, serta mampu menciptakan kerjasama yang baik dalam kehidupannya.</a:t>
            </a:r>
            <a:endParaRPr lang="en-US" sz="2800" dirty="0">
              <a:latin typeface="Cambria" pitchFamily="18" charset="0"/>
            </a:endParaRPr>
          </a:p>
        </p:txBody>
      </p:sp>
      <p:pic>
        <p:nvPicPr>
          <p:cNvPr id="15" name="Picture 8" descr="D:\LAMPUNG\GALLERY FOTO\AKTIVITAS\GOTONG-ROYONG\hastopdiperjuangan.wp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930813" y="19345399"/>
            <a:ext cx="2400300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dissolv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CCACF73-F7BD-4215-AC39-A1877699D71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446213" y="438150"/>
            <a:ext cx="7600950" cy="7080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Outcomes </a:t>
            </a:r>
            <a:r>
              <a:rPr lang="en-US" sz="4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Prores</a:t>
            </a:r>
            <a:r>
              <a:rPr lang="en-US" sz="40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 </a:t>
            </a:r>
            <a:r>
              <a:rPr lang="en-US" sz="4000" b="1" dirty="0" err="1">
                <a:effectLst>
                  <a:outerShdw blurRad="38100" dist="38100" dir="2700000" algn="tl">
                    <a:srgbClr val="C0C0C0"/>
                  </a:outerShdw>
                </a:effectLst>
                <a:latin typeface="Cambria" pitchFamily="18" charset="0"/>
                <a:cs typeface="Arial" charset="0"/>
              </a:rPr>
              <a:t>Pembelajaran</a:t>
            </a:r>
            <a:endParaRPr lang="en-US" sz="4000" b="1" dirty="0">
              <a:effectLst>
                <a:outerShdw blurRad="38100" dist="38100" dir="2700000" algn="tl">
                  <a:srgbClr val="C0C0C0"/>
                </a:outerShdw>
              </a:effectLst>
              <a:latin typeface="Cambria" pitchFamily="18" charset="0"/>
              <a:cs typeface="Arial" charset="0"/>
            </a:endParaRPr>
          </a:p>
        </p:txBody>
      </p:sp>
      <p:graphicFrame>
        <p:nvGraphicFramePr>
          <p:cNvPr id="9" name="Content Placeholder 5"/>
          <p:cNvGraphicFramePr>
            <a:graphicFrameLocks/>
          </p:cNvGraphicFramePr>
          <p:nvPr/>
        </p:nvGraphicFramePr>
        <p:xfrm>
          <a:off x="581025" y="1509713"/>
          <a:ext cx="8229600" cy="3657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0288"/>
                <a:gridCol w="5829312"/>
              </a:tblGrid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Taxonomi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Bloom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Outcomes</a:t>
                      </a: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Memorizing 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memiliki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pemahaman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komprehensip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tentang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arti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penting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kerjasama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dalam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kehidupan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.</a:t>
                      </a: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Comprehension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memahami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konsep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kerjasama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implikasinya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bagi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kehidupan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.</a:t>
                      </a:r>
                    </a:p>
                  </a:txBody>
                  <a:tcPr horzOverflow="overflow"/>
                </a:tc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Application</a:t>
                      </a:r>
                    </a:p>
                  </a:txBody>
                  <a:tcPr horzOverflow="overflow"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Mahasiswa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memiliki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kemampuan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mengembangkan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kerjasama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dalam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upaya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melakukan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perbaikan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hidup</a:t>
                      </a:r>
                      <a:r>
                        <a:rPr kumimoji="0" lang="en-US" sz="2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mbria" pitchFamily="18" charset="0"/>
                        </a:rPr>
                        <a:t>.</a:t>
                      </a:r>
                    </a:p>
                  </a:txBody>
                  <a:tcPr horzOverflow="overflow"/>
                </a:tc>
              </a:tr>
            </a:tbl>
          </a:graphicData>
        </a:graphic>
      </p:graphicFrame>
      <p:sp>
        <p:nvSpPr>
          <p:cNvPr id="12" name="Slide Number Placeholder 8"/>
          <p:cNvSpPr txBox="1">
            <a:spLocks/>
          </p:cNvSpPr>
          <p:nvPr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4313928-DC1B-4B64-9A26-0B6F45BBD8B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slow">
    <p:dissolv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Buat</a:t>
            </a:r>
            <a:r>
              <a:rPr lang="en-US" b="1" dirty="0" smtClean="0"/>
              <a:t> </a:t>
            </a:r>
            <a:r>
              <a:rPr lang="en-US" b="1" dirty="0" err="1" smtClean="0"/>
              <a:t>Rencana</a:t>
            </a:r>
            <a:r>
              <a:rPr lang="en-US" b="1" dirty="0" smtClean="0"/>
              <a:t> </a:t>
            </a:r>
            <a:r>
              <a:rPr lang="en-US" b="1" dirty="0" err="1" smtClean="0"/>
              <a:t>Kerjasama</a:t>
            </a:r>
            <a:r>
              <a:rPr lang="en-US" b="1" dirty="0" smtClean="0"/>
              <a:t> </a:t>
            </a:r>
            <a:r>
              <a:rPr lang="en-US" b="1" dirty="0" err="1" smtClean="0"/>
              <a:t>Bisnis</a:t>
            </a:r>
            <a:endParaRPr lang="en-US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857224" y="1571612"/>
            <a:ext cx="7715304" cy="29557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dirty="0" err="1" smtClean="0"/>
              <a:t>Bentuk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bisnis</a:t>
            </a:r>
            <a:r>
              <a:rPr lang="en-US" sz="3200" b="1" dirty="0" smtClean="0"/>
              <a:t> :</a:t>
            </a:r>
          </a:p>
          <a:p>
            <a:pPr>
              <a:lnSpc>
                <a:spcPct val="150000"/>
              </a:lnSpc>
            </a:pPr>
            <a:r>
              <a:rPr lang="en-US" sz="3200" b="1" dirty="0" err="1" smtClean="0"/>
              <a:t>Kerjasama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dengan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siapa</a:t>
            </a:r>
            <a:r>
              <a:rPr lang="en-US" sz="3200" b="1" dirty="0" smtClean="0"/>
              <a:t>:</a:t>
            </a:r>
          </a:p>
          <a:p>
            <a:pPr>
              <a:lnSpc>
                <a:spcPct val="150000"/>
              </a:lnSpc>
            </a:pPr>
            <a:r>
              <a:rPr lang="en-US" sz="3200" b="1" dirty="0" err="1" smtClean="0"/>
              <a:t>Bagaimana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bentuk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kerjasama</a:t>
            </a:r>
            <a:endParaRPr lang="en-US" sz="3200" b="1" dirty="0" smtClean="0"/>
          </a:p>
          <a:p>
            <a:pPr>
              <a:lnSpc>
                <a:spcPct val="150000"/>
              </a:lnSpc>
            </a:pPr>
            <a:r>
              <a:rPr lang="en-US" sz="3200" b="1" dirty="0" err="1" smtClean="0"/>
              <a:t>Mengapa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harus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kerjasama</a:t>
            </a:r>
            <a:endParaRPr lang="en-US" sz="3200" b="1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rtlCol="0">
            <a:normAutofit/>
          </a:bodyPr>
          <a:lstStyle>
            <a:extLst/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2800" b="0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chemeClr val="bg2">
                    <a:lumMod val="50000"/>
                  </a:schemeClr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63500" dir="3600000" algn="tl" rotWithShape="0">
                    <a:srgbClr val="000000">
                      <a:alpha val="70000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" pitchFamily="34" charset="0"/>
                <a:cs typeface="Arial" pitchFamily="34" charset="0"/>
              </a:rPr>
              <a:t> </a:t>
            </a:r>
            <a:endParaRPr lang="en-US" sz="2800" b="0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chemeClr val="bg2">
                  <a:lumMod val="50000"/>
                </a:schemeClr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63500" dir="3600000" algn="tl" rotWithShape="0">
                  <a:srgbClr val="000000">
                    <a:alpha val="70000"/>
                  </a:srgbClr>
                </a:outerShdw>
                <a:reflection blurRad="6350" stA="60000" endA="900" endPos="58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F6659-7BF0-4EBD-B167-F6157D8B498E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214810" y="357166"/>
            <a:ext cx="375775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cap="none" spc="0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KERJASAMA</a:t>
            </a:r>
            <a:endParaRPr lang="en-US" sz="4400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28596" y="1643050"/>
            <a:ext cx="8143932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 smtClean="0"/>
              <a:t>Upaya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pencapaian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tujuan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tidak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hanya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dilakukan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melalui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cara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mengalahkan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saingan</a:t>
            </a:r>
            <a:r>
              <a:rPr lang="en-US" sz="3200" b="1" dirty="0" smtClean="0"/>
              <a:t>, </a:t>
            </a:r>
            <a:r>
              <a:rPr lang="en-US" sz="3200" b="1" dirty="0" err="1" smtClean="0"/>
              <a:t>melainkan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juga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dapat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dilakukan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melalui</a:t>
            </a:r>
            <a:r>
              <a:rPr lang="en-US" sz="3200" b="1" dirty="0" smtClean="0"/>
              <a:t> </a:t>
            </a:r>
            <a:r>
              <a:rPr lang="fi-FI" sz="3200" b="1" dirty="0" smtClean="0"/>
              <a:t>kerjasama dan kolaborasi. </a:t>
            </a:r>
          </a:p>
          <a:p>
            <a:r>
              <a:rPr lang="fi-FI" sz="3200" b="1" dirty="0" smtClean="0"/>
              <a:t>Kolaborasi adalah “ </a:t>
            </a:r>
            <a:r>
              <a:rPr lang="fi-FI" sz="3200" b="1" i="1" dirty="0" smtClean="0"/>
              <a:t>a purposive</a:t>
            </a:r>
          </a:p>
          <a:p>
            <a:r>
              <a:rPr lang="en-US" sz="3200" b="1" i="1" dirty="0" smtClean="0"/>
              <a:t>relationship”. </a:t>
            </a:r>
          </a:p>
          <a:p>
            <a:r>
              <a:rPr lang="en-US" sz="3200" b="1" i="1" dirty="0" smtClean="0"/>
              <a:t>                             (Schrage, 1995 : 29).</a:t>
            </a:r>
            <a:endParaRPr lang="en-US" sz="3200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 rtlCol="0">
            <a:normAutofit/>
          </a:bodyPr>
          <a:lstStyle>
            <a:extLst/>
          </a:lstStyle>
          <a:p>
            <a:pPr algn="ctr" eaLnBrk="1" fontAlgn="auto" hangingPunct="1">
              <a:spcAft>
                <a:spcPts val="0"/>
              </a:spcAft>
              <a:defRPr/>
            </a:pPr>
            <a:r>
              <a:rPr lang="en-US" sz="3600" b="1" cap="none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C00000"/>
                </a:solidFill>
                <a:effectLst>
                  <a:glow rad="63500">
                    <a:schemeClr val="accent4">
                      <a:satMod val="175000"/>
                      <a:alpha val="4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6350" stA="60000" endA="900" endPos="58000" dir="5400000" sy="-100000" algn="bl" rotWithShape="0"/>
                </a:effectLst>
                <a:latin typeface="Arial" pitchFamily="34" charset="0"/>
                <a:cs typeface="Arial" pitchFamily="34" charset="0"/>
              </a:rPr>
              <a:t>TUJUAN KERJASAMA</a:t>
            </a:r>
            <a:endParaRPr lang="en-US" sz="3600" b="1" cap="none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C00000"/>
              </a:solidFill>
              <a:effectLst>
                <a:glow rad="63500">
                  <a:schemeClr val="accent4">
                    <a:satMod val="175000"/>
                    <a:alpha val="4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  <a:reflection blurRad="6350" stA="60000" endA="900" endPos="58000" dir="5400000" sy="-100000" algn="bl" rotWithShape="0"/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314580"/>
            <a:ext cx="8229600" cy="2328866"/>
          </a:xfrm>
        </p:spPr>
        <p:txBody>
          <a:bodyPr/>
          <a:lstStyle/>
          <a:p>
            <a:r>
              <a:rPr lang="id-ID" b="1" dirty="0" smtClean="0"/>
              <a:t>Me</a:t>
            </a:r>
            <a:r>
              <a:rPr lang="en-US" b="1" dirty="0" err="1" smtClean="0"/>
              <a:t>mecahkan</a:t>
            </a:r>
            <a:r>
              <a:rPr lang="en-US" b="1" dirty="0" smtClean="0"/>
              <a:t> </a:t>
            </a:r>
            <a:r>
              <a:rPr lang="en-US" b="1" dirty="0" err="1" smtClean="0"/>
              <a:t>masalah</a:t>
            </a:r>
            <a:endParaRPr lang="id-ID" b="1" dirty="0" smtClean="0"/>
          </a:p>
          <a:p>
            <a:r>
              <a:rPr lang="id-ID" b="1" dirty="0" smtClean="0"/>
              <a:t>Me</a:t>
            </a:r>
            <a:r>
              <a:rPr lang="en-US" b="1" dirty="0" err="1" smtClean="0"/>
              <a:t>nciptakan</a:t>
            </a:r>
            <a:r>
              <a:rPr lang="en-US" b="1" dirty="0" smtClean="0"/>
              <a:t> </a:t>
            </a:r>
            <a:r>
              <a:rPr lang="en-US" b="1" dirty="0" err="1" smtClean="0"/>
              <a:t>sesuai</a:t>
            </a:r>
            <a:endParaRPr lang="id-ID" b="1" dirty="0" smtClean="0"/>
          </a:p>
          <a:p>
            <a:r>
              <a:rPr lang="id-ID" b="1" dirty="0" smtClean="0"/>
              <a:t>Me</a:t>
            </a:r>
            <a:r>
              <a:rPr lang="en-US" b="1" dirty="0" err="1" smtClean="0"/>
              <a:t>nemukan</a:t>
            </a:r>
            <a:r>
              <a:rPr lang="en-US" b="1" dirty="0" smtClean="0"/>
              <a:t> </a:t>
            </a:r>
            <a:r>
              <a:rPr lang="en-US" b="1" dirty="0" err="1" smtClean="0"/>
              <a:t>sesuatu</a:t>
            </a:r>
            <a:r>
              <a:rPr lang="en-US" b="1" dirty="0" smtClean="0"/>
              <a:t> </a:t>
            </a:r>
            <a:r>
              <a:rPr lang="en-US" b="1" dirty="0" err="1" smtClean="0"/>
              <a:t>dalam</a:t>
            </a:r>
            <a:r>
              <a:rPr lang="en-US" b="1" dirty="0" smtClean="0"/>
              <a:t> </a:t>
            </a:r>
            <a:r>
              <a:rPr lang="en-US" b="1" dirty="0" err="1" smtClean="0"/>
              <a:t>hambatan</a:t>
            </a:r>
            <a:endParaRPr lang="id-ID" b="1" dirty="0" smtClean="0"/>
          </a:p>
          <a:p>
            <a:pPr>
              <a:buNone/>
            </a:pPr>
            <a:endParaRPr lang="id-ID" b="1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78F6659-7BF0-4EBD-B167-F6157D8B498E}" type="slidenum">
              <a:rPr lang="en-US"/>
              <a:pPr>
                <a:defRPr/>
              </a:pPr>
              <a:t>6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214810" y="4643446"/>
            <a:ext cx="42594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/>
              <a:t>(Schrage, 1995 : 29). </a:t>
            </a:r>
            <a:endParaRPr lang="en-US" sz="3200" dirty="0"/>
          </a:p>
        </p:txBody>
      </p:sp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5427640"/>
            <a:ext cx="2133600" cy="365125"/>
          </a:xfrm>
        </p:spPr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pic>
        <p:nvPicPr>
          <p:cNvPr id="7" name="Picture 2" descr="C:\Users\NEON\Documents\friendship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204384">
            <a:off x="5496355" y="3105993"/>
            <a:ext cx="2906156" cy="2208678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9" name="TextBox 13"/>
          <p:cNvSpPr txBox="1">
            <a:spLocks noChangeArrowheads="1"/>
          </p:cNvSpPr>
          <p:nvPr/>
        </p:nvSpPr>
        <p:spPr bwMode="auto">
          <a:xfrm>
            <a:off x="762000" y="442890"/>
            <a:ext cx="72390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d-ID"/>
          </a:p>
        </p:txBody>
      </p:sp>
      <p:sp>
        <p:nvSpPr>
          <p:cNvPr id="10" name="Title 1"/>
          <p:cNvSpPr txBox="1">
            <a:spLocks/>
          </p:cNvSpPr>
          <p:nvPr/>
        </p:nvSpPr>
        <p:spPr bwMode="auto">
          <a:xfrm>
            <a:off x="857250" y="214290"/>
            <a:ext cx="7848600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endParaRPr lang="id-ID" sz="2800" kern="0" dirty="0">
              <a:latin typeface="+mj-lt"/>
              <a:ea typeface="+mj-ea"/>
              <a:cs typeface="+mj-cs"/>
            </a:endParaRPr>
          </a:p>
        </p:txBody>
      </p:sp>
      <p:sp>
        <p:nvSpPr>
          <p:cNvPr id="11" name="Title 1"/>
          <p:cNvSpPr txBox="1">
            <a:spLocks/>
          </p:cNvSpPr>
          <p:nvPr/>
        </p:nvSpPr>
        <p:spPr bwMode="auto">
          <a:xfrm>
            <a:off x="1066800" y="519090"/>
            <a:ext cx="7848600" cy="563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US" sz="4400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Mengapa</a:t>
            </a:r>
            <a:r>
              <a:rPr lang="en-US" sz="4400" kern="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Perlu</a:t>
            </a:r>
            <a:r>
              <a:rPr lang="en-US" sz="4400" kern="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Kerja</a:t>
            </a:r>
            <a:r>
              <a:rPr lang="en-US" sz="4400" kern="0" dirty="0">
                <a:solidFill>
                  <a:srgbClr val="C00000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4400" kern="0" dirty="0" err="1">
                <a:solidFill>
                  <a:srgbClr val="C00000"/>
                </a:solidFill>
                <a:latin typeface="+mj-lt"/>
                <a:ea typeface="+mj-ea"/>
                <a:cs typeface="+mj-cs"/>
              </a:rPr>
              <a:t>Sama</a:t>
            </a:r>
            <a:endParaRPr lang="id-ID" sz="4400" kern="0" dirty="0">
              <a:solidFill>
                <a:srgbClr val="C0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2" name="Content Placeholder 2"/>
          <p:cNvSpPr txBox="1">
            <a:spLocks/>
          </p:cNvSpPr>
          <p:nvPr/>
        </p:nvSpPr>
        <p:spPr bwMode="auto">
          <a:xfrm>
            <a:off x="500034" y="1428720"/>
            <a:ext cx="6781800" cy="312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>
              <a:spcBef>
                <a:spcPct val="20000"/>
              </a:spcBef>
              <a:buFontTx/>
              <a:buChar char="•"/>
              <a:defRPr/>
            </a:pPr>
            <a:r>
              <a:rPr lang="id-ID" sz="2800" b="1" kern="0" dirty="0">
                <a:latin typeface="+mn-lt"/>
                <a:cs typeface="+mn-cs"/>
              </a:rPr>
              <a:t> </a:t>
            </a:r>
            <a:r>
              <a:rPr lang="en-US" sz="2800" b="1" kern="0" dirty="0" err="1">
                <a:latin typeface="+mn-lt"/>
                <a:cs typeface="+mn-cs"/>
              </a:rPr>
              <a:t>Kebutuhan</a:t>
            </a:r>
            <a:r>
              <a:rPr lang="en-US" sz="2800" b="1" kern="0" dirty="0">
                <a:latin typeface="+mn-lt"/>
                <a:cs typeface="+mn-cs"/>
              </a:rPr>
              <a:t> </a:t>
            </a:r>
            <a:r>
              <a:rPr lang="en-US" sz="2800" b="1" kern="0" dirty="0" err="1">
                <a:latin typeface="+mn-lt"/>
                <a:cs typeface="+mn-cs"/>
              </a:rPr>
              <a:t>Manusia</a:t>
            </a:r>
            <a:endParaRPr lang="en-US" sz="2800" b="1" kern="0" dirty="0">
              <a:latin typeface="+mn-lt"/>
              <a:cs typeface="+mn-cs"/>
            </a:endParaRPr>
          </a:p>
          <a:p>
            <a:pPr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800" b="1" kern="0" dirty="0">
                <a:latin typeface="+mn-lt"/>
                <a:cs typeface="+mn-cs"/>
              </a:rPr>
              <a:t> </a:t>
            </a:r>
            <a:r>
              <a:rPr lang="en-US" sz="2800" b="1" kern="0" dirty="0" err="1">
                <a:latin typeface="+mn-lt"/>
                <a:cs typeface="+mn-cs"/>
              </a:rPr>
              <a:t>Pembagian</a:t>
            </a:r>
            <a:r>
              <a:rPr lang="en-US" sz="2800" b="1" kern="0" dirty="0">
                <a:latin typeface="+mn-lt"/>
                <a:cs typeface="+mn-cs"/>
              </a:rPr>
              <a:t> </a:t>
            </a:r>
            <a:r>
              <a:rPr lang="en-US" sz="2800" b="1" kern="0" dirty="0" err="1">
                <a:latin typeface="+mn-lt"/>
                <a:cs typeface="+mn-cs"/>
              </a:rPr>
              <a:t>Tugas</a:t>
            </a:r>
            <a:endParaRPr lang="en-US" sz="2800" b="1" kern="0" dirty="0">
              <a:latin typeface="+mn-lt"/>
              <a:cs typeface="+mn-cs"/>
            </a:endParaRPr>
          </a:p>
          <a:p>
            <a:pPr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800" b="1" kern="0" dirty="0">
                <a:latin typeface="+mn-lt"/>
                <a:cs typeface="+mn-cs"/>
              </a:rPr>
              <a:t> </a:t>
            </a:r>
            <a:r>
              <a:rPr lang="en-US" sz="2800" b="1" kern="0" dirty="0" err="1">
                <a:latin typeface="+mn-lt"/>
                <a:cs typeface="+mn-cs"/>
              </a:rPr>
              <a:t>Meringankan</a:t>
            </a:r>
            <a:r>
              <a:rPr lang="en-US" sz="2800" b="1" kern="0" dirty="0">
                <a:latin typeface="+mn-lt"/>
                <a:cs typeface="+mn-cs"/>
              </a:rPr>
              <a:t> </a:t>
            </a:r>
            <a:r>
              <a:rPr lang="en-US" sz="2800" b="1" kern="0" dirty="0" err="1">
                <a:latin typeface="+mn-lt"/>
                <a:cs typeface="+mn-cs"/>
              </a:rPr>
              <a:t>Tugas</a:t>
            </a:r>
            <a:endParaRPr lang="en-US" sz="2800" b="1" kern="0" dirty="0">
              <a:latin typeface="+mn-lt"/>
              <a:cs typeface="+mn-cs"/>
            </a:endParaRPr>
          </a:p>
          <a:p>
            <a:pPr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800" b="1" kern="0" dirty="0">
                <a:latin typeface="+mn-lt"/>
                <a:cs typeface="+mn-cs"/>
              </a:rPr>
              <a:t> </a:t>
            </a:r>
            <a:r>
              <a:rPr lang="en-US" sz="2800" b="1" kern="0" dirty="0" err="1">
                <a:latin typeface="+mn-lt"/>
                <a:cs typeface="+mn-cs"/>
              </a:rPr>
              <a:t>Dilipat</a:t>
            </a:r>
            <a:r>
              <a:rPr lang="id-ID" sz="2800" b="1" kern="0" dirty="0">
                <a:latin typeface="+mn-lt"/>
                <a:cs typeface="+mn-cs"/>
              </a:rPr>
              <a:t> </a:t>
            </a:r>
            <a:r>
              <a:rPr lang="en-US" sz="2800" b="1" kern="0" dirty="0" err="1">
                <a:latin typeface="+mn-lt"/>
                <a:cs typeface="+mn-cs"/>
              </a:rPr>
              <a:t>gandakan</a:t>
            </a:r>
            <a:r>
              <a:rPr lang="en-US" sz="2800" b="1" kern="0" dirty="0">
                <a:latin typeface="+mn-lt"/>
                <a:cs typeface="+mn-cs"/>
              </a:rPr>
              <a:t> </a:t>
            </a:r>
            <a:r>
              <a:rPr lang="en-US" sz="2800" b="1" kern="0" dirty="0" err="1">
                <a:latin typeface="+mn-lt"/>
                <a:cs typeface="+mn-cs"/>
              </a:rPr>
              <a:t>Pahala</a:t>
            </a:r>
            <a:endParaRPr lang="en-US" sz="2800" b="1" kern="0" dirty="0">
              <a:latin typeface="+mn-lt"/>
              <a:cs typeface="+mn-cs"/>
            </a:endParaRPr>
          </a:p>
          <a:p>
            <a:pPr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800" b="1" kern="0" dirty="0">
                <a:latin typeface="+mn-lt"/>
                <a:cs typeface="+mn-cs"/>
              </a:rPr>
              <a:t> </a:t>
            </a:r>
            <a:r>
              <a:rPr lang="en-US" sz="2800" b="1" kern="0" dirty="0" err="1">
                <a:latin typeface="+mn-lt"/>
                <a:cs typeface="+mn-cs"/>
              </a:rPr>
              <a:t>Saling</a:t>
            </a:r>
            <a:r>
              <a:rPr lang="en-US" sz="2800" b="1" kern="0" dirty="0">
                <a:latin typeface="+mn-lt"/>
                <a:cs typeface="+mn-cs"/>
              </a:rPr>
              <a:t> </a:t>
            </a:r>
            <a:r>
              <a:rPr lang="en-US" sz="2800" b="1" kern="0" dirty="0" err="1">
                <a:latin typeface="+mn-lt"/>
                <a:cs typeface="+mn-cs"/>
              </a:rPr>
              <a:t>Menyempurnakan</a:t>
            </a:r>
            <a:r>
              <a:rPr lang="en-US" sz="2800" b="1" kern="0" dirty="0">
                <a:latin typeface="+mn-lt"/>
                <a:cs typeface="+mn-cs"/>
              </a:rPr>
              <a:t> </a:t>
            </a:r>
          </a:p>
          <a:p>
            <a:pPr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800" b="1" kern="0" dirty="0">
                <a:latin typeface="+mn-lt"/>
                <a:cs typeface="+mn-cs"/>
              </a:rPr>
              <a:t> </a:t>
            </a:r>
            <a:r>
              <a:rPr lang="en-US" sz="2800" b="1" kern="0" dirty="0" err="1">
                <a:latin typeface="+mn-lt"/>
                <a:cs typeface="+mn-cs"/>
              </a:rPr>
              <a:t>Dekat</a:t>
            </a:r>
            <a:r>
              <a:rPr lang="en-US" sz="2800" b="1" kern="0" dirty="0">
                <a:latin typeface="+mn-lt"/>
                <a:cs typeface="+mn-cs"/>
              </a:rPr>
              <a:t> </a:t>
            </a:r>
            <a:r>
              <a:rPr lang="en-US" sz="2800" b="1" kern="0" dirty="0" err="1">
                <a:latin typeface="+mn-lt"/>
                <a:cs typeface="+mn-cs"/>
              </a:rPr>
              <a:t>dengan</a:t>
            </a:r>
            <a:r>
              <a:rPr lang="en-US" sz="2800" b="1" kern="0" dirty="0">
                <a:latin typeface="+mn-lt"/>
                <a:cs typeface="+mn-cs"/>
              </a:rPr>
              <a:t> </a:t>
            </a:r>
            <a:r>
              <a:rPr lang="en-US" sz="2800" b="1" kern="0" dirty="0" err="1">
                <a:latin typeface="+mn-lt"/>
                <a:cs typeface="+mn-cs"/>
              </a:rPr>
              <a:t>pertolongan</a:t>
            </a:r>
            <a:r>
              <a:rPr lang="id-ID" sz="2800" b="1" kern="0" dirty="0">
                <a:latin typeface="+mn-lt"/>
                <a:cs typeface="+mn-cs"/>
              </a:rPr>
              <a:t>-Nya</a:t>
            </a:r>
            <a:endParaRPr lang="en-US" sz="2800" b="1" kern="0" dirty="0">
              <a:latin typeface="+mn-lt"/>
              <a:cs typeface="+mn-cs"/>
            </a:endParaRPr>
          </a:p>
          <a:p>
            <a:pPr eaLnBrk="0" hangingPunct="0">
              <a:spcBef>
                <a:spcPct val="20000"/>
              </a:spcBef>
              <a:defRPr/>
            </a:pPr>
            <a:endParaRPr lang="id-ID" sz="2800" b="1" kern="0" dirty="0">
              <a:latin typeface="+mn-lt"/>
              <a:cs typeface="+mn-cs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262322" y="4631288"/>
            <a:ext cx="195262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dirty="0" smtClean="0"/>
              <a:t>(</a:t>
            </a:r>
            <a:r>
              <a:rPr lang="id-ID" b="1" dirty="0" smtClean="0"/>
              <a:t>Sutikno</a:t>
            </a:r>
            <a:r>
              <a:rPr lang="id-ID" b="1" dirty="0"/>
              <a:t>, </a:t>
            </a:r>
            <a:r>
              <a:rPr lang="id-ID" b="1" dirty="0" smtClean="0"/>
              <a:t>2011</a:t>
            </a:r>
            <a:r>
              <a:rPr lang="en-US" b="1" dirty="0" smtClean="0"/>
              <a:t>)</a:t>
            </a:r>
            <a:endParaRPr lang="id-ID" b="1" dirty="0"/>
          </a:p>
        </p:txBody>
      </p:sp>
      <p:sp>
        <p:nvSpPr>
          <p:cNvPr id="14" name="Title 1"/>
          <p:cNvSpPr txBox="1">
            <a:spLocks/>
          </p:cNvSpPr>
          <p:nvPr/>
        </p:nvSpPr>
        <p:spPr bwMode="auto">
          <a:xfrm>
            <a:off x="857250" y="214290"/>
            <a:ext cx="7848600" cy="1214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endParaRPr lang="id-ID" sz="2800" kern="0" dirty="0"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 spd="slow">
    <p:dissolv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JENIS KERJASAMA</a:t>
            </a:r>
            <a:endParaRPr lang="en-US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503C237-9A6F-431C-988D-5A98211B42A5}" type="datetime1">
              <a:rPr lang="en-US" smtClean="0"/>
              <a:pPr>
                <a:defRPr/>
              </a:pPr>
              <a:t>9/1/2020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Revisi 02 - Character Building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85720" y="1928802"/>
            <a:ext cx="8358247" cy="36625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Kerjasama</a:t>
            </a:r>
            <a:r>
              <a:rPr lang="en-US" sz="4400" b="1" cap="none" spc="0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400" b="1" cap="none" spc="0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Langsung</a:t>
            </a:r>
            <a:endParaRPr lang="en-US" sz="4400" b="1" cap="none" spc="0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lvl="1"/>
            <a:r>
              <a:rPr lang="en-US" sz="36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Sama-sama</a:t>
            </a:r>
            <a:r>
              <a:rPr lang="en-US" sz="36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terlibat</a:t>
            </a:r>
            <a:r>
              <a:rPr lang="en-US" sz="36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langsung</a:t>
            </a:r>
            <a:r>
              <a:rPr lang="en-US" sz="36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pada</a:t>
            </a:r>
            <a:r>
              <a:rPr lang="en-US" sz="36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objek</a:t>
            </a:r>
            <a:r>
              <a:rPr lang="en-US" sz="36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yang </a:t>
            </a:r>
            <a:r>
              <a:rPr lang="en-US" sz="36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sama</a:t>
            </a:r>
            <a:endParaRPr lang="en-US" sz="3600" b="1" dirty="0" smtClean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lvl="1"/>
            <a:endParaRPr lang="en-US" sz="3600" b="1" dirty="0" smtClean="0">
              <a:ln w="1905"/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r>
              <a:rPr lang="en-US" sz="44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Kerjasama</a:t>
            </a:r>
            <a:r>
              <a:rPr lang="en-US" sz="4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4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tidak</a:t>
            </a:r>
            <a:r>
              <a:rPr lang="en-US" sz="4400" b="1" dirty="0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4400" b="1" dirty="0" err="1" smtClean="0">
                <a:ln w="1905"/>
                <a:solidFill>
                  <a:srgbClr val="00206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langsung</a:t>
            </a:r>
            <a:endParaRPr lang="en-US" sz="4400" b="1" dirty="0" smtClean="0">
              <a:ln w="1905"/>
              <a:solidFill>
                <a:srgbClr val="00206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  <a:p>
            <a:pPr lvl="1"/>
            <a:r>
              <a:rPr lang="en-US" sz="36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Tidak</a:t>
            </a:r>
            <a:r>
              <a:rPr lang="en-US" sz="36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saling</a:t>
            </a:r>
            <a:r>
              <a:rPr lang="en-US" sz="36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terlibat</a:t>
            </a:r>
            <a:r>
              <a:rPr lang="en-US" sz="3600" b="1" dirty="0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3600" b="1" dirty="0" err="1" smtClean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langsung</a:t>
            </a:r>
            <a:endParaRPr lang="en-US" sz="3600" b="1" dirty="0" smtClean="0">
              <a:ln w="1905"/>
              <a:solidFill>
                <a:srgbClr val="C0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 spd="slow">
    <p:dissolv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FBB9DD-AED3-4587-A805-96DD90910B3E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990282" y="719720"/>
            <a:ext cx="722505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Hambatan</a:t>
            </a:r>
            <a:r>
              <a:rPr lang="en-US" sz="54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 </a:t>
            </a:r>
            <a:r>
              <a:rPr lang="en-US" sz="54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Kerjasama</a:t>
            </a:r>
            <a:endParaRPr lang="en-US" sz="54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8596" y="1928802"/>
            <a:ext cx="821537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</a:t>
            </a:r>
            <a:r>
              <a:rPr lang="en-US" sz="3200" b="1" dirty="0" err="1" smtClean="0"/>
              <a:t>Keahlian</a:t>
            </a:r>
            <a:endParaRPr lang="en-US" sz="3200" b="1" dirty="0" smtClean="0"/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</a:t>
            </a:r>
            <a:r>
              <a:rPr lang="en-US" sz="3200" b="1" dirty="0" err="1" smtClean="0"/>
              <a:t>Waktu</a:t>
            </a:r>
            <a:endParaRPr lang="en-US" sz="3200" b="1" dirty="0" smtClean="0"/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</a:t>
            </a:r>
            <a:r>
              <a:rPr lang="en-US" sz="3200" b="1" dirty="0" err="1" smtClean="0"/>
              <a:t>Biaya</a:t>
            </a:r>
            <a:endParaRPr lang="en-US" sz="3200" b="1" dirty="0" smtClean="0"/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</a:t>
            </a:r>
            <a:r>
              <a:rPr lang="en-US" sz="3200" b="1" dirty="0" err="1" smtClean="0"/>
              <a:t>Kompetisi</a:t>
            </a:r>
            <a:endParaRPr lang="en-US" sz="3200" b="1" dirty="0" smtClean="0"/>
          </a:p>
          <a:p>
            <a:pPr>
              <a:buFont typeface="Arial" pitchFamily="34" charset="0"/>
              <a:buChar char="•"/>
            </a:pPr>
            <a:r>
              <a:rPr lang="en-US" sz="3200" b="1" dirty="0" smtClean="0"/>
              <a:t> </a:t>
            </a:r>
            <a:r>
              <a:rPr lang="en-US" sz="3200" b="1" dirty="0" err="1" smtClean="0"/>
              <a:t>Kearifan</a:t>
            </a:r>
            <a:r>
              <a:rPr lang="en-US" sz="3200" b="1" dirty="0" smtClean="0"/>
              <a:t> </a:t>
            </a:r>
            <a:r>
              <a:rPr lang="en-US" sz="3200" b="1" dirty="0" err="1" smtClean="0"/>
              <a:t>konvensional</a:t>
            </a:r>
            <a:endParaRPr lang="en-US" sz="3200" b="1" dirty="0"/>
          </a:p>
        </p:txBody>
      </p:sp>
      <p:sp>
        <p:nvSpPr>
          <p:cNvPr id="9" name="Rectangle 8"/>
          <p:cNvSpPr/>
          <p:nvPr/>
        </p:nvSpPr>
        <p:spPr>
          <a:xfrm>
            <a:off x="4214810" y="4643446"/>
            <a:ext cx="425949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/>
              <a:t>(Schrage, 1995 : 29). </a:t>
            </a:r>
            <a:endParaRPr lang="en-US" sz="3200" dirty="0"/>
          </a:p>
        </p:txBody>
      </p:sp>
    </p:spTree>
  </p:cSld>
  <p:clrMapOvr>
    <a:masterClrMapping/>
  </p:clrMapOvr>
  <p:transition spd="slow">
    <p:dissolv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Posisi dan Arti Penting Pembelajaran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1224C45B-E93B-4238-A4B2-61BAF79E2DCA}&quot;/&gt;&lt;filename val=&quot;D:\template ppt\template darmajaya\flash template\data\asimages\{1224C45B-E93B-4238-A4B2-61BAF79E2DCA}.png&quot;/&gt;&lt;hasEffects val=&quot;1&quot;/&gt;&lt;left val=&quot;38.16&quot;/&gt;&lt;top val=&quot;337.44&quot;/&gt;&lt;width val=&quot;632.88&quot;/&gt;&lt;height val=&quot;119.04&quot;/&gt;&lt;/ThreeDShapeInfo&gt;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05A44488-2ACF-4347-AB47-2512FC001EB7}&quot;/&gt;&lt;filename val=&quot;D:\template ppt\template darmajaya\flash template\data\asimages\{05A44488-2ACF-4347-AB47-2512FC001EB7}.png&quot;/&gt;&lt;hasEffects val=&quot;1&quot;/&gt;&lt;left val=&quot;168.72&quot;/&gt;&lt;top val=&quot;177.84&quot;/&gt;&lt;width val=&quot;391.92&quot;/&gt;&lt;height val=&quot;205.2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19330</TotalTime>
  <Words>288</Words>
  <Application>Microsoft Office PowerPoint</Application>
  <PresentationFormat>On-screen Show (4:3)</PresentationFormat>
  <Paragraphs>74</Paragraphs>
  <Slides>11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Arial Black</vt:lpstr>
      <vt:lpstr>Arrows2</vt:lpstr>
      <vt:lpstr>Calibri</vt:lpstr>
      <vt:lpstr>Cambria</vt:lpstr>
      <vt:lpstr>Office Theme</vt:lpstr>
      <vt:lpstr>PowerPoint Presentation</vt:lpstr>
      <vt:lpstr>PowerPoint Presentation</vt:lpstr>
      <vt:lpstr>PowerPoint Presentation</vt:lpstr>
      <vt:lpstr>Buat Rencana Kerjasama Bisnis</vt:lpstr>
      <vt:lpstr> </vt:lpstr>
      <vt:lpstr>TUJUAN KERJASAMA</vt:lpstr>
      <vt:lpstr>PowerPoint Presentation</vt:lpstr>
      <vt:lpstr>JENIS KERJASAMA</vt:lpstr>
      <vt:lpstr>PowerPoint Presentation</vt:lpstr>
      <vt:lpstr>PowerPoint Presentation</vt:lpstr>
      <vt:lpstr>Selesai </vt:lpstr>
    </vt:vector>
  </TitlesOfParts>
  <Company>IBI Darmajaya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Joko Triloka</cp:lastModifiedBy>
  <cp:revision>226</cp:revision>
  <dcterms:created xsi:type="dcterms:W3CDTF">2010-04-18T12:06:30Z</dcterms:created>
  <dcterms:modified xsi:type="dcterms:W3CDTF">2020-09-01T01:52:34Z</dcterms:modified>
</cp:coreProperties>
</file>