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5" r:id="rId2"/>
  </p:sldMasterIdLst>
  <p:notesMasterIdLst>
    <p:notesMasterId r:id="rId16"/>
  </p:notesMasterIdLst>
  <p:handoutMasterIdLst>
    <p:handoutMasterId r:id="rId17"/>
  </p:handoutMasterIdLst>
  <p:sldIdLst>
    <p:sldId id="257" r:id="rId3"/>
    <p:sldId id="256" r:id="rId4"/>
    <p:sldId id="269" r:id="rId5"/>
    <p:sldId id="288" r:id="rId6"/>
    <p:sldId id="272" r:id="rId7"/>
    <p:sldId id="289" r:id="rId8"/>
    <p:sldId id="294" r:id="rId9"/>
    <p:sldId id="295" r:id="rId10"/>
    <p:sldId id="290" r:id="rId11"/>
    <p:sldId id="291" r:id="rId12"/>
    <p:sldId id="292" r:id="rId13"/>
    <p:sldId id="296" r:id="rId14"/>
    <p:sldId id="293" r:id="rId15"/>
  </p:sldIdLst>
  <p:sldSz cx="18286413" cy="10287000"/>
  <p:notesSz cx="6858000" cy="9144000"/>
  <p:defaultTextStyle>
    <a:defPPr>
      <a:defRPr lang="en-US"/>
    </a:defPPr>
    <a:lvl1pPr marL="0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1pPr>
    <a:lvl2pPr marL="816376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2pPr>
    <a:lvl3pPr marL="1632753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3pPr>
    <a:lvl4pPr marL="2449129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4pPr>
    <a:lvl5pPr marL="3265505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5pPr>
    <a:lvl6pPr marL="4081882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6pPr>
    <a:lvl7pPr marL="4898258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7pPr>
    <a:lvl8pPr marL="5714634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8pPr>
    <a:lvl9pPr marL="6531011" algn="l" defTabSz="1632753" rtl="0" eaLnBrk="1" latinLnBrk="0" hangingPunct="1">
      <a:defRPr sz="3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876" y="72"/>
      </p:cViewPr>
      <p:guideLst>
        <p:guide orient="horz" pos="3240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84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0694D-C816-4799-8434-FF8CC07F3132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9C77BE-1EED-4370-943A-7114F211A4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023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520D54-2C2D-47E6-863C-58AABB3957B6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BA1EA-889B-414D-85D8-7792321565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990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7BA1EA-889B-414D-85D8-7792321565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22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8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/>
      <p:bldP spid="13" grpId="0" animBg="1"/>
      <p:bldP spid="14" grpId="0" animBg="1"/>
      <p:bldP spid="1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1519127" y="2623220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8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1548000" y="3356237"/>
            <a:ext cx="11593288" cy="2219311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4534694" y="5791572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4572000" y="6524589"/>
            <a:ext cx="11593288" cy="2219311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404000" y="2767236"/>
            <a:ext cx="132455" cy="1296144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15" name="正方形/長方形 14"/>
          <p:cNvSpPr/>
          <p:nvPr userDrawn="1"/>
        </p:nvSpPr>
        <p:spPr>
          <a:xfrm>
            <a:off x="4412106" y="5935588"/>
            <a:ext cx="132455" cy="1296144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844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5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1519127" y="2407196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8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1519127" y="3140213"/>
            <a:ext cx="11593288" cy="1355215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3814614" y="4711452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3814614" y="5444469"/>
            <a:ext cx="11593288" cy="1355215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6190878" y="7015708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4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6190878" y="7748725"/>
            <a:ext cx="11593288" cy="1355215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5" name="正方形/長方形 14"/>
          <p:cNvSpPr/>
          <p:nvPr userDrawn="1"/>
        </p:nvSpPr>
        <p:spPr>
          <a:xfrm>
            <a:off x="1366342" y="2551212"/>
            <a:ext cx="132455" cy="1296144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3670598" y="4855468"/>
            <a:ext cx="132455" cy="1296144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6046862" y="7159724"/>
            <a:ext cx="132455" cy="1296144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2442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 animBg="1"/>
      <p:bldP spid="21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13031638" y="3415308"/>
            <a:ext cx="4335864" cy="1383300"/>
          </a:xfrm>
        </p:spPr>
        <p:txBody>
          <a:bodyPr anchor="ctr">
            <a:normAutofit/>
          </a:bodyPr>
          <a:lstStyle>
            <a:lvl1pPr algn="l"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正方形/長方形 14"/>
          <p:cNvSpPr/>
          <p:nvPr userDrawn="1"/>
        </p:nvSpPr>
        <p:spPr>
          <a:xfrm rot="363050">
            <a:off x="5968471" y="3595246"/>
            <a:ext cx="6340035" cy="3661611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5256000" y="3718605"/>
            <a:ext cx="3231738" cy="1348539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正方形/長方形 30"/>
          <p:cNvSpPr/>
          <p:nvPr userDrawn="1"/>
        </p:nvSpPr>
        <p:spPr>
          <a:xfrm>
            <a:off x="9072000" y="4006637"/>
            <a:ext cx="3231738" cy="1348539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6013979" y="5590813"/>
            <a:ext cx="3231738" cy="1348539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9828000" y="5883193"/>
            <a:ext cx="3231738" cy="1348539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358230" y="2767236"/>
            <a:ext cx="4335864" cy="1383300"/>
          </a:xfrm>
        </p:spPr>
        <p:txBody>
          <a:bodyPr anchor="ctr">
            <a:normAutofit/>
          </a:bodyPr>
          <a:lstStyle>
            <a:lvl1pPr algn="r"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35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698299" y="6939352"/>
            <a:ext cx="4335864" cy="1383300"/>
          </a:xfrm>
        </p:spPr>
        <p:txBody>
          <a:bodyPr anchor="ctr">
            <a:normAutofit/>
          </a:bodyPr>
          <a:lstStyle>
            <a:lvl1pPr algn="r"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37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13592318" y="7580812"/>
            <a:ext cx="4335864" cy="1383300"/>
          </a:xfrm>
        </p:spPr>
        <p:txBody>
          <a:bodyPr anchor="ctr">
            <a:normAutofit/>
          </a:bodyPr>
          <a:lstStyle>
            <a:lvl1pPr algn="l"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cxnSp>
        <p:nvCxnSpPr>
          <p:cNvPr id="8" name="カギ線コネクタ 7"/>
          <p:cNvCxnSpPr>
            <a:stCxn id="16" idx="1"/>
            <a:endCxn id="34" idx="3"/>
          </p:cNvCxnSpPr>
          <p:nvPr userDrawn="1"/>
        </p:nvCxnSpPr>
        <p:spPr>
          <a:xfrm rot="10800000">
            <a:off x="4694094" y="3458887"/>
            <a:ext cx="561906" cy="933989"/>
          </a:xfrm>
          <a:prstGeom prst="bentConnector3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カギ線コネクタ 11"/>
          <p:cNvCxnSpPr>
            <a:stCxn id="32" idx="1"/>
            <a:endCxn id="35" idx="3"/>
          </p:cNvCxnSpPr>
          <p:nvPr userDrawn="1"/>
        </p:nvCxnSpPr>
        <p:spPr>
          <a:xfrm rot="10800000" flipV="1">
            <a:off x="5034163" y="6265082"/>
            <a:ext cx="979816" cy="1365919"/>
          </a:xfrm>
          <a:prstGeom prst="bentConnector3">
            <a:avLst>
              <a:gd name="adj1" fmla="val 50000"/>
            </a:avLst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カギ線コネクタ 38"/>
          <p:cNvCxnSpPr>
            <a:stCxn id="31" idx="3"/>
            <a:endCxn id="36" idx="1"/>
          </p:cNvCxnSpPr>
          <p:nvPr userDrawn="1"/>
        </p:nvCxnSpPr>
        <p:spPr>
          <a:xfrm flipV="1">
            <a:off x="12303738" y="4106958"/>
            <a:ext cx="727900" cy="573949"/>
          </a:xfrm>
          <a:prstGeom prst="bentConnector3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カギ線コネクタ 40"/>
          <p:cNvCxnSpPr>
            <a:stCxn id="33" idx="3"/>
            <a:endCxn id="43" idx="1"/>
          </p:cNvCxnSpPr>
          <p:nvPr userDrawn="1"/>
        </p:nvCxnSpPr>
        <p:spPr>
          <a:xfrm>
            <a:off x="13059738" y="6557463"/>
            <a:ext cx="443244" cy="1696853"/>
          </a:xfrm>
          <a:prstGeom prst="bentConnector3">
            <a:avLst>
              <a:gd name="adj1" fmla="val 50000"/>
            </a:avLst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正方形/長方形 41"/>
          <p:cNvSpPr/>
          <p:nvPr userDrawn="1"/>
        </p:nvSpPr>
        <p:spPr>
          <a:xfrm>
            <a:off x="12991508" y="3458887"/>
            <a:ext cx="86426" cy="1347007"/>
          </a:xfrm>
          <a:prstGeom prst="rect">
            <a:avLst/>
          </a:prstGeom>
          <a:solidFill>
            <a:schemeClr val="tx1">
              <a:lumMod val="9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13502982" y="7580812"/>
            <a:ext cx="86426" cy="1347007"/>
          </a:xfrm>
          <a:prstGeom prst="rect">
            <a:avLst/>
          </a:prstGeom>
          <a:solidFill>
            <a:schemeClr val="tx1">
              <a:lumMod val="9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4673215" y="2792689"/>
            <a:ext cx="86426" cy="1347007"/>
          </a:xfrm>
          <a:prstGeom prst="rect">
            <a:avLst/>
          </a:prstGeom>
          <a:solidFill>
            <a:schemeClr val="tx1">
              <a:lumMod val="9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4968695" y="6990942"/>
            <a:ext cx="86426" cy="1347007"/>
          </a:xfrm>
          <a:prstGeom prst="rect">
            <a:avLst/>
          </a:prstGeom>
          <a:solidFill>
            <a:schemeClr val="tx1">
              <a:lumMod val="9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5274348" y="3845240"/>
            <a:ext cx="3200685" cy="1095268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49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9080546" y="4108616"/>
            <a:ext cx="3200685" cy="1095268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50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6014529" y="5717448"/>
            <a:ext cx="3200685" cy="1095268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51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9863286" y="5981525"/>
            <a:ext cx="3200685" cy="1095268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17029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500"/>
                            </p:stCondLst>
                            <p:childTnLst>
                              <p:par>
                                <p:cTn id="6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00"/>
                            </p:stCondLst>
                            <p:childTnLst>
                              <p:par>
                                <p:cTn id="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5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00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5" grpId="0" animBg="1"/>
      <p:bldP spid="16" grpId="0" animBg="1"/>
      <p:bldP spid="31" grpId="0" animBg="1"/>
      <p:bldP spid="32" grpId="0" animBg="1"/>
      <p:bldP spid="33" grpId="0" animBg="1"/>
      <p:bldP spid="34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animBg="1"/>
      <p:bldP spid="43" grpId="0" animBg="1"/>
      <p:bldP spid="44" grpId="0" animBg="1"/>
      <p:bldP spid="45" grpId="0" animBg="1"/>
      <p:bldP spid="48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" presetClass="entr" presetSubtype="3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正方形/長方形 14"/>
          <p:cNvSpPr/>
          <p:nvPr userDrawn="1"/>
        </p:nvSpPr>
        <p:spPr>
          <a:xfrm rot="363050">
            <a:off x="6885636" y="2896287"/>
            <a:ext cx="3231057" cy="100721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16" name="正方形/長方形 15"/>
          <p:cNvSpPr/>
          <p:nvPr userDrawn="1"/>
        </p:nvSpPr>
        <p:spPr>
          <a:xfrm>
            <a:off x="6766942" y="2717309"/>
            <a:ext cx="3231738" cy="101210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正方形/長方形 17"/>
          <p:cNvSpPr/>
          <p:nvPr userDrawn="1"/>
        </p:nvSpPr>
        <p:spPr>
          <a:xfrm rot="363050">
            <a:off x="6885636" y="4527566"/>
            <a:ext cx="3231057" cy="100721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6766942" y="4348588"/>
            <a:ext cx="3231738" cy="101210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正方形/長方形 19"/>
          <p:cNvSpPr/>
          <p:nvPr userDrawn="1"/>
        </p:nvSpPr>
        <p:spPr>
          <a:xfrm rot="363050">
            <a:off x="6885636" y="6153937"/>
            <a:ext cx="3231057" cy="100721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6766942" y="5974959"/>
            <a:ext cx="3231738" cy="101210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正方形/長方形 21"/>
          <p:cNvSpPr/>
          <p:nvPr userDrawn="1"/>
        </p:nvSpPr>
        <p:spPr>
          <a:xfrm rot="363050">
            <a:off x="6885636" y="7785216"/>
            <a:ext cx="3231057" cy="100721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6766942" y="7606238"/>
            <a:ext cx="3231738" cy="101210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10367342" y="4207396"/>
            <a:ext cx="7344816" cy="135710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5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10367342" y="2551212"/>
            <a:ext cx="7344816" cy="135710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6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10367342" y="7530814"/>
            <a:ext cx="7344816" cy="135710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7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10367342" y="5874630"/>
            <a:ext cx="7344816" cy="135710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8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687555" y="2728798"/>
            <a:ext cx="5287300" cy="5889544"/>
          </a:xfrm>
        </p:spPr>
        <p:txBody>
          <a:bodyPr anchor="ctr">
            <a:noAutofit/>
          </a:bodyPr>
          <a:lstStyle>
            <a:lvl1pPr algn="l"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34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6778345" y="2717309"/>
            <a:ext cx="3220335" cy="997062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35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6766942" y="4362462"/>
            <a:ext cx="3220335" cy="997062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36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6761431" y="5974959"/>
            <a:ext cx="3220335" cy="997062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37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6766942" y="7606238"/>
            <a:ext cx="3220335" cy="997062"/>
          </a:xfrm>
        </p:spPr>
        <p:txBody>
          <a:bodyPr anchor="ctr">
            <a:normAutofit/>
          </a:bodyPr>
          <a:lstStyle>
            <a:lvl1pPr algn="ct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17628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500"/>
                            </p:stCondLst>
                            <p:childTnLst>
                              <p:par>
                                <p:cTn id="7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5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7655204" y="2125853"/>
            <a:ext cx="9912938" cy="99706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8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687555" y="2728798"/>
            <a:ext cx="5287300" cy="5889544"/>
          </a:xfrm>
        </p:spPr>
        <p:txBody>
          <a:bodyPr anchor="ctr">
            <a:noAutofit/>
          </a:bodyPr>
          <a:lstStyle>
            <a:lvl1pPr algn="l"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9" name="正方形/長方形 28"/>
          <p:cNvSpPr/>
          <p:nvPr userDrawn="1"/>
        </p:nvSpPr>
        <p:spPr>
          <a:xfrm rot="363050">
            <a:off x="6747683" y="1486112"/>
            <a:ext cx="912983" cy="90784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622925" y="1640975"/>
            <a:ext cx="912983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31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7655204" y="3361626"/>
            <a:ext cx="9912938" cy="99706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32" name="正方形/長方形 31"/>
          <p:cNvSpPr/>
          <p:nvPr userDrawn="1"/>
        </p:nvSpPr>
        <p:spPr>
          <a:xfrm rot="363050">
            <a:off x="6747685" y="2956843"/>
            <a:ext cx="912983" cy="90784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6622926" y="2962549"/>
            <a:ext cx="912983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37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7655204" y="4578486"/>
            <a:ext cx="9912938" cy="99706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38" name="正方形/長方形 37"/>
          <p:cNvSpPr/>
          <p:nvPr userDrawn="1"/>
        </p:nvSpPr>
        <p:spPr>
          <a:xfrm rot="363050">
            <a:off x="6747685" y="4478095"/>
            <a:ext cx="912983" cy="90784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6622926" y="4483801"/>
            <a:ext cx="912983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/>
              <a:t>3</a:t>
            </a:r>
          </a:p>
        </p:txBody>
      </p:sp>
      <p:sp>
        <p:nvSpPr>
          <p:cNvPr id="40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7655204" y="5798261"/>
            <a:ext cx="9912938" cy="99706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41" name="正方形/長方形 40"/>
          <p:cNvSpPr/>
          <p:nvPr userDrawn="1"/>
        </p:nvSpPr>
        <p:spPr>
          <a:xfrm rot="363050">
            <a:off x="6747685" y="5774239"/>
            <a:ext cx="912983" cy="90784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正方形/長方形 41"/>
          <p:cNvSpPr/>
          <p:nvPr userDrawn="1"/>
        </p:nvSpPr>
        <p:spPr>
          <a:xfrm>
            <a:off x="6622926" y="5779945"/>
            <a:ext cx="912983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/>
              <a:t>4</a:t>
            </a:r>
          </a:p>
        </p:txBody>
      </p:sp>
      <p:sp>
        <p:nvSpPr>
          <p:cNvPr id="43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7655204" y="7034034"/>
            <a:ext cx="9912938" cy="99706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44" name="正方形/長方形 43"/>
          <p:cNvSpPr/>
          <p:nvPr userDrawn="1"/>
        </p:nvSpPr>
        <p:spPr>
          <a:xfrm rot="363050">
            <a:off x="6747685" y="7070383"/>
            <a:ext cx="912983" cy="90784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6622926" y="7076089"/>
            <a:ext cx="912983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/>
              <a:t>5</a:t>
            </a:r>
          </a:p>
        </p:txBody>
      </p:sp>
      <p:sp>
        <p:nvSpPr>
          <p:cNvPr id="46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7655204" y="8250894"/>
            <a:ext cx="9912938" cy="997062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47" name="正方形/長方形 46"/>
          <p:cNvSpPr/>
          <p:nvPr userDrawn="1"/>
        </p:nvSpPr>
        <p:spPr>
          <a:xfrm rot="363050">
            <a:off x="6747685" y="8510543"/>
            <a:ext cx="912983" cy="90784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6622926" y="8516249"/>
            <a:ext cx="912983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4528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500"/>
                            </p:stCondLst>
                            <p:childTnLst>
                              <p:par>
                                <p:cTn id="9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animBg="1"/>
      <p:bldP spid="30" grpId="0" animBg="1"/>
      <p:bldP spid="3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3" grpId="0" animBg="1"/>
      <p:bldP spid="3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animBg="1"/>
      <p:bldP spid="39" grpId="0" animBg="1"/>
      <p:bldP spid="4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animBg="1"/>
      <p:bldP spid="42" grpId="0" animBg="1"/>
      <p:bldP spid="4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animBg="1"/>
      <p:bldP spid="45" grpId="0" animBg="1"/>
      <p:bldP spid="4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animBg="1"/>
      <p:bldP spid="48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3" name="直線コネクタ 12"/>
          <p:cNvCxnSpPr/>
          <p:nvPr userDrawn="1"/>
        </p:nvCxnSpPr>
        <p:spPr>
          <a:xfrm>
            <a:off x="-144017" y="5005845"/>
            <a:ext cx="3094535" cy="1649824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 userDrawn="1"/>
        </p:nvCxnSpPr>
        <p:spPr>
          <a:xfrm flipV="1">
            <a:off x="2950518" y="5568799"/>
            <a:ext cx="2736304" cy="1086869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/>
          <p:cNvCxnSpPr/>
          <p:nvPr userDrawn="1"/>
        </p:nvCxnSpPr>
        <p:spPr>
          <a:xfrm>
            <a:off x="5686822" y="5568799"/>
            <a:ext cx="2880320" cy="1021679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 userDrawn="1"/>
        </p:nvCxnSpPr>
        <p:spPr>
          <a:xfrm flipV="1">
            <a:off x="8567142" y="5149861"/>
            <a:ext cx="2017274" cy="1440617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 userDrawn="1"/>
        </p:nvCxnSpPr>
        <p:spPr>
          <a:xfrm>
            <a:off x="10584416" y="5149861"/>
            <a:ext cx="2663246" cy="720308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/>
          <p:cNvCxnSpPr/>
          <p:nvPr userDrawn="1"/>
        </p:nvCxnSpPr>
        <p:spPr>
          <a:xfrm flipV="1">
            <a:off x="13247662" y="4500884"/>
            <a:ext cx="2535604" cy="1369285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/>
          <p:cNvCxnSpPr/>
          <p:nvPr userDrawn="1"/>
        </p:nvCxnSpPr>
        <p:spPr>
          <a:xfrm>
            <a:off x="15783266" y="4500884"/>
            <a:ext cx="2503147" cy="194707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フローチャート : 結合子 2"/>
          <p:cNvSpPr/>
          <p:nvPr userDrawn="1"/>
        </p:nvSpPr>
        <p:spPr>
          <a:xfrm>
            <a:off x="2806502" y="6511652"/>
            <a:ext cx="288032" cy="288032"/>
          </a:xfrm>
          <a:prstGeom prst="flowChartConnector">
            <a:avLst/>
          </a:prstGeom>
          <a:solidFill>
            <a:schemeClr val="bg1"/>
          </a:solidFill>
          <a:ln>
            <a:noFill/>
            <a:prstDash val="sysDot"/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フローチャート : 結合子 13"/>
          <p:cNvSpPr/>
          <p:nvPr userDrawn="1"/>
        </p:nvSpPr>
        <p:spPr>
          <a:xfrm>
            <a:off x="5542806" y="5424783"/>
            <a:ext cx="288032" cy="288032"/>
          </a:xfrm>
          <a:prstGeom prst="flowChartConnector">
            <a:avLst/>
          </a:prstGeom>
          <a:solidFill>
            <a:schemeClr val="bg1"/>
          </a:solidFill>
          <a:ln>
            <a:noFill/>
            <a:prstDash val="sysDot"/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フローチャート : 結合子 14"/>
          <p:cNvSpPr/>
          <p:nvPr userDrawn="1"/>
        </p:nvSpPr>
        <p:spPr>
          <a:xfrm>
            <a:off x="8423126" y="6446462"/>
            <a:ext cx="288032" cy="288032"/>
          </a:xfrm>
          <a:prstGeom prst="flowChartConnector">
            <a:avLst/>
          </a:prstGeom>
          <a:solidFill>
            <a:schemeClr val="bg1"/>
          </a:solidFill>
          <a:ln>
            <a:noFill/>
            <a:prstDash val="sysDot"/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フローチャート : 結合子 15"/>
          <p:cNvSpPr/>
          <p:nvPr userDrawn="1"/>
        </p:nvSpPr>
        <p:spPr>
          <a:xfrm>
            <a:off x="10440400" y="5005845"/>
            <a:ext cx="288032" cy="288032"/>
          </a:xfrm>
          <a:prstGeom prst="flowChartConnector">
            <a:avLst/>
          </a:prstGeom>
          <a:solidFill>
            <a:schemeClr val="bg1"/>
          </a:solidFill>
          <a:ln>
            <a:noFill/>
            <a:prstDash val="sysDot"/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フローチャート : 結合子 20"/>
          <p:cNvSpPr/>
          <p:nvPr userDrawn="1"/>
        </p:nvSpPr>
        <p:spPr>
          <a:xfrm>
            <a:off x="13103646" y="5730325"/>
            <a:ext cx="288032" cy="288032"/>
          </a:xfrm>
          <a:prstGeom prst="flowChartConnector">
            <a:avLst/>
          </a:prstGeom>
          <a:solidFill>
            <a:schemeClr val="bg1"/>
          </a:solidFill>
          <a:ln>
            <a:noFill/>
            <a:prstDash val="sysDot"/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フローチャート : 結合子 21"/>
          <p:cNvSpPr/>
          <p:nvPr userDrawn="1"/>
        </p:nvSpPr>
        <p:spPr>
          <a:xfrm>
            <a:off x="15639250" y="4356868"/>
            <a:ext cx="288032" cy="288032"/>
          </a:xfrm>
          <a:prstGeom prst="flowChartConnector">
            <a:avLst/>
          </a:prstGeom>
          <a:solidFill>
            <a:schemeClr val="bg1"/>
          </a:solidFill>
          <a:ln>
            <a:noFill/>
            <a:prstDash val="sysDot"/>
          </a:ln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3562586" y="7015708"/>
            <a:ext cx="3960440" cy="504056"/>
          </a:xfrm>
        </p:spPr>
        <p:txBody>
          <a:bodyPr>
            <a:noAutofit/>
          </a:bodyPr>
          <a:lstStyle>
            <a:lvl1pPr>
              <a:defRPr sz="24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49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3562586" y="7460693"/>
            <a:ext cx="3960440" cy="178726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50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970298" y="2772303"/>
            <a:ext cx="3960440" cy="504056"/>
          </a:xfrm>
        </p:spPr>
        <p:txBody>
          <a:bodyPr>
            <a:noAutofit/>
          </a:bodyPr>
          <a:lstStyle>
            <a:lvl1pPr>
              <a:defRPr sz="24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51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970298" y="3217288"/>
            <a:ext cx="3960440" cy="178726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cxnSp>
        <p:nvCxnSpPr>
          <p:cNvPr id="55" name="直線コネクタ 54"/>
          <p:cNvCxnSpPr/>
          <p:nvPr userDrawn="1"/>
        </p:nvCxnSpPr>
        <p:spPr>
          <a:xfrm flipH="1" flipV="1">
            <a:off x="2459905" y="4695591"/>
            <a:ext cx="360040" cy="1600037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/>
          <p:cNvCxnSpPr/>
          <p:nvPr userDrawn="1"/>
        </p:nvCxnSpPr>
        <p:spPr>
          <a:xfrm flipH="1">
            <a:off x="5182766" y="5874341"/>
            <a:ext cx="360040" cy="1069359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5758830" y="2390025"/>
            <a:ext cx="3960440" cy="504056"/>
          </a:xfrm>
        </p:spPr>
        <p:txBody>
          <a:bodyPr>
            <a:noAutofit/>
          </a:bodyPr>
          <a:lstStyle>
            <a:lvl1pPr>
              <a:defRPr sz="24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59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5758830" y="2835010"/>
            <a:ext cx="3960440" cy="178726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0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8748212" y="7159724"/>
            <a:ext cx="3960440" cy="504056"/>
          </a:xfrm>
        </p:spPr>
        <p:txBody>
          <a:bodyPr>
            <a:noAutofit/>
          </a:bodyPr>
          <a:lstStyle>
            <a:lvl1pPr>
              <a:defRPr sz="24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1" name="テキスト プレースホルダー 8"/>
          <p:cNvSpPr>
            <a:spLocks noGrp="1"/>
          </p:cNvSpPr>
          <p:nvPr>
            <p:ph type="body" sz="quarter" idx="22" hasCustomPrompt="1"/>
          </p:nvPr>
        </p:nvSpPr>
        <p:spPr>
          <a:xfrm>
            <a:off x="8748212" y="7604709"/>
            <a:ext cx="3960440" cy="178726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2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10728432" y="2395674"/>
            <a:ext cx="3960440" cy="504056"/>
          </a:xfrm>
        </p:spPr>
        <p:txBody>
          <a:bodyPr>
            <a:noAutofit/>
          </a:bodyPr>
          <a:lstStyle>
            <a:lvl1pPr>
              <a:defRPr sz="24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3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10728432" y="2840659"/>
            <a:ext cx="3960440" cy="178726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4" name="テキスト プレースホルダー 8"/>
          <p:cNvSpPr>
            <a:spLocks noGrp="1"/>
          </p:cNvSpPr>
          <p:nvPr>
            <p:ph type="body" sz="quarter" idx="25" hasCustomPrompt="1"/>
          </p:nvPr>
        </p:nvSpPr>
        <p:spPr>
          <a:xfrm>
            <a:off x="13803046" y="6151613"/>
            <a:ext cx="3960440" cy="504056"/>
          </a:xfrm>
        </p:spPr>
        <p:txBody>
          <a:bodyPr>
            <a:noAutofit/>
          </a:bodyPr>
          <a:lstStyle>
            <a:lvl1pPr>
              <a:defRPr sz="24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65" name="テキスト プレースホルダー 8"/>
          <p:cNvSpPr>
            <a:spLocks noGrp="1"/>
          </p:cNvSpPr>
          <p:nvPr>
            <p:ph type="body" sz="quarter" idx="26" hasCustomPrompt="1"/>
          </p:nvPr>
        </p:nvSpPr>
        <p:spPr>
          <a:xfrm>
            <a:off x="13803046" y="6596598"/>
            <a:ext cx="3960440" cy="178726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cxnSp>
        <p:nvCxnSpPr>
          <p:cNvPr id="70" name="直線コネクタ 69"/>
          <p:cNvCxnSpPr/>
          <p:nvPr userDrawn="1"/>
        </p:nvCxnSpPr>
        <p:spPr>
          <a:xfrm flipH="1" flipV="1">
            <a:off x="7919070" y="4695591"/>
            <a:ext cx="504056" cy="1600037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/>
          <p:cNvCxnSpPr/>
          <p:nvPr userDrawn="1"/>
        </p:nvCxnSpPr>
        <p:spPr>
          <a:xfrm flipH="1">
            <a:off x="10134271" y="5495609"/>
            <a:ext cx="361090" cy="144809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コネクタ 73"/>
          <p:cNvCxnSpPr/>
          <p:nvPr userDrawn="1"/>
        </p:nvCxnSpPr>
        <p:spPr>
          <a:xfrm flipH="1" flipV="1">
            <a:off x="12527582" y="4356869"/>
            <a:ext cx="576064" cy="121193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/>
          <p:cNvCxnSpPr/>
          <p:nvPr userDrawn="1"/>
        </p:nvCxnSpPr>
        <p:spPr>
          <a:xfrm flipH="1">
            <a:off x="15191878" y="4783460"/>
            <a:ext cx="591388" cy="1234897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正方形/長方形 78"/>
          <p:cNvSpPr/>
          <p:nvPr userDrawn="1"/>
        </p:nvSpPr>
        <p:spPr>
          <a:xfrm>
            <a:off x="862286" y="2839244"/>
            <a:ext cx="132455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80" name="正方形/長方形 79"/>
          <p:cNvSpPr/>
          <p:nvPr userDrawn="1"/>
        </p:nvSpPr>
        <p:spPr>
          <a:xfrm>
            <a:off x="3454574" y="7087716"/>
            <a:ext cx="132455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81" name="正方形/長方形 80"/>
          <p:cNvSpPr/>
          <p:nvPr userDrawn="1"/>
        </p:nvSpPr>
        <p:spPr>
          <a:xfrm>
            <a:off x="5614814" y="2479204"/>
            <a:ext cx="132455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82" name="正方形/長方形 81"/>
          <p:cNvSpPr/>
          <p:nvPr userDrawn="1"/>
        </p:nvSpPr>
        <p:spPr>
          <a:xfrm>
            <a:off x="8644930" y="7177206"/>
            <a:ext cx="132455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83" name="正方形/長方形 82"/>
          <p:cNvSpPr/>
          <p:nvPr userDrawn="1"/>
        </p:nvSpPr>
        <p:spPr>
          <a:xfrm>
            <a:off x="10610502" y="2466392"/>
            <a:ext cx="132455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  <p:sp>
        <p:nvSpPr>
          <p:cNvPr id="84" name="正方形/長方形 83"/>
          <p:cNvSpPr/>
          <p:nvPr userDrawn="1"/>
        </p:nvSpPr>
        <p:spPr>
          <a:xfrm>
            <a:off x="13679710" y="6219654"/>
            <a:ext cx="132455" cy="90784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7797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0"/>
                            </p:stCondLst>
                            <p:childTnLst>
                              <p:par>
                                <p:cTn id="8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000"/>
                            </p:stCondLst>
                            <p:childTnLst>
                              <p:par>
                                <p:cTn id="9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7500"/>
                            </p:stCondLst>
                            <p:childTnLst>
                              <p:par>
                                <p:cTn id="10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9000"/>
                            </p:stCondLst>
                            <p:childTnLst>
                              <p:par>
                                <p:cTn id="1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950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6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9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5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8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3" grpId="0" animBg="1"/>
      <p:bldP spid="14" grpId="0" animBg="1"/>
      <p:bldP spid="15" grpId="0" animBg="1"/>
      <p:bldP spid="16" grpId="0" animBg="1"/>
      <p:bldP spid="21" grpId="0" animBg="1"/>
      <p:bldP spid="22" grpId="0" animBg="1"/>
      <p:bldP spid="4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グラフ プレースホルダー 10"/>
          <p:cNvSpPr>
            <a:spLocks noGrp="1"/>
          </p:cNvSpPr>
          <p:nvPr>
            <p:ph type="chart" sz="quarter" idx="14" hasCustomPrompt="1"/>
          </p:nvPr>
        </p:nvSpPr>
        <p:spPr>
          <a:xfrm>
            <a:off x="718270" y="2746764"/>
            <a:ext cx="3095625" cy="30972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Add Graph</a:t>
            </a:r>
          </a:p>
        </p:txBody>
      </p:sp>
      <p:sp>
        <p:nvSpPr>
          <p:cNvPr id="69" name="グラフ プレースホルダー 10"/>
          <p:cNvSpPr>
            <a:spLocks noGrp="1"/>
          </p:cNvSpPr>
          <p:nvPr>
            <p:ph type="chart" sz="quarter" idx="18" hasCustomPrompt="1"/>
          </p:nvPr>
        </p:nvSpPr>
        <p:spPr>
          <a:xfrm>
            <a:off x="4096875" y="2079483"/>
            <a:ext cx="3095625" cy="30972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Add Graph</a:t>
            </a:r>
          </a:p>
        </p:txBody>
      </p:sp>
      <p:sp>
        <p:nvSpPr>
          <p:cNvPr id="76" name="グラフ プレースホルダー 10"/>
          <p:cNvSpPr>
            <a:spLocks noGrp="1"/>
          </p:cNvSpPr>
          <p:nvPr>
            <p:ph type="chart" sz="quarter" idx="20" hasCustomPrompt="1"/>
          </p:nvPr>
        </p:nvSpPr>
        <p:spPr>
          <a:xfrm>
            <a:off x="7631038" y="3766101"/>
            <a:ext cx="3095625" cy="30972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Add Graph</a:t>
            </a:r>
          </a:p>
        </p:txBody>
      </p:sp>
      <p:sp>
        <p:nvSpPr>
          <p:cNvPr id="91" name="グラフ プレースホルダー 10"/>
          <p:cNvSpPr>
            <a:spLocks noGrp="1"/>
          </p:cNvSpPr>
          <p:nvPr>
            <p:ph type="chart" sz="quarter" idx="22" hasCustomPrompt="1"/>
          </p:nvPr>
        </p:nvSpPr>
        <p:spPr>
          <a:xfrm>
            <a:off x="10870778" y="2047156"/>
            <a:ext cx="3095625" cy="30972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Add Graph</a:t>
            </a:r>
          </a:p>
        </p:txBody>
      </p:sp>
      <p:sp>
        <p:nvSpPr>
          <p:cNvPr id="95" name="グラフ プレースホルダー 10"/>
          <p:cNvSpPr>
            <a:spLocks noGrp="1"/>
          </p:cNvSpPr>
          <p:nvPr>
            <p:ph type="chart" sz="quarter" idx="24" hasCustomPrompt="1"/>
          </p:nvPr>
        </p:nvSpPr>
        <p:spPr>
          <a:xfrm>
            <a:off x="14543806" y="3307085"/>
            <a:ext cx="3095625" cy="309721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Add Graph</a:t>
            </a: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6" name="正方形/長方形 65"/>
          <p:cNvSpPr/>
          <p:nvPr userDrawn="1"/>
        </p:nvSpPr>
        <p:spPr>
          <a:xfrm rot="363050">
            <a:off x="741426" y="5998645"/>
            <a:ext cx="3231057" cy="54904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67" name="正方形/長方形 66"/>
          <p:cNvSpPr/>
          <p:nvPr userDrawn="1"/>
        </p:nvSpPr>
        <p:spPr>
          <a:xfrm>
            <a:off x="646262" y="5948835"/>
            <a:ext cx="3231738" cy="55170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646262" y="5916234"/>
            <a:ext cx="3231738" cy="580928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1" name="正方形/長方形 70"/>
          <p:cNvSpPr/>
          <p:nvPr userDrawn="1"/>
        </p:nvSpPr>
        <p:spPr>
          <a:xfrm rot="363050">
            <a:off x="4120031" y="5331364"/>
            <a:ext cx="3231057" cy="54904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73" name="正方形/長方形 72"/>
          <p:cNvSpPr/>
          <p:nvPr userDrawn="1"/>
        </p:nvSpPr>
        <p:spPr>
          <a:xfrm>
            <a:off x="4024867" y="5281554"/>
            <a:ext cx="3231738" cy="55170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4024867" y="5248953"/>
            <a:ext cx="3231738" cy="580928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78" name="正方形/長方形 77"/>
          <p:cNvSpPr/>
          <p:nvPr userDrawn="1"/>
        </p:nvSpPr>
        <p:spPr>
          <a:xfrm rot="363050">
            <a:off x="7654194" y="7017982"/>
            <a:ext cx="3231057" cy="54904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85" name="正方形/長方形 84"/>
          <p:cNvSpPr/>
          <p:nvPr userDrawn="1"/>
        </p:nvSpPr>
        <p:spPr>
          <a:xfrm>
            <a:off x="7559030" y="6968172"/>
            <a:ext cx="3231738" cy="55170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7559030" y="6935571"/>
            <a:ext cx="3231738" cy="580928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92" name="正方形/長方形 91"/>
          <p:cNvSpPr/>
          <p:nvPr userDrawn="1"/>
        </p:nvSpPr>
        <p:spPr>
          <a:xfrm rot="363050">
            <a:off x="10893934" y="5299037"/>
            <a:ext cx="3231057" cy="54904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93" name="正方形/長方形 92"/>
          <p:cNvSpPr/>
          <p:nvPr userDrawn="1"/>
        </p:nvSpPr>
        <p:spPr>
          <a:xfrm>
            <a:off x="10798770" y="5249227"/>
            <a:ext cx="3231738" cy="55170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>
            <a:off x="10798770" y="5216626"/>
            <a:ext cx="3231738" cy="580928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96" name="正方形/長方形 95"/>
          <p:cNvSpPr/>
          <p:nvPr userDrawn="1"/>
        </p:nvSpPr>
        <p:spPr>
          <a:xfrm rot="363050">
            <a:off x="14566962" y="6558966"/>
            <a:ext cx="3231057" cy="54904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97" name="正方形/長方形 96"/>
          <p:cNvSpPr/>
          <p:nvPr userDrawn="1"/>
        </p:nvSpPr>
        <p:spPr>
          <a:xfrm>
            <a:off x="14471798" y="6509156"/>
            <a:ext cx="3231738" cy="55170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テキスト プレースホルダー 8"/>
          <p:cNvSpPr>
            <a:spLocks noGrp="1"/>
          </p:cNvSpPr>
          <p:nvPr>
            <p:ph type="body" sz="quarter" idx="25" hasCustomPrompt="1"/>
          </p:nvPr>
        </p:nvSpPr>
        <p:spPr>
          <a:xfrm>
            <a:off x="14471798" y="6476555"/>
            <a:ext cx="3231738" cy="580928"/>
          </a:xfrm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99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1495135" y="7591772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00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1495135" y="8324789"/>
            <a:ext cx="11593288" cy="115457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01" name="テキスト プレースホルダー 8"/>
          <p:cNvSpPr>
            <a:spLocks noGrp="1"/>
          </p:cNvSpPr>
          <p:nvPr>
            <p:ph type="body" sz="quarter" idx="26" hasCustomPrompt="1"/>
          </p:nvPr>
        </p:nvSpPr>
        <p:spPr>
          <a:xfrm>
            <a:off x="865137" y="3703340"/>
            <a:ext cx="2733453" cy="1154579"/>
          </a:xfrm>
        </p:spPr>
        <p:txBody>
          <a:bodyPr anchor="ctr">
            <a:noAutofit/>
          </a:bodyPr>
          <a:lstStyle>
            <a:lvl1pPr algn="ctr">
              <a:defRPr sz="4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100%</a:t>
            </a:r>
          </a:p>
        </p:txBody>
      </p:sp>
      <p:sp>
        <p:nvSpPr>
          <p:cNvPr id="102" name="テキスト プレースホルダー 8"/>
          <p:cNvSpPr>
            <a:spLocks noGrp="1"/>
          </p:cNvSpPr>
          <p:nvPr>
            <p:ph type="body" sz="quarter" idx="27" hasCustomPrompt="1"/>
          </p:nvPr>
        </p:nvSpPr>
        <p:spPr>
          <a:xfrm>
            <a:off x="4248927" y="2983260"/>
            <a:ext cx="2733453" cy="1154579"/>
          </a:xfrm>
        </p:spPr>
        <p:txBody>
          <a:bodyPr anchor="ctr">
            <a:noAutofit/>
          </a:bodyPr>
          <a:lstStyle>
            <a:lvl1pPr algn="ctr">
              <a:defRPr sz="4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100%</a:t>
            </a:r>
          </a:p>
        </p:txBody>
      </p:sp>
      <p:sp>
        <p:nvSpPr>
          <p:cNvPr id="103" name="テキスト プレースホルダー 8"/>
          <p:cNvSpPr>
            <a:spLocks noGrp="1"/>
          </p:cNvSpPr>
          <p:nvPr>
            <p:ph type="body" sz="quarter" idx="28" hasCustomPrompt="1"/>
          </p:nvPr>
        </p:nvSpPr>
        <p:spPr>
          <a:xfrm>
            <a:off x="7771762" y="4718248"/>
            <a:ext cx="2733453" cy="1154579"/>
          </a:xfrm>
        </p:spPr>
        <p:txBody>
          <a:bodyPr anchor="ctr">
            <a:noAutofit/>
          </a:bodyPr>
          <a:lstStyle>
            <a:lvl1pPr algn="ctr">
              <a:defRPr sz="4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100%</a:t>
            </a:r>
          </a:p>
        </p:txBody>
      </p:sp>
      <p:sp>
        <p:nvSpPr>
          <p:cNvPr id="104" name="テキスト プレースホルダー 8"/>
          <p:cNvSpPr>
            <a:spLocks noGrp="1"/>
          </p:cNvSpPr>
          <p:nvPr>
            <p:ph type="body" sz="quarter" idx="29" hasCustomPrompt="1"/>
          </p:nvPr>
        </p:nvSpPr>
        <p:spPr>
          <a:xfrm>
            <a:off x="11015414" y="2983260"/>
            <a:ext cx="2733453" cy="1154579"/>
          </a:xfrm>
        </p:spPr>
        <p:txBody>
          <a:bodyPr anchor="ctr">
            <a:noAutofit/>
          </a:bodyPr>
          <a:lstStyle>
            <a:lvl1pPr algn="ctr">
              <a:defRPr sz="4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100%</a:t>
            </a:r>
          </a:p>
        </p:txBody>
      </p:sp>
      <p:sp>
        <p:nvSpPr>
          <p:cNvPr id="105" name="テキスト プレースホルダー 8"/>
          <p:cNvSpPr>
            <a:spLocks noGrp="1"/>
          </p:cNvSpPr>
          <p:nvPr>
            <p:ph type="body" sz="quarter" idx="30" hasCustomPrompt="1"/>
          </p:nvPr>
        </p:nvSpPr>
        <p:spPr>
          <a:xfrm>
            <a:off x="14759210" y="4275737"/>
            <a:ext cx="2733453" cy="1154579"/>
          </a:xfrm>
        </p:spPr>
        <p:txBody>
          <a:bodyPr anchor="ctr">
            <a:noAutofit/>
          </a:bodyPr>
          <a:lstStyle>
            <a:lvl1pPr algn="ctr">
              <a:defRPr sz="4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100%</a:t>
            </a:r>
          </a:p>
        </p:txBody>
      </p:sp>
    </p:spTree>
    <p:extLst>
      <p:ext uri="{BB962C8B-B14F-4D97-AF65-F5344CB8AC3E}">
        <p14:creationId xmlns:p14="http://schemas.microsoft.com/office/powerpoint/2010/main" val="49697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500"/>
                            </p:stCondLst>
                            <p:childTnLst>
                              <p:par>
                                <p:cTn id="9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8500"/>
                            </p:stCondLst>
                            <p:childTnLst>
                              <p:par>
                                <p:cTn id="11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9500"/>
                            </p:stCondLst>
                            <p:childTnLst>
                              <p:par>
                                <p:cTn id="1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5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9" grpId="0"/>
      <p:bldP spid="76" grpId="0"/>
      <p:bldP spid="91" grpId="0"/>
      <p:bldP spid="95" grpId="0"/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66" grpId="0" animBg="1"/>
      <p:bldP spid="67" grpId="0" animBg="1"/>
      <p:bldP spid="6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1" grpId="0" animBg="1"/>
      <p:bldP spid="73" grpId="0" animBg="1"/>
      <p:bldP spid="7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8" grpId="0" animBg="1"/>
      <p:bldP spid="85" grpId="0" animBg="1"/>
      <p:bldP spid="8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2" grpId="0" animBg="1"/>
      <p:bldP spid="93" grpId="0" animBg="1"/>
      <p:bldP spid="9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6" grpId="0" animBg="1"/>
      <p:bldP spid="97" grpId="0" animBg="1"/>
      <p:bldP spid="9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1" grpId="0" build="p">
        <p:tmplLst>
          <p:tmpl lvl="1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2" grpId="0" build="p">
        <p:tmplLst>
          <p:tmpl lvl="1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3" grpId="0" build="p">
        <p:tmplLst>
          <p:tmpl lvl="1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4" grpId="0" build="p">
        <p:tmplLst>
          <p:tmpl lvl="1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5" grpId="0" build="p">
        <p:tmplLst>
          <p:tmpl lvl="1"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ph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グラフ プレースホルダー 10"/>
          <p:cNvSpPr>
            <a:spLocks noGrp="1"/>
          </p:cNvSpPr>
          <p:nvPr>
            <p:ph type="chart" sz="quarter" idx="14" hasCustomPrompt="1"/>
          </p:nvPr>
        </p:nvSpPr>
        <p:spPr>
          <a:xfrm>
            <a:off x="2014414" y="2047156"/>
            <a:ext cx="14545616" cy="525658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Add Graph</a:t>
            </a: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8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2002740" y="7313455"/>
            <a:ext cx="11604962" cy="566349"/>
          </a:xfrm>
        </p:spPr>
        <p:txBody>
          <a:bodyPr anchor="ctr">
            <a:noAutofit/>
          </a:bodyPr>
          <a:lstStyle>
            <a:lvl1pPr>
              <a:defRPr sz="32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00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1993974" y="7929114"/>
            <a:ext cx="11593288" cy="115457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25200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6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9142413" y="0"/>
            <a:ext cx="9144000" cy="10287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07258" y="4803967"/>
            <a:ext cx="10287000" cy="800000"/>
          </a:xfrm>
          <a:prstGeom prst="rect">
            <a:avLst/>
          </a:prstGeom>
        </p:spPr>
      </p:pic>
      <p:sp>
        <p:nvSpPr>
          <p:cNvPr id="6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-7323" y="540159"/>
            <a:ext cx="11482903" cy="1998000"/>
          </a:xfrm>
          <a:blipFill>
            <a:blip r:embed="rId3"/>
            <a:srcRect/>
            <a:stretch>
              <a:fillRect l="-24300"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sp>
        <p:nvSpPr>
          <p:cNvPr id="7" name="タイトル 1"/>
          <p:cNvSpPr>
            <a:spLocks noGrp="1"/>
          </p:cNvSpPr>
          <p:nvPr>
            <p:ph type="title" hasCustomPrompt="1"/>
          </p:nvPr>
        </p:nvSpPr>
        <p:spPr>
          <a:xfrm rot="21420000">
            <a:off x="494590" y="730993"/>
            <a:ext cx="10726897" cy="1231200"/>
          </a:xfrm>
          <a:prstGeom prst="rect">
            <a:avLst/>
          </a:prstGeom>
        </p:spPr>
        <p:txBody>
          <a:bodyPr anchor="ctr"/>
          <a:lstStyle>
            <a:lvl1pPr algn="r">
              <a:defRPr spc="1000" baseline="0"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TITLE GOES HERE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3" hasCustomPrompt="1"/>
          </p:nvPr>
        </p:nvSpPr>
        <p:spPr>
          <a:xfrm rot="21600000">
            <a:off x="348343" y="2906865"/>
            <a:ext cx="8333613" cy="5908520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600" spc="300">
                <a:solidFill>
                  <a:schemeClr val="bg2">
                    <a:lumMod val="75000"/>
                  </a:schemeClr>
                </a:solidFill>
                <a:effectLst>
                  <a:outerShdw blurRad="50800" dist="38100" dir="2700000" algn="tl" rotWithShape="0">
                    <a:schemeClr val="tx1">
                      <a:alpha val="76000"/>
                    </a:schemeClr>
                  </a:outerShdw>
                </a:effectLst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1" name="図プレースホルダー 7"/>
          <p:cNvSpPr>
            <a:spLocks noGrp="1"/>
          </p:cNvSpPr>
          <p:nvPr>
            <p:ph type="pic" sz="quarter" idx="26" hasCustomPrompt="1"/>
          </p:nvPr>
        </p:nvSpPr>
        <p:spPr>
          <a:xfrm>
            <a:off x="9605789" y="2622220"/>
            <a:ext cx="774251" cy="773342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452610" y="2414193"/>
            <a:ext cx="7299332" cy="1184565"/>
          </a:xfrm>
          <a:noFill/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400" spc="0">
                <a:solidFill>
                  <a:schemeClr val="bg2"/>
                </a:solidFill>
                <a:effectLst>
                  <a:outerShdw blurRad="50800" dist="38100" dir="2700000" algn="tl" rotWithShape="0">
                    <a:schemeClr val="tx1">
                      <a:alpha val="76000"/>
                    </a:schemeClr>
                  </a:outerShdw>
                </a:effectLst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3" name="図プレースホルダー 7"/>
          <p:cNvSpPr>
            <a:spLocks noGrp="1"/>
          </p:cNvSpPr>
          <p:nvPr>
            <p:ph type="pic" sz="quarter" idx="27" hasCustomPrompt="1"/>
          </p:nvPr>
        </p:nvSpPr>
        <p:spPr>
          <a:xfrm>
            <a:off x="9605789" y="3969637"/>
            <a:ext cx="774251" cy="773342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5"/>
          <p:cNvSpPr>
            <a:spLocks noGrp="1"/>
          </p:cNvSpPr>
          <p:nvPr>
            <p:ph type="body" sz="quarter" idx="28" hasCustomPrompt="1"/>
          </p:nvPr>
        </p:nvSpPr>
        <p:spPr>
          <a:xfrm>
            <a:off x="10452610" y="3761610"/>
            <a:ext cx="7299332" cy="1184565"/>
          </a:xfrm>
          <a:noFill/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400" spc="0">
                <a:solidFill>
                  <a:schemeClr val="bg2"/>
                </a:solidFill>
                <a:effectLst>
                  <a:outerShdw blurRad="50800" dist="38100" dir="2700000" algn="tl" rotWithShape="0">
                    <a:schemeClr val="tx1">
                      <a:alpha val="76000"/>
                    </a:schemeClr>
                  </a:outerShdw>
                </a:effectLst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5" name="図プレースホルダー 7"/>
          <p:cNvSpPr>
            <a:spLocks noGrp="1"/>
          </p:cNvSpPr>
          <p:nvPr>
            <p:ph type="pic" sz="quarter" idx="29" hasCustomPrompt="1"/>
          </p:nvPr>
        </p:nvSpPr>
        <p:spPr>
          <a:xfrm>
            <a:off x="9605789" y="5317054"/>
            <a:ext cx="774251" cy="773342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テキスト プレースホルダー 5"/>
          <p:cNvSpPr>
            <a:spLocks noGrp="1"/>
          </p:cNvSpPr>
          <p:nvPr>
            <p:ph type="body" sz="quarter" idx="30" hasCustomPrompt="1"/>
          </p:nvPr>
        </p:nvSpPr>
        <p:spPr>
          <a:xfrm>
            <a:off x="10452610" y="5109027"/>
            <a:ext cx="7299332" cy="1184565"/>
          </a:xfrm>
          <a:noFill/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400" spc="0">
                <a:solidFill>
                  <a:schemeClr val="bg2"/>
                </a:solidFill>
                <a:effectLst>
                  <a:outerShdw blurRad="50800" dist="38100" dir="2700000" algn="tl" rotWithShape="0">
                    <a:schemeClr val="tx1">
                      <a:alpha val="76000"/>
                    </a:schemeClr>
                  </a:outerShdw>
                </a:effectLst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7" name="図プレースホルダー 7"/>
          <p:cNvSpPr>
            <a:spLocks noGrp="1"/>
          </p:cNvSpPr>
          <p:nvPr>
            <p:ph type="pic" sz="quarter" idx="31" hasCustomPrompt="1"/>
          </p:nvPr>
        </p:nvSpPr>
        <p:spPr>
          <a:xfrm>
            <a:off x="9605789" y="6664471"/>
            <a:ext cx="774251" cy="773342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32" hasCustomPrompt="1"/>
          </p:nvPr>
        </p:nvSpPr>
        <p:spPr>
          <a:xfrm>
            <a:off x="10452610" y="6456444"/>
            <a:ext cx="7299332" cy="1184565"/>
          </a:xfrm>
          <a:noFill/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400" spc="0">
                <a:solidFill>
                  <a:schemeClr val="bg2"/>
                </a:solidFill>
                <a:effectLst>
                  <a:outerShdw blurRad="50800" dist="38100" dir="2700000" algn="tl" rotWithShape="0">
                    <a:schemeClr val="tx1">
                      <a:alpha val="76000"/>
                    </a:schemeClr>
                  </a:outerShdw>
                </a:effectLst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33" hasCustomPrompt="1"/>
          </p:nvPr>
        </p:nvSpPr>
        <p:spPr>
          <a:xfrm>
            <a:off x="9611215" y="8011888"/>
            <a:ext cx="774251" cy="773342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34" hasCustomPrompt="1"/>
          </p:nvPr>
        </p:nvSpPr>
        <p:spPr>
          <a:xfrm>
            <a:off x="10458036" y="7803861"/>
            <a:ext cx="7299332" cy="1184565"/>
          </a:xfrm>
          <a:noFill/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spcBef>
                <a:spcPts val="0"/>
              </a:spcBef>
              <a:defRPr sz="2400" spc="0">
                <a:solidFill>
                  <a:schemeClr val="bg2"/>
                </a:solidFill>
                <a:effectLst>
                  <a:outerShdw blurRad="50800" dist="38100" dir="2700000" algn="tl" rotWithShape="0">
                    <a:schemeClr val="tx1">
                      <a:alpha val="76000"/>
                    </a:schemeClr>
                  </a:outerShdw>
                </a:effectLst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4432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12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8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50"/>
                            </p:stCondLst>
                            <p:childTnLst>
                              <p:par>
                                <p:cTn id="3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800"/>
                            </p:stCondLst>
                            <p:childTnLst>
                              <p:par>
                                <p:cTn id="4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50"/>
                            </p:stCondLst>
                            <p:childTnLst>
                              <p:par>
                                <p:cTn id="5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300"/>
                            </p:stCondLst>
                            <p:childTnLst>
                              <p:par>
                                <p:cTn id="6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/>
      <p:bldP spid="10" grpId="0" build="p">
        <p:tmplLst>
          <p:tmpl lvl="1">
            <p:tnLst>
              <p:par>
                <p:cTn presetID="2" presetClass="entr" presetSubtype="12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/>
      <p:bldP spid="1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/>
      <p:bldP spid="14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  <p:bldP spid="1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  <p:bldP spid="2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 numeric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円/楕円 18"/>
          <p:cNvSpPr/>
          <p:nvPr userDrawn="1"/>
        </p:nvSpPr>
        <p:spPr>
          <a:xfrm>
            <a:off x="574254" y="2191172"/>
            <a:ext cx="1183534" cy="118353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1</a:t>
            </a:r>
            <a:endParaRPr kumimoji="1" lang="ja-JP" altLang="en-US" sz="3600" dirty="0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kumimoji="1" lang="en-US" altLang="ja-JP" sz="2400" i="1" kern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807154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1833637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977653" y="3302698"/>
            <a:ext cx="3240360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 userDrawn="1"/>
        </p:nvSpPr>
        <p:spPr>
          <a:xfrm>
            <a:off x="6319867" y="2191172"/>
            <a:ext cx="1183534" cy="118353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2</a:t>
            </a:r>
            <a:endParaRPr kumimoji="1" lang="ja-JP" altLang="en-US" sz="3600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7552767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7579250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7689328" y="3216984"/>
            <a:ext cx="3240360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円/楕円 44"/>
          <p:cNvSpPr/>
          <p:nvPr userDrawn="1"/>
        </p:nvSpPr>
        <p:spPr>
          <a:xfrm>
            <a:off x="12060287" y="2191172"/>
            <a:ext cx="1183534" cy="118353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3</a:t>
            </a:r>
            <a:endParaRPr kumimoji="1" lang="ja-JP" altLang="en-US" sz="3600" dirty="0"/>
          </a:p>
        </p:txBody>
      </p:sp>
      <p:sp>
        <p:nvSpPr>
          <p:cNvPr id="47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3293187" y="2724362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3319670" y="3603715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正方形/長方形 48"/>
          <p:cNvSpPr/>
          <p:nvPr userDrawn="1"/>
        </p:nvSpPr>
        <p:spPr>
          <a:xfrm>
            <a:off x="13486094" y="3216984"/>
            <a:ext cx="3240360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円/楕円 49"/>
          <p:cNvSpPr/>
          <p:nvPr userDrawn="1"/>
        </p:nvSpPr>
        <p:spPr>
          <a:xfrm>
            <a:off x="586116" y="5976190"/>
            <a:ext cx="1183534" cy="118353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4</a:t>
            </a:r>
            <a:endParaRPr kumimoji="1" lang="ja-JP" altLang="en-US" sz="3600" dirty="0"/>
          </a:p>
        </p:txBody>
      </p:sp>
      <p:sp>
        <p:nvSpPr>
          <p:cNvPr id="52" name="テキスト プレースホルダー 6"/>
          <p:cNvSpPr>
            <a:spLocks noGrp="1"/>
          </p:cNvSpPr>
          <p:nvPr>
            <p:ph type="body" sz="quarter" idx="32" hasCustomPrompt="1"/>
          </p:nvPr>
        </p:nvSpPr>
        <p:spPr>
          <a:xfrm>
            <a:off x="1819016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テキスト プレースホルダー 6"/>
          <p:cNvSpPr>
            <a:spLocks noGrp="1"/>
          </p:cNvSpPr>
          <p:nvPr>
            <p:ph type="body" sz="quarter" idx="33" hasCustomPrompt="1"/>
          </p:nvPr>
        </p:nvSpPr>
        <p:spPr>
          <a:xfrm>
            <a:off x="1845499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正方形/長方形 53"/>
          <p:cNvSpPr/>
          <p:nvPr userDrawn="1"/>
        </p:nvSpPr>
        <p:spPr>
          <a:xfrm>
            <a:off x="1989515" y="7013436"/>
            <a:ext cx="3240360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円/楕円 54"/>
          <p:cNvSpPr/>
          <p:nvPr userDrawn="1"/>
        </p:nvSpPr>
        <p:spPr>
          <a:xfrm>
            <a:off x="6331729" y="5976190"/>
            <a:ext cx="1183534" cy="118353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5</a:t>
            </a:r>
            <a:endParaRPr kumimoji="1" lang="ja-JP" altLang="en-US" sz="3600" dirty="0"/>
          </a:p>
        </p:txBody>
      </p:sp>
      <p:sp>
        <p:nvSpPr>
          <p:cNvPr id="57" name="テキスト プレースホルダー 6"/>
          <p:cNvSpPr>
            <a:spLocks noGrp="1"/>
          </p:cNvSpPr>
          <p:nvPr>
            <p:ph type="body" sz="quarter" idx="35" hasCustomPrompt="1"/>
          </p:nvPr>
        </p:nvSpPr>
        <p:spPr>
          <a:xfrm>
            <a:off x="7564629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5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6"/>
          <p:cNvSpPr>
            <a:spLocks noGrp="1"/>
          </p:cNvSpPr>
          <p:nvPr>
            <p:ph type="body" sz="quarter" idx="36" hasCustomPrompt="1"/>
          </p:nvPr>
        </p:nvSpPr>
        <p:spPr>
          <a:xfrm>
            <a:off x="7591112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正方形/長方形 58"/>
          <p:cNvSpPr/>
          <p:nvPr userDrawn="1"/>
        </p:nvSpPr>
        <p:spPr>
          <a:xfrm>
            <a:off x="7735128" y="7013436"/>
            <a:ext cx="3240360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円/楕円 59"/>
          <p:cNvSpPr/>
          <p:nvPr userDrawn="1"/>
        </p:nvSpPr>
        <p:spPr>
          <a:xfrm>
            <a:off x="12072149" y="5976190"/>
            <a:ext cx="1183534" cy="118353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600" dirty="0"/>
              <a:t>6</a:t>
            </a:r>
            <a:endParaRPr kumimoji="1" lang="ja-JP" altLang="en-US" sz="3600" dirty="0"/>
          </a:p>
        </p:txBody>
      </p:sp>
      <p:sp>
        <p:nvSpPr>
          <p:cNvPr id="62" name="テキスト プレースホルダー 6"/>
          <p:cNvSpPr>
            <a:spLocks noGrp="1"/>
          </p:cNvSpPr>
          <p:nvPr>
            <p:ph type="body" sz="quarter" idx="38" hasCustomPrompt="1"/>
          </p:nvPr>
        </p:nvSpPr>
        <p:spPr>
          <a:xfrm>
            <a:off x="13305049" y="5973106"/>
            <a:ext cx="4270738" cy="720080"/>
          </a:xfrm>
        </p:spPr>
        <p:txBody>
          <a:bodyPr anchor="t">
            <a:noAutofit/>
          </a:bodyPr>
          <a:lstStyle>
            <a:lvl1pPr algn="l">
              <a:defRPr sz="3200" i="0" baseline="0">
                <a:solidFill>
                  <a:schemeClr val="accent6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テキスト プレースホルダー 6"/>
          <p:cNvSpPr>
            <a:spLocks noGrp="1"/>
          </p:cNvSpPr>
          <p:nvPr>
            <p:ph type="body" sz="quarter" idx="39" hasCustomPrompt="1"/>
          </p:nvPr>
        </p:nvSpPr>
        <p:spPr>
          <a:xfrm>
            <a:off x="13331532" y="6852459"/>
            <a:ext cx="4308618" cy="1971833"/>
          </a:xfrm>
        </p:spPr>
        <p:txBody>
          <a:bodyPr anchor="t">
            <a:no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正方形/長方形 63"/>
          <p:cNvSpPr/>
          <p:nvPr userDrawn="1"/>
        </p:nvSpPr>
        <p:spPr>
          <a:xfrm>
            <a:off x="13475548" y="7013436"/>
            <a:ext cx="3240360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01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85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600"/>
                            </p:stCondLst>
                            <p:childTnLst>
                              <p:par>
                                <p:cTn id="4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200"/>
                            </p:stCondLst>
                            <p:childTnLst>
                              <p:par>
                                <p:cTn id="5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950"/>
                            </p:stCondLst>
                            <p:childTnLst>
                              <p:par>
                                <p:cTn id="6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50"/>
                            </p:stCondLst>
                            <p:childTnLst>
                              <p:par>
                                <p:cTn id="8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300"/>
                            </p:stCondLst>
                            <p:childTnLst>
                              <p:par>
                                <p:cTn id="9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900"/>
                            </p:stCondLst>
                            <p:childTnLst>
                              <p:par>
                                <p:cTn id="10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650"/>
                            </p:stCondLst>
                            <p:childTnLst>
                              <p:par>
                                <p:cTn id="11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250"/>
                            </p:stCondLst>
                            <p:childTnLst>
                              <p:par>
                                <p:cTn id="1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8000"/>
                            </p:stCondLst>
                            <p:childTnLst>
                              <p:par>
                                <p:cTn id="13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1" grpId="1" animBg="1"/>
      <p:bldP spid="4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animBg="1"/>
      <p:bldP spid="45" grpId="0" animBg="1"/>
      <p:bldP spid="45" grpId="1" animBg="1"/>
      <p:bldP spid="4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animBg="1"/>
      <p:bldP spid="50" grpId="0" animBg="1"/>
      <p:bldP spid="50" grpId="1" animBg="1"/>
      <p:bldP spid="5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animBg="1"/>
      <p:bldP spid="55" grpId="0" animBg="1"/>
      <p:bldP spid="55" grpId="1" animBg="1"/>
      <p:bldP spid="5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animBg="1"/>
      <p:bldP spid="60" grpId="0" animBg="1"/>
      <p:bldP spid="60" grpId="1" animBg="1"/>
      <p:bldP spid="6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798390" y="3703762"/>
            <a:ext cx="13321480" cy="647650"/>
          </a:xfrm>
        </p:spPr>
        <p:txBody>
          <a:bodyPr>
            <a:noAutofit/>
          </a:bodyPr>
          <a:lstStyle>
            <a:lvl1pPr>
              <a:defRPr sz="44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2878510" y="4495428"/>
            <a:ext cx="13321480" cy="2808312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92122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 vert="horz" lIns="163275" tIns="81638" rIns="163275" bIns="81638" rtlCol="0">
            <a:normAutofit/>
          </a:bodyPr>
          <a:lstStyle>
            <a:lvl1pPr>
              <a:defRPr lang="ja-JP" altLang="en-US" i="1" dirty="0">
                <a:solidFill>
                  <a:schemeClr val="tx1">
                    <a:lumMod val="50000"/>
                    <a:lumOff val="50000"/>
                  </a:schemeClr>
                </a:solidFill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アーチ 33"/>
          <p:cNvSpPr/>
          <p:nvPr userDrawn="1"/>
        </p:nvSpPr>
        <p:spPr>
          <a:xfrm rot="3600000">
            <a:off x="1165671" y="242042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5" name="アーチ 34"/>
          <p:cNvSpPr/>
          <p:nvPr userDrawn="1"/>
        </p:nvSpPr>
        <p:spPr>
          <a:xfrm rot="6618510">
            <a:off x="1282259" y="253700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6" name="テキスト プレースホルダー 6"/>
          <p:cNvSpPr>
            <a:spLocks noGrp="1"/>
          </p:cNvSpPr>
          <p:nvPr>
            <p:ph type="body" sz="quarter" idx="15" hasCustomPrompt="1"/>
          </p:nvPr>
        </p:nvSpPr>
        <p:spPr>
          <a:xfrm>
            <a:off x="2023050" y="2655891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2709066" y="3362068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アーチ 37"/>
          <p:cNvSpPr/>
          <p:nvPr userDrawn="1"/>
        </p:nvSpPr>
        <p:spPr>
          <a:xfrm rot="3600000">
            <a:off x="1165671" y="6424703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39" name="アーチ 38"/>
          <p:cNvSpPr/>
          <p:nvPr userDrawn="1"/>
        </p:nvSpPr>
        <p:spPr>
          <a:xfrm rot="6618510">
            <a:off x="1282259" y="657037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2023050" y="6070930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17" hasCustomPrompt="1"/>
          </p:nvPr>
        </p:nvSpPr>
        <p:spPr>
          <a:xfrm>
            <a:off x="2709066" y="6777107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アーチ 18"/>
          <p:cNvSpPr/>
          <p:nvPr userDrawn="1"/>
        </p:nvSpPr>
        <p:spPr>
          <a:xfrm rot="3600000">
            <a:off x="9371957" y="2423471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0" name="アーチ 19"/>
          <p:cNvSpPr/>
          <p:nvPr userDrawn="1"/>
        </p:nvSpPr>
        <p:spPr>
          <a:xfrm rot="6618510">
            <a:off x="9488545" y="2540059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1" name="テキスト プレースホルダー 6"/>
          <p:cNvSpPr>
            <a:spLocks noGrp="1"/>
          </p:cNvSpPr>
          <p:nvPr>
            <p:ph type="body" sz="quarter" idx="18" hasCustomPrompt="1"/>
          </p:nvPr>
        </p:nvSpPr>
        <p:spPr>
          <a:xfrm>
            <a:off x="10229336" y="2658941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19" hasCustomPrompt="1"/>
          </p:nvPr>
        </p:nvSpPr>
        <p:spPr>
          <a:xfrm>
            <a:off x="10915352" y="3365118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アーチ 22"/>
          <p:cNvSpPr/>
          <p:nvPr userDrawn="1"/>
        </p:nvSpPr>
        <p:spPr>
          <a:xfrm rot="3600000">
            <a:off x="9371957" y="6427753"/>
            <a:ext cx="1492195" cy="1492195"/>
          </a:xfrm>
          <a:prstGeom prst="blockArc">
            <a:avLst>
              <a:gd name="adj1" fmla="val 18941412"/>
              <a:gd name="adj2" fmla="val 11732646"/>
              <a:gd name="adj3" fmla="val 434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4" name="アーチ 23"/>
          <p:cNvSpPr/>
          <p:nvPr userDrawn="1"/>
        </p:nvSpPr>
        <p:spPr>
          <a:xfrm rot="6618510">
            <a:off x="9488545" y="6573423"/>
            <a:ext cx="1259018" cy="1259018"/>
          </a:xfrm>
          <a:prstGeom prst="blockArc">
            <a:avLst>
              <a:gd name="adj1" fmla="val 19452122"/>
              <a:gd name="adj2" fmla="val 11742259"/>
              <a:gd name="adj3" fmla="val 4894"/>
            </a:avLst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5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10229336" y="6073980"/>
            <a:ext cx="7119363" cy="790352"/>
          </a:xfrm>
        </p:spPr>
        <p:txBody>
          <a:bodyPr anchor="b">
            <a:noAutofit/>
          </a:bodyPr>
          <a:lstStyle>
            <a:lvl1pPr algn="l">
              <a:defRPr sz="3600" baseline="0">
                <a:solidFill>
                  <a:schemeClr val="accent4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0915352" y="6780157"/>
            <a:ext cx="6433348" cy="22217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9866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50"/>
                            </p:stCondLst>
                            <p:childTnLst>
                              <p:par>
                                <p:cTn id="4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450"/>
                            </p:stCondLst>
                            <p:childTnLst>
                              <p:par>
                                <p:cTn id="64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300"/>
                            </p:stCondLst>
                            <p:childTnLst>
                              <p:par>
                                <p:cTn id="92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50"/>
                            </p:stCondLst>
                            <p:childTnLst>
                              <p:par>
                                <p:cTn id="9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150"/>
                            </p:stCondLst>
                            <p:childTnLst>
                              <p:par>
                                <p:cTn id="120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34" grpId="0" animBg="1"/>
      <p:bldP spid="34" grpId="1" animBg="1"/>
      <p:bldP spid="35" grpId="0" animBg="1"/>
      <p:bldP spid="35" grpId="1" animBg="1"/>
      <p:bldP spid="36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8" grpId="1" animBg="1"/>
      <p:bldP spid="39" grpId="0" animBg="1"/>
      <p:bldP spid="39" grpId="1" animBg="1"/>
      <p:bldP spid="40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/>
      <p:bldP spid="19" grpId="1" animBg="1"/>
      <p:bldP spid="20" grpId="0" animBg="1"/>
      <p:bldP spid="20" grpId="1" animBg="1"/>
      <p:bldP spid="21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3" grpId="1" animBg="1"/>
      <p:bldP spid="24" grpId="0" animBg="1"/>
      <p:bldP spid="24" grpId="1" animBg="1"/>
      <p:bldP spid="25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allAtOnce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iss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グループ化 116"/>
          <p:cNvGrpSpPr/>
          <p:nvPr userDrawn="1"/>
        </p:nvGrpSpPr>
        <p:grpSpPr>
          <a:xfrm>
            <a:off x="5614814" y="2867242"/>
            <a:ext cx="3603368" cy="908106"/>
            <a:chOff x="1073297" y="6784950"/>
            <a:chExt cx="6003425" cy="908106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18" name="正方形/長方形 117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9" name="円/楕円 118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0" name="円/楕円 119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10" name="グループ化 109"/>
          <p:cNvGrpSpPr/>
          <p:nvPr userDrawn="1"/>
        </p:nvGrpSpPr>
        <p:grpSpPr>
          <a:xfrm>
            <a:off x="2718094" y="5081592"/>
            <a:ext cx="3595080" cy="908104"/>
            <a:chOff x="1073297" y="6784950"/>
            <a:chExt cx="6003425" cy="908106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11" name="正方形/長方形 110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2" name="円/楕円 111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3" name="円/楕円 112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15" name="テキスト プレースホルダー 6"/>
          <p:cNvSpPr>
            <a:spLocks noGrp="1"/>
          </p:cNvSpPr>
          <p:nvPr>
            <p:ph type="body" sz="quarter" idx="25" hasCustomPrompt="1"/>
          </p:nvPr>
        </p:nvSpPr>
        <p:spPr>
          <a:xfrm>
            <a:off x="3960509" y="5197631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3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6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9577553" y="5328330"/>
            <a:ext cx="4959523" cy="169577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108" name="グループ化 107"/>
          <p:cNvGrpSpPr/>
          <p:nvPr userDrawn="1"/>
        </p:nvGrpSpPr>
        <p:grpSpPr>
          <a:xfrm>
            <a:off x="35878" y="7266165"/>
            <a:ext cx="3204122" cy="834298"/>
            <a:chOff x="1073297" y="6784950"/>
            <a:chExt cx="6003425" cy="908106"/>
          </a:xfrm>
        </p:grpSpPr>
        <p:sp>
          <p:nvSpPr>
            <p:cNvPr id="99" name="正方形/長方形 98"/>
            <p:cNvSpPr/>
            <p:nvPr userDrawn="1"/>
          </p:nvSpPr>
          <p:spPr>
            <a:xfrm>
              <a:off x="1527349" y="6784951"/>
              <a:ext cx="5095320" cy="90810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2" name="円/楕円 101"/>
            <p:cNvSpPr/>
            <p:nvPr userDrawn="1"/>
          </p:nvSpPr>
          <p:spPr>
            <a:xfrm>
              <a:off x="6168617" y="6784951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7" name="円/楕円 106"/>
            <p:cNvSpPr/>
            <p:nvPr userDrawn="1"/>
          </p:nvSpPr>
          <p:spPr>
            <a:xfrm>
              <a:off x="1073297" y="6784950"/>
              <a:ext cx="908105" cy="90810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4000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0" name="グループ化 69"/>
          <p:cNvGrpSpPr/>
          <p:nvPr userDrawn="1"/>
        </p:nvGrpSpPr>
        <p:grpSpPr>
          <a:xfrm rot="3180000">
            <a:off x="-2004416" y="12188060"/>
            <a:ext cx="808335" cy="1075419"/>
            <a:chOff x="7305638" y="3002101"/>
            <a:chExt cx="2688353" cy="4554631"/>
          </a:xfrm>
        </p:grpSpPr>
        <p:grpSp>
          <p:nvGrpSpPr>
            <p:cNvPr id="71" name="グループ化 70"/>
            <p:cNvGrpSpPr/>
            <p:nvPr userDrawn="1"/>
          </p:nvGrpSpPr>
          <p:grpSpPr>
            <a:xfrm>
              <a:off x="8267831" y="5345989"/>
              <a:ext cx="763508" cy="2210743"/>
              <a:chOff x="8267831" y="5345989"/>
              <a:chExt cx="763508" cy="2210743"/>
            </a:xfrm>
          </p:grpSpPr>
          <p:sp>
            <p:nvSpPr>
              <p:cNvPr id="95" name="円/楕円 94"/>
              <p:cNvSpPr/>
              <p:nvPr userDrawn="1"/>
            </p:nvSpPr>
            <p:spPr>
              <a:xfrm>
                <a:off x="8267831" y="5345989"/>
                <a:ext cx="763508" cy="2210743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6" name="円/楕円 95"/>
              <p:cNvSpPr/>
              <p:nvPr userDrawn="1"/>
            </p:nvSpPr>
            <p:spPr>
              <a:xfrm>
                <a:off x="8366877" y="5498390"/>
                <a:ext cx="566334" cy="1639824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2" name="弦 8"/>
            <p:cNvSpPr/>
            <p:nvPr userDrawn="1"/>
          </p:nvSpPr>
          <p:spPr>
            <a:xfrm rot="10800000">
              <a:off x="7932506" y="3996103"/>
              <a:ext cx="1435076" cy="2370993"/>
            </a:xfrm>
            <a:custGeom>
              <a:avLst/>
              <a:gdLst/>
              <a:ahLst/>
              <a:cxnLst/>
              <a:rect l="l" t="t" r="r" b="b"/>
              <a:pathLst>
                <a:path w="1969479" h="3253919">
                  <a:moveTo>
                    <a:pt x="984740" y="3253919"/>
                  </a:moveTo>
                  <a:cubicBezTo>
                    <a:pt x="362425" y="2811676"/>
                    <a:pt x="-3869" y="2109952"/>
                    <a:pt x="30" y="1362802"/>
                  </a:cubicBezTo>
                  <a:cubicBezTo>
                    <a:pt x="2628" y="865042"/>
                    <a:pt x="169314" y="389014"/>
                    <a:pt x="468726" y="0"/>
                  </a:cubicBezTo>
                  <a:lnTo>
                    <a:pt x="984740" y="0"/>
                  </a:lnTo>
                  <a:lnTo>
                    <a:pt x="1500508" y="0"/>
                  </a:lnTo>
                  <a:cubicBezTo>
                    <a:pt x="1805017" y="395392"/>
                    <a:pt x="1972090" y="880450"/>
                    <a:pt x="1969449" y="1386333"/>
                  </a:cubicBezTo>
                  <a:cubicBezTo>
                    <a:pt x="1965591" y="2125578"/>
                    <a:pt x="1599814" y="2816889"/>
                    <a:pt x="984740" y="325391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73" name="グループ化 72"/>
            <p:cNvGrpSpPr/>
            <p:nvPr userDrawn="1"/>
          </p:nvGrpSpPr>
          <p:grpSpPr>
            <a:xfrm flipH="1">
              <a:off x="8650044" y="5266273"/>
              <a:ext cx="1343947" cy="1366912"/>
              <a:chOff x="7305639" y="5547570"/>
              <a:chExt cx="1343947" cy="1366912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91" name="直角三角形 90"/>
              <p:cNvSpPr/>
              <p:nvPr userDrawn="1"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2" name="直角三角形 91"/>
              <p:cNvSpPr/>
              <p:nvPr userDrawn="1"/>
            </p:nvSpPr>
            <p:spPr>
              <a:xfrm rot="16200000">
                <a:off x="7305639" y="5547571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3" name="正方形/長方形 92"/>
              <p:cNvSpPr/>
              <p:nvPr userDrawn="1"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/>
              <p:cNvSpPr/>
              <p:nvPr userDrawn="1"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4" name="グループ化 73"/>
            <p:cNvGrpSpPr/>
            <p:nvPr userDrawn="1"/>
          </p:nvGrpSpPr>
          <p:grpSpPr>
            <a:xfrm>
              <a:off x="7305638" y="5266273"/>
              <a:ext cx="1343947" cy="1366912"/>
              <a:chOff x="7305639" y="5547570"/>
              <a:chExt cx="1343947" cy="1366912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87" name="直角三角形 86"/>
              <p:cNvSpPr/>
              <p:nvPr userDrawn="1"/>
            </p:nvSpPr>
            <p:spPr>
              <a:xfrm rot="5400000">
                <a:off x="7305639" y="6450248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8" name="直角三角形 87"/>
              <p:cNvSpPr/>
              <p:nvPr userDrawn="1"/>
            </p:nvSpPr>
            <p:spPr>
              <a:xfrm rot="16200000">
                <a:off x="7305639" y="5547571"/>
                <a:ext cx="464234" cy="464234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9" name="正方形/長方形 88"/>
              <p:cNvSpPr/>
              <p:nvPr userDrawn="1"/>
            </p:nvSpPr>
            <p:spPr>
              <a:xfrm>
                <a:off x="7305639" y="6011805"/>
                <a:ext cx="464234" cy="4384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正方形/長方形 89"/>
              <p:cNvSpPr/>
              <p:nvPr userDrawn="1"/>
            </p:nvSpPr>
            <p:spPr>
              <a:xfrm>
                <a:off x="7769874" y="5547570"/>
                <a:ext cx="879712" cy="9026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5" name="グループ化 74"/>
            <p:cNvGrpSpPr/>
            <p:nvPr userDrawn="1"/>
          </p:nvGrpSpPr>
          <p:grpSpPr>
            <a:xfrm>
              <a:off x="7665303" y="3002101"/>
              <a:ext cx="1969480" cy="3253919"/>
              <a:chOff x="7665303" y="3002101"/>
              <a:chExt cx="1969480" cy="3253919"/>
            </a:xfrm>
          </p:grpSpPr>
          <p:sp>
            <p:nvSpPr>
              <p:cNvPr id="85" name="弦 8"/>
              <p:cNvSpPr/>
              <p:nvPr userDrawn="1"/>
            </p:nvSpPr>
            <p:spPr>
              <a:xfrm rot="10800000">
                <a:off x="865004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>
                    <a:moveTo>
                      <a:pt x="984740" y="3253919"/>
                    </a:moveTo>
                    <a:cubicBezTo>
                      <a:pt x="362425" y="2811676"/>
                      <a:pt x="-3869" y="2109952"/>
                      <a:pt x="30" y="1362802"/>
                    </a:cubicBezTo>
                    <a:cubicBezTo>
                      <a:pt x="2628" y="865042"/>
                      <a:pt x="169314" y="389014"/>
                      <a:pt x="468726" y="0"/>
                    </a:cubicBezTo>
                    <a:lnTo>
                      <a:pt x="984740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弦 8"/>
              <p:cNvSpPr/>
              <p:nvPr userDrawn="1"/>
            </p:nvSpPr>
            <p:spPr>
              <a:xfrm>
                <a:off x="7665303" y="3002101"/>
                <a:ext cx="984740" cy="3253919"/>
              </a:xfrm>
              <a:custGeom>
                <a:avLst/>
                <a:gdLst/>
                <a:ahLst/>
                <a:cxnLst/>
                <a:rect l="l" t="t" r="r" b="b"/>
                <a:pathLst>
                  <a:path w="984740" h="3253919">
                    <a:moveTo>
                      <a:pt x="984740" y="0"/>
                    </a:moveTo>
                    <a:lnTo>
                      <a:pt x="984740" y="3253919"/>
                    </a:lnTo>
                    <a:lnTo>
                      <a:pt x="468972" y="3253919"/>
                    </a:lnTo>
                    <a:cubicBezTo>
                      <a:pt x="164463" y="2858527"/>
                      <a:pt x="-2610" y="2373469"/>
                      <a:pt x="31" y="1867586"/>
                    </a:cubicBezTo>
                    <a:cubicBezTo>
                      <a:pt x="3889" y="1128341"/>
                      <a:pt x="369666" y="437030"/>
                      <a:pt x="984740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6" name="グループ化 75"/>
            <p:cNvGrpSpPr/>
            <p:nvPr userDrawn="1"/>
          </p:nvGrpSpPr>
          <p:grpSpPr>
            <a:xfrm>
              <a:off x="7830833" y="3002102"/>
              <a:ext cx="1639326" cy="1035326"/>
              <a:chOff x="7830833" y="3002102"/>
              <a:chExt cx="1639326" cy="1035326"/>
            </a:xfrm>
          </p:grpSpPr>
          <p:sp>
            <p:nvSpPr>
              <p:cNvPr id="83" name="弦 8"/>
              <p:cNvSpPr/>
              <p:nvPr userDrawn="1"/>
            </p:nvSpPr>
            <p:spPr>
              <a:xfrm rot="10800000">
                <a:off x="8650043" y="3002102"/>
                <a:ext cx="820116" cy="1035325"/>
              </a:xfrm>
              <a:custGeom>
                <a:avLst/>
                <a:gdLst/>
                <a:ahLst/>
                <a:cxnLst/>
                <a:rect l="l" t="t" r="r" b="b"/>
                <a:pathLst>
                  <a:path w="820116" h="1035325">
                    <a:moveTo>
                      <a:pt x="820116" y="1035325"/>
                    </a:moveTo>
                    <a:cubicBezTo>
                      <a:pt x="445216" y="768905"/>
                      <a:pt x="163231" y="408315"/>
                      <a:pt x="0" y="0"/>
                    </a:cubicBezTo>
                    <a:lnTo>
                      <a:pt x="820116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弦 8"/>
              <p:cNvSpPr/>
              <p:nvPr userDrawn="1"/>
            </p:nvSpPr>
            <p:spPr>
              <a:xfrm>
                <a:off x="7830833" y="3002102"/>
                <a:ext cx="819211" cy="1035326"/>
              </a:xfrm>
              <a:custGeom>
                <a:avLst/>
                <a:gdLst/>
                <a:ahLst/>
                <a:cxnLst/>
                <a:rect l="l" t="t" r="r" b="b"/>
                <a:pathLst>
                  <a:path w="819211" h="1035326">
                    <a:moveTo>
                      <a:pt x="819211" y="0"/>
                    </a:moveTo>
                    <a:lnTo>
                      <a:pt x="819211" y="1035326"/>
                    </a:lnTo>
                    <a:lnTo>
                      <a:pt x="0" y="1035326"/>
                    </a:lnTo>
                    <a:cubicBezTo>
                      <a:pt x="162564" y="626542"/>
                      <a:pt x="444666" y="266126"/>
                      <a:pt x="819211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7" name="グループ化 76"/>
            <p:cNvGrpSpPr/>
            <p:nvPr userDrawn="1"/>
          </p:nvGrpSpPr>
          <p:grpSpPr>
            <a:xfrm>
              <a:off x="8239071" y="3682019"/>
              <a:ext cx="821030" cy="821030"/>
              <a:chOff x="11914174" y="3199309"/>
              <a:chExt cx="990518" cy="990518"/>
            </a:xfrm>
          </p:grpSpPr>
          <p:sp>
            <p:nvSpPr>
              <p:cNvPr id="81" name="円/楕円 80"/>
              <p:cNvSpPr/>
              <p:nvPr userDrawn="1"/>
            </p:nvSpPr>
            <p:spPr>
              <a:xfrm>
                <a:off x="11914174" y="3199309"/>
                <a:ext cx="990518" cy="990518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円/楕円 81"/>
              <p:cNvSpPr/>
              <p:nvPr userDrawn="1"/>
            </p:nvSpPr>
            <p:spPr>
              <a:xfrm>
                <a:off x="12002891" y="3288026"/>
                <a:ext cx="813084" cy="813084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78" name="グループ化 77"/>
            <p:cNvGrpSpPr/>
            <p:nvPr userDrawn="1"/>
          </p:nvGrpSpPr>
          <p:grpSpPr>
            <a:xfrm>
              <a:off x="8562396" y="5264781"/>
              <a:ext cx="174376" cy="1354190"/>
              <a:chOff x="8562396" y="5264781"/>
              <a:chExt cx="174376" cy="1354190"/>
            </a:xfrm>
          </p:grpSpPr>
          <p:sp>
            <p:nvSpPr>
              <p:cNvPr id="79" name="台形 59"/>
              <p:cNvSpPr/>
              <p:nvPr userDrawn="1"/>
            </p:nvSpPr>
            <p:spPr>
              <a:xfrm rot="10800000">
                <a:off x="8649584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台形 59"/>
              <p:cNvSpPr/>
              <p:nvPr userDrawn="1"/>
            </p:nvSpPr>
            <p:spPr>
              <a:xfrm rot="10800000" flipH="1">
                <a:off x="8562396" y="5264781"/>
                <a:ext cx="87188" cy="1354190"/>
              </a:xfrm>
              <a:custGeom>
                <a:avLst/>
                <a:gdLst/>
                <a:ahLst/>
                <a:cxnLst/>
                <a:rect l="l" t="t" r="r" b="b"/>
                <a:pathLst>
                  <a:path w="232411" h="2119037">
                    <a:moveTo>
                      <a:pt x="232411" y="2119037"/>
                    </a:moveTo>
                    <a:lnTo>
                      <a:pt x="0" y="2119037"/>
                    </a:lnTo>
                    <a:lnTo>
                      <a:pt x="116205" y="0"/>
                    </a:lnTo>
                    <a:lnTo>
                      <a:pt x="232411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cxnSp>
        <p:nvCxnSpPr>
          <p:cNvPr id="97" name="直線コネクタ 96"/>
          <p:cNvCxnSpPr/>
          <p:nvPr userDrawn="1"/>
        </p:nvCxnSpPr>
        <p:spPr>
          <a:xfrm flipH="1">
            <a:off x="48224" y="3116141"/>
            <a:ext cx="9872900" cy="731199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円/楕円 97"/>
          <p:cNvSpPr/>
          <p:nvPr userDrawn="1"/>
        </p:nvSpPr>
        <p:spPr>
          <a:xfrm>
            <a:off x="2660939" y="7478160"/>
            <a:ext cx="410308" cy="410308"/>
          </a:xfrm>
          <a:prstGeom prst="ellipse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1" name="円/楕円 100"/>
          <p:cNvSpPr/>
          <p:nvPr userDrawn="1"/>
        </p:nvSpPr>
        <p:spPr>
          <a:xfrm>
            <a:off x="8616144" y="3116141"/>
            <a:ext cx="410308" cy="4103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" name="テキスト プレースホルダー 6"/>
          <p:cNvSpPr>
            <a:spLocks noGrp="1"/>
          </p:cNvSpPr>
          <p:nvPr>
            <p:ph type="body" sz="quarter" idx="21" hasCustomPrompt="1"/>
          </p:nvPr>
        </p:nvSpPr>
        <p:spPr>
          <a:xfrm>
            <a:off x="1336424" y="7140146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5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953468" y="7270845"/>
            <a:ext cx="4959523" cy="169577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0" name="円/楕円 99"/>
          <p:cNvSpPr/>
          <p:nvPr userDrawn="1"/>
        </p:nvSpPr>
        <p:spPr>
          <a:xfrm>
            <a:off x="5620122" y="5288296"/>
            <a:ext cx="410308" cy="4103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1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6608347" y="3255118"/>
            <a:ext cx="4389120" cy="720080"/>
          </a:xfrm>
        </p:spPr>
        <p:txBody>
          <a:bodyPr anchor="ctr">
            <a:noAutofit/>
          </a:bodyPr>
          <a:lstStyle>
            <a:lvl1pPr algn="r">
              <a:defRPr sz="2800" i="0" baseline="0">
                <a:solidFill>
                  <a:schemeClr val="accent2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2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2225391" y="3385817"/>
            <a:ext cx="4959523" cy="1695774"/>
          </a:xfrm>
        </p:spPr>
        <p:txBody>
          <a:bodyPr anchor="t">
            <a:noAutofit/>
          </a:bodyPr>
          <a:lstStyle>
            <a:lvl1pPr algn="l">
              <a:defRPr sz="20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96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122 0.23426 L 0.61545 -0.9120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333" y="-5731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50"/>
                            </p:stCondLst>
                            <p:childTnLst>
                              <p:par>
                                <p:cTn id="2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50"/>
                            </p:stCondLst>
                            <p:childTnLst>
                              <p:par>
                                <p:cTn id="4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3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80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8" grpId="0" animBg="1"/>
      <p:bldP spid="101" grpId="0" animBg="1"/>
      <p:bldP spid="10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animBg="1"/>
      <p:bldP spid="1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 userDrawn="1"/>
        </p:nvSpPr>
        <p:spPr>
          <a:xfrm rot="21066044">
            <a:off x="-9553475" y="-4938712"/>
            <a:ext cx="35411092" cy="10287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 rot="21066044">
            <a:off x="-7789278" y="5016998"/>
            <a:ext cx="35401862" cy="10287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 rot="21066044">
            <a:off x="-9553475" y="-4938712"/>
            <a:ext cx="35411092" cy="10287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 rot="21066044">
            <a:off x="-7789278" y="5016998"/>
            <a:ext cx="35401862" cy="10287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 rot="21066044">
            <a:off x="-9553475" y="-4938712"/>
            <a:ext cx="35411092" cy="10287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 rot="21066044">
            <a:off x="-7789278" y="5016998"/>
            <a:ext cx="35401862" cy="10287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 userDrawn="1"/>
        </p:nvSpPr>
        <p:spPr>
          <a:xfrm rot="21066044">
            <a:off x="-9553475" y="-4938712"/>
            <a:ext cx="35411092" cy="10287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 userDrawn="1"/>
        </p:nvSpPr>
        <p:spPr>
          <a:xfrm rot="21066044">
            <a:off x="-7789278" y="5016998"/>
            <a:ext cx="35401862" cy="102870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4" name="グループ化 13"/>
          <p:cNvGrpSpPr/>
          <p:nvPr userDrawn="1"/>
        </p:nvGrpSpPr>
        <p:grpSpPr>
          <a:xfrm rot="17100000">
            <a:off x="6622413" y="2420092"/>
            <a:ext cx="5040000" cy="5040000"/>
            <a:chOff x="6682240" y="2680152"/>
            <a:chExt cx="5040000" cy="5040000"/>
          </a:xfrm>
        </p:grpSpPr>
        <p:sp>
          <p:nvSpPr>
            <p:cNvPr id="15" name="円/楕円 14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アーチ 15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01423"/>
                <a:gd name="adj3" fmla="val 148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グループ化 16"/>
          <p:cNvGrpSpPr>
            <a:grpSpLocks noChangeAspect="1"/>
          </p:cNvGrpSpPr>
          <p:nvPr userDrawn="1"/>
        </p:nvGrpSpPr>
        <p:grpSpPr>
          <a:xfrm rot="11994079">
            <a:off x="6442413" y="2240092"/>
            <a:ext cx="5400000" cy="5400000"/>
            <a:chOff x="6682240" y="2680152"/>
            <a:chExt cx="5040000" cy="5040000"/>
          </a:xfrm>
        </p:grpSpPr>
        <p:sp>
          <p:nvSpPr>
            <p:cNvPr id="18" name="円/楕円 17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アーチ 18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829372"/>
                <a:gd name="adj3" fmla="val 1485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グループ化 19"/>
          <p:cNvGrpSpPr>
            <a:grpSpLocks noChangeAspect="1"/>
          </p:cNvGrpSpPr>
          <p:nvPr userDrawn="1"/>
        </p:nvGrpSpPr>
        <p:grpSpPr>
          <a:xfrm rot="3600000">
            <a:off x="6262413" y="2060092"/>
            <a:ext cx="5760000" cy="5760000"/>
            <a:chOff x="6682240" y="2680152"/>
            <a:chExt cx="5040000" cy="5040000"/>
          </a:xfrm>
        </p:grpSpPr>
        <p:sp>
          <p:nvSpPr>
            <p:cNvPr id="21" name="円/楕円 20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アーチ 21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90965"/>
                <a:gd name="adj3" fmla="val 141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グループ化 22"/>
          <p:cNvGrpSpPr>
            <a:grpSpLocks noChangeAspect="1"/>
          </p:cNvGrpSpPr>
          <p:nvPr userDrawn="1"/>
        </p:nvGrpSpPr>
        <p:grpSpPr>
          <a:xfrm rot="18000000">
            <a:off x="6082413" y="1880092"/>
            <a:ext cx="6120000" cy="6120000"/>
            <a:chOff x="6682240" y="2680152"/>
            <a:chExt cx="5040000" cy="5040000"/>
          </a:xfrm>
        </p:grpSpPr>
        <p:sp>
          <p:nvSpPr>
            <p:cNvPr id="24" name="円/楕円 23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アーチ 24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81764"/>
                <a:gd name="adj3" fmla="val 1346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グループ化 25"/>
          <p:cNvGrpSpPr>
            <a:grpSpLocks noChangeAspect="1"/>
          </p:cNvGrpSpPr>
          <p:nvPr userDrawn="1"/>
        </p:nvGrpSpPr>
        <p:grpSpPr>
          <a:xfrm rot="7511662">
            <a:off x="5902413" y="1700092"/>
            <a:ext cx="6480000" cy="6480000"/>
            <a:chOff x="6682240" y="2680152"/>
            <a:chExt cx="5040000" cy="5040000"/>
          </a:xfrm>
        </p:grpSpPr>
        <p:sp>
          <p:nvSpPr>
            <p:cNvPr id="27" name="円/楕円 26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アーチ 27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55127"/>
                <a:gd name="adj3" fmla="val 1245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グループ化 28"/>
          <p:cNvGrpSpPr>
            <a:grpSpLocks noChangeAspect="1"/>
          </p:cNvGrpSpPr>
          <p:nvPr userDrawn="1"/>
        </p:nvGrpSpPr>
        <p:grpSpPr>
          <a:xfrm rot="10993309">
            <a:off x="5722413" y="1520092"/>
            <a:ext cx="6840000" cy="6840000"/>
            <a:chOff x="6682240" y="2680152"/>
            <a:chExt cx="5040000" cy="5040000"/>
          </a:xfrm>
        </p:grpSpPr>
        <p:sp>
          <p:nvSpPr>
            <p:cNvPr id="30" name="円/楕円 29"/>
            <p:cNvSpPr/>
            <p:nvPr userDrawn="1"/>
          </p:nvSpPr>
          <p:spPr>
            <a:xfrm>
              <a:off x="6682240" y="2680152"/>
              <a:ext cx="5038725" cy="5038725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アーチ 30"/>
            <p:cNvSpPr/>
            <p:nvPr userDrawn="1"/>
          </p:nvSpPr>
          <p:spPr>
            <a:xfrm>
              <a:off x="6682240" y="2680152"/>
              <a:ext cx="5040000" cy="5040000"/>
            </a:xfrm>
            <a:prstGeom prst="blockArc">
              <a:avLst>
                <a:gd name="adj1" fmla="val 10800000"/>
                <a:gd name="adj2" fmla="val 3748913"/>
                <a:gd name="adj3" fmla="val 110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371481" y="3972857"/>
            <a:ext cx="15543451" cy="1585999"/>
          </a:xfrm>
        </p:spPr>
        <p:txBody>
          <a:bodyPr anchor="t">
            <a:noAutofit/>
          </a:bodyPr>
          <a:lstStyle>
            <a:lvl1pPr algn="ctr">
              <a:defRPr sz="9600" baseline="0">
                <a:solidFill>
                  <a:schemeClr val="accent1"/>
                </a:solidFill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YOUR TITLE GOES HERE</a:t>
            </a:r>
            <a:endParaRPr kumimoji="1" lang="ja-JP" altLang="en-US" dirty="0"/>
          </a:p>
        </p:txBody>
      </p:sp>
      <p:sp>
        <p:nvSpPr>
          <p:cNvPr id="33" name="テキスト プレースホルダー 8"/>
          <p:cNvSpPr>
            <a:spLocks noGrp="1"/>
          </p:cNvSpPr>
          <p:nvPr>
            <p:ph type="body" sz="quarter" idx="10" hasCustomPrompt="1"/>
          </p:nvPr>
        </p:nvSpPr>
        <p:spPr>
          <a:xfrm>
            <a:off x="1366342" y="5503590"/>
            <a:ext cx="15553728" cy="864046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2"/>
                </a:solidFill>
                <a:latin typeface="Route 159 UltraLight" pitchFamily="50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4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366342" y="8527876"/>
            <a:ext cx="15553728" cy="151216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81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Information</a:t>
            </a:r>
            <a:endParaRPr kumimoji="1" lang="ja-JP" altLang="en-US" dirty="0"/>
          </a:p>
        </p:txBody>
      </p:sp>
      <p:grpSp>
        <p:nvGrpSpPr>
          <p:cNvPr id="35" name="グループ化 34"/>
          <p:cNvGrpSpPr/>
          <p:nvPr userDrawn="1"/>
        </p:nvGrpSpPr>
        <p:grpSpPr>
          <a:xfrm>
            <a:off x="8595214" y="8095828"/>
            <a:ext cx="1088138" cy="188527"/>
            <a:chOff x="8595214" y="6592642"/>
            <a:chExt cx="1088138" cy="188527"/>
          </a:xfrm>
        </p:grpSpPr>
        <p:sp>
          <p:nvSpPr>
            <p:cNvPr id="36" name="円/楕円 35"/>
            <p:cNvSpPr/>
            <p:nvPr userDrawn="1"/>
          </p:nvSpPr>
          <p:spPr>
            <a:xfrm>
              <a:off x="9048943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36"/>
            <p:cNvSpPr/>
            <p:nvPr userDrawn="1"/>
          </p:nvSpPr>
          <p:spPr>
            <a:xfrm>
              <a:off x="8595214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37"/>
            <p:cNvSpPr/>
            <p:nvPr userDrawn="1"/>
          </p:nvSpPr>
          <p:spPr>
            <a:xfrm>
              <a:off x="9494825" y="6592642"/>
              <a:ext cx="188527" cy="1885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9" name="円/楕円 38"/>
          <p:cNvSpPr/>
          <p:nvPr userDrawn="1"/>
        </p:nvSpPr>
        <p:spPr>
          <a:xfrm>
            <a:off x="7039260" y="2492117"/>
            <a:ext cx="864096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0" name="円/楕円 39"/>
          <p:cNvSpPr/>
          <p:nvPr userDrawn="1"/>
        </p:nvSpPr>
        <p:spPr>
          <a:xfrm>
            <a:off x="8153859" y="2492117"/>
            <a:ext cx="864096" cy="864096"/>
          </a:xfrm>
          <a:prstGeom prst="ellips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円/楕円 40"/>
          <p:cNvSpPr/>
          <p:nvPr userDrawn="1"/>
        </p:nvSpPr>
        <p:spPr>
          <a:xfrm>
            <a:off x="9268458" y="2492117"/>
            <a:ext cx="864096" cy="864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2" name="円/楕円 41"/>
          <p:cNvSpPr/>
          <p:nvPr userDrawn="1"/>
        </p:nvSpPr>
        <p:spPr>
          <a:xfrm>
            <a:off x="10383056" y="2492117"/>
            <a:ext cx="864096" cy="8640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87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ac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ac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ac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ac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ac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6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9" presetClass="entr" presetSubtype="0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9" presetClass="entr" presetSubtype="0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9" presetClass="entr" presetSubtype="0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5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7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45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45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7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45" presetClass="exit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5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7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45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7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ntr" presetSubtype="2" decel="100000" fill="hold" grpId="0" nodeType="with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7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8" decel="100000" fill="hold" grpId="0" nodeType="with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1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1" decel="10000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" presetClass="entr" presetSubtype="1" decel="10000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" presetClass="entr" presetSubtype="1" decel="10000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5" presetClass="entr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5" presetClass="entr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5" presetClass="entr" presetSubtype="0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5" presetClass="entr" presetSubtype="0" fill="hold" grpId="1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430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300"/>
                            </p:stCondLst>
                            <p:childTnLst>
                              <p:par>
                                <p:cTn id="1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32" grpId="0"/>
      <p:bldP spid="33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1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Poi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 userDrawn="1"/>
        </p:nvGrpSpPr>
        <p:grpSpPr>
          <a:xfrm>
            <a:off x="725872" y="2982872"/>
            <a:ext cx="17560541" cy="2475756"/>
            <a:chOff x="725872" y="2982872"/>
            <a:chExt cx="17560541" cy="2475756"/>
          </a:xfrm>
        </p:grpSpPr>
        <p:sp>
          <p:nvSpPr>
            <p:cNvPr id="25" name="正方形/長方形 24"/>
            <p:cNvSpPr/>
            <p:nvPr userDrawn="1"/>
          </p:nvSpPr>
          <p:spPr>
            <a:xfrm>
              <a:off x="10548745" y="2982873"/>
              <a:ext cx="7737668" cy="1332289"/>
            </a:xfrm>
            <a:prstGeom prst="rect">
              <a:avLst/>
            </a:pr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26" name="正方形/長方形 4"/>
            <p:cNvSpPr/>
            <p:nvPr userDrawn="1"/>
          </p:nvSpPr>
          <p:spPr>
            <a:xfrm>
              <a:off x="8217884" y="2982872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27" name="正方形/長方形 24"/>
            <p:cNvSpPr/>
            <p:nvPr userDrawn="1"/>
          </p:nvSpPr>
          <p:spPr>
            <a:xfrm>
              <a:off x="725872" y="5269804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6" name="グループ化 5"/>
          <p:cNvGrpSpPr/>
          <p:nvPr userDrawn="1"/>
        </p:nvGrpSpPr>
        <p:grpSpPr>
          <a:xfrm>
            <a:off x="487876" y="4364335"/>
            <a:ext cx="17798537" cy="1332290"/>
            <a:chOff x="487876" y="4364335"/>
            <a:chExt cx="17798537" cy="1332290"/>
          </a:xfrm>
        </p:grpSpPr>
        <p:sp>
          <p:nvSpPr>
            <p:cNvPr id="24" name="正方形/長方形 23"/>
            <p:cNvSpPr/>
            <p:nvPr userDrawn="1"/>
          </p:nvSpPr>
          <p:spPr>
            <a:xfrm>
              <a:off x="10548745" y="4364335"/>
              <a:ext cx="7737668" cy="1332289"/>
            </a:xfrm>
            <a:prstGeom prst="rect">
              <a:avLst/>
            </a:pr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28" name="正方形/長方形 25"/>
            <p:cNvSpPr/>
            <p:nvPr userDrawn="1"/>
          </p:nvSpPr>
          <p:spPr>
            <a:xfrm>
              <a:off x="487876" y="5507800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29" name="直角三角形 31"/>
            <p:cNvSpPr/>
            <p:nvPr userDrawn="1"/>
          </p:nvSpPr>
          <p:spPr>
            <a:xfrm rot="16200000">
              <a:off x="8717170" y="3865052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37" name="グループ化 36"/>
          <p:cNvGrpSpPr/>
          <p:nvPr userDrawn="1"/>
        </p:nvGrpSpPr>
        <p:grpSpPr>
          <a:xfrm>
            <a:off x="725872" y="5984782"/>
            <a:ext cx="17560541" cy="2475756"/>
            <a:chOff x="725872" y="5984782"/>
            <a:chExt cx="17560541" cy="2475756"/>
          </a:xfrm>
        </p:grpSpPr>
        <p:sp>
          <p:nvSpPr>
            <p:cNvPr id="31" name="正方形/長方形 30"/>
            <p:cNvSpPr/>
            <p:nvPr userDrawn="1"/>
          </p:nvSpPr>
          <p:spPr>
            <a:xfrm flipV="1">
              <a:off x="10548745" y="7128248"/>
              <a:ext cx="7737668" cy="1332289"/>
            </a:xfrm>
            <a:prstGeom prst="rect">
              <a:avLst/>
            </a:prstGeom>
            <a:solidFill>
              <a:schemeClr val="accent5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2" name="正方形/長方形 4"/>
            <p:cNvSpPr/>
            <p:nvPr userDrawn="1"/>
          </p:nvSpPr>
          <p:spPr>
            <a:xfrm flipV="1">
              <a:off x="8217884" y="5984784"/>
              <a:ext cx="2330858" cy="2475754"/>
            </a:xfrm>
            <a:custGeom>
              <a:avLst/>
              <a:gdLst/>
              <a:ahLst/>
              <a:cxnLst/>
              <a:rect l="l" t="t" r="r" b="b"/>
              <a:pathLst>
                <a:path w="2330858" h="2475754">
                  <a:moveTo>
                    <a:pt x="0" y="0"/>
                  </a:moveTo>
                  <a:lnTo>
                    <a:pt x="2330857" y="0"/>
                  </a:lnTo>
                  <a:lnTo>
                    <a:pt x="2330857" y="1332289"/>
                  </a:lnTo>
                  <a:lnTo>
                    <a:pt x="2330858" y="1332289"/>
                  </a:lnTo>
                  <a:lnTo>
                    <a:pt x="2330858" y="1332290"/>
                  </a:lnTo>
                  <a:lnTo>
                    <a:pt x="2" y="2475754"/>
                  </a:lnTo>
                  <a:lnTo>
                    <a:pt x="1" y="2475754"/>
                  </a:lnTo>
                  <a:lnTo>
                    <a:pt x="1" y="2286931"/>
                  </a:lnTo>
                  <a:lnTo>
                    <a:pt x="0" y="2286931"/>
                  </a:lnTo>
                  <a:lnTo>
                    <a:pt x="0" y="2286929"/>
                  </a:lnTo>
                  <a:lnTo>
                    <a:pt x="2330855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3" name="正方形/長方形 24"/>
            <p:cNvSpPr/>
            <p:nvPr userDrawn="1"/>
          </p:nvSpPr>
          <p:spPr>
            <a:xfrm flipV="1">
              <a:off x="725872" y="5984782"/>
              <a:ext cx="7492017" cy="188824"/>
            </a:xfrm>
            <a:custGeom>
              <a:avLst/>
              <a:gdLst/>
              <a:ahLst/>
              <a:cxnLst/>
              <a:rect l="l" t="t" r="r" b="b"/>
              <a:pathLst>
                <a:path w="7492017" h="188824">
                  <a:moveTo>
                    <a:pt x="188824" y="0"/>
                  </a:moveTo>
                  <a:lnTo>
                    <a:pt x="7492017" y="0"/>
                  </a:lnTo>
                  <a:lnTo>
                    <a:pt x="7492017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grpSp>
        <p:nvGrpSpPr>
          <p:cNvPr id="36" name="グループ化 35"/>
          <p:cNvGrpSpPr/>
          <p:nvPr userDrawn="1"/>
        </p:nvGrpSpPr>
        <p:grpSpPr>
          <a:xfrm>
            <a:off x="487876" y="5746786"/>
            <a:ext cx="17798537" cy="1332289"/>
            <a:chOff x="487876" y="5746786"/>
            <a:chExt cx="17798537" cy="1332289"/>
          </a:xfrm>
        </p:grpSpPr>
        <p:sp>
          <p:nvSpPr>
            <p:cNvPr id="30" name="正方形/長方形 29"/>
            <p:cNvSpPr/>
            <p:nvPr userDrawn="1"/>
          </p:nvSpPr>
          <p:spPr>
            <a:xfrm flipV="1">
              <a:off x="10548745" y="5746786"/>
              <a:ext cx="7737668" cy="1332289"/>
            </a:xfrm>
            <a:prstGeom prst="rect">
              <a:avLst/>
            </a:pr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4" name="正方形/長方形 25"/>
            <p:cNvSpPr/>
            <p:nvPr userDrawn="1"/>
          </p:nvSpPr>
          <p:spPr>
            <a:xfrm flipV="1">
              <a:off x="487876" y="5746786"/>
              <a:ext cx="7730013" cy="188824"/>
            </a:xfrm>
            <a:custGeom>
              <a:avLst/>
              <a:gdLst/>
              <a:ahLst/>
              <a:cxnLst/>
              <a:rect l="l" t="t" r="r" b="b"/>
              <a:pathLst>
                <a:path w="7730013" h="188824">
                  <a:moveTo>
                    <a:pt x="188824" y="0"/>
                  </a:moveTo>
                  <a:lnTo>
                    <a:pt x="7730013" y="0"/>
                  </a:lnTo>
                  <a:lnTo>
                    <a:pt x="7730013" y="188824"/>
                  </a:lnTo>
                  <a:lnTo>
                    <a:pt x="0" y="18882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  <p:sp>
          <p:nvSpPr>
            <p:cNvPr id="35" name="直角三角形 31"/>
            <p:cNvSpPr/>
            <p:nvPr userDrawn="1"/>
          </p:nvSpPr>
          <p:spPr>
            <a:xfrm rot="5400000" flipV="1">
              <a:off x="8717170" y="5247501"/>
              <a:ext cx="1332288" cy="2330857"/>
            </a:xfrm>
            <a:custGeom>
              <a:avLst/>
              <a:gdLst/>
              <a:ahLst/>
              <a:cxnLst/>
              <a:rect l="l" t="t" r="r" b="b"/>
              <a:pathLst>
                <a:path w="1332288" h="2330857">
                  <a:moveTo>
                    <a:pt x="1332288" y="2330856"/>
                  </a:moveTo>
                  <a:lnTo>
                    <a:pt x="188824" y="2330856"/>
                  </a:lnTo>
                  <a:lnTo>
                    <a:pt x="188824" y="2330857"/>
                  </a:lnTo>
                  <a:lnTo>
                    <a:pt x="0" y="2330857"/>
                  </a:lnTo>
                  <a:lnTo>
                    <a:pt x="0" y="3"/>
                  </a:lnTo>
                  <a:lnTo>
                    <a:pt x="188824" y="3"/>
                  </a:lnTo>
                  <a:lnTo>
                    <a:pt x="188824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accent6"/>
                </a:solidFill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図プレースホルダー 7"/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10798684" y="3330403"/>
            <a:ext cx="629562" cy="629562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図プレースホルダー 7"/>
          <p:cNvSpPr>
            <a:spLocks noGrp="1"/>
          </p:cNvSpPr>
          <p:nvPr userDrawn="1">
            <p:ph type="pic" sz="quarter" idx="17" hasCustomPrompt="1"/>
          </p:nvPr>
        </p:nvSpPr>
        <p:spPr>
          <a:xfrm>
            <a:off x="10798684" y="4707315"/>
            <a:ext cx="629562" cy="629562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5" name="図プレースホルダー 7"/>
          <p:cNvSpPr>
            <a:spLocks noGrp="1"/>
          </p:cNvSpPr>
          <p:nvPr userDrawn="1">
            <p:ph type="pic" sz="quarter" idx="18" hasCustomPrompt="1"/>
          </p:nvPr>
        </p:nvSpPr>
        <p:spPr>
          <a:xfrm>
            <a:off x="10798684" y="6071701"/>
            <a:ext cx="629562" cy="629562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6" name="図プレースホルダー 7"/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10798684" y="7436088"/>
            <a:ext cx="629562" cy="629562"/>
          </a:xfrm>
        </p:spPr>
        <p:txBody>
          <a:bodyPr>
            <a:normAutofit/>
          </a:bodyPr>
          <a:lstStyle>
            <a:lvl1pPr>
              <a:defRPr sz="1100"/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1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11572026" y="3048998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8" name="テキスト プレースホルダー 11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11572026" y="4443163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19" name="テキスト プレースホルダー 11"/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11572026" y="5818609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0" name="テキスト プレースホルダー 11"/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1572026" y="7194559"/>
            <a:ext cx="5972971" cy="1182197"/>
          </a:xfrm>
        </p:spPr>
        <p:txBody>
          <a:bodyPr anchor="ctr">
            <a:noAutofit/>
          </a:bodyPr>
          <a:lstStyle>
            <a:lvl1pPr algn="l">
              <a:lnSpc>
                <a:spcPct val="120000"/>
              </a:lnSpc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1" name="テキスト プレースホルダー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042306" y="3021842"/>
            <a:ext cx="6840760" cy="2213144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spc="0" baseline="0">
                <a:solidFill>
                  <a:schemeClr val="tx2"/>
                </a:solidFill>
                <a:latin typeface="Route 159 Light" pitchFamily="50" charset="0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  <p:sp>
        <p:nvSpPr>
          <p:cNvPr id="22" name="テキスト プレースホルダー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1042306" y="6316961"/>
            <a:ext cx="6840760" cy="2554850"/>
          </a:xfrm>
        </p:spPr>
        <p:txBody>
          <a:bodyPr anchor="t">
            <a:noAutofit/>
          </a:bodyPr>
          <a:lstStyle>
            <a:lvl1pPr algn="l">
              <a:lnSpc>
                <a:spcPct val="120000"/>
              </a:lnSpc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altLang="ja-JP" dirty="0"/>
              <a:t>Text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98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" presetClass="entr" presetSubtype="9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5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3" grpId="0"/>
      <p:bldP spid="14" grpId="0"/>
      <p:bldP spid="15" grpId="0"/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9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" presetClass="entr" presetSubtype="8" decel="10000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Keywords and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角丸四角形 37"/>
          <p:cNvSpPr/>
          <p:nvPr userDrawn="1"/>
        </p:nvSpPr>
        <p:spPr>
          <a:xfrm>
            <a:off x="1246656" y="8950474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7" name="角丸四角形 36"/>
          <p:cNvSpPr/>
          <p:nvPr userDrawn="1"/>
        </p:nvSpPr>
        <p:spPr>
          <a:xfrm>
            <a:off x="1246656" y="7585091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6" name="角丸四角形 35"/>
          <p:cNvSpPr/>
          <p:nvPr userDrawn="1"/>
        </p:nvSpPr>
        <p:spPr>
          <a:xfrm>
            <a:off x="1246656" y="3488945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5" name="角丸四角形 34"/>
          <p:cNvSpPr/>
          <p:nvPr userDrawn="1"/>
        </p:nvSpPr>
        <p:spPr>
          <a:xfrm>
            <a:off x="1246656" y="4854327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3" name="角丸四角形 32"/>
          <p:cNvSpPr/>
          <p:nvPr userDrawn="1"/>
        </p:nvSpPr>
        <p:spPr>
          <a:xfrm>
            <a:off x="1246656" y="6219709"/>
            <a:ext cx="15794443" cy="1090364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5" name="円/楕円 4"/>
          <p:cNvSpPr/>
          <p:nvPr userDrawn="1"/>
        </p:nvSpPr>
        <p:spPr>
          <a:xfrm>
            <a:off x="16057427" y="3620382"/>
            <a:ext cx="828000" cy="828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4" name="円/楕円 43"/>
          <p:cNvSpPr/>
          <p:nvPr userDrawn="1"/>
        </p:nvSpPr>
        <p:spPr>
          <a:xfrm>
            <a:off x="16057427" y="4985255"/>
            <a:ext cx="828000" cy="828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5" name="円/楕円 44"/>
          <p:cNvSpPr/>
          <p:nvPr userDrawn="1"/>
        </p:nvSpPr>
        <p:spPr>
          <a:xfrm>
            <a:off x="16057427" y="6350637"/>
            <a:ext cx="828000" cy="828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46" name="円/楕円 45"/>
          <p:cNvSpPr/>
          <p:nvPr userDrawn="1"/>
        </p:nvSpPr>
        <p:spPr>
          <a:xfrm>
            <a:off x="16057427" y="7716528"/>
            <a:ext cx="828000" cy="828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4"/>
              </a:solidFill>
            </a:endParaRPr>
          </a:p>
        </p:txBody>
      </p:sp>
      <p:sp>
        <p:nvSpPr>
          <p:cNvPr id="47" name="円/楕円 46"/>
          <p:cNvSpPr/>
          <p:nvPr userDrawn="1"/>
        </p:nvSpPr>
        <p:spPr>
          <a:xfrm>
            <a:off x="16057427" y="9081911"/>
            <a:ext cx="828000" cy="8280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247858" y="10572476"/>
            <a:ext cx="5790697" cy="547688"/>
          </a:xfr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3105263" y="10572476"/>
            <a:ext cx="4266830" cy="547688"/>
          </a:xfr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 hasCustomPrompt="1"/>
          </p:nvPr>
        </p:nvSpPr>
        <p:spPr>
          <a:xfrm>
            <a:off x="3166542" y="1543100"/>
            <a:ext cx="14329592" cy="504056"/>
          </a:xfrm>
        </p:spPr>
        <p:txBody>
          <a:bodyPr/>
          <a:lstStyle>
            <a:lvl1pPr>
              <a:defRPr i="1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Open Sans Light" panose="020B0306030504020204" pitchFamily="34" charset="0"/>
              </a:defRPr>
            </a:lvl1pPr>
          </a:lstStyle>
          <a:p>
            <a:pPr lvl="0"/>
            <a:r>
              <a:rPr kumimoji="1" lang="en-US" altLang="ja-JP" dirty="0"/>
              <a:t>Short description goes here</a:t>
            </a:r>
            <a:endParaRPr kumimoji="1" lang="ja-JP" altLang="en-US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3238550" y="1399084"/>
            <a:ext cx="324036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6"/>
          <p:cNvSpPr>
            <a:spLocks noGrp="1"/>
          </p:cNvSpPr>
          <p:nvPr>
            <p:ph type="body" sz="quarter" idx="16" hasCustomPrompt="1"/>
          </p:nvPr>
        </p:nvSpPr>
        <p:spPr>
          <a:xfrm>
            <a:off x="6922703" y="3494936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6"/>
          <p:cNvSpPr>
            <a:spLocks noGrp="1"/>
          </p:cNvSpPr>
          <p:nvPr>
            <p:ph type="body" sz="quarter" idx="20" hasCustomPrompt="1"/>
          </p:nvPr>
        </p:nvSpPr>
        <p:spPr>
          <a:xfrm>
            <a:off x="6922703" y="4860318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6"/>
          <p:cNvSpPr>
            <a:spLocks noGrp="1"/>
          </p:cNvSpPr>
          <p:nvPr>
            <p:ph type="body" sz="quarter" idx="22" hasCustomPrompt="1"/>
          </p:nvPr>
        </p:nvSpPr>
        <p:spPr>
          <a:xfrm>
            <a:off x="6922703" y="6225700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6"/>
          <p:cNvSpPr>
            <a:spLocks noGrp="1"/>
          </p:cNvSpPr>
          <p:nvPr>
            <p:ph type="body" sz="quarter" idx="24" hasCustomPrompt="1"/>
          </p:nvPr>
        </p:nvSpPr>
        <p:spPr>
          <a:xfrm>
            <a:off x="6922703" y="7591082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6"/>
          <p:cNvSpPr>
            <a:spLocks noGrp="1"/>
          </p:cNvSpPr>
          <p:nvPr>
            <p:ph type="body" sz="quarter" idx="26" hasCustomPrompt="1"/>
          </p:nvPr>
        </p:nvSpPr>
        <p:spPr>
          <a:xfrm>
            <a:off x="6922703" y="8956465"/>
            <a:ext cx="8996169" cy="1078383"/>
          </a:xfrm>
        </p:spPr>
        <p:txBody>
          <a:bodyPr anchor="ctr">
            <a:normAutofit/>
          </a:bodyPr>
          <a:lstStyle>
            <a:lvl1pPr algn="l">
              <a:defRPr sz="1800" i="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角丸四角形 18"/>
          <p:cNvSpPr/>
          <p:nvPr userDrawn="1"/>
        </p:nvSpPr>
        <p:spPr>
          <a:xfrm>
            <a:off x="1385199" y="3619873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0" name="角丸四角形 19"/>
          <p:cNvSpPr/>
          <p:nvPr userDrawn="1"/>
        </p:nvSpPr>
        <p:spPr>
          <a:xfrm>
            <a:off x="1385199" y="4985255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1" name="角丸四角形 20"/>
          <p:cNvSpPr/>
          <p:nvPr userDrawn="1"/>
        </p:nvSpPr>
        <p:spPr>
          <a:xfrm>
            <a:off x="1385199" y="9081402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3" name="角丸四角形 22"/>
          <p:cNvSpPr/>
          <p:nvPr userDrawn="1"/>
        </p:nvSpPr>
        <p:spPr>
          <a:xfrm>
            <a:off x="1385199" y="6350637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25" name="角丸四角形 24"/>
          <p:cNvSpPr/>
          <p:nvPr userDrawn="1"/>
        </p:nvSpPr>
        <p:spPr>
          <a:xfrm>
            <a:off x="1385199" y="7716019"/>
            <a:ext cx="5112067" cy="828509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sz="2400" dirty="0">
              <a:solidFill>
                <a:schemeClr val="bg1"/>
              </a:solidFill>
              <a:latin typeface="Route 159 Light" pitchFamily="50" charset="0"/>
            </a:endParaRPr>
          </a:p>
        </p:txBody>
      </p:sp>
      <p:sp>
        <p:nvSpPr>
          <p:cNvPr id="39" name="テキスト プレースホルダー 6"/>
          <p:cNvSpPr>
            <a:spLocks noGrp="1"/>
          </p:cNvSpPr>
          <p:nvPr>
            <p:ph type="body" sz="quarter" idx="27" hasCustomPrompt="1"/>
          </p:nvPr>
        </p:nvSpPr>
        <p:spPr>
          <a:xfrm>
            <a:off x="1680652" y="3761361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テキスト プレースホルダー 6"/>
          <p:cNvSpPr>
            <a:spLocks noGrp="1"/>
          </p:cNvSpPr>
          <p:nvPr>
            <p:ph type="body" sz="quarter" idx="28" hasCustomPrompt="1"/>
          </p:nvPr>
        </p:nvSpPr>
        <p:spPr>
          <a:xfrm>
            <a:off x="1680652" y="9222890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6"/>
          <p:cNvSpPr>
            <a:spLocks noGrp="1"/>
          </p:cNvSpPr>
          <p:nvPr>
            <p:ph type="body" sz="quarter" idx="29" hasCustomPrompt="1"/>
          </p:nvPr>
        </p:nvSpPr>
        <p:spPr>
          <a:xfrm>
            <a:off x="1680652" y="5126742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6"/>
          <p:cNvSpPr>
            <a:spLocks noGrp="1"/>
          </p:cNvSpPr>
          <p:nvPr>
            <p:ph type="body" sz="quarter" idx="30" hasCustomPrompt="1"/>
          </p:nvPr>
        </p:nvSpPr>
        <p:spPr>
          <a:xfrm>
            <a:off x="1680652" y="6492124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6"/>
          <p:cNvSpPr>
            <a:spLocks noGrp="1"/>
          </p:cNvSpPr>
          <p:nvPr>
            <p:ph type="body" sz="quarter" idx="31" hasCustomPrompt="1"/>
          </p:nvPr>
        </p:nvSpPr>
        <p:spPr>
          <a:xfrm>
            <a:off x="1680652" y="7857506"/>
            <a:ext cx="4521160" cy="545533"/>
          </a:xfrm>
        </p:spPr>
        <p:txBody>
          <a:bodyPr anchor="ctr">
            <a:noAutofit/>
          </a:bodyPr>
          <a:lstStyle>
            <a:lvl1pPr algn="ctr">
              <a:defRPr sz="2800" i="0" baseline="0">
                <a:solidFill>
                  <a:schemeClr val="bg1"/>
                </a:solidFill>
                <a:latin typeface="Route 159 SemiBold" pitchFamily="50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4833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750"/>
                            </p:stCondLst>
                            <p:childTnLst>
                              <p:par>
                                <p:cTn id="4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250"/>
                            </p:stCondLst>
                            <p:childTnLst>
                              <p:par>
                                <p:cTn id="61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250"/>
                            </p:stCondLst>
                            <p:childTnLst>
                              <p:par>
                                <p:cTn id="7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7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750"/>
                            </p:stCondLst>
                            <p:childTnLst>
                              <p:par>
                                <p:cTn id="9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25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250"/>
                            </p:stCondLst>
                            <p:childTnLst>
                              <p:par>
                                <p:cTn id="109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75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1250"/>
                            </p:stCondLst>
                            <p:childTnLst>
                              <p:par>
                                <p:cTn id="11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175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7" grpId="0" animBg="1"/>
      <p:bldP spid="36" grpId="0" animBg="1"/>
      <p:bldP spid="35" grpId="0" animBg="1"/>
      <p:bldP spid="33" grpId="0" animBg="1"/>
      <p:bldP spid="5" grpId="0" animBg="1"/>
      <p:bldP spid="5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 animBg="1"/>
      <p:bldP spid="21" grpId="0" animBg="1"/>
      <p:bldP spid="23" grpId="0" animBg="1"/>
      <p:bldP spid="25" grpId="0" animBg="1"/>
      <p:bldP spid="39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eywo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143471" y="3055269"/>
            <a:ext cx="6140652" cy="1748684"/>
          </a:xfrm>
        </p:spPr>
        <p:txBody>
          <a:bodyPr>
            <a:noAutofit/>
          </a:bodyPr>
          <a:lstStyle>
            <a:lvl1pPr algn="r">
              <a:defRPr sz="8000">
                <a:latin typeface="Route 159 UltraLight" pitchFamily="50" charset="0"/>
              </a:defRPr>
            </a:lvl1pPr>
          </a:lstStyle>
          <a:p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10509540" y="9464400"/>
            <a:ext cx="5790697" cy="547688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The Power of PowerPoint | thepopp.com</a:t>
            </a:r>
            <a:endParaRPr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6348019" y="5915094"/>
            <a:ext cx="679093" cy="67909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 userDrawn="1"/>
        </p:nvSpPr>
        <p:spPr>
          <a:xfrm>
            <a:off x="7623670" y="3721840"/>
            <a:ext cx="864096" cy="86409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円/楕円 6"/>
          <p:cNvSpPr/>
          <p:nvPr userDrawn="1"/>
        </p:nvSpPr>
        <p:spPr>
          <a:xfrm>
            <a:off x="7287819" y="4896455"/>
            <a:ext cx="1358186" cy="13581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円/楕円 7"/>
          <p:cNvSpPr/>
          <p:nvPr userDrawn="1"/>
        </p:nvSpPr>
        <p:spPr>
          <a:xfrm>
            <a:off x="8945661" y="3271292"/>
            <a:ext cx="599312" cy="59931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4" hasCustomPrompt="1"/>
          </p:nvPr>
        </p:nvSpPr>
        <p:spPr>
          <a:xfrm>
            <a:off x="9156331" y="4293198"/>
            <a:ext cx="7763739" cy="3082550"/>
          </a:xfrm>
        </p:spPr>
        <p:txBody>
          <a:bodyPr anchor="t">
            <a:normAutofit/>
          </a:bodyPr>
          <a:lstStyle>
            <a:lvl1pPr algn="l"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1" y="0"/>
            <a:ext cx="18286413" cy="1118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7136094" y="9432788"/>
            <a:ext cx="108012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E6459DFB-86F3-43FA-8567-2EA6E426AE90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06248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50"/>
                            </p:stCondLst>
                            <p:childTnLst>
                              <p:par>
                                <p:cTn id="10" presetID="2" presetClass="entr" presetSubtype="6" decel="10000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00"/>
                            </p:stCondLst>
                            <p:childTnLst>
                              <p:par>
                                <p:cTn id="47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>
        <p:tmplLst>
          <p:tmpl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411424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2109344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1975148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5122778"/>
            <a:ext cx="16417824" cy="2036946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93856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 animBg="1"/>
      <p:bldP spid="9" grpId="0" build="p">
        <p:tmplLst>
          <p:tmpl lvl="1">
            <p:tnLst>
              <p:par>
                <p:cTn presetID="47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531988" y="7209716"/>
            <a:ext cx="12662623" cy="1059135"/>
          </a:xfrm>
        </p:spPr>
        <p:txBody>
          <a:bodyPr/>
          <a:lstStyle>
            <a:lvl1pPr algn="l">
              <a:defRPr sz="6600"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1454817" y="7283107"/>
            <a:ext cx="3024336" cy="116230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1335855" y="7230437"/>
            <a:ext cx="3024336" cy="116230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6215" y="8075106"/>
            <a:ext cx="12631887" cy="740802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335855" y="7735788"/>
            <a:ext cx="3024336" cy="740802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bg1">
                    <a:lumMod val="75000"/>
                  </a:schemeClr>
                </a:solidFill>
                <a:effectLst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0180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 animBg="1"/>
      <p:bldP spid="9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531988" y="3609316"/>
            <a:ext cx="12662623" cy="1059135"/>
          </a:xfrm>
        </p:spPr>
        <p:txBody>
          <a:bodyPr/>
          <a:lstStyle>
            <a:lvl1pPr algn="l">
              <a:defRPr sz="6600"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1454817" y="3682707"/>
            <a:ext cx="3024336" cy="116230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1335855" y="3630037"/>
            <a:ext cx="3024336" cy="116230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6215" y="4474706"/>
            <a:ext cx="12631887" cy="740802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8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335855" y="4135388"/>
            <a:ext cx="3024336" cy="740802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bg1">
                    <a:lumMod val="75000"/>
                  </a:schemeClr>
                </a:solidFill>
                <a:effectLst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0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4531989" y="7015708"/>
            <a:ext cx="12604105" cy="2448272"/>
          </a:xfrm>
        </p:spPr>
        <p:txBody>
          <a:bodyPr anchor="b">
            <a:normAutofit/>
          </a:bodyPr>
          <a:lstStyle>
            <a:lvl1pPr algn="r"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33086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6" grpId="0" animBg="1"/>
      <p:bldP spid="9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4" presetClass="entr" presetSubtype="1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-1" y="0"/>
            <a:ext cx="18286413" cy="10287000"/>
          </a:xfrm>
          <a:effectLst/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 rot="360000">
            <a:off x="1042518" y="7380229"/>
            <a:ext cx="7061007" cy="1649259"/>
          </a:xfrm>
          <a:blipFill dpi="0" rotWithShape="1">
            <a:blip r:embed="rId2"/>
            <a:srcRect/>
            <a:tile tx="0" ty="0" sx="100000" sy="100000" flip="none" algn="tl"/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 rot="366632">
            <a:off x="966598" y="8394242"/>
            <a:ext cx="6993648" cy="635135"/>
          </a:xfrm>
        </p:spPr>
        <p:txBody>
          <a:bodyPr>
            <a:normAutofit/>
          </a:bodyPr>
          <a:lstStyle>
            <a:lvl1pPr algn="r"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718270" y="7303740"/>
            <a:ext cx="7291175" cy="1080120"/>
          </a:xfrm>
          <a:blipFill dpi="0" rotWithShape="1">
            <a:blip r:embed="rId3"/>
            <a:srcRect/>
            <a:tile tx="0" ty="0" sx="100000" sy="100000" flip="none" algn="tl"/>
          </a:blipFill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Autofit/>
          </a:bodyPr>
          <a:lstStyle>
            <a:lvl1pPr>
              <a:spcBef>
                <a:spcPts val="0"/>
              </a:spcBef>
              <a:defRPr sz="5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422188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build="p" animBg="1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 animBg="1">
        <p:tmplLst>
          <p:tmpl>
            <p:tnLst>
              <p:par>
                <p:cTn presetID="2" presetClass="entr" presetSubtype="9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9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068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9287222" y="3186347"/>
            <a:ext cx="820891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9287222" y="3919364"/>
            <a:ext cx="8208912" cy="4422360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正方形/長方形 12"/>
          <p:cNvSpPr/>
          <p:nvPr userDrawn="1"/>
        </p:nvSpPr>
        <p:spPr>
          <a:xfrm rot="363050">
            <a:off x="665580" y="3186345"/>
            <a:ext cx="8159707" cy="521402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665583" y="3186347"/>
            <a:ext cx="8159707" cy="521402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90279" y="3330365"/>
            <a:ext cx="7920880" cy="4968552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236939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-1" y="0"/>
            <a:ext cx="18286413" cy="10287000"/>
          </a:xfrm>
          <a:effectLst/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862286" y="2335188"/>
            <a:ext cx="16849872" cy="1152128"/>
          </a:xfrm>
        </p:spPr>
        <p:txBody>
          <a:bodyPr>
            <a:normAutofit/>
          </a:bodyPr>
          <a:lstStyle>
            <a:lvl1pPr algn="l">
              <a:defRPr sz="32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862286" y="679004"/>
            <a:ext cx="16849872" cy="1800200"/>
          </a:xfrm>
          <a:noFill/>
          <a:effectLst/>
        </p:spPr>
        <p:txBody>
          <a:bodyPr anchor="b">
            <a:noAutofit/>
          </a:bodyPr>
          <a:lstStyle>
            <a:lvl1pPr algn="l">
              <a:spcBef>
                <a:spcPts val="0"/>
              </a:spcBef>
              <a:defRPr sz="5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933030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 rot="363050">
            <a:off x="-236407" y="-371382"/>
            <a:ext cx="17399462" cy="791140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145825" y="-152104"/>
            <a:ext cx="17329052" cy="804484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718270" y="8252782"/>
            <a:ext cx="14185576" cy="1080120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5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4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-289842" y="-185092"/>
            <a:ext cx="17388000" cy="7992888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790278" y="9116877"/>
            <a:ext cx="15985776" cy="635135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05668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/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1519127" y="2407196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8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1519127" y="3140213"/>
            <a:ext cx="11593288" cy="1355215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3814614" y="4711452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3814614" y="5444469"/>
            <a:ext cx="11593288" cy="1355215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テキスト プレースホルダー 8"/>
          <p:cNvSpPr>
            <a:spLocks noGrp="1"/>
          </p:cNvSpPr>
          <p:nvPr>
            <p:ph type="body" sz="quarter" idx="19" hasCustomPrompt="1"/>
          </p:nvPr>
        </p:nvSpPr>
        <p:spPr>
          <a:xfrm>
            <a:off x="6190878" y="7015708"/>
            <a:ext cx="11593288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4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>
            <a:off x="6190878" y="7748725"/>
            <a:ext cx="11593288" cy="1355215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42446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006302" y="3559324"/>
            <a:ext cx="16057784" cy="1923231"/>
          </a:xfrm>
          <a:effectLst/>
        </p:spPr>
        <p:txBody>
          <a:bodyPr anchor="b"/>
          <a:lstStyle>
            <a:lvl1pPr algn="ctr">
              <a:defRPr sz="5400"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053850" y="5432826"/>
            <a:ext cx="16018807" cy="1654890"/>
          </a:xfrm>
        </p:spPr>
        <p:txBody>
          <a:bodyPr/>
          <a:lstStyle>
            <a:lvl1pPr algn="ctr">
              <a:spcBef>
                <a:spcPts val="0"/>
              </a:spcBef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2623822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Image - 1 column(bu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068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9287222" y="3186347"/>
            <a:ext cx="820891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9287222" y="3919364"/>
            <a:ext cx="8208912" cy="4422360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正方形/長方形 12"/>
          <p:cNvSpPr/>
          <p:nvPr userDrawn="1"/>
        </p:nvSpPr>
        <p:spPr>
          <a:xfrm rot="363050">
            <a:off x="650143" y="3185530"/>
            <a:ext cx="8159707" cy="550690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665583" y="2881802"/>
            <a:ext cx="8159707" cy="521402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90279" y="3025820"/>
            <a:ext cx="7920880" cy="4968552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15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 rot="360000">
            <a:off x="4086530" y="8257771"/>
            <a:ext cx="4464496" cy="542312"/>
          </a:xfrm>
        </p:spPr>
        <p:txBody>
          <a:bodyPr>
            <a:noAutofit/>
          </a:bodyPr>
          <a:lstStyle>
            <a:lvl1pPr algn="r">
              <a:defRPr sz="320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19308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8" grpId="0"/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-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068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558167" y="6314541"/>
            <a:ext cx="820891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558167" y="7047558"/>
            <a:ext cx="8208912" cy="2065731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正方形/長方形 12"/>
          <p:cNvSpPr/>
          <p:nvPr userDrawn="1"/>
        </p:nvSpPr>
        <p:spPr>
          <a:xfrm rot="363050">
            <a:off x="582770" y="2765334"/>
            <a:ext cx="8159707" cy="332530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483228" y="2760075"/>
            <a:ext cx="8159707" cy="332530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607924" y="2904092"/>
            <a:ext cx="7920880" cy="3060000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15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9415151" y="6305193"/>
            <a:ext cx="820891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6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9415151" y="7038210"/>
            <a:ext cx="8208912" cy="2065731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7" name="正方形/長方形 16"/>
          <p:cNvSpPr/>
          <p:nvPr userDrawn="1"/>
        </p:nvSpPr>
        <p:spPr>
          <a:xfrm rot="363050">
            <a:off x="9439754" y="2755986"/>
            <a:ext cx="8159707" cy="332530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9340212" y="2750727"/>
            <a:ext cx="8159707" cy="332530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9464908" y="2894744"/>
            <a:ext cx="7920880" cy="3060000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406663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8" grpId="0"/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 animBg="1"/>
      <p:bldP spid="19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(bu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068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9287222" y="3186347"/>
            <a:ext cx="820891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9287222" y="3919364"/>
            <a:ext cx="8208912" cy="4422360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正方形/長方形 12"/>
          <p:cNvSpPr/>
          <p:nvPr userDrawn="1"/>
        </p:nvSpPr>
        <p:spPr>
          <a:xfrm rot="363050">
            <a:off x="650143" y="3185530"/>
            <a:ext cx="8159707" cy="550690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665583" y="2881802"/>
            <a:ext cx="8159707" cy="521402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90279" y="3025820"/>
            <a:ext cx="7920880" cy="4968552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15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 rot="360000">
            <a:off x="4086530" y="8257771"/>
            <a:ext cx="4464496" cy="542312"/>
          </a:xfrm>
        </p:spPr>
        <p:txBody>
          <a:bodyPr>
            <a:noAutofit/>
          </a:bodyPr>
          <a:lstStyle>
            <a:lvl1pPr algn="r">
              <a:defRPr sz="320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07843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8" grpId="0"/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068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>
          <a:xfrm rot="363050">
            <a:off x="721572" y="2865486"/>
            <a:ext cx="3923101" cy="410350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651242" y="2479202"/>
            <a:ext cx="3916542" cy="391654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775939" y="2623220"/>
            <a:ext cx="3672407" cy="3629848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15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 rot="360000">
            <a:off x="616108" y="6457547"/>
            <a:ext cx="3937464" cy="478292"/>
          </a:xfrm>
        </p:spPr>
        <p:txBody>
          <a:bodyPr>
            <a:noAutofit/>
          </a:bodyPr>
          <a:lstStyle>
            <a:lvl1pPr algn="r">
              <a:defRPr sz="240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673215" y="7202109"/>
            <a:ext cx="3775131" cy="110974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1" name="正方形/長方形 20"/>
          <p:cNvSpPr/>
          <p:nvPr userDrawn="1"/>
        </p:nvSpPr>
        <p:spPr>
          <a:xfrm rot="363050">
            <a:off x="5284817" y="3496981"/>
            <a:ext cx="3923101" cy="410350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5214487" y="3110697"/>
            <a:ext cx="3916542" cy="391654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5339184" y="3254715"/>
            <a:ext cx="3672407" cy="3629848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24" name="テキスト プレースホルダー 8"/>
          <p:cNvSpPr>
            <a:spLocks noGrp="1"/>
          </p:cNvSpPr>
          <p:nvPr>
            <p:ph type="body" sz="quarter" idx="20" hasCustomPrompt="1"/>
          </p:nvPr>
        </p:nvSpPr>
        <p:spPr>
          <a:xfrm rot="360000">
            <a:off x="5179353" y="7089042"/>
            <a:ext cx="3937464" cy="478292"/>
          </a:xfrm>
        </p:spPr>
        <p:txBody>
          <a:bodyPr>
            <a:noAutofit/>
          </a:bodyPr>
          <a:lstStyle>
            <a:lvl1pPr algn="r">
              <a:defRPr sz="240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5" name="テキスト プレースホルダー 8"/>
          <p:cNvSpPr>
            <a:spLocks noGrp="1"/>
          </p:cNvSpPr>
          <p:nvPr>
            <p:ph type="body" sz="quarter" idx="21" hasCustomPrompt="1"/>
          </p:nvPr>
        </p:nvSpPr>
        <p:spPr>
          <a:xfrm>
            <a:off x="5236460" y="7833604"/>
            <a:ext cx="3775131" cy="110974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6" name="正方形/長方形 25"/>
          <p:cNvSpPr/>
          <p:nvPr userDrawn="1"/>
        </p:nvSpPr>
        <p:spPr>
          <a:xfrm rot="363050">
            <a:off x="9629360" y="2280356"/>
            <a:ext cx="3923101" cy="410350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9559030" y="1894072"/>
            <a:ext cx="3916542" cy="391654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図プレースホルダー 7"/>
          <p:cNvSpPr>
            <a:spLocks noGrp="1"/>
          </p:cNvSpPr>
          <p:nvPr>
            <p:ph type="pic" sz="quarter" idx="22" hasCustomPrompt="1"/>
          </p:nvPr>
        </p:nvSpPr>
        <p:spPr>
          <a:xfrm>
            <a:off x="9683727" y="2038090"/>
            <a:ext cx="3672407" cy="3629848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29" name="テキスト プレースホルダー 8"/>
          <p:cNvSpPr>
            <a:spLocks noGrp="1"/>
          </p:cNvSpPr>
          <p:nvPr>
            <p:ph type="body" sz="quarter" idx="23" hasCustomPrompt="1"/>
          </p:nvPr>
        </p:nvSpPr>
        <p:spPr>
          <a:xfrm rot="360000">
            <a:off x="9523896" y="5872417"/>
            <a:ext cx="3937464" cy="478292"/>
          </a:xfrm>
        </p:spPr>
        <p:txBody>
          <a:bodyPr>
            <a:noAutofit/>
          </a:bodyPr>
          <a:lstStyle>
            <a:lvl1pPr algn="r">
              <a:defRPr sz="240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30" name="テキスト プレースホルダー 8"/>
          <p:cNvSpPr>
            <a:spLocks noGrp="1"/>
          </p:cNvSpPr>
          <p:nvPr>
            <p:ph type="body" sz="quarter" idx="24" hasCustomPrompt="1"/>
          </p:nvPr>
        </p:nvSpPr>
        <p:spPr>
          <a:xfrm>
            <a:off x="9581003" y="6616979"/>
            <a:ext cx="3775131" cy="110974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31" name="正方形/長方形 30"/>
          <p:cNvSpPr/>
          <p:nvPr userDrawn="1"/>
        </p:nvSpPr>
        <p:spPr>
          <a:xfrm rot="363050">
            <a:off x="13943748" y="4177466"/>
            <a:ext cx="3923101" cy="4103507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r"/>
            <a:endParaRPr lang="en-US" sz="3200" dirty="0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13873418" y="3791182"/>
            <a:ext cx="3916542" cy="391654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図プレースホルダー 7"/>
          <p:cNvSpPr>
            <a:spLocks noGrp="1"/>
          </p:cNvSpPr>
          <p:nvPr>
            <p:ph type="pic" sz="quarter" idx="25" hasCustomPrompt="1"/>
          </p:nvPr>
        </p:nvSpPr>
        <p:spPr>
          <a:xfrm>
            <a:off x="13998115" y="3935200"/>
            <a:ext cx="3672407" cy="3629848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34" name="テキスト プレースホルダー 8"/>
          <p:cNvSpPr>
            <a:spLocks noGrp="1"/>
          </p:cNvSpPr>
          <p:nvPr>
            <p:ph type="body" sz="quarter" idx="26" hasCustomPrompt="1"/>
          </p:nvPr>
        </p:nvSpPr>
        <p:spPr>
          <a:xfrm rot="360000">
            <a:off x="13838284" y="7769527"/>
            <a:ext cx="3937464" cy="478292"/>
          </a:xfrm>
        </p:spPr>
        <p:txBody>
          <a:bodyPr>
            <a:noAutofit/>
          </a:bodyPr>
          <a:lstStyle>
            <a:lvl1pPr algn="r">
              <a:defRPr sz="2400" baseline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35" name="テキスト プレースホルダー 8"/>
          <p:cNvSpPr>
            <a:spLocks noGrp="1"/>
          </p:cNvSpPr>
          <p:nvPr>
            <p:ph type="body" sz="quarter" idx="27" hasCustomPrompt="1"/>
          </p:nvPr>
        </p:nvSpPr>
        <p:spPr>
          <a:xfrm>
            <a:off x="13895391" y="8514089"/>
            <a:ext cx="3775131" cy="1109743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61366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0"/>
                            </p:stCondLst>
                            <p:childTnLst>
                              <p:par>
                                <p:cTn id="8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5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3" grpId="0" animBg="1"/>
      <p:bldP spid="14" grpId="0" animBg="1"/>
      <p:bldP spid="8" grpId="0"/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animBg="1"/>
      <p:bldP spid="23" grpId="0"/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27" grpId="0" animBg="1"/>
      <p:bldP spid="28" grpId="0"/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animBg="1"/>
      <p:bldP spid="32" grpId="0" animBg="1"/>
      <p:bldP spid="33" grpId="0"/>
      <p:bldP spid="3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- 1 column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068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テキスト プレースホルダー 8"/>
          <p:cNvSpPr>
            <a:spLocks noGrp="1"/>
          </p:cNvSpPr>
          <p:nvPr>
            <p:ph type="body" sz="quarter" idx="14" hasCustomPrompt="1"/>
          </p:nvPr>
        </p:nvSpPr>
        <p:spPr>
          <a:xfrm>
            <a:off x="1654374" y="7578835"/>
            <a:ext cx="1197234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1673388" y="8281980"/>
            <a:ext cx="11972342" cy="1254008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正方形/長方形 12"/>
          <p:cNvSpPr/>
          <p:nvPr userDrawn="1"/>
        </p:nvSpPr>
        <p:spPr>
          <a:xfrm rot="363050">
            <a:off x="10335040" y="2440959"/>
            <a:ext cx="5869837" cy="5114795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正方形/長方形 13"/>
          <p:cNvSpPr/>
          <p:nvPr userDrawn="1"/>
        </p:nvSpPr>
        <p:spPr>
          <a:xfrm>
            <a:off x="-181779" y="2145738"/>
            <a:ext cx="16470511" cy="521402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-57084" y="2289756"/>
            <a:ext cx="16201799" cy="4941976"/>
          </a:xfrm>
          <a:effectLst>
            <a:innerShdw blurRad="114300">
              <a:prstClr val="black"/>
            </a:inn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</p:spTree>
    <p:extLst>
      <p:ext uri="{BB962C8B-B14F-4D97-AF65-F5344CB8AC3E}">
        <p14:creationId xmlns:p14="http://schemas.microsoft.com/office/powerpoint/2010/main" val="250324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  <p:bldP spid="14" grpId="0" animBg="1"/>
      <p:bldP spid="8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068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6" hasCustomPrompt="1"/>
          </p:nvPr>
        </p:nvSpPr>
        <p:spPr>
          <a:xfrm>
            <a:off x="4751038" y="2047156"/>
            <a:ext cx="2880000" cy="2880000"/>
          </a:xfrm>
          <a:solidFill>
            <a:schemeClr val="tx1">
              <a:lumMod val="75000"/>
            </a:schemeClr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15" name="図プレースホルダー 7"/>
          <p:cNvSpPr>
            <a:spLocks noGrp="1"/>
          </p:cNvSpPr>
          <p:nvPr>
            <p:ph type="pic" sz="quarter" idx="17" hasCustomPrompt="1"/>
          </p:nvPr>
        </p:nvSpPr>
        <p:spPr>
          <a:xfrm>
            <a:off x="1870718" y="2055540"/>
            <a:ext cx="2880000" cy="2880000"/>
          </a:xfrm>
          <a:solidFill>
            <a:schemeClr val="tx1">
              <a:lumMod val="50000"/>
            </a:schemeClr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16" name="図プレースホルダー 7"/>
          <p:cNvSpPr>
            <a:spLocks noGrp="1"/>
          </p:cNvSpPr>
          <p:nvPr>
            <p:ph type="pic" sz="quarter" idx="18" hasCustomPrompt="1"/>
          </p:nvPr>
        </p:nvSpPr>
        <p:spPr>
          <a:xfrm>
            <a:off x="7631358" y="2047156"/>
            <a:ext cx="2880000" cy="2880000"/>
          </a:xfrm>
          <a:solidFill>
            <a:schemeClr val="bg1"/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17" name="図プレースホルダー 7"/>
          <p:cNvSpPr>
            <a:spLocks noGrp="1"/>
          </p:cNvSpPr>
          <p:nvPr>
            <p:ph type="pic" sz="quarter" idx="19" hasCustomPrompt="1"/>
          </p:nvPr>
        </p:nvSpPr>
        <p:spPr>
          <a:xfrm>
            <a:off x="10511678" y="2047156"/>
            <a:ext cx="2880000" cy="2880000"/>
          </a:xfrm>
          <a:solidFill>
            <a:schemeClr val="accent1">
              <a:lumMod val="25000"/>
            </a:schemeClr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18" name="図プレースホルダー 7"/>
          <p:cNvSpPr>
            <a:spLocks noGrp="1"/>
          </p:cNvSpPr>
          <p:nvPr>
            <p:ph type="pic" sz="quarter" idx="20" hasCustomPrompt="1"/>
          </p:nvPr>
        </p:nvSpPr>
        <p:spPr>
          <a:xfrm>
            <a:off x="13391998" y="2047156"/>
            <a:ext cx="2880000" cy="2880000"/>
          </a:xfrm>
          <a:solidFill>
            <a:schemeClr val="bg1">
              <a:lumMod val="50000"/>
            </a:schemeClr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19" name="図プレースホルダー 7"/>
          <p:cNvSpPr>
            <a:spLocks noGrp="1"/>
          </p:cNvSpPr>
          <p:nvPr>
            <p:ph type="pic" sz="quarter" idx="21" hasCustomPrompt="1"/>
          </p:nvPr>
        </p:nvSpPr>
        <p:spPr>
          <a:xfrm>
            <a:off x="4751038" y="4919092"/>
            <a:ext cx="2880000" cy="2880000"/>
          </a:xfrm>
          <a:solidFill>
            <a:schemeClr val="bg1"/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20" name="図プレースホルダー 7"/>
          <p:cNvSpPr>
            <a:spLocks noGrp="1"/>
          </p:cNvSpPr>
          <p:nvPr>
            <p:ph type="pic" sz="quarter" idx="22" hasCustomPrompt="1"/>
          </p:nvPr>
        </p:nvSpPr>
        <p:spPr>
          <a:xfrm>
            <a:off x="1870718" y="4927476"/>
            <a:ext cx="2880000" cy="2880000"/>
          </a:xfrm>
          <a:solidFill>
            <a:schemeClr val="bg2"/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21" name="図プレースホルダー 7"/>
          <p:cNvSpPr>
            <a:spLocks noGrp="1"/>
          </p:cNvSpPr>
          <p:nvPr>
            <p:ph type="pic" sz="quarter" idx="23" hasCustomPrompt="1"/>
          </p:nvPr>
        </p:nvSpPr>
        <p:spPr>
          <a:xfrm>
            <a:off x="7631358" y="4919092"/>
            <a:ext cx="2880000" cy="2880000"/>
          </a:xfrm>
          <a:solidFill>
            <a:schemeClr val="tx2">
              <a:lumMod val="75000"/>
              <a:lumOff val="25000"/>
            </a:schemeClr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22" name="図プレースホルダー 7"/>
          <p:cNvSpPr>
            <a:spLocks noGrp="1"/>
          </p:cNvSpPr>
          <p:nvPr>
            <p:ph type="pic" sz="quarter" idx="24" hasCustomPrompt="1"/>
          </p:nvPr>
        </p:nvSpPr>
        <p:spPr>
          <a:xfrm>
            <a:off x="10511678" y="4919092"/>
            <a:ext cx="2880000" cy="2880000"/>
          </a:xfrm>
          <a:solidFill>
            <a:schemeClr val="accent1">
              <a:lumMod val="75000"/>
            </a:schemeClr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23" name="図プレースホルダー 7"/>
          <p:cNvSpPr>
            <a:spLocks noGrp="1"/>
          </p:cNvSpPr>
          <p:nvPr>
            <p:ph type="pic" sz="quarter" idx="25" hasCustomPrompt="1"/>
          </p:nvPr>
        </p:nvSpPr>
        <p:spPr>
          <a:xfrm>
            <a:off x="13391998" y="4919092"/>
            <a:ext cx="2880000" cy="2880000"/>
          </a:xfrm>
          <a:solidFill>
            <a:schemeClr val="bg1"/>
          </a:solidFill>
          <a:effectLst/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lang="en-US" dirty="0"/>
              <a:t>Add Image</a:t>
            </a:r>
          </a:p>
        </p:txBody>
      </p:sp>
      <p:sp>
        <p:nvSpPr>
          <p:cNvPr id="24" name="テキスト プレースホルダー 8"/>
          <p:cNvSpPr>
            <a:spLocks noGrp="1"/>
          </p:cNvSpPr>
          <p:nvPr>
            <p:ph type="body" sz="quarter" idx="26" hasCustomPrompt="1"/>
          </p:nvPr>
        </p:nvSpPr>
        <p:spPr>
          <a:xfrm rot="360000">
            <a:off x="876051" y="7743051"/>
            <a:ext cx="7061007" cy="633407"/>
          </a:xfr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>
            <a:normAutofit/>
          </a:bodyPr>
          <a:lstStyle>
            <a:lvl1pPr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5" name="テキスト プレースホルダー 8"/>
          <p:cNvSpPr>
            <a:spLocks noGrp="1"/>
          </p:cNvSpPr>
          <p:nvPr>
            <p:ph type="body" sz="quarter" idx="27" hasCustomPrompt="1"/>
          </p:nvPr>
        </p:nvSpPr>
        <p:spPr>
          <a:xfrm>
            <a:off x="718270" y="7735788"/>
            <a:ext cx="7291175" cy="648072"/>
          </a:xfrm>
          <a:blipFill dpi="0" rotWithShape="1">
            <a:blip r:embed="rId3"/>
            <a:srcRect/>
            <a:tile tx="0" ty="0" sx="100000" sy="100000" flip="none" algn="tl"/>
          </a:blipFill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spPr>
        <p:txBody>
          <a:bodyPr anchor="b">
            <a:noAutofit/>
          </a:bodyPr>
          <a:lstStyle>
            <a:lvl1pPr>
              <a:spcBef>
                <a:spcPts val="0"/>
              </a:spcBef>
              <a:defRPr sz="28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2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8135094" y="7879804"/>
            <a:ext cx="8856984" cy="1656184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126902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8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build="p" animBg="1">
        <p:tmplLst>
          <p:tmpl>
            <p:tnLst>
              <p:par>
                <p:cTn presetID="2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build="p" animBg="1">
        <p:tmplLst>
          <p:tmpl>
            <p:tnLst>
              <p:par>
                <p:cTn presetID="2" presetClass="entr" presetSubtype="9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1">
            <p:tnLst>
              <p:par>
                <p:cTn presetID="2" presetClass="entr" presetSubtype="9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プレースホルダー 8"/>
          <p:cNvSpPr>
            <a:spLocks noGrp="1"/>
          </p:cNvSpPr>
          <p:nvPr>
            <p:ph type="body" sz="quarter" idx="13" hasCustomPrompt="1"/>
          </p:nvPr>
        </p:nvSpPr>
        <p:spPr>
          <a:xfrm>
            <a:off x="1582366" y="1255490"/>
            <a:ext cx="13321480" cy="64765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1542418" y="318964"/>
            <a:ext cx="16457772" cy="1059135"/>
          </a:xfrm>
        </p:spPr>
        <p:txBody>
          <a:bodyPr/>
          <a:lstStyle>
            <a:lvl1pPr algn="l">
              <a:defRPr baseline="0">
                <a:effectLst>
                  <a:outerShdw blurRad="127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</a:defRPr>
            </a:lvl1pPr>
          </a:lstStyle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-9433" y="9752011"/>
            <a:ext cx="18295845" cy="534989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0000"/>
                </a:scheme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502246" y="9708380"/>
            <a:ext cx="17281920" cy="547688"/>
          </a:xfrm>
        </p:spPr>
        <p:txBody>
          <a:bodyPr/>
          <a:lstStyle>
            <a:lvl1pPr>
              <a:defRPr>
                <a:solidFill>
                  <a:schemeClr val="bg1">
                    <a:lumMod val="90000"/>
                  </a:schemeClr>
                </a:solidFill>
              </a:defRPr>
            </a:lvl1pPr>
          </a:lstStyle>
          <a:p>
            <a:r>
              <a:rPr lang="en-US" dirty="0"/>
              <a:t>The Power of PowerPoint – http://thepopp.com</a:t>
            </a:r>
          </a:p>
        </p:txBody>
      </p:sp>
      <p:sp>
        <p:nvSpPr>
          <p:cNvPr id="7" name="正方形/長方形 6"/>
          <p:cNvSpPr/>
          <p:nvPr userDrawn="1"/>
        </p:nvSpPr>
        <p:spPr>
          <a:xfrm rot="363050">
            <a:off x="-68529" y="336628"/>
            <a:ext cx="1512168" cy="15121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-217834" y="202432"/>
            <a:ext cx="1512168" cy="151216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483888" y="1166912"/>
            <a:ext cx="810446" cy="547688"/>
          </a:xfrm>
        </p:spPr>
        <p:txBody>
          <a:bodyPr/>
          <a:lstStyle/>
          <a:p>
            <a:fld id="{4DD2DA67-16D1-416E-90B8-EEE34644D6D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グラフ プレースホルダー 7"/>
          <p:cNvSpPr>
            <a:spLocks noGrp="1"/>
          </p:cNvSpPr>
          <p:nvPr>
            <p:ph type="chart" sz="quarter" idx="14" hasCustomPrompt="1"/>
          </p:nvPr>
        </p:nvSpPr>
        <p:spPr>
          <a:xfrm>
            <a:off x="1519127" y="2695228"/>
            <a:ext cx="6048375" cy="6048375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Add Graph</a:t>
            </a:r>
          </a:p>
        </p:txBody>
      </p:sp>
      <p:sp>
        <p:nvSpPr>
          <p:cNvPr id="17" name="テキスト プレースホルダー 8"/>
          <p:cNvSpPr>
            <a:spLocks noGrp="1"/>
          </p:cNvSpPr>
          <p:nvPr>
            <p:ph type="body" sz="quarter" idx="15" hasCustomPrompt="1"/>
          </p:nvPr>
        </p:nvSpPr>
        <p:spPr>
          <a:xfrm>
            <a:off x="9287222" y="2623220"/>
            <a:ext cx="820891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8" name="テキスト プレースホルダー 8"/>
          <p:cNvSpPr>
            <a:spLocks noGrp="1"/>
          </p:cNvSpPr>
          <p:nvPr>
            <p:ph type="body" sz="quarter" idx="16" hasCustomPrompt="1"/>
          </p:nvPr>
        </p:nvSpPr>
        <p:spPr>
          <a:xfrm>
            <a:off x="9287222" y="3356237"/>
            <a:ext cx="8208912" cy="2219311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9" name="テキスト プレースホルダー 8"/>
          <p:cNvSpPr>
            <a:spLocks noGrp="1"/>
          </p:cNvSpPr>
          <p:nvPr>
            <p:ph type="body" sz="quarter" idx="17" hasCustomPrompt="1"/>
          </p:nvPr>
        </p:nvSpPr>
        <p:spPr>
          <a:xfrm>
            <a:off x="9287222" y="5791572"/>
            <a:ext cx="8208912" cy="647650"/>
          </a:xfrm>
        </p:spPr>
        <p:txBody>
          <a:bodyPr>
            <a:noAutofit/>
          </a:bodyPr>
          <a:lstStyle>
            <a:lvl1pPr>
              <a:defRPr sz="4000" baseline="0">
                <a:solidFill>
                  <a:schemeClr val="bg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Clear Sans Light" panose="020B0303030202020304" pitchFamily="34" charset="0"/>
                <a:cs typeface="Clear Sans Light" panose="020B0303030202020304" pitchFamily="34" charset="0"/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20" name="テキスト プレースホルダー 8"/>
          <p:cNvSpPr>
            <a:spLocks noGrp="1"/>
          </p:cNvSpPr>
          <p:nvPr>
            <p:ph type="body" sz="quarter" idx="18" hasCustomPrompt="1"/>
          </p:nvPr>
        </p:nvSpPr>
        <p:spPr>
          <a:xfrm>
            <a:off x="9287222" y="6524589"/>
            <a:ext cx="8208912" cy="2219311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362853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/>
      <p:bldP spid="7" grpId="0" animBg="1"/>
      <p:bldP spid="6" grpId="0" animBg="1"/>
      <p:bldP spid="5" grpId="0"/>
      <p:bldP spid="8" grpId="0"/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0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6"/>
            <a:ext cx="18287206" cy="10286554"/>
          </a:xfrm>
          <a:prstGeom prst="rect">
            <a:avLst/>
          </a:prstGeom>
        </p:spPr>
      </p:pic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059135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/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975149"/>
            <a:ext cx="16457772" cy="7214098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lang="en-US" altLang="ja-JP" dirty="0"/>
              <a:t>Master Text</a:t>
            </a:r>
            <a:endParaRPr 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914321" y="9534526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C836A-9FCA-458F-99FA-C7D60BED9CD6}" type="datetime1">
              <a:rPr lang="en-US" smtClean="0"/>
              <a:t>11/2/2020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6247858" y="9534526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The Power of PowerPoint – http://thepopp.com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3105263" y="9534526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2DA67-16D1-416E-90B8-EEE34644D6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39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7" r:id="rId2"/>
    <p:sldLayoutId id="2147483659" r:id="rId3"/>
    <p:sldLayoutId id="2147483671" r:id="rId4"/>
    <p:sldLayoutId id="2147483662" r:id="rId5"/>
    <p:sldLayoutId id="2147483663" r:id="rId6"/>
    <p:sldLayoutId id="2147483666" r:id="rId7"/>
    <p:sldLayoutId id="2147483678" r:id="rId8"/>
    <p:sldLayoutId id="2147483661" r:id="rId9"/>
    <p:sldLayoutId id="2147483667" r:id="rId10"/>
    <p:sldLayoutId id="2147483668" r:id="rId11"/>
    <p:sldLayoutId id="2147483669" r:id="rId12"/>
    <p:sldLayoutId id="2147483670" r:id="rId13"/>
    <p:sldLayoutId id="2147483672" r:id="rId14"/>
    <p:sldLayoutId id="2147483673" r:id="rId15"/>
    <p:sldLayoutId id="2147483675" r:id="rId16"/>
    <p:sldLayoutId id="2147483677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</p:sldLayoutIdLst>
  <p:hf hdr="0" dt="0"/>
  <p:txStyles>
    <p:titleStyle>
      <a:lvl1pPr algn="ctr" defTabSz="1632753" rtl="0" eaLnBrk="1" latinLnBrk="0" hangingPunct="1">
        <a:spcBef>
          <a:spcPct val="0"/>
        </a:spcBef>
        <a:buNone/>
        <a:defRPr sz="8000" kern="1200" baseline="0">
          <a:solidFill>
            <a:schemeClr val="tx1"/>
          </a:solidFill>
          <a:latin typeface="+mj-lt"/>
          <a:ea typeface="Roboto Thin" pitchFamily="2" charset="0"/>
          <a:cs typeface="Clear Sans Thin" panose="020B0203030202020304" pitchFamily="34" charset="0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6"/>
            <a:ext cx="18287206" cy="10286554"/>
          </a:xfrm>
          <a:prstGeom prst="rect">
            <a:avLst/>
          </a:prstGeom>
        </p:spPr>
      </p:pic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914321" y="411957"/>
            <a:ext cx="16457772" cy="1059135"/>
          </a:xfrm>
          <a:prstGeom prst="rect">
            <a:avLst/>
          </a:prstGeom>
        </p:spPr>
        <p:txBody>
          <a:bodyPr vert="horz" lIns="163275" tIns="81638" rIns="163275" bIns="81638" rtlCol="0" anchor="ctr">
            <a:noAutofit/>
          </a:bodyPr>
          <a:lstStyle/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14321" y="1975149"/>
            <a:ext cx="16457772" cy="7214098"/>
          </a:xfrm>
          <a:prstGeom prst="rect">
            <a:avLst/>
          </a:prstGeom>
        </p:spPr>
        <p:txBody>
          <a:bodyPr vert="horz" lIns="163275" tIns="81638" rIns="163275" bIns="81638" rtlCol="0">
            <a:normAutofit/>
          </a:bodyPr>
          <a:lstStyle/>
          <a:p>
            <a:pPr lvl="0"/>
            <a:r>
              <a:rPr lang="en-US" altLang="ja-JP" dirty="0"/>
              <a:t>Master Text</a:t>
            </a:r>
            <a:endParaRPr 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914321" y="9534526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C836A-9FCA-458F-99FA-C7D60BED9CD6}" type="datetime1">
              <a:rPr lang="en-US" smtClean="0"/>
              <a:t>11/2/2020</a:t>
            </a:fld>
            <a:endParaRPr 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6247858" y="9534526"/>
            <a:ext cx="5790697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The Power of PowerPoint – http://thepopp.com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13105263" y="9534526"/>
            <a:ext cx="4266830" cy="547688"/>
          </a:xfrm>
          <a:prstGeom prst="rect">
            <a:avLst/>
          </a:prstGeom>
        </p:spPr>
        <p:txBody>
          <a:bodyPr vert="horz" lIns="163275" tIns="81638" rIns="163275" bIns="81638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2DA67-16D1-416E-90B8-EEE34644D6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6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82" r:id="rId3"/>
    <p:sldLayoutId id="2147483674" r:id="rId4"/>
    <p:sldLayoutId id="2147483681" r:id="rId5"/>
    <p:sldLayoutId id="2147483664" r:id="rId6"/>
    <p:sldLayoutId id="2147483676" r:id="rId7"/>
    <p:sldLayoutId id="2147483679" r:id="rId8"/>
    <p:sldLayoutId id="2147483704" r:id="rId9"/>
  </p:sldLayoutIdLst>
  <p:hf sldNum="0" hdr="0" ftr="0" dt="0"/>
  <p:txStyles>
    <p:titleStyle>
      <a:lvl1pPr algn="ctr" defTabSz="1632753" rtl="0" eaLnBrk="1" latinLnBrk="0" hangingPunct="1">
        <a:spcBef>
          <a:spcPct val="0"/>
        </a:spcBef>
        <a:buNone/>
        <a:defRPr sz="8000" kern="1200" baseline="0">
          <a:solidFill>
            <a:schemeClr val="tx1"/>
          </a:solidFill>
          <a:latin typeface="+mj-lt"/>
          <a:ea typeface="Roboto Thin" pitchFamily="2" charset="0"/>
          <a:cs typeface="Clear Sans Thin" panose="020B0203030202020304" pitchFamily="34" charset="0"/>
        </a:defRPr>
      </a:lvl1pPr>
    </p:titleStyle>
    <p:bodyStyle>
      <a:lvl1pPr marL="0" indent="0" algn="l" defTabSz="1632753" rtl="0" eaLnBrk="1" latinLnBrk="0" hangingPunct="1">
        <a:spcBef>
          <a:spcPct val="20000"/>
        </a:spcBef>
        <a:buFont typeface="Arial" panose="020B0604020202020204" pitchFamily="34" charset="0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12" indent="-510235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41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17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693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070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446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822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199" indent="-408188" algn="l" defTabSz="16327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76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53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29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05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882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258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634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011" algn="l" defTabSz="1632753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1828641" y="2479204"/>
            <a:ext cx="16457772" cy="1368152"/>
          </a:xfrm>
        </p:spPr>
        <p:txBody>
          <a:bodyPr/>
          <a:lstStyle/>
          <a:p>
            <a:pPr algn="ctr"/>
            <a:r>
              <a:rPr lang="id-ID" sz="5400" dirty="0">
                <a:latin typeface="Arial" pitchFamily="34" charset="0"/>
                <a:cs typeface="Arial" pitchFamily="34" charset="0"/>
              </a:rPr>
              <a:t>Rerangka Konseptual dan </a:t>
            </a:r>
            <a:br>
              <a:rPr lang="en-US" sz="5400" dirty="0">
                <a:latin typeface="Arial" pitchFamily="34" charset="0"/>
                <a:cs typeface="Arial" pitchFamily="34" charset="0"/>
              </a:rPr>
            </a:br>
            <a:r>
              <a:rPr lang="id-ID" sz="5400" dirty="0">
                <a:latin typeface="Arial" pitchFamily="34" charset="0"/>
                <a:cs typeface="Arial" pitchFamily="34" charset="0"/>
              </a:rPr>
              <a:t>Tujuan Pelaporan Akuntansi</a:t>
            </a:r>
            <a:endParaRPr lang="en-US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テキスト プレースホルダー 8"/>
          <p:cNvSpPr txBox="1">
            <a:spLocks/>
          </p:cNvSpPr>
          <p:nvPr/>
        </p:nvSpPr>
        <p:spPr>
          <a:xfrm>
            <a:off x="8999190" y="5996920"/>
            <a:ext cx="6120680" cy="4032448"/>
          </a:xfrm>
          <a:prstGeom prst="rect">
            <a:avLst/>
          </a:prstGeom>
        </p:spPr>
        <p:txBody>
          <a:bodyPr vert="horz" lIns="163275" tIns="81638" rIns="163275" bIns="81638" rtlCol="0">
            <a:noAutofit/>
          </a:bodyPr>
          <a:lstStyle>
            <a:lvl1pPr marL="0" indent="0" algn="l" defTabSz="1632753" rtl="0" eaLnBrk="1" latinLnBrk="0" hangingPunct="1">
              <a:spcBef>
                <a:spcPts val="0"/>
              </a:spcBef>
              <a:buFont typeface="Arial" panose="020B0604020202020204" pitchFamily="34" charset="0"/>
              <a:buNone/>
              <a:defRPr sz="3200" kern="1200" baseline="0">
                <a:solidFill>
                  <a:schemeClr val="tx2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1326612" indent="-510235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5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040941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857317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73693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490070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306446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122822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939199" indent="-408188" algn="l" defTabSz="1632753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Wingdings" pitchFamily="2" charset="2"/>
              <a:buChar char="Ø"/>
            </a:pPr>
            <a:endParaRPr lang="id-ID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2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Statements of Financial Accounting Concept No.6 </a:t>
            </a:r>
            <a:r>
              <a:rPr lang="en-US" sz="4400" b="1" dirty="0" err="1"/>
              <a:t>Elemen-elemen</a:t>
            </a:r>
            <a:r>
              <a:rPr lang="en-US" sz="4400" b="1" dirty="0"/>
              <a:t> </a:t>
            </a:r>
            <a:r>
              <a:rPr lang="en-US" sz="4400" b="1" dirty="0" err="1"/>
              <a:t>Laporan</a:t>
            </a:r>
            <a:r>
              <a:rPr lang="en-US" sz="4400" b="1" dirty="0"/>
              <a:t> </a:t>
            </a:r>
            <a:r>
              <a:rPr lang="en-US" sz="4400" b="1" dirty="0" err="1"/>
              <a:t>Keuangan</a:t>
            </a:r>
            <a:r>
              <a:rPr lang="en-US" sz="4400" b="1" dirty="0"/>
              <a:t> </a:t>
            </a:r>
            <a:endParaRPr kumimoji="1" lang="ja-JP" altLang="en-US" sz="4400" dirty="0">
              <a:solidFill>
                <a:schemeClr val="accent1"/>
              </a:solidFill>
              <a:latin typeface="Route 159 Bold" pitchFamily="50" charset="0"/>
            </a:endParaRP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kumimoji="1" lang="en-US" altLang="ja-JP" dirty="0" err="1"/>
              <a:t>Lanjutan</a:t>
            </a:r>
            <a:endParaRPr kumimoji="1" lang="ja-JP" alt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5"/>
          </p:nvPr>
        </p:nvSpPr>
        <p:spPr>
          <a:xfrm>
            <a:off x="1942406" y="2479204"/>
            <a:ext cx="7119363" cy="790352"/>
          </a:xfrm>
        </p:spPr>
        <p:txBody>
          <a:bodyPr/>
          <a:lstStyle/>
          <a:p>
            <a:pPr lvl="0"/>
            <a:r>
              <a:rPr lang="en-US" dirty="0" err="1"/>
              <a:t>Pendapatan</a:t>
            </a:r>
            <a:r>
              <a:rPr lang="en-US" dirty="0"/>
              <a:t> (revenue) </a:t>
            </a: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4"/>
          </p:nvPr>
        </p:nvSpPr>
        <p:spPr>
          <a:xfrm>
            <a:off x="2518470" y="3343300"/>
            <a:ext cx="7010204" cy="2221750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err="1">
                <a:solidFill>
                  <a:schemeClr val="bg1"/>
                </a:solidFill>
              </a:rPr>
              <a:t>aliran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masuk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kenaikan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aset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suatu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entitas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atau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penurunan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utang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suatu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entitas</a:t>
            </a:r>
            <a:r>
              <a:rPr lang="en-US" sz="2400" b="1" dirty="0">
                <a:solidFill>
                  <a:schemeClr val="bg1"/>
                </a:solidFill>
              </a:rPr>
              <a:t> (</a:t>
            </a:r>
            <a:r>
              <a:rPr lang="en-US" sz="2400" b="1" dirty="0" err="1">
                <a:solidFill>
                  <a:schemeClr val="bg1"/>
                </a:solidFill>
              </a:rPr>
              <a:t>atau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kombinasi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keduanya</a:t>
            </a:r>
            <a:r>
              <a:rPr lang="en-US" sz="2400" b="1" dirty="0">
                <a:solidFill>
                  <a:schemeClr val="bg1"/>
                </a:solidFill>
              </a:rPr>
              <a:t>) </a:t>
            </a:r>
            <a:r>
              <a:rPr lang="en-US" sz="2400" b="1" dirty="0" err="1">
                <a:solidFill>
                  <a:schemeClr val="bg1"/>
                </a:solidFill>
              </a:rPr>
              <a:t>selama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satu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perioda</a:t>
            </a:r>
            <a:r>
              <a:rPr lang="en-US" sz="2400" b="1" dirty="0">
                <a:solidFill>
                  <a:schemeClr val="bg1"/>
                </a:solidFill>
              </a:rPr>
              <a:t>, yang </a:t>
            </a:r>
            <a:r>
              <a:rPr lang="en-US" sz="2400" b="1" dirty="0" err="1">
                <a:solidFill>
                  <a:schemeClr val="bg1"/>
                </a:solidFill>
              </a:rPr>
              <a:t>berasal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pengiriman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atau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produksi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barang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penyerahan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jasa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atau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pelaksanaan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kegiatan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lainnya</a:t>
            </a:r>
            <a:r>
              <a:rPr lang="en-US" sz="2400" b="1" dirty="0">
                <a:solidFill>
                  <a:schemeClr val="bg1"/>
                </a:solidFill>
              </a:rPr>
              <a:t>, yang </a:t>
            </a:r>
            <a:r>
              <a:rPr lang="en-US" sz="2400" b="1" dirty="0" err="1">
                <a:solidFill>
                  <a:schemeClr val="bg1"/>
                </a:solidFill>
              </a:rPr>
              <a:t>merupakan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kegiatan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utama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perusahaan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secara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terus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menerus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  <a:endParaRPr kumimoji="1"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6"/>
          </p:nvPr>
        </p:nvSpPr>
        <p:spPr>
          <a:xfrm>
            <a:off x="2158430" y="6511652"/>
            <a:ext cx="7119363" cy="790352"/>
          </a:xfrm>
        </p:spPr>
        <p:txBody>
          <a:bodyPr/>
          <a:lstStyle/>
          <a:p>
            <a:pPr lvl="0"/>
            <a:r>
              <a:rPr lang="en-US" dirty="0" err="1"/>
              <a:t>Keuntungan</a:t>
            </a:r>
            <a:r>
              <a:rPr lang="en-US" dirty="0"/>
              <a:t> (gains) </a:t>
            </a:r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17"/>
          </p:nvPr>
        </p:nvSpPr>
        <p:spPr>
          <a:xfrm>
            <a:off x="2590478" y="7303740"/>
            <a:ext cx="6433348" cy="2221750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err="1">
                <a:solidFill>
                  <a:schemeClr val="bg1"/>
                </a:solidFill>
              </a:rPr>
              <a:t>kenaikan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ekuitas</a:t>
            </a:r>
            <a:r>
              <a:rPr lang="en-US" sz="2400" b="1" dirty="0">
                <a:solidFill>
                  <a:schemeClr val="bg1"/>
                </a:solidFill>
              </a:rPr>
              <a:t> (</a:t>
            </a:r>
            <a:r>
              <a:rPr lang="en-US" sz="2400" b="1" dirty="0" err="1">
                <a:solidFill>
                  <a:schemeClr val="bg1"/>
                </a:solidFill>
              </a:rPr>
              <a:t>aset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neto</a:t>
            </a:r>
            <a:r>
              <a:rPr lang="en-US" sz="2400" b="1" dirty="0">
                <a:solidFill>
                  <a:schemeClr val="bg1"/>
                </a:solidFill>
              </a:rPr>
              <a:t>) </a:t>
            </a:r>
            <a:r>
              <a:rPr lang="en-US" sz="2400" b="1" dirty="0" err="1">
                <a:solidFill>
                  <a:schemeClr val="bg1"/>
                </a:solidFill>
              </a:rPr>
              <a:t>dari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transaksi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insidentil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suatu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entitas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berasal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semua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transaksi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peristiwa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kondisi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lainnya</a:t>
            </a:r>
            <a:r>
              <a:rPr lang="en-US" sz="2400" b="1" dirty="0">
                <a:solidFill>
                  <a:schemeClr val="bg1"/>
                </a:solidFill>
              </a:rPr>
              <a:t> yang </a:t>
            </a:r>
            <a:r>
              <a:rPr lang="en-US" sz="2400" b="1" dirty="0" err="1">
                <a:solidFill>
                  <a:schemeClr val="bg1"/>
                </a:solidFill>
              </a:rPr>
              <a:t>mempengaruhi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entitas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dalam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satu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perioda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diluar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transaksi</a:t>
            </a:r>
            <a:r>
              <a:rPr lang="en-US" sz="2400" b="1" dirty="0">
                <a:solidFill>
                  <a:schemeClr val="bg1"/>
                </a:solidFill>
              </a:rPr>
              <a:t> yang </a:t>
            </a:r>
            <a:r>
              <a:rPr lang="en-US" sz="2400" b="1" dirty="0" err="1">
                <a:solidFill>
                  <a:schemeClr val="bg1"/>
                </a:solidFill>
              </a:rPr>
              <a:t>berasal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pendapatan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investasi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oleh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pemilik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  <a:endParaRPr kumimoji="1"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lvl="0"/>
            <a:r>
              <a:rPr lang="en-US" dirty="0" err="1"/>
              <a:t>Biaya</a:t>
            </a:r>
            <a:r>
              <a:rPr lang="en-US" dirty="0"/>
              <a:t> (expenses) </a:t>
            </a: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9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400" b="1" dirty="0" err="1">
                <a:solidFill>
                  <a:schemeClr val="bg1"/>
                </a:solidFill>
              </a:rPr>
              <a:t>aliran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keluar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atau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pemakaian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aset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suatu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entitas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atau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penambahan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utang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suatu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entitas</a:t>
            </a:r>
            <a:r>
              <a:rPr lang="en-US" sz="2400" b="1" dirty="0">
                <a:solidFill>
                  <a:schemeClr val="bg1"/>
                </a:solidFill>
              </a:rPr>
              <a:t> (</a:t>
            </a:r>
            <a:r>
              <a:rPr lang="en-US" sz="2400" b="1" dirty="0" err="1">
                <a:solidFill>
                  <a:schemeClr val="bg1"/>
                </a:solidFill>
              </a:rPr>
              <a:t>atau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kombinasi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keduanya</a:t>
            </a:r>
            <a:r>
              <a:rPr lang="en-US" sz="2400" b="1" dirty="0">
                <a:solidFill>
                  <a:schemeClr val="bg1"/>
                </a:solidFill>
              </a:rPr>
              <a:t>) </a:t>
            </a:r>
            <a:r>
              <a:rPr lang="en-US" sz="2400" b="1" dirty="0" err="1">
                <a:solidFill>
                  <a:schemeClr val="bg1"/>
                </a:solidFill>
              </a:rPr>
              <a:t>selama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satu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perioda</a:t>
            </a:r>
            <a:r>
              <a:rPr lang="en-US" sz="2400" b="1" dirty="0">
                <a:solidFill>
                  <a:schemeClr val="bg1"/>
                </a:solidFill>
              </a:rPr>
              <a:t>, yang </a:t>
            </a:r>
            <a:r>
              <a:rPr lang="en-US" sz="2400" b="1" dirty="0" err="1">
                <a:solidFill>
                  <a:schemeClr val="bg1"/>
                </a:solidFill>
              </a:rPr>
              <a:t>berasal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pengiriman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atau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produksi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barang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penyerahan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jasa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atau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pelaksanaan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kegiatan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lainnya</a:t>
            </a:r>
            <a:endParaRPr kumimoji="1"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0"/>
          </p:nvPr>
        </p:nvSpPr>
        <p:spPr>
          <a:xfrm>
            <a:off x="10367342" y="6583660"/>
            <a:ext cx="7119363" cy="790352"/>
          </a:xfrm>
        </p:spPr>
        <p:txBody>
          <a:bodyPr/>
          <a:lstStyle/>
          <a:p>
            <a:pPr lvl="0"/>
            <a:r>
              <a:rPr lang="en-US" dirty="0" err="1"/>
              <a:t>Kerugian</a:t>
            </a:r>
            <a:r>
              <a:rPr lang="en-US" dirty="0"/>
              <a:t> (losses) </a:t>
            </a:r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21"/>
          </p:nvPr>
        </p:nvSpPr>
        <p:spPr>
          <a:xfrm>
            <a:off x="11015414" y="7303740"/>
            <a:ext cx="6624736" cy="2221750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err="1">
                <a:solidFill>
                  <a:schemeClr val="bg1"/>
                </a:solidFill>
              </a:rPr>
              <a:t>penurunan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ekuitas</a:t>
            </a:r>
            <a:r>
              <a:rPr lang="en-US" sz="2400" b="1" dirty="0">
                <a:solidFill>
                  <a:schemeClr val="bg1"/>
                </a:solidFill>
              </a:rPr>
              <a:t> (</a:t>
            </a:r>
            <a:r>
              <a:rPr lang="en-US" sz="2400" b="1" dirty="0" err="1">
                <a:solidFill>
                  <a:schemeClr val="bg1"/>
                </a:solidFill>
              </a:rPr>
              <a:t>aset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neto</a:t>
            </a:r>
            <a:r>
              <a:rPr lang="en-US" sz="2400" b="1" dirty="0">
                <a:solidFill>
                  <a:schemeClr val="bg1"/>
                </a:solidFill>
              </a:rPr>
              <a:t>) </a:t>
            </a:r>
            <a:r>
              <a:rPr lang="en-US" sz="2400" b="1" dirty="0" err="1">
                <a:solidFill>
                  <a:schemeClr val="bg1"/>
                </a:solidFill>
              </a:rPr>
              <a:t>dari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transaksi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insidentil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suatu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entitas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berasal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semua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transaksi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peristiwa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kondisi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lainnya</a:t>
            </a:r>
            <a:r>
              <a:rPr lang="en-US" sz="2400" b="1" dirty="0">
                <a:solidFill>
                  <a:schemeClr val="bg1"/>
                </a:solidFill>
              </a:rPr>
              <a:t> yang </a:t>
            </a:r>
            <a:r>
              <a:rPr lang="en-US" sz="2400" b="1" dirty="0" err="1">
                <a:solidFill>
                  <a:schemeClr val="bg1"/>
                </a:solidFill>
              </a:rPr>
              <a:t>mempengaruhi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entitas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dalam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satu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perioda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diluar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transaksi</a:t>
            </a:r>
            <a:r>
              <a:rPr lang="en-US" sz="2400" b="1" dirty="0">
                <a:solidFill>
                  <a:schemeClr val="bg1"/>
                </a:solidFill>
              </a:rPr>
              <a:t> yang </a:t>
            </a:r>
            <a:r>
              <a:rPr lang="en-US" sz="2400" b="1" dirty="0" err="1">
                <a:solidFill>
                  <a:schemeClr val="bg1"/>
                </a:solidFill>
              </a:rPr>
              <a:t>berasal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biaya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distribusi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pada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pemilik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  <a:endParaRPr kumimoji="1"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10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92131224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テキスト プレースホルダー 33"/>
          <p:cNvSpPr>
            <a:spLocks noGrp="1"/>
          </p:cNvSpPr>
          <p:nvPr>
            <p:ph type="body" sz="quarter" idx="26"/>
          </p:nvPr>
        </p:nvSpPr>
        <p:spPr>
          <a:xfrm>
            <a:off x="6550918" y="5575548"/>
            <a:ext cx="11161241" cy="1695774"/>
          </a:xfrm>
        </p:spPr>
        <p:txBody>
          <a:bodyPr/>
          <a:lstStyle/>
          <a:p>
            <a:pPr lvl="0" algn="just"/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menilai</a:t>
            </a:r>
            <a:r>
              <a:rPr lang="en-US" sz="2400" dirty="0"/>
              <a:t> </a:t>
            </a:r>
            <a:r>
              <a:rPr lang="en-US" sz="2400" dirty="0" err="1"/>
              <a:t>prospek</a:t>
            </a:r>
            <a:r>
              <a:rPr lang="en-US" sz="2400" dirty="0"/>
              <a:t> </a:t>
            </a:r>
            <a:r>
              <a:rPr lang="en-US" sz="2400" dirty="0" err="1"/>
              <a:t>arus</a:t>
            </a:r>
            <a:r>
              <a:rPr lang="en-US" sz="2400" dirty="0"/>
              <a:t> </a:t>
            </a:r>
            <a:r>
              <a:rPr lang="en-US" sz="2400" dirty="0" err="1"/>
              <a:t>kas</a:t>
            </a:r>
            <a:r>
              <a:rPr lang="en-US" sz="2400" dirty="0"/>
              <a:t> </a:t>
            </a:r>
            <a:r>
              <a:rPr lang="en-US" sz="2400" dirty="0" err="1"/>
              <a:t>bersih</a:t>
            </a:r>
            <a:r>
              <a:rPr lang="en-US" sz="2400" dirty="0"/>
              <a:t> yang </a:t>
            </a:r>
            <a:r>
              <a:rPr lang="en-US" sz="2400" dirty="0" err="1"/>
              <a:t>dimiliki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entitas</a:t>
            </a:r>
            <a:r>
              <a:rPr lang="en-US" sz="2400" dirty="0"/>
              <a:t>, investor yang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 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calon</a:t>
            </a:r>
            <a:r>
              <a:rPr lang="en-US" sz="2400" dirty="0"/>
              <a:t> investor, </a:t>
            </a:r>
            <a:r>
              <a:rPr lang="en-US" sz="2400" dirty="0" err="1"/>
              <a:t>kreditur</a:t>
            </a:r>
            <a:r>
              <a:rPr lang="en-US" sz="2400" dirty="0"/>
              <a:t>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kreditur</a:t>
            </a:r>
            <a:r>
              <a:rPr lang="en-US" sz="2400" dirty="0"/>
              <a:t> lain yang </a:t>
            </a:r>
            <a:r>
              <a:rPr lang="en-US" sz="2400" dirty="0" err="1"/>
              <a:t>membutuhkan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r>
              <a:rPr lang="en-US" sz="2400" dirty="0"/>
              <a:t> </a:t>
            </a:r>
            <a:r>
              <a:rPr lang="en-US" sz="2400" dirty="0" err="1"/>
              <a:t>entitas</a:t>
            </a:r>
            <a:r>
              <a:rPr lang="en-US" sz="2400" dirty="0"/>
              <a:t>, </a:t>
            </a:r>
            <a:r>
              <a:rPr lang="en-US" sz="2400" dirty="0" err="1"/>
              <a:t>klaim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entitas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seberapa</a:t>
            </a:r>
            <a:r>
              <a:rPr lang="en-US" sz="2400" dirty="0"/>
              <a:t> </a:t>
            </a:r>
            <a:r>
              <a:rPr lang="en-US" sz="2400" dirty="0" err="1"/>
              <a:t>efisien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 </a:t>
            </a:r>
            <a:r>
              <a:rPr lang="en-US" sz="2400" dirty="0" err="1"/>
              <a:t>efektif</a:t>
            </a:r>
            <a:r>
              <a:rPr lang="en-US" sz="2400" dirty="0"/>
              <a:t> </a:t>
            </a:r>
            <a:r>
              <a:rPr lang="en-US" sz="2400" dirty="0" err="1"/>
              <a:t>manajemen</a:t>
            </a:r>
            <a:r>
              <a:rPr lang="en-US" sz="2400" dirty="0"/>
              <a:t> </a:t>
            </a:r>
            <a:r>
              <a:rPr lang="en-US" sz="2400" dirty="0" err="1"/>
              <a:t>entitas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pengelolaan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komisarisbyang</a:t>
            </a:r>
            <a:r>
              <a:rPr lang="en-US" sz="2400" dirty="0"/>
              <a:t>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menyelesaikan</a:t>
            </a:r>
            <a:r>
              <a:rPr lang="en-US" sz="2400" dirty="0"/>
              <a:t> </a:t>
            </a:r>
            <a:r>
              <a:rPr lang="en-US" sz="2400" dirty="0" err="1"/>
              <a:t>tanggung</a:t>
            </a:r>
            <a:r>
              <a:rPr lang="en-US" sz="2400" dirty="0"/>
              <a:t> </a:t>
            </a:r>
            <a:r>
              <a:rPr lang="en-US" sz="2400" dirty="0" err="1"/>
              <a:t>jawab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r>
              <a:rPr lang="en-US" sz="2400" dirty="0"/>
              <a:t> </a:t>
            </a:r>
            <a:r>
              <a:rPr lang="en-US" sz="2400" dirty="0" err="1"/>
              <a:t>entitas</a:t>
            </a:r>
            <a:r>
              <a:rPr lang="en-US" sz="2400" dirty="0"/>
              <a:t>.</a:t>
            </a:r>
          </a:p>
        </p:txBody>
      </p:sp>
      <p:sp>
        <p:nvSpPr>
          <p:cNvPr id="29" name="タイトル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 dirty="0"/>
              <a:t>TUJUAN PELAPORAN KEUANGAN 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11</a:t>
            </a:fld>
            <a:endParaRPr lang="ja-JP" altLang="en-US"/>
          </a:p>
        </p:txBody>
      </p:sp>
      <p:sp>
        <p:nvSpPr>
          <p:cNvPr id="30" name="テキスト プレースホルダー 29"/>
          <p:cNvSpPr>
            <a:spLocks noGrp="1"/>
          </p:cNvSpPr>
          <p:nvPr>
            <p:ph type="body" sz="quarter" idx="13"/>
          </p:nvPr>
        </p:nvSpPr>
        <p:spPr>
          <a:xfrm>
            <a:off x="430238" y="1327076"/>
            <a:ext cx="17497944" cy="1152128"/>
          </a:xfrm>
        </p:spPr>
        <p:txBody>
          <a:bodyPr>
            <a:noAutofit/>
          </a:bodyPr>
          <a:lstStyle/>
          <a:p>
            <a:r>
              <a:rPr lang="en-US" sz="2800" dirty="0" err="1"/>
              <a:t>Tujuan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arah</a:t>
            </a:r>
            <a:r>
              <a:rPr lang="en-US" sz="2800" dirty="0"/>
              <a:t> </a:t>
            </a:r>
            <a:r>
              <a:rPr lang="en-US" sz="2800" dirty="0" err="1"/>
              <a:t>mana</a:t>
            </a:r>
            <a:r>
              <a:rPr lang="en-US" sz="2800" dirty="0"/>
              <a:t> </a:t>
            </a:r>
            <a:r>
              <a:rPr lang="en-US" sz="2800" dirty="0" err="1"/>
              <a:t>segala</a:t>
            </a:r>
            <a:r>
              <a:rPr lang="en-US" sz="2800" dirty="0"/>
              <a:t> </a:t>
            </a:r>
            <a:r>
              <a:rPr lang="en-US" sz="2800" dirty="0" err="1"/>
              <a:t>upaya</a:t>
            </a:r>
            <a:r>
              <a:rPr lang="en-US" sz="2800" dirty="0"/>
              <a:t>, </a:t>
            </a:r>
            <a:r>
              <a:rPr lang="en-US" sz="2800" dirty="0" err="1"/>
              <a:t>tindakan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pertimbangan</a:t>
            </a:r>
            <a:r>
              <a:rPr lang="en-US" sz="2800" dirty="0"/>
              <a:t> </a:t>
            </a:r>
            <a:r>
              <a:rPr lang="en-US" sz="2800" dirty="0" err="1"/>
              <a:t>dicurahkan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menentukan</a:t>
            </a:r>
            <a:r>
              <a:rPr lang="en-US" sz="2800" dirty="0"/>
              <a:t> </a:t>
            </a:r>
            <a:r>
              <a:rPr lang="en-US" sz="2800" dirty="0" err="1"/>
              <a:t>konsep-konsep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prinsip-prinsip</a:t>
            </a:r>
            <a:r>
              <a:rPr lang="en-US" sz="2800" dirty="0"/>
              <a:t> yang </a:t>
            </a:r>
            <a:r>
              <a:rPr lang="en-US" sz="2800" dirty="0" err="1"/>
              <a:t>relevan</a:t>
            </a:r>
            <a:r>
              <a:rPr lang="en-US" sz="2800" dirty="0"/>
              <a:t> yang </a:t>
            </a:r>
            <a:r>
              <a:rPr lang="en-US" sz="2800" dirty="0" err="1"/>
              <a:t>akhirnya</a:t>
            </a:r>
            <a:r>
              <a:rPr lang="en-US" sz="2800" dirty="0"/>
              <a:t> </a:t>
            </a:r>
            <a:r>
              <a:rPr lang="en-US" sz="2800" dirty="0" err="1"/>
              <a:t>menentukan</a:t>
            </a:r>
            <a:r>
              <a:rPr lang="en-US" sz="2800" dirty="0"/>
              <a:t> </a:t>
            </a:r>
            <a:r>
              <a:rPr lang="en-US" sz="2800" dirty="0" err="1"/>
              <a:t>bentuk</a:t>
            </a:r>
            <a:r>
              <a:rPr lang="en-US" sz="2800" dirty="0"/>
              <a:t>, </a:t>
            </a:r>
            <a:r>
              <a:rPr lang="en-US" sz="2800" dirty="0" err="1"/>
              <a:t>isi</a:t>
            </a:r>
            <a:r>
              <a:rPr lang="en-US" sz="2800" dirty="0"/>
              <a:t>,  </a:t>
            </a:r>
            <a:r>
              <a:rPr lang="en-US" sz="2800" dirty="0" err="1"/>
              <a:t>jenis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susunan</a:t>
            </a:r>
            <a:r>
              <a:rPr lang="en-US" sz="2800" dirty="0"/>
              <a:t> </a:t>
            </a:r>
            <a:r>
              <a:rPr lang="en-US" sz="2800" dirty="0" err="1"/>
              <a:t>statemen</a:t>
            </a:r>
            <a:r>
              <a:rPr lang="en-US" sz="2800" dirty="0"/>
              <a:t> </a:t>
            </a:r>
            <a:r>
              <a:rPr lang="en-US" sz="2800" dirty="0" err="1"/>
              <a:t>keuangan</a:t>
            </a:r>
            <a:r>
              <a:rPr lang="en-US" sz="2800" dirty="0"/>
              <a:t>, SFAC No.8 </a:t>
            </a:r>
            <a:r>
              <a:rPr lang="en-US" sz="2800" dirty="0" err="1"/>
              <a:t>secara</a:t>
            </a:r>
            <a:r>
              <a:rPr lang="en-US" sz="2800" dirty="0"/>
              <a:t> </a:t>
            </a:r>
            <a:r>
              <a:rPr lang="en-US" sz="2800" dirty="0" err="1"/>
              <a:t>umum</a:t>
            </a:r>
            <a:r>
              <a:rPr lang="en-US" sz="2800" dirty="0"/>
              <a:t> </a:t>
            </a:r>
            <a:r>
              <a:rPr lang="en-US" sz="2800" dirty="0" err="1"/>
              <a:t>merumuskan</a:t>
            </a:r>
            <a:r>
              <a:rPr lang="en-US" sz="2800" dirty="0"/>
              <a:t> </a:t>
            </a:r>
            <a:r>
              <a:rPr lang="en-US" sz="2800" dirty="0" err="1"/>
              <a:t>tiga</a:t>
            </a:r>
            <a:r>
              <a:rPr lang="en-US" sz="2800" dirty="0"/>
              <a:t> </a:t>
            </a:r>
            <a:r>
              <a:rPr lang="en-US" sz="2800" dirty="0" err="1"/>
              <a:t>tujuan</a:t>
            </a:r>
            <a:r>
              <a:rPr lang="en-US" sz="2800" dirty="0"/>
              <a:t> </a:t>
            </a:r>
            <a:r>
              <a:rPr lang="en-US" sz="2800" dirty="0" err="1"/>
              <a:t>pelaporan</a:t>
            </a:r>
            <a:r>
              <a:rPr lang="en-US" sz="2800" dirty="0"/>
              <a:t> </a:t>
            </a:r>
            <a:r>
              <a:rPr lang="en-US" sz="2800" dirty="0" err="1"/>
              <a:t>keuangan</a:t>
            </a:r>
            <a:r>
              <a:rPr lang="en-US" sz="2800" dirty="0"/>
              <a:t>, </a:t>
            </a:r>
            <a:r>
              <a:rPr lang="en-US" sz="2800" dirty="0" err="1"/>
              <a:t>yaitu</a:t>
            </a:r>
            <a:r>
              <a:rPr lang="en-US" sz="2800" dirty="0"/>
              <a:t>:</a:t>
            </a:r>
            <a:endParaRPr kumimoji="1" lang="ja-JP" altLang="en-US" sz="2800" dirty="0"/>
          </a:p>
        </p:txBody>
      </p:sp>
      <p:sp>
        <p:nvSpPr>
          <p:cNvPr id="32" name="テキスト プレースホルダー 31"/>
          <p:cNvSpPr>
            <a:spLocks noGrp="1"/>
          </p:cNvSpPr>
          <p:nvPr>
            <p:ph type="body" sz="quarter" idx="24"/>
          </p:nvPr>
        </p:nvSpPr>
        <p:spPr>
          <a:xfrm>
            <a:off x="3814614" y="8095828"/>
            <a:ext cx="10945216" cy="1695774"/>
          </a:xfrm>
        </p:spPr>
        <p:txBody>
          <a:bodyPr/>
          <a:lstStyle/>
          <a:p>
            <a:pPr algn="just"/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umum</a:t>
            </a:r>
            <a:r>
              <a:rPr lang="en-US" sz="2400" dirty="0"/>
              <a:t> </a:t>
            </a:r>
            <a:r>
              <a:rPr lang="en-US" sz="2400" dirty="0" err="1"/>
              <a:t>laporan</a:t>
            </a:r>
            <a:r>
              <a:rPr lang="en-US" sz="2400" dirty="0"/>
              <a:t> </a:t>
            </a:r>
            <a:r>
              <a:rPr lang="en-US" sz="2400" dirty="0" err="1"/>
              <a:t>keuangan</a:t>
            </a:r>
            <a:r>
              <a:rPr lang="en-US" sz="2400" dirty="0"/>
              <a:t> </a:t>
            </a:r>
            <a:r>
              <a:rPr lang="en-US" sz="2400" dirty="0" err="1"/>
              <a:t>menyediakan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posisi</a:t>
            </a:r>
            <a:r>
              <a:rPr lang="en-US" sz="2400" dirty="0"/>
              <a:t> </a:t>
            </a:r>
            <a:r>
              <a:rPr lang="en-US" sz="2400" dirty="0" err="1"/>
              <a:t>keuangan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pelaporan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entitas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r>
              <a:rPr lang="en-US" sz="2400" dirty="0"/>
              <a:t> </a:t>
            </a:r>
            <a:r>
              <a:rPr lang="en-US" sz="2400" dirty="0" err="1"/>
              <a:t>ekonomi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klaim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r>
              <a:rPr lang="en-US" sz="2400" dirty="0"/>
              <a:t> </a:t>
            </a:r>
            <a:r>
              <a:rPr lang="en-US" sz="2400" dirty="0" err="1"/>
              <a:t>ekonomi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pelaporan</a:t>
            </a:r>
            <a:r>
              <a:rPr lang="en-US" sz="2400" dirty="0"/>
              <a:t> </a:t>
            </a:r>
            <a:r>
              <a:rPr lang="en-US" sz="2400" dirty="0" err="1"/>
              <a:t>entitas</a:t>
            </a:r>
            <a:endParaRPr kumimoji="1" lang="ja-JP" altLang="en-US" sz="2400" dirty="0"/>
          </a:p>
        </p:txBody>
      </p:sp>
      <p:sp>
        <p:nvSpPr>
          <p:cNvPr id="36" name="テキスト プレースホルダー 35"/>
          <p:cNvSpPr>
            <a:spLocks noGrp="1"/>
          </p:cNvSpPr>
          <p:nvPr>
            <p:ph type="body" sz="quarter" idx="28"/>
          </p:nvPr>
        </p:nvSpPr>
        <p:spPr>
          <a:xfrm>
            <a:off x="9863286" y="3343300"/>
            <a:ext cx="8007047" cy="1695774"/>
          </a:xfrm>
        </p:spPr>
        <p:txBody>
          <a:bodyPr/>
          <a:lstStyle/>
          <a:p>
            <a:pPr algn="just"/>
            <a:r>
              <a:rPr lang="en-US" sz="2400" dirty="0" err="1"/>
              <a:t>Menyediakan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keuangan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pelaporan</a:t>
            </a:r>
            <a:r>
              <a:rPr lang="en-US" sz="2400" dirty="0"/>
              <a:t> </a:t>
            </a:r>
            <a:r>
              <a:rPr lang="en-US" sz="2400" dirty="0" err="1"/>
              <a:t>entitas</a:t>
            </a:r>
            <a:r>
              <a:rPr lang="en-US" sz="2400" dirty="0"/>
              <a:t> yang </a:t>
            </a:r>
            <a:r>
              <a:rPr lang="en-US" sz="2400" dirty="0" err="1"/>
              <a:t>bermanfaat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investor, </a:t>
            </a:r>
            <a:r>
              <a:rPr lang="en-US" sz="2400" dirty="0" err="1"/>
              <a:t>pemberi</a:t>
            </a:r>
            <a:r>
              <a:rPr lang="en-US" sz="2400" dirty="0"/>
              <a:t> </a:t>
            </a:r>
            <a:r>
              <a:rPr lang="en-US" sz="2400" dirty="0" err="1"/>
              <a:t>pinjaman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kreditor</a:t>
            </a:r>
            <a:r>
              <a:rPr lang="en-US" sz="2400" dirty="0"/>
              <a:t> yang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 yang </a:t>
            </a:r>
            <a:r>
              <a:rPr lang="en-US" sz="2400" dirty="0" err="1"/>
              <a:t>potensial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mengenai</a:t>
            </a:r>
            <a:r>
              <a:rPr lang="en-US" sz="2400" dirty="0"/>
              <a:t> </a:t>
            </a:r>
            <a:r>
              <a:rPr lang="en-US" sz="2400" dirty="0" err="1"/>
              <a:t>penyediaan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daya</a:t>
            </a:r>
            <a:r>
              <a:rPr lang="en-US" sz="2400" dirty="0"/>
              <a:t> </a:t>
            </a:r>
            <a:r>
              <a:rPr lang="en-US" sz="2400" dirty="0" err="1"/>
              <a:t>kepada</a:t>
            </a:r>
            <a:r>
              <a:rPr lang="en-US" sz="2400" dirty="0"/>
              <a:t> </a:t>
            </a:r>
            <a:r>
              <a:rPr lang="en-US" sz="2400" dirty="0" err="1"/>
              <a:t>entitas</a:t>
            </a:r>
            <a:r>
              <a:rPr lang="en-US" sz="2400" dirty="0"/>
              <a:t> </a:t>
            </a:r>
            <a:r>
              <a:rPr lang="en-US" sz="2400" dirty="0" err="1"/>
              <a:t>pelapor</a:t>
            </a:r>
            <a:r>
              <a:rPr lang="en-US" sz="2400" dirty="0"/>
              <a:t>.</a:t>
            </a:r>
            <a:endParaRPr kumimoji="1" lang="ja-JP" altLang="en-US" sz="2400" dirty="0"/>
          </a:p>
        </p:txBody>
      </p:sp>
      <p:sp>
        <p:nvSpPr>
          <p:cNvPr id="14" name="テキスト プレースホルダー 34"/>
          <p:cNvSpPr>
            <a:spLocks noGrp="1"/>
          </p:cNvSpPr>
          <p:nvPr>
            <p:ph type="body" sz="quarter" idx="27"/>
          </p:nvPr>
        </p:nvSpPr>
        <p:spPr>
          <a:xfrm>
            <a:off x="6190878" y="2983260"/>
            <a:ext cx="2030803" cy="720080"/>
          </a:xfrm>
        </p:spPr>
        <p:txBody>
          <a:bodyPr/>
          <a:lstStyle/>
          <a:p>
            <a:r>
              <a:rPr lang="en-US" altLang="ja-JP" dirty="0">
                <a:latin typeface="+mn-lt"/>
              </a:rPr>
              <a:t>1</a:t>
            </a:r>
            <a:endParaRPr kumimoji="1" lang="ja-JP" altLang="en-US" dirty="0">
              <a:latin typeface="+mn-lt"/>
            </a:endParaRPr>
          </a:p>
        </p:txBody>
      </p:sp>
      <p:sp>
        <p:nvSpPr>
          <p:cNvPr id="15" name="テキスト プレースホルダー 32"/>
          <p:cNvSpPr>
            <a:spLocks noGrp="1"/>
          </p:cNvSpPr>
          <p:nvPr>
            <p:ph type="body" sz="quarter" idx="25"/>
          </p:nvPr>
        </p:nvSpPr>
        <p:spPr>
          <a:xfrm>
            <a:off x="3960509" y="5197631"/>
            <a:ext cx="1150249" cy="720080"/>
          </a:xfrm>
        </p:spPr>
        <p:txBody>
          <a:bodyPr/>
          <a:lstStyle/>
          <a:p>
            <a:r>
              <a:rPr lang="en-US" altLang="ja-JP" dirty="0">
                <a:latin typeface="+mn-lt"/>
              </a:rPr>
              <a:t>2</a:t>
            </a:r>
            <a:endParaRPr kumimoji="1" lang="ja-JP" altLang="en-US" dirty="0">
              <a:latin typeface="+mn-lt"/>
            </a:endParaRPr>
          </a:p>
        </p:txBody>
      </p:sp>
      <p:sp>
        <p:nvSpPr>
          <p:cNvPr id="16" name="テキスト プレースホルダー 30"/>
          <p:cNvSpPr>
            <a:spLocks noGrp="1"/>
          </p:cNvSpPr>
          <p:nvPr>
            <p:ph type="body" sz="quarter" idx="21"/>
          </p:nvPr>
        </p:nvSpPr>
        <p:spPr>
          <a:xfrm>
            <a:off x="1294334" y="7303740"/>
            <a:ext cx="966022" cy="720080"/>
          </a:xfrm>
        </p:spPr>
        <p:txBody>
          <a:bodyPr/>
          <a:lstStyle/>
          <a:p>
            <a:r>
              <a:rPr kumimoji="1" lang="en-US" altLang="ja-JP" dirty="0">
                <a:solidFill>
                  <a:schemeClr val="tx2"/>
                </a:solidFill>
                <a:latin typeface="+mn-lt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76195546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/>
              <a:t>Simpulan</a:t>
            </a:r>
            <a:endParaRPr kumimoji="1" lang="ja-JP" altLang="en-US" dirty="0">
              <a:latin typeface="Route 159 Bold" pitchFamily="50" charset="0"/>
            </a:endParaRP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4"/>
          </p:nvPr>
        </p:nvSpPr>
        <p:spPr>
          <a:xfrm>
            <a:off x="9503246" y="534988"/>
            <a:ext cx="8280920" cy="8352928"/>
          </a:xfrm>
        </p:spPr>
        <p:txBody>
          <a:bodyPr>
            <a:noAutofit/>
          </a:bodyPr>
          <a:lstStyle/>
          <a:p>
            <a:pPr algn="just"/>
            <a:r>
              <a:rPr lang="en-US" sz="2600" dirty="0" err="1">
                <a:solidFill>
                  <a:schemeClr val="bg1"/>
                </a:solidFill>
              </a:rPr>
              <a:t>Berdasarkan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Pembahasan</a:t>
            </a:r>
            <a:r>
              <a:rPr lang="en-US" sz="2600" dirty="0">
                <a:solidFill>
                  <a:schemeClr val="bg1"/>
                </a:solidFill>
              </a:rPr>
              <a:t> di </a:t>
            </a:r>
            <a:r>
              <a:rPr lang="en-US" sz="2600" dirty="0" err="1">
                <a:solidFill>
                  <a:schemeClr val="bg1"/>
                </a:solidFill>
              </a:rPr>
              <a:t>atas</a:t>
            </a:r>
            <a:r>
              <a:rPr lang="en-US" sz="2600" dirty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dapat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disimpulkan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bahwa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kerangka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konseptual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menurut</a:t>
            </a:r>
            <a:r>
              <a:rPr lang="en-US" sz="2600" dirty="0">
                <a:solidFill>
                  <a:schemeClr val="bg1"/>
                </a:solidFill>
              </a:rPr>
              <a:t> FASB </a:t>
            </a:r>
            <a:r>
              <a:rPr lang="en-US" sz="2600" dirty="0" err="1">
                <a:solidFill>
                  <a:schemeClr val="bg1"/>
                </a:solidFill>
              </a:rPr>
              <a:t>sendiri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adalah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suatu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konstitusi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sistem</a:t>
            </a:r>
            <a:r>
              <a:rPr lang="en-US" sz="2600" dirty="0">
                <a:solidFill>
                  <a:schemeClr val="bg1"/>
                </a:solidFill>
              </a:rPr>
              <a:t> yang </a:t>
            </a:r>
            <a:r>
              <a:rPr lang="en-US" sz="2600" dirty="0" err="1">
                <a:solidFill>
                  <a:schemeClr val="bg1"/>
                </a:solidFill>
              </a:rPr>
              <a:t>konheren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dari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tujuan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dan</a:t>
            </a:r>
            <a:r>
              <a:rPr lang="en-US" sz="2600" dirty="0">
                <a:solidFill>
                  <a:schemeClr val="bg1"/>
                </a:solidFill>
              </a:rPr>
              <a:t> fundamental yang </a:t>
            </a:r>
            <a:r>
              <a:rPr lang="en-US" sz="2600" dirty="0" err="1">
                <a:solidFill>
                  <a:schemeClr val="bg1"/>
                </a:solidFill>
              </a:rPr>
              <a:t>selanjutnya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mengarah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kepada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suatu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standar</a:t>
            </a:r>
            <a:r>
              <a:rPr lang="en-US" sz="2600" dirty="0">
                <a:solidFill>
                  <a:schemeClr val="bg1"/>
                </a:solidFill>
              </a:rPr>
              <a:t> yang </a:t>
            </a:r>
            <a:r>
              <a:rPr lang="en-US" sz="2600" dirty="0" err="1">
                <a:solidFill>
                  <a:schemeClr val="bg1"/>
                </a:solidFill>
              </a:rPr>
              <a:t>konsisten</a:t>
            </a:r>
            <a:r>
              <a:rPr lang="en-US" sz="2600" dirty="0">
                <a:solidFill>
                  <a:schemeClr val="bg1"/>
                </a:solidFill>
              </a:rPr>
              <a:t>. Ada </a:t>
            </a:r>
            <a:r>
              <a:rPr lang="en-US" sz="2600" dirty="0" err="1">
                <a:solidFill>
                  <a:schemeClr val="bg1"/>
                </a:solidFill>
              </a:rPr>
              <a:t>dua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isu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utama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dalam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kerangka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konseptual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akuntansi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keuangan</a:t>
            </a:r>
            <a:r>
              <a:rPr lang="en-US" sz="2600" dirty="0">
                <a:solidFill>
                  <a:schemeClr val="bg1"/>
                </a:solidFill>
              </a:rPr>
              <a:t>, yang </a:t>
            </a:r>
            <a:r>
              <a:rPr lang="en-US" sz="2600" dirty="0" err="1">
                <a:solidFill>
                  <a:schemeClr val="bg1"/>
                </a:solidFill>
              </a:rPr>
              <a:t>pertama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adalah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isu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artikulasi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isu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definisi</a:t>
            </a:r>
            <a:r>
              <a:rPr lang="en-US" sz="2600" dirty="0">
                <a:solidFill>
                  <a:schemeClr val="bg1"/>
                </a:solidFill>
              </a:rPr>
              <a:t>. </a:t>
            </a:r>
            <a:r>
              <a:rPr lang="en-US" sz="2600" dirty="0" err="1">
                <a:solidFill>
                  <a:schemeClr val="bg1"/>
                </a:solidFill>
              </a:rPr>
              <a:t>Isu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artikulasi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terbagi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dalam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dua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perspektif</a:t>
            </a:r>
            <a:r>
              <a:rPr lang="en-US" sz="2600" dirty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yaitu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neraca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laporan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laba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rugi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saling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berartikulasi</a:t>
            </a:r>
            <a:r>
              <a:rPr lang="en-US" sz="2600" dirty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dan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perspektif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lainnya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menyatakan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bahwa</a:t>
            </a:r>
            <a:r>
              <a:rPr lang="en-US" sz="2600" dirty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dua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hal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tersebut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tidak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berartikulasi</a:t>
            </a:r>
            <a:r>
              <a:rPr lang="en-US" sz="2600" dirty="0">
                <a:solidFill>
                  <a:schemeClr val="bg1"/>
                </a:solidFill>
              </a:rPr>
              <a:t>. </a:t>
            </a:r>
            <a:r>
              <a:rPr lang="en-US" sz="2600" dirty="0" err="1">
                <a:solidFill>
                  <a:schemeClr val="bg1"/>
                </a:solidFill>
              </a:rPr>
              <a:t>Isu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definisi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erat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kaitannya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dengan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definisi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aset</a:t>
            </a:r>
            <a:r>
              <a:rPr lang="en-US" sz="2600" dirty="0">
                <a:solidFill>
                  <a:schemeClr val="bg1"/>
                </a:solidFill>
              </a:rPr>
              <a:t> yang </a:t>
            </a:r>
            <a:r>
              <a:rPr lang="en-US" sz="2600" dirty="0" err="1">
                <a:solidFill>
                  <a:schemeClr val="bg1"/>
                </a:solidFill>
              </a:rPr>
              <a:t>merupakan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sumber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daya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ekonomi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milik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entitas</a:t>
            </a:r>
            <a:r>
              <a:rPr lang="en-US" sz="2600" dirty="0">
                <a:solidFill>
                  <a:schemeClr val="bg1"/>
                </a:solidFill>
              </a:rPr>
              <a:t>. </a:t>
            </a:r>
            <a:r>
              <a:rPr lang="en-US" sz="2600" dirty="0" err="1">
                <a:solidFill>
                  <a:schemeClr val="bg1"/>
                </a:solidFill>
              </a:rPr>
              <a:t>Pada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pokok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bahasan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kedua</a:t>
            </a:r>
            <a:r>
              <a:rPr lang="en-US" sz="2600" dirty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yaitu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mengenai</a:t>
            </a:r>
            <a:r>
              <a:rPr lang="en-US" sz="2600" dirty="0">
                <a:solidFill>
                  <a:schemeClr val="bg1"/>
                </a:solidFill>
              </a:rPr>
              <a:t> statement yang </a:t>
            </a:r>
            <a:r>
              <a:rPr lang="en-US" sz="2600" dirty="0" err="1">
                <a:solidFill>
                  <a:schemeClr val="bg1"/>
                </a:solidFill>
              </a:rPr>
              <a:t>dikeluarkan</a:t>
            </a:r>
            <a:r>
              <a:rPr lang="en-US" sz="2600" dirty="0">
                <a:solidFill>
                  <a:schemeClr val="bg1"/>
                </a:solidFill>
              </a:rPr>
              <a:t> FASB yang </a:t>
            </a:r>
            <a:r>
              <a:rPr lang="en-US" sz="2600" dirty="0" err="1">
                <a:solidFill>
                  <a:schemeClr val="bg1"/>
                </a:solidFill>
              </a:rPr>
              <a:t>disebut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dengan</a:t>
            </a:r>
            <a:r>
              <a:rPr lang="en-US" sz="2600" dirty="0">
                <a:solidFill>
                  <a:schemeClr val="bg1"/>
                </a:solidFill>
              </a:rPr>
              <a:t> SFAC yang di </a:t>
            </a:r>
            <a:r>
              <a:rPr lang="en-US" sz="2600" dirty="0" err="1">
                <a:solidFill>
                  <a:schemeClr val="bg1"/>
                </a:solidFill>
              </a:rPr>
              <a:t>dalamnya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menguraikan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hal-hal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tertentu</a:t>
            </a:r>
            <a:r>
              <a:rPr lang="en-US" sz="2600" dirty="0">
                <a:solidFill>
                  <a:schemeClr val="bg1"/>
                </a:solidFill>
              </a:rPr>
              <a:t>, </a:t>
            </a:r>
            <a:r>
              <a:rPr lang="en-US" sz="2600" dirty="0" err="1">
                <a:solidFill>
                  <a:schemeClr val="bg1"/>
                </a:solidFill>
              </a:rPr>
              <a:t>secara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umum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memiliki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isi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tentang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tujuan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laporan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keuangan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yaitu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menyediakan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informasi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keuangan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tentang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pelaporan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entitas</a:t>
            </a:r>
            <a:r>
              <a:rPr lang="en-US" sz="2600" dirty="0">
                <a:solidFill>
                  <a:schemeClr val="bg1"/>
                </a:solidFill>
              </a:rPr>
              <a:t> yang </a:t>
            </a:r>
            <a:r>
              <a:rPr lang="en-US" sz="2600" dirty="0" err="1">
                <a:solidFill>
                  <a:schemeClr val="bg1"/>
                </a:solidFill>
              </a:rPr>
              <a:t>bermanfaat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bagi</a:t>
            </a:r>
            <a:r>
              <a:rPr lang="en-US" sz="2600" dirty="0">
                <a:solidFill>
                  <a:schemeClr val="bg1"/>
                </a:solidFill>
              </a:rPr>
              <a:t> investor, </a:t>
            </a:r>
            <a:r>
              <a:rPr lang="en-US" sz="2600" dirty="0" err="1">
                <a:solidFill>
                  <a:schemeClr val="bg1"/>
                </a:solidFill>
              </a:rPr>
              <a:t>Untuk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menilai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prospek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arus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kas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bersih</a:t>
            </a:r>
            <a:r>
              <a:rPr lang="en-US" sz="2600" dirty="0">
                <a:solidFill>
                  <a:schemeClr val="bg1"/>
                </a:solidFill>
              </a:rPr>
              <a:t> yang </a:t>
            </a:r>
            <a:r>
              <a:rPr lang="en-US" sz="2600" dirty="0" err="1">
                <a:solidFill>
                  <a:schemeClr val="bg1"/>
                </a:solidFill>
              </a:rPr>
              <a:t>dimiliki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oleh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suatu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entitas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menyediakan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informasi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tentang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posisi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keuangan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dari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pelaporan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suatu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entitas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endParaRPr kumimoji="1" lang="ja-JP" altLang="en-US" sz="2600" dirty="0">
              <a:solidFill>
                <a:schemeClr val="bg1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4"/>
          </p:nvPr>
        </p:nvSpPr>
        <p:spPr>
          <a:xfrm>
            <a:off x="17136094" y="9604248"/>
            <a:ext cx="792088" cy="679264"/>
          </a:xfr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07566446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ctrTitle"/>
          </p:nvPr>
        </p:nvSpPr>
        <p:spPr>
          <a:xfrm>
            <a:off x="5902846" y="3847356"/>
            <a:ext cx="6336704" cy="2952328"/>
          </a:xfrm>
        </p:spPr>
        <p:txBody>
          <a:bodyPr/>
          <a:lstStyle/>
          <a:p>
            <a:r>
              <a:rPr kumimoji="1" lang="en-US" altLang="ja-JP" dirty="0">
                <a:solidFill>
                  <a:schemeClr val="tx2"/>
                </a:solidFill>
                <a:latin typeface="Route 159 Bold"/>
              </a:rPr>
              <a:t>TERIMA KASIH</a:t>
            </a:r>
            <a:endParaRPr kumimoji="1" lang="ja-JP" altLang="en-US" dirty="0">
              <a:solidFill>
                <a:schemeClr val="tx2"/>
              </a:solidFill>
              <a:latin typeface="Route 159 Bold"/>
            </a:endParaRPr>
          </a:p>
        </p:txBody>
      </p:sp>
    </p:spTree>
    <p:extLst>
      <p:ext uri="{BB962C8B-B14F-4D97-AF65-F5344CB8AC3E}">
        <p14:creationId xmlns:p14="http://schemas.microsoft.com/office/powerpoint/2010/main" val="22943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Kerangka Konseptual</a:t>
            </a:r>
            <a:endParaRPr 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2DA67-16D1-416E-90B8-EEE34644D6D9}" type="slidenum">
              <a:rPr lang="en-US" smtClean="0"/>
              <a:t>2</a:t>
            </a:fld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>
          <a:xfrm>
            <a:off x="430238" y="2191172"/>
            <a:ext cx="13321480" cy="647650"/>
          </a:xfrm>
        </p:spPr>
        <p:txBody>
          <a:bodyPr>
            <a:normAutofit lnSpcReduction="10000"/>
          </a:bodyPr>
          <a:lstStyle/>
          <a:p>
            <a:r>
              <a:rPr lang="id-ID" dirty="0"/>
              <a:t>Pengertian</a:t>
            </a:r>
            <a:endParaRPr 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5"/>
          </p:nvPr>
        </p:nvSpPr>
        <p:spPr>
          <a:xfrm>
            <a:off x="502246" y="2911252"/>
            <a:ext cx="13321480" cy="2088232"/>
          </a:xfrm>
        </p:spPr>
        <p:txBody>
          <a:bodyPr>
            <a:normAutofit fontScale="92500"/>
          </a:bodyPr>
          <a:lstStyle/>
          <a:p>
            <a:pPr algn="just"/>
            <a:r>
              <a:rPr lang="en-US" sz="3600" dirty="0" err="1">
                <a:effectLst/>
              </a:rPr>
              <a:t>Yaitu</a:t>
            </a:r>
            <a:r>
              <a:rPr lang="en-US" sz="3600" dirty="0">
                <a:effectLst/>
              </a:rPr>
              <a:t> </a:t>
            </a:r>
            <a:r>
              <a:rPr lang="id-ID" sz="3600" dirty="0">
                <a:effectLst/>
              </a:rPr>
              <a:t>struktur teori akuntansi yang didasarkan pada penalaran logis yang menjelaskan kenyataan yang terjadi dan menjelaskan apa yang harus dilakukan apabila ada fakta atau fenomena baru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テキスト プレースホルダー 6"/>
          <p:cNvSpPr>
            <a:spLocks noGrp="1"/>
          </p:cNvSpPr>
          <p:nvPr>
            <p:ph type="body" sz="quarter" idx="15"/>
          </p:nvPr>
        </p:nvSpPr>
        <p:spPr>
          <a:xfrm>
            <a:off x="4462686" y="5647556"/>
            <a:ext cx="13321480" cy="2808312"/>
          </a:xfrm>
        </p:spPr>
        <p:txBody>
          <a:bodyPr>
            <a:normAutofit/>
          </a:bodyPr>
          <a:lstStyle/>
          <a:p>
            <a:pPr algn="just"/>
            <a:r>
              <a:rPr lang="id-ID" sz="3600" dirty="0">
                <a:effectLst/>
              </a:rPr>
              <a:t>Kerangka konseptual digambarkan dalam bentuk hirarki yang memiliki beberapa tingkatan. Pada tingkatan teori yang tinggi, kerangka konseptual mengindentifikasi ruang lingkup dan tujuan pelaporan keuangan.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488246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dirty="0"/>
              <a:t>ISU-ISU KERANGKA KONSEPTUAL</a:t>
            </a:r>
            <a:endParaRPr lang="en-US" sz="54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2DA67-16D1-416E-90B8-EEE34644D6D9}" type="slidenum">
              <a:rPr lang="en-US" smtClean="0"/>
              <a:t>3</a:t>
            </a:fld>
            <a:endParaRPr 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d-ID" dirty="0"/>
              <a:t>1</a:t>
            </a:r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6"/>
          </p:nvPr>
        </p:nvSpPr>
        <p:spPr>
          <a:xfrm>
            <a:off x="1870398" y="3271292"/>
            <a:ext cx="11593288" cy="2219311"/>
          </a:xfrm>
        </p:spPr>
        <p:txBody>
          <a:bodyPr>
            <a:normAutofit/>
          </a:bodyPr>
          <a:lstStyle/>
          <a:p>
            <a:pPr algn="just"/>
            <a:r>
              <a:rPr lang="en-US" sz="2800" b="1" dirty="0" err="1">
                <a:effectLst/>
              </a:rPr>
              <a:t>Pendekatan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aset-hutang</a:t>
            </a:r>
            <a:r>
              <a:rPr lang="en-US" sz="2800" b="1" dirty="0">
                <a:effectLst/>
              </a:rPr>
              <a:t> (</a:t>
            </a:r>
            <a:r>
              <a:rPr lang="en-US" sz="2800" b="1" dirty="0" err="1">
                <a:effectLst/>
              </a:rPr>
              <a:t>neraca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atau</a:t>
            </a:r>
            <a:r>
              <a:rPr lang="en-US" sz="2800" b="1" dirty="0">
                <a:effectLst/>
              </a:rPr>
              <a:t> balance sheet) </a:t>
            </a:r>
            <a:r>
              <a:rPr lang="en-US" sz="2800" b="1" dirty="0" err="1">
                <a:effectLst/>
              </a:rPr>
              <a:t>disebut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juga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dengan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pemeliharaan</a:t>
            </a:r>
            <a:r>
              <a:rPr lang="en-US" sz="2800" b="1" dirty="0">
                <a:effectLst/>
              </a:rPr>
              <a:t> modal, yang </a:t>
            </a:r>
            <a:r>
              <a:rPr lang="en-US" sz="2800" b="1" dirty="0" err="1">
                <a:effectLst/>
              </a:rPr>
              <a:t>berarti</a:t>
            </a:r>
            <a:r>
              <a:rPr lang="en-US" sz="2800" b="1" dirty="0">
                <a:effectLst/>
              </a:rPr>
              <a:t> revenue </a:t>
            </a:r>
            <a:r>
              <a:rPr lang="en-US" sz="2800" b="1" dirty="0" err="1">
                <a:effectLst/>
              </a:rPr>
              <a:t>dan</a:t>
            </a:r>
            <a:r>
              <a:rPr lang="en-US" sz="2800" b="1" dirty="0">
                <a:effectLst/>
              </a:rPr>
              <a:t> expense </a:t>
            </a:r>
            <a:r>
              <a:rPr lang="en-US" sz="2800" b="1" dirty="0" err="1">
                <a:effectLst/>
              </a:rPr>
              <a:t>merupakan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hasil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dari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perubahan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aset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dan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hutang</a:t>
            </a:r>
            <a:endParaRPr lang="en-US" sz="2800" b="1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id-ID" dirty="0"/>
              <a:t>2</a:t>
            </a:r>
            <a:endParaRPr 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8"/>
          </p:nvPr>
        </p:nvSpPr>
        <p:spPr>
          <a:xfrm>
            <a:off x="4822726" y="6511652"/>
            <a:ext cx="11593288" cy="2219311"/>
          </a:xfrm>
        </p:spPr>
        <p:txBody>
          <a:bodyPr>
            <a:normAutofit/>
          </a:bodyPr>
          <a:lstStyle/>
          <a:p>
            <a:pPr algn="just"/>
            <a:r>
              <a:rPr lang="en-US" sz="2800" b="1" dirty="0" err="1">
                <a:effectLst/>
              </a:rPr>
              <a:t>Pendekatan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pendapatan-biaya</a:t>
            </a:r>
            <a:r>
              <a:rPr lang="en-US" sz="2800" b="1" dirty="0">
                <a:effectLst/>
              </a:rPr>
              <a:t> (</a:t>
            </a:r>
            <a:r>
              <a:rPr lang="en-US" sz="2800" b="1" dirty="0" err="1">
                <a:effectLst/>
              </a:rPr>
              <a:t>laba-rugi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atau</a:t>
            </a:r>
            <a:r>
              <a:rPr lang="en-US" sz="2800" b="1" dirty="0">
                <a:effectLst/>
              </a:rPr>
              <a:t> income statement) </a:t>
            </a:r>
            <a:r>
              <a:rPr lang="en-US" sz="2800" b="1" dirty="0" err="1">
                <a:effectLst/>
              </a:rPr>
              <a:t>disebut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juga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pandangan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laporan</a:t>
            </a:r>
            <a:r>
              <a:rPr lang="en-US" sz="2800" b="1" dirty="0">
                <a:effectLst/>
              </a:rPr>
              <a:t> income </a:t>
            </a:r>
            <a:r>
              <a:rPr lang="en-US" sz="2800" b="1" dirty="0" err="1">
                <a:effectLst/>
              </a:rPr>
              <a:t>atau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penandingan</a:t>
            </a:r>
            <a:r>
              <a:rPr lang="en-US" sz="2800" b="1" dirty="0">
                <a:effectLst/>
              </a:rPr>
              <a:t>, yang </a:t>
            </a:r>
            <a:r>
              <a:rPr lang="en-US" sz="2800" b="1" dirty="0" err="1">
                <a:effectLst/>
              </a:rPr>
              <a:t>berarti</a:t>
            </a:r>
            <a:r>
              <a:rPr lang="en-US" sz="2800" b="1" dirty="0">
                <a:effectLst/>
              </a:rPr>
              <a:t> revenue </a:t>
            </a:r>
            <a:r>
              <a:rPr lang="en-US" sz="2800" b="1" dirty="0" err="1">
                <a:effectLst/>
              </a:rPr>
              <a:t>dan</a:t>
            </a:r>
            <a:r>
              <a:rPr lang="en-US" sz="2800" b="1" dirty="0">
                <a:effectLst/>
              </a:rPr>
              <a:t> expense </a:t>
            </a:r>
            <a:r>
              <a:rPr lang="en-US" sz="2800" b="1" dirty="0" err="1">
                <a:effectLst/>
              </a:rPr>
              <a:t>dihasilkan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dari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kebutuhan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akan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penandingan</a:t>
            </a:r>
            <a:endParaRPr lang="en-US" sz="2800" b="1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id-ID" dirty="0"/>
              <a:t>ISU ARTIKULASI </a:t>
            </a:r>
          </a:p>
        </p:txBody>
      </p:sp>
    </p:spTree>
    <p:extLst>
      <p:ext uri="{BB962C8B-B14F-4D97-AF65-F5344CB8AC3E}">
        <p14:creationId xmlns:p14="http://schemas.microsoft.com/office/powerpoint/2010/main" val="3797363662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テキスト プレースホルダー 13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 rot="21420000">
            <a:off x="24238" y="694847"/>
            <a:ext cx="11644720" cy="1231200"/>
          </a:xfrm>
        </p:spPr>
        <p:txBody>
          <a:bodyPr/>
          <a:lstStyle/>
          <a:p>
            <a:pPr algn="l"/>
            <a:r>
              <a:rPr lang="en-US" sz="3600" b="1" dirty="0"/>
              <a:t>ISU-ISU KERANGKA KONSEPTUAL</a:t>
            </a:r>
            <a:endParaRPr lang="en-US" sz="3600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pPr algn="l"/>
            <a:r>
              <a:rPr lang="id-ID" sz="3200" dirty="0">
                <a:solidFill>
                  <a:schemeClr val="bg1"/>
                </a:solidFill>
              </a:rPr>
              <a:t>ISU DEFINISI</a:t>
            </a:r>
          </a:p>
          <a:p>
            <a:pPr algn="l"/>
            <a:r>
              <a:rPr lang="en-US" sz="3200" dirty="0" err="1">
                <a:solidFill>
                  <a:schemeClr val="bg1"/>
                </a:solidFill>
                <a:effectLst/>
              </a:rPr>
              <a:t>definisi</a:t>
            </a:r>
            <a:r>
              <a:rPr lang="en-US" sz="3200" dirty="0">
                <a:solidFill>
                  <a:schemeClr val="bg1"/>
                </a:solidFill>
                <a:effectLst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</a:rPr>
              <a:t>aset</a:t>
            </a:r>
            <a:r>
              <a:rPr lang="en-US" sz="3200" dirty="0">
                <a:solidFill>
                  <a:schemeClr val="bg1"/>
                </a:solidFill>
                <a:effectLst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</a:rPr>
              <a:t>akan</a:t>
            </a:r>
            <a:r>
              <a:rPr lang="en-US" sz="3200" dirty="0">
                <a:solidFill>
                  <a:schemeClr val="bg1"/>
                </a:solidFill>
                <a:effectLst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</a:rPr>
              <a:t>mempunyai</a:t>
            </a:r>
            <a:r>
              <a:rPr lang="en-US" sz="3200" dirty="0">
                <a:solidFill>
                  <a:schemeClr val="bg1"/>
                </a:solidFill>
                <a:effectLst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</a:rPr>
              <a:t>karakteristik</a:t>
            </a:r>
            <a:r>
              <a:rPr lang="en-US" sz="3200" dirty="0">
                <a:solidFill>
                  <a:schemeClr val="bg1"/>
                </a:solidFill>
                <a:effectLst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</a:rPr>
              <a:t>sebagai</a:t>
            </a:r>
            <a:r>
              <a:rPr lang="en-US" sz="3200" dirty="0">
                <a:solidFill>
                  <a:schemeClr val="bg1"/>
                </a:solidFill>
                <a:effectLst/>
              </a:rPr>
              <a:t> </a:t>
            </a:r>
            <a:r>
              <a:rPr lang="en-US" sz="3200" dirty="0" err="1">
                <a:solidFill>
                  <a:schemeClr val="bg1"/>
                </a:solidFill>
                <a:effectLst/>
              </a:rPr>
              <a:t>berikut</a:t>
            </a:r>
            <a:r>
              <a:rPr lang="en-US" sz="3200" dirty="0">
                <a:solidFill>
                  <a:schemeClr val="bg1"/>
                </a:solidFill>
                <a:effectLst/>
              </a:rPr>
              <a:t>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26" name="図プレースホルダー 25"/>
          <p:cNvPicPr>
            <a:picLocks noGrp="1" noChangeAspect="1"/>
          </p:cNvPicPr>
          <p:nvPr>
            <p:ph type="pic" sz="quarter" idx="2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" b="102"/>
          <a:stretch>
            <a:fillRect/>
          </a:stretch>
        </p:blipFill>
        <p:spPr>
          <a:xfrm>
            <a:off x="9593091" y="2047156"/>
            <a:ext cx="774251" cy="773342"/>
          </a:xfrm>
        </p:spPr>
      </p:pic>
      <p:sp>
        <p:nvSpPr>
          <p:cNvPr id="12" name="テキスト プレースホルダー 11"/>
          <p:cNvSpPr>
            <a:spLocks noGrp="1"/>
          </p:cNvSpPr>
          <p:nvPr>
            <p:ph type="body" sz="quarter" idx="13"/>
          </p:nvPr>
        </p:nvSpPr>
        <p:spPr>
          <a:xfrm>
            <a:off x="10439350" y="1903140"/>
            <a:ext cx="7299332" cy="1184565"/>
          </a:xfrm>
        </p:spPr>
        <p:txBody>
          <a:bodyPr/>
          <a:lstStyle/>
          <a:p>
            <a:pPr lvl="0"/>
            <a:r>
              <a:rPr lang="en-US" sz="2800" b="1" dirty="0" err="1">
                <a:effectLst/>
              </a:rPr>
              <a:t>aset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merepresentasikan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aliran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kas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suatu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entitas</a:t>
            </a:r>
            <a:r>
              <a:rPr lang="en-US" sz="2800" b="1" dirty="0">
                <a:effectLst/>
              </a:rPr>
              <a:t>.</a:t>
            </a:r>
            <a:endParaRPr lang="id-ID" sz="2800" b="1" dirty="0">
              <a:effectLst/>
            </a:endParaRPr>
          </a:p>
        </p:txBody>
      </p:sp>
      <p:pic>
        <p:nvPicPr>
          <p:cNvPr id="27" name="図プレースホルダー 26"/>
          <p:cNvPicPr>
            <a:picLocks noGrp="1" noChangeAspect="1"/>
          </p:cNvPicPr>
          <p:nvPr>
            <p:ph type="pic" sz="quarter" idx="2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" b="102"/>
          <a:stretch>
            <a:fillRect/>
          </a:stretch>
        </p:blipFill>
        <p:spPr>
          <a:xfrm>
            <a:off x="9503246" y="3343300"/>
            <a:ext cx="774251" cy="773342"/>
          </a:xfrm>
        </p:spPr>
      </p:pic>
      <p:sp>
        <p:nvSpPr>
          <p:cNvPr id="17" name="テキスト プレースホルダー 16"/>
          <p:cNvSpPr>
            <a:spLocks noGrp="1"/>
          </p:cNvSpPr>
          <p:nvPr>
            <p:ph type="body" sz="quarter" idx="28"/>
          </p:nvPr>
        </p:nvSpPr>
        <p:spPr>
          <a:xfrm>
            <a:off x="10511358" y="3199284"/>
            <a:ext cx="7299332" cy="1184565"/>
          </a:xfrm>
        </p:spPr>
        <p:txBody>
          <a:bodyPr/>
          <a:lstStyle/>
          <a:p>
            <a:pPr lvl="0"/>
            <a:r>
              <a:rPr lang="en-US" sz="2800" b="1" dirty="0" err="1">
                <a:effectLst/>
              </a:rPr>
              <a:t>manfaat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potensial</a:t>
            </a:r>
            <a:r>
              <a:rPr lang="en-US" sz="2800" b="1" dirty="0">
                <a:effectLst/>
              </a:rPr>
              <a:t> yang </a:t>
            </a:r>
            <a:r>
              <a:rPr lang="en-US" sz="2800" b="1" dirty="0" err="1">
                <a:effectLst/>
              </a:rPr>
              <a:t>diperoleh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entitas</a:t>
            </a:r>
            <a:r>
              <a:rPr lang="en-US" sz="2800" b="1" dirty="0">
                <a:effectLst/>
              </a:rPr>
              <a:t>.</a:t>
            </a:r>
            <a:endParaRPr lang="id-ID" sz="2800" b="1" dirty="0">
              <a:effectLst/>
            </a:endParaRPr>
          </a:p>
        </p:txBody>
      </p:sp>
      <p:pic>
        <p:nvPicPr>
          <p:cNvPr id="28" name="図プレースホルダー 27"/>
          <p:cNvPicPr>
            <a:picLocks noGrp="1" noChangeAspect="1"/>
          </p:cNvPicPr>
          <p:nvPr>
            <p:ph type="pic" sz="quarter" idx="29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" b="102"/>
          <a:stretch>
            <a:fillRect/>
          </a:stretch>
        </p:blipFill>
        <p:spPr>
          <a:xfrm>
            <a:off x="9503246" y="4671881"/>
            <a:ext cx="774251" cy="773342"/>
          </a:xfrm>
        </p:spPr>
      </p:pic>
      <p:sp>
        <p:nvSpPr>
          <p:cNvPr id="19" name="テキスト プレースホルダー 18"/>
          <p:cNvSpPr>
            <a:spLocks noGrp="1"/>
          </p:cNvSpPr>
          <p:nvPr>
            <p:ph type="body" sz="quarter" idx="30"/>
          </p:nvPr>
        </p:nvSpPr>
        <p:spPr>
          <a:xfrm>
            <a:off x="10439350" y="4495428"/>
            <a:ext cx="7299332" cy="1184565"/>
          </a:xfrm>
        </p:spPr>
        <p:txBody>
          <a:bodyPr/>
          <a:lstStyle/>
          <a:p>
            <a:pPr lvl="0"/>
            <a:r>
              <a:rPr lang="en-US" sz="2800" b="1" dirty="0" err="1">
                <a:effectLst/>
              </a:rPr>
              <a:t>konsep</a:t>
            </a:r>
            <a:r>
              <a:rPr lang="en-US" sz="2800" b="1" dirty="0">
                <a:effectLst/>
              </a:rPr>
              <a:t> legal </a:t>
            </a:r>
            <a:r>
              <a:rPr lang="en-US" sz="2800" b="1" dirty="0" err="1">
                <a:effectLst/>
              </a:rPr>
              <a:t>atas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properti</a:t>
            </a:r>
            <a:r>
              <a:rPr lang="en-US" sz="2800" b="1" dirty="0">
                <a:effectLst/>
              </a:rPr>
              <a:t> yang </a:t>
            </a:r>
            <a:r>
              <a:rPr lang="en-US" sz="2800" b="1" dirty="0" err="1">
                <a:effectLst/>
              </a:rPr>
              <a:t>mempengaruhi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definisi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akuntansi</a:t>
            </a:r>
            <a:r>
              <a:rPr lang="en-US" sz="2800" b="1" dirty="0">
                <a:effectLst/>
              </a:rPr>
              <a:t> asset</a:t>
            </a:r>
            <a:endParaRPr lang="id-ID" sz="2800" b="1" dirty="0">
              <a:effectLst/>
            </a:endParaRPr>
          </a:p>
        </p:txBody>
      </p:sp>
      <p:pic>
        <p:nvPicPr>
          <p:cNvPr id="29" name="図プレースホルダー 28"/>
          <p:cNvPicPr>
            <a:picLocks noGrp="1" noChangeAspect="1"/>
          </p:cNvPicPr>
          <p:nvPr>
            <p:ph type="pic" sz="quarter" idx="3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" b="102"/>
          <a:stretch>
            <a:fillRect/>
          </a:stretch>
        </p:blipFill>
        <p:spPr>
          <a:xfrm>
            <a:off x="9647262" y="6047167"/>
            <a:ext cx="774251" cy="773342"/>
          </a:xfrm>
        </p:spPr>
      </p:pic>
      <p:sp>
        <p:nvSpPr>
          <p:cNvPr id="21" name="テキスト プレースホルダー 20"/>
          <p:cNvSpPr>
            <a:spLocks noGrp="1"/>
          </p:cNvSpPr>
          <p:nvPr>
            <p:ph type="body" sz="quarter" idx="32"/>
          </p:nvPr>
        </p:nvSpPr>
        <p:spPr>
          <a:xfrm>
            <a:off x="10439350" y="6551223"/>
            <a:ext cx="7299332" cy="1184565"/>
          </a:xfrm>
        </p:spPr>
        <p:txBody>
          <a:bodyPr/>
          <a:lstStyle/>
          <a:p>
            <a:pPr lvl="0"/>
            <a:r>
              <a:rPr lang="en-US" sz="2800" b="1" dirty="0" err="1">
                <a:effectLst/>
              </a:rPr>
              <a:t>cara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aset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diperoleh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menjadi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bagian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dari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definisi</a:t>
            </a:r>
            <a:r>
              <a:rPr lang="en-US" sz="2800" b="1" dirty="0">
                <a:effectLst/>
              </a:rPr>
              <a:t>, </a:t>
            </a:r>
            <a:r>
              <a:rPr lang="en-US" sz="2800" b="1" dirty="0" err="1">
                <a:effectLst/>
              </a:rPr>
              <a:t>dari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transaksi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sekarang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atau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masa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lalu</a:t>
            </a:r>
            <a:r>
              <a:rPr lang="en-US" sz="2800" b="1" dirty="0">
                <a:effectLst/>
              </a:rPr>
              <a:t>, </a:t>
            </a:r>
            <a:r>
              <a:rPr lang="en-US" sz="2800" b="1" dirty="0" err="1">
                <a:effectLst/>
              </a:rPr>
              <a:t>transaksi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pertukaran</a:t>
            </a:r>
            <a:r>
              <a:rPr lang="en-US" sz="2800" b="1" dirty="0">
                <a:effectLst/>
              </a:rPr>
              <a:t>, transfer </a:t>
            </a:r>
            <a:r>
              <a:rPr lang="en-US" sz="2800" b="1" dirty="0" err="1">
                <a:effectLst/>
              </a:rPr>
              <a:t>searah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dari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pemilik</a:t>
            </a:r>
            <a:r>
              <a:rPr lang="en-US" sz="2800" b="1" dirty="0">
                <a:effectLst/>
              </a:rPr>
              <a:t>, </a:t>
            </a:r>
            <a:r>
              <a:rPr lang="en-US" sz="2800" b="1" dirty="0" err="1">
                <a:effectLst/>
              </a:rPr>
              <a:t>atau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keuntungan</a:t>
            </a:r>
            <a:r>
              <a:rPr lang="en-US" sz="2800" b="1" dirty="0">
                <a:effectLst/>
              </a:rPr>
              <a:t> yang </a:t>
            </a:r>
            <a:r>
              <a:rPr lang="en-US" sz="2800" b="1" dirty="0" err="1">
                <a:effectLst/>
              </a:rPr>
              <a:t>tidak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diduga</a:t>
            </a:r>
            <a:r>
              <a:rPr lang="en-US" sz="2800" b="1" dirty="0">
                <a:effectLst/>
              </a:rPr>
              <a:t>.</a:t>
            </a:r>
            <a:endParaRPr lang="id-ID" sz="2800" b="1" dirty="0">
              <a:effectLst/>
            </a:endParaRPr>
          </a:p>
        </p:txBody>
      </p:sp>
      <p:pic>
        <p:nvPicPr>
          <p:cNvPr id="30" name="図プレースホルダー 29"/>
          <p:cNvPicPr>
            <a:picLocks noGrp="1" noChangeAspect="1"/>
          </p:cNvPicPr>
          <p:nvPr>
            <p:ph type="pic" sz="quarter" idx="3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" b="102"/>
          <a:stretch>
            <a:fillRect/>
          </a:stretch>
        </p:blipFill>
        <p:spPr>
          <a:xfrm>
            <a:off x="9575254" y="8927487"/>
            <a:ext cx="774251" cy="773342"/>
          </a:xfrm>
        </p:spPr>
      </p:pic>
      <p:sp>
        <p:nvSpPr>
          <p:cNvPr id="23" name="テキスト プレースホルダー 22"/>
          <p:cNvSpPr>
            <a:spLocks noGrp="1"/>
          </p:cNvSpPr>
          <p:nvPr>
            <p:ph type="body" sz="quarter" idx="34"/>
          </p:nvPr>
        </p:nvSpPr>
        <p:spPr>
          <a:xfrm>
            <a:off x="10417888" y="8783471"/>
            <a:ext cx="7847063" cy="1184565"/>
          </a:xfrm>
        </p:spPr>
        <p:txBody>
          <a:bodyPr/>
          <a:lstStyle/>
          <a:p>
            <a:pPr lvl="0"/>
            <a:r>
              <a:rPr lang="en-US" sz="2800" b="1" dirty="0" err="1">
                <a:effectLst/>
              </a:rPr>
              <a:t>dapat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dipertukarkan</a:t>
            </a:r>
            <a:r>
              <a:rPr lang="en-US" sz="2800" b="1" dirty="0">
                <a:effectLst/>
              </a:rPr>
              <a:t>, </a:t>
            </a:r>
            <a:r>
              <a:rPr lang="en-US" sz="2800" b="1" dirty="0" err="1">
                <a:effectLst/>
              </a:rPr>
              <a:t>merupakan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karakteristik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penting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dari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aset</a:t>
            </a:r>
            <a:r>
              <a:rPr lang="en-US" sz="2800" b="1" dirty="0">
                <a:effectLst/>
              </a:rPr>
              <a:t>.</a:t>
            </a:r>
            <a:endParaRPr lang="id-ID" sz="28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0180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4400" b="1" dirty="0">
                <a:effectLst/>
              </a:rPr>
              <a:t>HAL-HAL YANG MENDASARI KONSEP AKUNTANSI AKRUAL</a:t>
            </a:r>
            <a:r>
              <a:rPr lang="en-US" sz="4400" dirty="0">
                <a:effectLst/>
              </a:rPr>
              <a:t> </a:t>
            </a:r>
            <a:endParaRPr lang="id-ID" sz="4400" dirty="0">
              <a:effectLst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2DA67-16D1-416E-90B8-EEE34644D6D9}" type="slidenum">
              <a:rPr lang="en-US" smtClean="0"/>
              <a:t>5</a:t>
            </a:fld>
            <a:endParaRPr 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7"/>
          </p:nvPr>
        </p:nvSpPr>
        <p:spPr>
          <a:xfrm>
            <a:off x="7639542" y="1615108"/>
            <a:ext cx="10631209" cy="997062"/>
          </a:xfrm>
        </p:spPr>
        <p:txBody>
          <a:bodyPr>
            <a:noAutofit/>
          </a:bodyPr>
          <a:lstStyle/>
          <a:p>
            <a:pPr lvl="0"/>
            <a:r>
              <a:rPr lang="en-US" sz="2800" b="1" dirty="0" err="1">
                <a:effectLst/>
              </a:rPr>
              <a:t>Akrual</a:t>
            </a:r>
            <a:r>
              <a:rPr lang="en-US" sz="2800" b="1" dirty="0">
                <a:effectLst/>
              </a:rPr>
              <a:t> </a:t>
            </a:r>
            <a:endParaRPr lang="id-ID" sz="2800" b="1" dirty="0">
              <a:effectLst/>
            </a:endParaRPr>
          </a:p>
          <a:p>
            <a:pPr lvl="0"/>
            <a:r>
              <a:rPr lang="en-US" sz="2800" dirty="0">
                <a:effectLst/>
              </a:rPr>
              <a:t>proses </a:t>
            </a:r>
            <a:r>
              <a:rPr lang="en-US" sz="2800" dirty="0" err="1">
                <a:effectLst/>
              </a:rPr>
              <a:t>akuntansi</a:t>
            </a:r>
            <a:r>
              <a:rPr lang="en-US" sz="2800" dirty="0">
                <a:effectLst/>
              </a:rPr>
              <a:t> yang </a:t>
            </a:r>
            <a:r>
              <a:rPr lang="en-US" sz="2800" dirty="0" err="1">
                <a:effectLst/>
              </a:rPr>
              <a:t>mengakui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peristiwa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kejadian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nonkas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pada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saat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mereka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terjadi</a:t>
            </a:r>
            <a:endParaRPr lang="id-ID" sz="2800" dirty="0">
              <a:effectLst/>
            </a:endParaRPr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5"/>
          </p:nvPr>
        </p:nvSpPr>
        <p:spPr>
          <a:xfrm>
            <a:off x="142206" y="2911252"/>
            <a:ext cx="5832648" cy="4032448"/>
          </a:xfrm>
        </p:spPr>
        <p:txBody>
          <a:bodyPr/>
          <a:lstStyle/>
          <a:p>
            <a:r>
              <a:rPr lang="id-ID" dirty="0"/>
              <a:t>Berikut adalah hal-hal yang mendasari konsep akuntansi akrual</a:t>
            </a:r>
            <a:endParaRPr 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0"/>
          </p:nvPr>
        </p:nvSpPr>
        <p:spPr>
          <a:xfrm>
            <a:off x="7655204" y="3055268"/>
            <a:ext cx="10631209" cy="1213086"/>
          </a:xfrm>
        </p:spPr>
        <p:txBody>
          <a:bodyPr>
            <a:noAutofit/>
          </a:bodyPr>
          <a:lstStyle/>
          <a:p>
            <a:pPr lvl="0"/>
            <a:r>
              <a:rPr lang="en-US" sz="2800" b="1" dirty="0" err="1">
                <a:effectLst/>
              </a:rPr>
              <a:t>Penangguhan</a:t>
            </a:r>
            <a:endParaRPr lang="id-ID" sz="2800" b="1" dirty="0">
              <a:effectLst/>
            </a:endParaRPr>
          </a:p>
          <a:p>
            <a:pPr lvl="0"/>
            <a:r>
              <a:rPr lang="en-US" sz="2800" dirty="0" err="1">
                <a:effectLst/>
              </a:rPr>
              <a:t>penerimaan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kas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saat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ini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sebagai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kewajiban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mengakui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pembayaran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kas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saat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ini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sebagai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aktiva</a:t>
            </a:r>
            <a:r>
              <a:rPr lang="en-US" sz="2800" dirty="0">
                <a:effectLst/>
              </a:rPr>
              <a:t> </a:t>
            </a:r>
            <a:endParaRPr lang="id-ID" sz="2800" dirty="0">
              <a:effectLst/>
            </a:endParaRPr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21"/>
          </p:nvPr>
        </p:nvSpPr>
        <p:spPr>
          <a:xfrm>
            <a:off x="7631038" y="4639444"/>
            <a:ext cx="10921050" cy="997062"/>
          </a:xfrm>
        </p:spPr>
        <p:txBody>
          <a:bodyPr>
            <a:noAutofit/>
          </a:bodyPr>
          <a:lstStyle/>
          <a:p>
            <a:pPr lvl="0"/>
            <a:r>
              <a:rPr lang="en-US" sz="2800" b="1" dirty="0" err="1">
                <a:effectLst/>
              </a:rPr>
              <a:t>Alokasi</a:t>
            </a:r>
            <a:r>
              <a:rPr lang="en-US" sz="2800" b="1" dirty="0">
                <a:effectLst/>
              </a:rPr>
              <a:t> </a:t>
            </a:r>
            <a:endParaRPr lang="id-ID" sz="2800" b="1" dirty="0">
              <a:effectLst/>
            </a:endParaRPr>
          </a:p>
          <a:p>
            <a:pPr lvl="0"/>
            <a:r>
              <a:rPr lang="en-US" sz="2800" dirty="0">
                <a:effectLst/>
              </a:rPr>
              <a:t>proses </a:t>
            </a:r>
            <a:r>
              <a:rPr lang="en-US" sz="2800" dirty="0" err="1">
                <a:effectLst/>
              </a:rPr>
              <a:t>akuntansi</a:t>
            </a:r>
            <a:r>
              <a:rPr lang="en-US" sz="2800" dirty="0">
                <a:effectLst/>
              </a:rPr>
              <a:t> yang </a:t>
            </a:r>
            <a:r>
              <a:rPr lang="en-US" sz="2800" dirty="0" err="1">
                <a:effectLst/>
              </a:rPr>
              <a:t>menempatkan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jumlah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tertentu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menurut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rencana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atau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rumus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tertentu</a:t>
            </a:r>
            <a:endParaRPr lang="id-ID" sz="2800" dirty="0">
              <a:effectLst/>
            </a:endParaRPr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22"/>
          </p:nvPr>
        </p:nvSpPr>
        <p:spPr>
          <a:xfrm>
            <a:off x="7631038" y="6007596"/>
            <a:ext cx="10849042" cy="997062"/>
          </a:xfrm>
        </p:spPr>
        <p:txBody>
          <a:bodyPr>
            <a:noAutofit/>
          </a:bodyPr>
          <a:lstStyle/>
          <a:p>
            <a:pPr lvl="0"/>
            <a:r>
              <a:rPr lang="en-US" sz="2800" b="1" dirty="0" err="1">
                <a:effectLst/>
              </a:rPr>
              <a:t>Amortisasi</a:t>
            </a:r>
            <a:r>
              <a:rPr lang="en-US" sz="2800" b="1" dirty="0">
                <a:effectLst/>
              </a:rPr>
              <a:t> </a:t>
            </a:r>
            <a:endParaRPr lang="id-ID" sz="2800" b="1" dirty="0">
              <a:effectLst/>
            </a:endParaRPr>
          </a:p>
          <a:p>
            <a:pPr lvl="0"/>
            <a:r>
              <a:rPr lang="en-US" sz="2800" dirty="0" err="1">
                <a:effectLst/>
              </a:rPr>
              <a:t>memperkecil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jumlah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tertentu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melalui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pembayaran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ataupun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penghapusan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secara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berkala</a:t>
            </a:r>
            <a:endParaRPr lang="id-ID" sz="2800" dirty="0">
              <a:effectLst/>
            </a:endParaRPr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23"/>
          </p:nvPr>
        </p:nvSpPr>
        <p:spPr>
          <a:xfrm>
            <a:off x="7703046" y="7303740"/>
            <a:ext cx="10849042" cy="997062"/>
          </a:xfrm>
        </p:spPr>
        <p:txBody>
          <a:bodyPr>
            <a:noAutofit/>
          </a:bodyPr>
          <a:lstStyle/>
          <a:p>
            <a:pPr lvl="0"/>
            <a:r>
              <a:rPr lang="en-US" sz="2800" b="1" dirty="0" err="1">
                <a:effectLst/>
              </a:rPr>
              <a:t>Realisasi</a:t>
            </a:r>
            <a:r>
              <a:rPr lang="en-US" sz="2800" b="1" dirty="0">
                <a:effectLst/>
              </a:rPr>
              <a:t> </a:t>
            </a:r>
            <a:endParaRPr lang="id-ID" sz="2800" b="1" dirty="0">
              <a:effectLst/>
            </a:endParaRPr>
          </a:p>
          <a:p>
            <a:pPr lvl="0"/>
            <a:r>
              <a:rPr lang="en-US" sz="2800" dirty="0" err="1">
                <a:effectLst/>
              </a:rPr>
              <a:t>pengkonversian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sumber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daya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hak-hak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kas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menjadi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uang</a:t>
            </a:r>
            <a:endParaRPr lang="id-ID" sz="2800" dirty="0">
              <a:effectLst/>
            </a:endParaRPr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24"/>
          </p:nvPr>
        </p:nvSpPr>
        <p:spPr>
          <a:xfrm>
            <a:off x="7631038" y="8599884"/>
            <a:ext cx="10441160" cy="997062"/>
          </a:xfrm>
        </p:spPr>
        <p:txBody>
          <a:bodyPr>
            <a:noAutofit/>
          </a:bodyPr>
          <a:lstStyle/>
          <a:p>
            <a:r>
              <a:rPr lang="en-US" sz="2800" b="1" dirty="0" err="1">
                <a:effectLst/>
              </a:rPr>
              <a:t>Pengakuan</a:t>
            </a:r>
            <a:endParaRPr lang="id-ID" sz="2800" b="1" dirty="0">
              <a:effectLst/>
            </a:endParaRPr>
          </a:p>
          <a:p>
            <a:r>
              <a:rPr lang="en-US" sz="2800" dirty="0" err="1">
                <a:effectLst/>
              </a:rPr>
              <a:t>pencatatan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atau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pemasukan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secara</a:t>
            </a:r>
            <a:r>
              <a:rPr lang="en-US" sz="2800" dirty="0">
                <a:effectLst/>
              </a:rPr>
              <a:t> formal </a:t>
            </a:r>
            <a:r>
              <a:rPr lang="en-US" sz="2800" dirty="0" err="1">
                <a:effectLst/>
              </a:rPr>
              <a:t>suatu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hal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dalam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rekening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laporan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keuangan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perusahaan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94115359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effectLst/>
              </a:rPr>
              <a:t>STATEMENTS OF FINANCIAL ACCOUNTING CONCEPT (SFAC)</a:t>
            </a:r>
            <a:endParaRPr lang="en-US" sz="40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D2DA67-16D1-416E-90B8-EEE34644D6D9}" type="slidenum">
              <a:rPr lang="en-US" smtClean="0"/>
              <a:t>6</a:t>
            </a:fld>
            <a:endParaRPr 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5"/>
          </p:nvPr>
        </p:nvSpPr>
        <p:spPr>
          <a:xfrm>
            <a:off x="1519126" y="2623220"/>
            <a:ext cx="16265039" cy="647650"/>
          </a:xfrm>
        </p:spPr>
        <p:txBody>
          <a:bodyPr/>
          <a:lstStyle/>
          <a:p>
            <a:pPr lvl="0"/>
            <a:r>
              <a:rPr lang="en-US" sz="2800" b="1" dirty="0">
                <a:effectLst/>
              </a:rPr>
              <a:t>Statements of Financial Accounting Concept No.1</a:t>
            </a:r>
            <a:endParaRPr lang="id-ID" sz="2800" dirty="0">
              <a:effectLst/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6"/>
          </p:nvPr>
        </p:nvSpPr>
        <p:spPr>
          <a:xfrm>
            <a:off x="1654374" y="3127276"/>
            <a:ext cx="15841760" cy="2219311"/>
          </a:xfrm>
        </p:spPr>
        <p:txBody>
          <a:bodyPr>
            <a:normAutofit/>
          </a:bodyPr>
          <a:lstStyle/>
          <a:p>
            <a:pPr algn="just"/>
            <a:r>
              <a:rPr lang="en-US" sz="2800" dirty="0" err="1">
                <a:effectLst/>
              </a:rPr>
              <a:t>Tujuan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secara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keseluruhan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adalah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untuk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informasi</a:t>
            </a:r>
            <a:r>
              <a:rPr lang="en-US" sz="2800" dirty="0">
                <a:effectLst/>
              </a:rPr>
              <a:t> yang </a:t>
            </a:r>
            <a:r>
              <a:rPr lang="en-US" sz="2800" dirty="0" err="1">
                <a:effectLst/>
              </a:rPr>
              <a:t>bermanfaat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dalam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pengambilan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keputusan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bisnis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ekonomi</a:t>
            </a:r>
            <a:r>
              <a:rPr lang="id-ID" sz="2800" dirty="0">
                <a:effectLst/>
              </a:rPr>
              <a:t>. </a:t>
            </a:r>
            <a:r>
              <a:rPr lang="en-US" sz="2800" dirty="0" err="1">
                <a:effectLst/>
              </a:rPr>
              <a:t>Statemen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ini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merupakan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turunan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langsung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Trueblood</a:t>
            </a:r>
            <a:r>
              <a:rPr lang="en-US" sz="2800" dirty="0">
                <a:effectLst/>
              </a:rPr>
              <a:t> report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secara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umum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merupakan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versi</a:t>
            </a:r>
            <a:r>
              <a:rPr lang="en-US" sz="2800" dirty="0">
                <a:effectLst/>
              </a:rPr>
              <a:t> ‘</a:t>
            </a:r>
            <a:r>
              <a:rPr lang="en-US" sz="2800" dirty="0" err="1">
                <a:effectLst/>
              </a:rPr>
              <a:t>singkat</a:t>
            </a:r>
            <a:r>
              <a:rPr lang="en-US" sz="2800" dirty="0">
                <a:effectLst/>
              </a:rPr>
              <a:t>’ </a:t>
            </a:r>
            <a:r>
              <a:rPr lang="en-US" sz="2800" dirty="0" err="1">
                <a:effectLst/>
              </a:rPr>
              <a:t>dari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laporan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tersebut</a:t>
            </a:r>
            <a:endParaRPr lang="en-US" sz="2800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7"/>
          </p:nvPr>
        </p:nvSpPr>
        <p:spPr>
          <a:xfrm>
            <a:off x="4606702" y="5575548"/>
            <a:ext cx="14257584" cy="647650"/>
          </a:xfrm>
        </p:spPr>
        <p:txBody>
          <a:bodyPr/>
          <a:lstStyle/>
          <a:p>
            <a:r>
              <a:rPr lang="en-US" sz="2800" b="1" dirty="0">
                <a:effectLst/>
              </a:rPr>
              <a:t>Statements of Financial Accounting Concept No.2 </a:t>
            </a:r>
            <a:r>
              <a:rPr lang="en-US" sz="2800" b="1" dirty="0" err="1">
                <a:effectLst/>
              </a:rPr>
              <a:t>Karakteristik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Kualitatif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dari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Informasi</a:t>
            </a:r>
            <a:r>
              <a:rPr lang="en-US" sz="2800" b="1" dirty="0">
                <a:effectLst/>
              </a:rPr>
              <a:t> </a:t>
            </a:r>
            <a:r>
              <a:rPr lang="en-US" sz="2800" b="1" dirty="0" err="1">
                <a:effectLst/>
              </a:rPr>
              <a:t>Keuangan</a:t>
            </a:r>
            <a:r>
              <a:rPr lang="en-US" sz="2800" b="1" dirty="0">
                <a:effectLst/>
              </a:rPr>
              <a:t> </a:t>
            </a:r>
            <a:endParaRPr lang="en-US" sz="2800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8"/>
          </p:nvPr>
        </p:nvSpPr>
        <p:spPr>
          <a:xfrm>
            <a:off x="4822726" y="6583660"/>
            <a:ext cx="13249472" cy="2219311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en-US" sz="2800" dirty="0" err="1">
                <a:effectLst/>
              </a:rPr>
              <a:t>untuk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memberikan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karakteristik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kualitas</a:t>
            </a:r>
            <a:r>
              <a:rPr lang="en-US" sz="2800" dirty="0">
                <a:effectLst/>
              </a:rPr>
              <a:t> yang </a:t>
            </a:r>
            <a:r>
              <a:rPr lang="en-US" sz="2800" dirty="0" err="1">
                <a:effectLst/>
              </a:rPr>
              <a:t>harus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dimiliki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oleh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informasi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akuntansi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sehingga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informasi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tersebut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menjadi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lebih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bermanfaat</a:t>
            </a:r>
            <a:r>
              <a:rPr lang="id-ID" sz="2800" dirty="0"/>
              <a:t>,diantaranya: </a:t>
            </a:r>
            <a:r>
              <a:rPr lang="en-US" sz="2800" dirty="0" err="1">
                <a:effectLst/>
              </a:rPr>
              <a:t>Relevansi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informasi</a:t>
            </a:r>
            <a:r>
              <a:rPr lang="id-ID" sz="2800" dirty="0">
                <a:effectLst/>
              </a:rPr>
              <a:t>,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Nilai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umpan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balik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nilai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prediksi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sebagai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unsur-unsur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relevan</a:t>
            </a:r>
            <a:r>
              <a:rPr lang="id-ID" sz="2800" dirty="0">
                <a:effectLst/>
              </a:rPr>
              <a:t>, </a:t>
            </a:r>
            <a:r>
              <a:rPr lang="en-US" sz="2800" dirty="0" err="1">
                <a:effectLst/>
              </a:rPr>
              <a:t>Ketepatan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waktu</a:t>
            </a:r>
            <a:r>
              <a:rPr lang="en-US" sz="2800" dirty="0">
                <a:effectLst/>
              </a:rPr>
              <a:t> (timeliness)</a:t>
            </a:r>
            <a:r>
              <a:rPr lang="id-ID" sz="2800" dirty="0">
                <a:effectLst/>
              </a:rPr>
              <a:t>, </a:t>
            </a:r>
            <a:r>
              <a:rPr lang="en-US" sz="2800" dirty="0" err="1">
                <a:effectLst/>
              </a:rPr>
              <a:t>Keandalan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informasi</a:t>
            </a:r>
            <a:r>
              <a:rPr lang="en-US" sz="2800" dirty="0">
                <a:effectLst/>
              </a:rPr>
              <a:t> (</a:t>
            </a:r>
            <a:r>
              <a:rPr lang="en-US" sz="2800" dirty="0" err="1">
                <a:effectLst/>
              </a:rPr>
              <a:t>reliablelity</a:t>
            </a:r>
            <a:r>
              <a:rPr lang="en-US" sz="2800" dirty="0">
                <a:effectLst/>
              </a:rPr>
              <a:t>)</a:t>
            </a:r>
            <a:r>
              <a:rPr lang="id-ID" sz="2800" dirty="0">
                <a:effectLst/>
              </a:rPr>
              <a:t>, </a:t>
            </a:r>
            <a:r>
              <a:rPr lang="en-US" sz="2800" dirty="0">
                <a:effectLst/>
              </a:rPr>
              <a:t>Representational faithfulness</a:t>
            </a:r>
            <a:r>
              <a:rPr lang="id-ID" sz="2800" dirty="0">
                <a:effectLst/>
              </a:rPr>
              <a:t>.</a:t>
            </a:r>
          </a:p>
          <a:p>
            <a:pPr lvl="0" algn="just"/>
            <a:endParaRPr lang="id-ID" sz="2800" dirty="0">
              <a:effectLst/>
            </a:endParaRPr>
          </a:p>
          <a:p>
            <a:pPr algn="just"/>
            <a:endParaRPr lang="id-ID" sz="2800" dirty="0">
              <a:effectLst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US" sz="2800" b="1" dirty="0" err="1">
                <a:effectLst/>
                <a:latin typeface="Arial" pitchFamily="34" charset="0"/>
                <a:cs typeface="Arial" pitchFamily="34" charset="0"/>
              </a:rPr>
              <a:t>Sejak</a:t>
            </a:r>
            <a:r>
              <a:rPr lang="en-US" sz="2800" b="1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effectLst/>
                <a:latin typeface="Arial" pitchFamily="34" charset="0"/>
                <a:cs typeface="Arial" pitchFamily="34" charset="0"/>
              </a:rPr>
              <a:t>berdiri</a:t>
            </a:r>
            <a:r>
              <a:rPr lang="en-US" sz="2800" b="1" dirty="0">
                <a:effectLst/>
                <a:latin typeface="Arial" pitchFamily="34" charset="0"/>
                <a:cs typeface="Arial" pitchFamily="34" charset="0"/>
              </a:rPr>
              <a:t>, FASB </a:t>
            </a:r>
            <a:r>
              <a:rPr lang="en-US" sz="2800" b="1" dirty="0" err="1">
                <a:effectLst/>
                <a:latin typeface="Arial" pitchFamily="34" charset="0"/>
                <a:cs typeface="Arial" pitchFamily="34" charset="0"/>
              </a:rPr>
              <a:t>telah</a:t>
            </a:r>
            <a:r>
              <a:rPr lang="en-US" sz="2800" b="1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effectLst/>
                <a:latin typeface="Arial" pitchFamily="34" charset="0"/>
                <a:cs typeface="Arial" pitchFamily="34" charset="0"/>
              </a:rPr>
              <a:t>mengeluarkan</a:t>
            </a:r>
            <a:r>
              <a:rPr lang="en-US" sz="2800" b="1" dirty="0">
                <a:effectLst/>
                <a:latin typeface="Arial" pitchFamily="34" charset="0"/>
                <a:cs typeface="Arial" pitchFamily="34" charset="0"/>
              </a:rPr>
              <a:t> 8 </a:t>
            </a:r>
            <a:r>
              <a:rPr lang="en-US" sz="2800" b="1" dirty="0" err="1">
                <a:effectLst/>
                <a:latin typeface="Arial" pitchFamily="34" charset="0"/>
                <a:cs typeface="Arial" pitchFamily="34" charset="0"/>
              </a:rPr>
              <a:t>pernyataan</a:t>
            </a:r>
            <a:r>
              <a:rPr lang="en-US" sz="2800" b="1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effectLst/>
                <a:latin typeface="Arial" pitchFamily="34" charset="0"/>
                <a:cs typeface="Arial" pitchFamily="34" charset="0"/>
              </a:rPr>
              <a:t>keuangan</a:t>
            </a:r>
            <a:r>
              <a:rPr lang="en-US" sz="2800" b="1" dirty="0">
                <a:effectLst/>
                <a:latin typeface="Arial" pitchFamily="34" charset="0"/>
                <a:cs typeface="Arial" pitchFamily="34" charset="0"/>
              </a:rPr>
              <a:t>. 3 </a:t>
            </a:r>
            <a:r>
              <a:rPr lang="en-US" sz="2800" b="1" dirty="0" err="1">
                <a:effectLst/>
                <a:latin typeface="Arial" pitchFamily="34" charset="0"/>
                <a:cs typeface="Arial" pitchFamily="34" charset="0"/>
              </a:rPr>
              <a:t>diantara</a:t>
            </a:r>
            <a:r>
              <a:rPr lang="en-US" sz="2800" b="1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effectLst/>
                <a:latin typeface="Arial" pitchFamily="34" charset="0"/>
                <a:cs typeface="Arial" pitchFamily="34" charset="0"/>
              </a:rPr>
              <a:t>nya</a:t>
            </a:r>
            <a:r>
              <a:rPr lang="en-US" sz="2800" b="1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effectLst/>
                <a:latin typeface="Arial" pitchFamily="34" charset="0"/>
                <a:cs typeface="Arial" pitchFamily="34" charset="0"/>
              </a:rPr>
              <a:t>dijelaskan</a:t>
            </a:r>
            <a:r>
              <a:rPr lang="en-US" sz="2800" b="1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effectLst/>
                <a:latin typeface="Arial" pitchFamily="34" charset="0"/>
                <a:cs typeface="Arial" pitchFamily="34" charset="0"/>
              </a:rPr>
              <a:t>sebagai</a:t>
            </a:r>
            <a:r>
              <a:rPr lang="en-US" sz="2800" b="1" dirty="0"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effectLst/>
                <a:latin typeface="Arial" pitchFamily="34" charset="0"/>
                <a:cs typeface="Arial" pitchFamily="34" charset="0"/>
              </a:rPr>
              <a:t>berikut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117411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タイトル 11"/>
          <p:cNvSpPr>
            <a:spLocks noGrp="1"/>
          </p:cNvSpPr>
          <p:nvPr>
            <p:ph type="title"/>
          </p:nvPr>
        </p:nvSpPr>
        <p:spPr>
          <a:xfrm>
            <a:off x="502246" y="390972"/>
            <a:ext cx="15841760" cy="1059135"/>
          </a:xfrm>
        </p:spPr>
        <p:txBody>
          <a:bodyPr/>
          <a:lstStyle/>
          <a:p>
            <a:r>
              <a:rPr lang="en-US" sz="4400" b="1" dirty="0"/>
              <a:t>STATEMENTS OF FINANCIAL ACCOUNTING CONCEPT (SFAC)</a:t>
            </a:r>
            <a:endParaRPr kumimoji="1" lang="ja-JP" altLang="en-US" sz="4400" dirty="0">
              <a:solidFill>
                <a:schemeClr val="accent1"/>
              </a:solidFill>
              <a:latin typeface="Route 159 Bold" pitchFamily="50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7</a:t>
            </a:fld>
            <a:endParaRPr lang="ja-JP" alt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3"/>
          </p:nvPr>
        </p:nvSpPr>
        <p:spPr>
          <a:xfrm>
            <a:off x="286222" y="1543100"/>
            <a:ext cx="14329592" cy="504056"/>
          </a:xfrm>
        </p:spPr>
        <p:txBody>
          <a:bodyPr>
            <a:noAutofit/>
          </a:bodyPr>
          <a:lstStyle/>
          <a:p>
            <a:r>
              <a:rPr lang="en-US" sz="2800" b="1" dirty="0" err="1">
                <a:latin typeface="Arial" pitchFamily="34" charset="0"/>
                <a:cs typeface="Arial" pitchFamily="34" charset="0"/>
              </a:rPr>
              <a:t>Sejak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berdiri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 FASB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telah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mengeluarkan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8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pernyataan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keuangan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3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diantara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nya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dijelaskan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:</a:t>
            </a:r>
          </a:p>
        </p:txBody>
      </p:sp>
      <p:pic>
        <p:nvPicPr>
          <p:cNvPr id="24" name="図プレースホルダー 23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1" r="16211"/>
          <a:stretch>
            <a:fillRect/>
          </a:stretch>
        </p:blipFill>
        <p:spPr/>
      </p:pic>
      <p:pic>
        <p:nvPicPr>
          <p:cNvPr id="25" name="図プレースホルダー 24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3" r="16143"/>
          <a:stretch>
            <a:fillRect/>
          </a:stretch>
        </p:blipFill>
        <p:spPr/>
      </p:pic>
      <p:pic>
        <p:nvPicPr>
          <p:cNvPr id="26" name="図プレースホルダー 25"/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1" r="16211"/>
          <a:stretch>
            <a:fillRect/>
          </a:stretch>
        </p:blipFill>
        <p:spPr/>
      </p:pic>
      <p:pic>
        <p:nvPicPr>
          <p:cNvPr id="28" name="図プレースホルダー 27"/>
          <p:cNvPicPr>
            <a:picLocks noGrp="1" noChangeAspect="1"/>
          </p:cNvPicPr>
          <p:nvPr>
            <p:ph type="pic" sz="quarter" idx="19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3" r="16143"/>
          <a:stretch>
            <a:fillRect/>
          </a:stretch>
        </p:blipFill>
        <p:spPr/>
      </p:pic>
      <p:sp>
        <p:nvSpPr>
          <p:cNvPr id="20" name="テキスト プレースホルダー 19"/>
          <p:cNvSpPr>
            <a:spLocks noGrp="1"/>
          </p:cNvSpPr>
          <p:nvPr>
            <p:ph type="body" sz="quarter" idx="31"/>
          </p:nvPr>
        </p:nvSpPr>
        <p:spPr>
          <a:xfrm>
            <a:off x="11572026" y="3048998"/>
            <a:ext cx="6714387" cy="1182197"/>
          </a:xfrm>
        </p:spPr>
        <p:txBody>
          <a:bodyPr/>
          <a:lstStyle/>
          <a:p>
            <a:r>
              <a:rPr lang="en-US" sz="2600" dirty="0" err="1">
                <a:solidFill>
                  <a:schemeClr val="bg2"/>
                </a:solidFill>
              </a:rPr>
              <a:t>Manfaat</a:t>
            </a:r>
            <a:r>
              <a:rPr lang="en-US" sz="2600" dirty="0">
                <a:solidFill>
                  <a:schemeClr val="bg2"/>
                </a:solidFill>
              </a:rPr>
              <a:t> </a:t>
            </a:r>
            <a:r>
              <a:rPr lang="en-US" sz="2600" dirty="0" err="1">
                <a:solidFill>
                  <a:schemeClr val="bg2"/>
                </a:solidFill>
              </a:rPr>
              <a:t>informasi</a:t>
            </a:r>
            <a:r>
              <a:rPr lang="en-US" sz="2600" dirty="0">
                <a:solidFill>
                  <a:schemeClr val="bg2"/>
                </a:solidFill>
              </a:rPr>
              <a:t> </a:t>
            </a:r>
            <a:r>
              <a:rPr lang="en-US" sz="2600" dirty="0" err="1">
                <a:solidFill>
                  <a:schemeClr val="bg2"/>
                </a:solidFill>
              </a:rPr>
              <a:t>harus</a:t>
            </a:r>
            <a:r>
              <a:rPr lang="en-US" sz="2600" dirty="0">
                <a:solidFill>
                  <a:schemeClr val="bg2"/>
                </a:solidFill>
              </a:rPr>
              <a:t> </a:t>
            </a:r>
            <a:r>
              <a:rPr lang="en-US" sz="2600" dirty="0" err="1">
                <a:solidFill>
                  <a:schemeClr val="bg2"/>
                </a:solidFill>
              </a:rPr>
              <a:t>melebihi</a:t>
            </a:r>
            <a:r>
              <a:rPr lang="en-US" sz="2600" dirty="0">
                <a:solidFill>
                  <a:schemeClr val="bg2"/>
                </a:solidFill>
              </a:rPr>
              <a:t> </a:t>
            </a:r>
            <a:r>
              <a:rPr lang="en-US" sz="2600" dirty="0" err="1">
                <a:solidFill>
                  <a:schemeClr val="bg2"/>
                </a:solidFill>
              </a:rPr>
              <a:t>biaya</a:t>
            </a:r>
            <a:r>
              <a:rPr lang="en-US" sz="2600" dirty="0">
                <a:solidFill>
                  <a:schemeClr val="bg2"/>
                </a:solidFill>
              </a:rPr>
              <a:t> yang </a:t>
            </a:r>
            <a:r>
              <a:rPr lang="en-US" sz="2600" dirty="0" err="1">
                <a:solidFill>
                  <a:schemeClr val="bg2"/>
                </a:solidFill>
              </a:rPr>
              <a:t>dikeluarkan</a:t>
            </a:r>
            <a:r>
              <a:rPr lang="en-US" sz="2600" dirty="0">
                <a:solidFill>
                  <a:schemeClr val="bg2"/>
                </a:solidFill>
              </a:rPr>
              <a:t> </a:t>
            </a:r>
            <a:r>
              <a:rPr lang="en-US" sz="2600" dirty="0" err="1">
                <a:solidFill>
                  <a:schemeClr val="bg2"/>
                </a:solidFill>
              </a:rPr>
              <a:t>untuk</a:t>
            </a:r>
            <a:r>
              <a:rPr lang="en-US" sz="2600" dirty="0">
                <a:solidFill>
                  <a:schemeClr val="bg2"/>
                </a:solidFill>
              </a:rPr>
              <a:t> </a:t>
            </a:r>
            <a:r>
              <a:rPr lang="en-US" sz="2600" dirty="0" err="1">
                <a:solidFill>
                  <a:schemeClr val="bg2"/>
                </a:solidFill>
              </a:rPr>
              <a:t>mendapatkannya</a:t>
            </a:r>
            <a:endParaRPr kumimoji="1" lang="ja-JP" altLang="en-US" sz="2600" dirty="0">
              <a:solidFill>
                <a:schemeClr val="bg2"/>
              </a:solidFill>
            </a:endParaRPr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32"/>
          </p:nvPr>
        </p:nvSpPr>
        <p:spPr>
          <a:xfrm>
            <a:off x="11519470" y="4351412"/>
            <a:ext cx="6766943" cy="1182197"/>
          </a:xfrm>
        </p:spPr>
        <p:txBody>
          <a:bodyPr/>
          <a:lstStyle/>
          <a:p>
            <a:pPr lvl="0"/>
            <a:r>
              <a:rPr lang="en-US" sz="2600" dirty="0" err="1"/>
              <a:t>Laporan</a:t>
            </a:r>
            <a:r>
              <a:rPr lang="en-US" sz="2600" dirty="0"/>
              <a:t> </a:t>
            </a:r>
            <a:r>
              <a:rPr lang="en-US" sz="2600" dirty="0" err="1"/>
              <a:t>akuntansi</a:t>
            </a:r>
            <a:r>
              <a:rPr lang="en-US" sz="2600" dirty="0"/>
              <a:t> </a:t>
            </a:r>
            <a:r>
              <a:rPr lang="en-US" sz="2600" dirty="0" err="1"/>
              <a:t>bukan</a:t>
            </a:r>
            <a:r>
              <a:rPr lang="en-US" sz="2600" dirty="0"/>
              <a:t> </a:t>
            </a:r>
            <a:r>
              <a:rPr lang="en-US" sz="2600" dirty="0" err="1"/>
              <a:t>merupakan</a:t>
            </a:r>
            <a:r>
              <a:rPr lang="en-US" sz="2600" dirty="0"/>
              <a:t> </a:t>
            </a:r>
            <a:r>
              <a:rPr lang="en-US" sz="2600" dirty="0" err="1"/>
              <a:t>satu-satunya</a:t>
            </a:r>
            <a:r>
              <a:rPr lang="en-US" sz="2600" dirty="0"/>
              <a:t> </a:t>
            </a:r>
            <a:r>
              <a:rPr lang="en-US" sz="2600" dirty="0" err="1"/>
              <a:t>sumber</a:t>
            </a:r>
            <a:r>
              <a:rPr lang="en-US" sz="2600" dirty="0"/>
              <a:t> </a:t>
            </a:r>
            <a:r>
              <a:rPr lang="en-US" sz="2600" dirty="0" err="1"/>
              <a:t>informasi</a:t>
            </a:r>
            <a:r>
              <a:rPr lang="en-US" sz="2600" dirty="0"/>
              <a:t> </a:t>
            </a:r>
            <a:r>
              <a:rPr lang="en-US" sz="2600" dirty="0" err="1"/>
              <a:t>tentang</a:t>
            </a:r>
            <a:r>
              <a:rPr lang="en-US" sz="2600" dirty="0"/>
              <a:t> </a:t>
            </a:r>
            <a:r>
              <a:rPr lang="en-US" sz="2600" dirty="0" err="1"/>
              <a:t>perusahaan</a:t>
            </a:r>
            <a:endParaRPr lang="en-US" sz="2600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33"/>
          </p:nvPr>
        </p:nvSpPr>
        <p:spPr>
          <a:xfrm>
            <a:off x="11572026" y="5818609"/>
            <a:ext cx="7364268" cy="1182197"/>
          </a:xfrm>
        </p:spPr>
        <p:txBody>
          <a:bodyPr/>
          <a:lstStyle/>
          <a:p>
            <a:r>
              <a:rPr lang="en-US" sz="2600" dirty="0" err="1"/>
              <a:t>Akuntansi</a:t>
            </a:r>
            <a:r>
              <a:rPr lang="en-US" sz="2600" dirty="0"/>
              <a:t> </a:t>
            </a:r>
            <a:r>
              <a:rPr lang="en-US" sz="2600" dirty="0" err="1"/>
              <a:t>akrual</a:t>
            </a:r>
            <a:r>
              <a:rPr lang="en-US" sz="2600" dirty="0"/>
              <a:t> </a:t>
            </a:r>
            <a:r>
              <a:rPr lang="en-US" sz="2600" dirty="0" err="1"/>
              <a:t>sangat</a:t>
            </a:r>
            <a:r>
              <a:rPr lang="en-US" sz="2600" dirty="0"/>
              <a:t> </a:t>
            </a:r>
            <a:r>
              <a:rPr lang="en-US" sz="2600" dirty="0" err="1"/>
              <a:t>bermanfaat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menilai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memprediksi</a:t>
            </a:r>
            <a:r>
              <a:rPr lang="en-US" sz="2600" dirty="0"/>
              <a:t> earning power </a:t>
            </a:r>
            <a:r>
              <a:rPr lang="en-US" sz="2600" dirty="0" err="1"/>
              <a:t>dan</a:t>
            </a:r>
            <a:r>
              <a:rPr lang="en-US" sz="2600" dirty="0"/>
              <a:t> cash flow </a:t>
            </a:r>
            <a:r>
              <a:rPr lang="en-US" sz="2600" dirty="0" err="1"/>
              <a:t>perusahaan</a:t>
            </a:r>
            <a:endParaRPr lang="ja-JP" altLang="en-US" sz="2600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34"/>
          </p:nvPr>
        </p:nvSpPr>
        <p:spPr>
          <a:xfrm>
            <a:off x="11572026" y="7159724"/>
            <a:ext cx="6714387" cy="1182197"/>
          </a:xfrm>
        </p:spPr>
        <p:txBody>
          <a:bodyPr/>
          <a:lstStyle/>
          <a:p>
            <a:r>
              <a:rPr lang="en-US" sz="2600" dirty="0" err="1"/>
              <a:t>Informasi</a:t>
            </a:r>
            <a:r>
              <a:rPr lang="en-US" sz="2600" dirty="0"/>
              <a:t> yang </a:t>
            </a:r>
            <a:r>
              <a:rPr lang="en-US" sz="2600" dirty="0" err="1"/>
              <a:t>tersedia</a:t>
            </a:r>
            <a:r>
              <a:rPr lang="en-US" sz="2600" dirty="0"/>
              <a:t> </a:t>
            </a:r>
            <a:r>
              <a:rPr lang="en-US" sz="2600" dirty="0" err="1"/>
              <a:t>harus</a:t>
            </a:r>
            <a:r>
              <a:rPr lang="en-US" sz="2600" dirty="0"/>
              <a:t> </a:t>
            </a:r>
            <a:r>
              <a:rPr lang="en-US" sz="2600" dirty="0" err="1"/>
              <a:t>bermanfaat</a:t>
            </a:r>
            <a:r>
              <a:rPr lang="en-US" sz="2600" dirty="0"/>
              <a:t>, </a:t>
            </a:r>
            <a:r>
              <a:rPr lang="en-US" sz="2600" dirty="0" err="1"/>
              <a:t>tetapi</a:t>
            </a:r>
            <a:r>
              <a:rPr lang="en-US" sz="2600" dirty="0"/>
              <a:t> </a:t>
            </a:r>
            <a:r>
              <a:rPr lang="en-US" sz="2600" dirty="0" err="1"/>
              <a:t>setiap</a:t>
            </a:r>
            <a:r>
              <a:rPr lang="en-US" sz="2600" dirty="0"/>
              <a:t> </a:t>
            </a:r>
            <a:r>
              <a:rPr lang="en-US" sz="2600" dirty="0" err="1"/>
              <a:t>pengguna</a:t>
            </a:r>
            <a:r>
              <a:rPr lang="en-US" sz="2600" dirty="0"/>
              <a:t>  </a:t>
            </a:r>
            <a:r>
              <a:rPr lang="en-US" sz="2600" dirty="0" err="1"/>
              <a:t>membuat</a:t>
            </a:r>
            <a:r>
              <a:rPr lang="en-US" sz="2600" dirty="0"/>
              <a:t> </a:t>
            </a:r>
            <a:r>
              <a:rPr lang="en-US" sz="2600" dirty="0" err="1"/>
              <a:t>prediksi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penilaian</a:t>
            </a:r>
            <a:r>
              <a:rPr lang="en-US" sz="2600" dirty="0"/>
              <a:t> </a:t>
            </a:r>
            <a:r>
              <a:rPr lang="en-US" sz="2600" dirty="0" err="1"/>
              <a:t>masing-masing</a:t>
            </a:r>
            <a:endParaRPr lang="ja-JP" altLang="en-US" sz="2600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lvl="0"/>
            <a:r>
              <a:rPr lang="en-US" b="1" dirty="0"/>
              <a:t>Statements of Financial Accounting Concept No.1</a:t>
            </a:r>
            <a:endParaRPr lang="id-ID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just"/>
            <a:r>
              <a:rPr lang="en-US" sz="2400" b="1" dirty="0" err="1">
                <a:solidFill>
                  <a:schemeClr val="bg1"/>
                </a:solidFill>
              </a:rPr>
              <a:t>Tujuan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secara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keseluruhan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adalah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untuk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informasi</a:t>
            </a:r>
            <a:r>
              <a:rPr lang="en-US" sz="2400" b="1" dirty="0">
                <a:solidFill>
                  <a:schemeClr val="bg1"/>
                </a:solidFill>
              </a:rPr>
              <a:t> yang </a:t>
            </a:r>
            <a:r>
              <a:rPr lang="en-US" sz="2400" b="1" dirty="0" err="1">
                <a:solidFill>
                  <a:schemeClr val="bg1"/>
                </a:solidFill>
              </a:rPr>
              <a:t>bermanfaat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dalam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pengambilan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keputusan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bisnis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ekonomi</a:t>
            </a:r>
            <a:r>
              <a:rPr lang="id-ID" sz="2400" b="1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Statemen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merupakan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turunan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langsung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Trueblood</a:t>
            </a:r>
            <a:r>
              <a:rPr lang="en-US" sz="2400" b="1" dirty="0">
                <a:solidFill>
                  <a:schemeClr val="bg1"/>
                </a:solidFill>
              </a:rPr>
              <a:t> report </a:t>
            </a:r>
            <a:r>
              <a:rPr lang="en-US" sz="2400" b="1" dirty="0" err="1">
                <a:solidFill>
                  <a:schemeClr val="bg1"/>
                </a:solidFill>
              </a:rPr>
              <a:t>dan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secara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umum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merupakan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versi</a:t>
            </a:r>
            <a:r>
              <a:rPr lang="en-US" sz="2400" b="1" dirty="0">
                <a:solidFill>
                  <a:schemeClr val="bg1"/>
                </a:solidFill>
              </a:rPr>
              <a:t> ‘</a:t>
            </a:r>
            <a:r>
              <a:rPr lang="en-US" sz="2400" b="1" dirty="0" err="1">
                <a:solidFill>
                  <a:schemeClr val="bg1"/>
                </a:solidFill>
              </a:rPr>
              <a:t>singkat</a:t>
            </a:r>
            <a:r>
              <a:rPr lang="en-US" sz="2400" b="1" dirty="0">
                <a:solidFill>
                  <a:schemeClr val="bg1"/>
                </a:solidFill>
              </a:rPr>
              <a:t>’ </a:t>
            </a:r>
            <a:r>
              <a:rPr lang="en-US" sz="2400" b="1" dirty="0" err="1">
                <a:solidFill>
                  <a:schemeClr val="bg1"/>
                </a:solidFill>
              </a:rPr>
              <a:t>dari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laporan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tersebut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933461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/>
              <a:t>STATEMENTS OF FINANCIAL ACCOUNTING CONCEPT (SFAC)</a:t>
            </a:r>
            <a:endParaRPr kumimoji="1" lang="ja-JP" altLang="en-US" sz="4800" dirty="0">
              <a:solidFill>
                <a:schemeClr val="accent1"/>
              </a:solidFill>
              <a:latin typeface="Route 159 Bold" pitchFamily="50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208101" y="9739312"/>
            <a:ext cx="1072833" cy="547688"/>
          </a:xfrm>
        </p:spPr>
        <p:txBody>
          <a:bodyPr/>
          <a:lstStyle/>
          <a:p>
            <a:fld id="{E6459DFB-86F3-43FA-8567-2EA6E426AE90}" type="slidenum">
              <a:rPr lang="ja-JP" altLang="en-US" smtClean="0"/>
              <a:pPr/>
              <a:t>8</a:t>
            </a:fld>
            <a:endParaRPr lang="ja-JP" altLang="en-US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13"/>
          </p:nvPr>
        </p:nvSpPr>
        <p:spPr>
          <a:xfrm>
            <a:off x="1" y="1327076"/>
            <a:ext cx="17928182" cy="1656184"/>
          </a:xfrm>
        </p:spPr>
        <p:txBody>
          <a:bodyPr>
            <a:noAutofit/>
          </a:bodyPr>
          <a:lstStyle/>
          <a:p>
            <a:r>
              <a:rPr lang="en-US" sz="2800" b="1" dirty="0"/>
              <a:t>Statements of Financial Accounting Concept No.2 </a:t>
            </a:r>
            <a:r>
              <a:rPr lang="en-US" sz="2800" b="1" dirty="0" err="1"/>
              <a:t>Karakteristik</a:t>
            </a:r>
            <a:r>
              <a:rPr lang="en-US" sz="2800" b="1" dirty="0"/>
              <a:t> </a:t>
            </a:r>
            <a:r>
              <a:rPr lang="en-US" sz="2800" b="1" dirty="0" err="1"/>
              <a:t>Kualitatif</a:t>
            </a:r>
            <a:r>
              <a:rPr lang="en-US" sz="2800" b="1" dirty="0"/>
              <a:t> </a:t>
            </a:r>
            <a:r>
              <a:rPr lang="en-US" sz="2800" b="1" dirty="0" err="1"/>
              <a:t>dari</a:t>
            </a:r>
            <a:r>
              <a:rPr lang="en-US" sz="2800" b="1" dirty="0"/>
              <a:t> </a:t>
            </a:r>
            <a:r>
              <a:rPr lang="en-US" sz="2800" b="1" dirty="0" err="1"/>
              <a:t>Informasi</a:t>
            </a:r>
            <a:r>
              <a:rPr lang="en-US" sz="2800" b="1" dirty="0"/>
              <a:t> </a:t>
            </a:r>
            <a:r>
              <a:rPr lang="en-US" sz="2800" b="1" dirty="0" err="1"/>
              <a:t>Keuangan</a:t>
            </a:r>
            <a:r>
              <a:rPr lang="en-US" sz="2800" b="1" dirty="0"/>
              <a:t> </a:t>
            </a:r>
          </a:p>
          <a:p>
            <a:pPr lvl="0" algn="just"/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memberikan</a:t>
            </a:r>
            <a:r>
              <a:rPr lang="en-US" sz="2800" dirty="0"/>
              <a:t> </a:t>
            </a:r>
            <a:r>
              <a:rPr lang="en-US" sz="2800" dirty="0" err="1"/>
              <a:t>karakteristik</a:t>
            </a:r>
            <a:r>
              <a:rPr lang="en-US" sz="2800" dirty="0"/>
              <a:t> </a:t>
            </a:r>
            <a:r>
              <a:rPr lang="en-US" sz="2800" dirty="0" err="1"/>
              <a:t>kualitas</a:t>
            </a:r>
            <a:r>
              <a:rPr lang="en-US" sz="2800" dirty="0"/>
              <a:t> yang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dimiliki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informasi</a:t>
            </a:r>
            <a:r>
              <a:rPr lang="en-US" sz="2800" dirty="0"/>
              <a:t> </a:t>
            </a:r>
            <a:r>
              <a:rPr lang="en-US" sz="2800" dirty="0" err="1"/>
              <a:t>akuntansi</a:t>
            </a:r>
            <a:r>
              <a:rPr lang="en-US" sz="2800" dirty="0"/>
              <a:t>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informasi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menjadi</a:t>
            </a:r>
            <a:r>
              <a:rPr lang="en-US" sz="2800" dirty="0"/>
              <a:t> </a:t>
            </a:r>
            <a:r>
              <a:rPr lang="en-US" sz="2800" dirty="0" err="1"/>
              <a:t>lebih</a:t>
            </a:r>
            <a:r>
              <a:rPr lang="en-US" sz="2800" dirty="0"/>
              <a:t> </a:t>
            </a:r>
            <a:r>
              <a:rPr lang="en-US" sz="2800" dirty="0" err="1"/>
              <a:t>bermanfaat</a:t>
            </a:r>
            <a:r>
              <a:rPr lang="id-ID" sz="2800" dirty="0"/>
              <a:t>,diantaranya:</a:t>
            </a:r>
          </a:p>
          <a:p>
            <a:pPr algn="just"/>
            <a:endParaRPr lang="id-ID" sz="2800" dirty="0"/>
          </a:p>
          <a:p>
            <a:endParaRPr lang="en-US" sz="2800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16"/>
          </p:nvPr>
        </p:nvSpPr>
        <p:spPr>
          <a:xfrm>
            <a:off x="5974854" y="3343300"/>
            <a:ext cx="11089232" cy="1726455"/>
          </a:xfrm>
        </p:spPr>
        <p:txBody>
          <a:bodyPr>
            <a:noAutofit/>
          </a:bodyPr>
          <a:lstStyle/>
          <a:p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mempengaruhi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manajer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pemakai</a:t>
            </a:r>
            <a:r>
              <a:rPr lang="en-US" sz="2400" dirty="0"/>
              <a:t> </a:t>
            </a:r>
            <a:r>
              <a:rPr lang="en-US" sz="2400" dirty="0" err="1"/>
              <a:t>laporan</a:t>
            </a:r>
            <a:r>
              <a:rPr lang="en-US" sz="2400" dirty="0"/>
              <a:t> </a:t>
            </a:r>
            <a:r>
              <a:rPr lang="en-US" sz="2400" dirty="0" err="1"/>
              <a:t>keuangan</a:t>
            </a:r>
            <a:r>
              <a:rPr lang="en-US" sz="2400" dirty="0"/>
              <a:t> </a:t>
            </a:r>
            <a:r>
              <a:rPr lang="en-US" sz="2400" dirty="0" err="1"/>
              <a:t>lainnya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keberadaan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mampu</a:t>
            </a:r>
            <a:r>
              <a:rPr lang="en-US" sz="2400" dirty="0"/>
              <a:t> </a:t>
            </a:r>
            <a:r>
              <a:rPr lang="en-US" sz="2400" dirty="0" err="1"/>
              <a:t>mengubah</a:t>
            </a:r>
            <a:r>
              <a:rPr lang="en-US" sz="2400" dirty="0"/>
              <a:t>, </a:t>
            </a:r>
            <a:r>
              <a:rPr lang="en-US" sz="2400" dirty="0" err="1"/>
              <a:t>konsekuensi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tindakan</a:t>
            </a:r>
            <a:r>
              <a:rPr lang="en-US" sz="2400" dirty="0"/>
              <a:t> yang </a:t>
            </a:r>
            <a:r>
              <a:rPr lang="en-US" sz="2400" dirty="0" err="1"/>
              <a:t>diambil</a:t>
            </a:r>
            <a:r>
              <a:rPr lang="en-US" sz="2400" dirty="0"/>
              <a:t>.</a:t>
            </a:r>
          </a:p>
          <a:p>
            <a:endParaRPr kumimoji="1" lang="ja-JP" altLang="en-US" sz="2400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0"/>
          </p:nvPr>
        </p:nvSpPr>
        <p:spPr>
          <a:xfrm>
            <a:off x="6478911" y="4860318"/>
            <a:ext cx="9721080" cy="1078383"/>
          </a:xfrm>
        </p:spPr>
        <p:txBody>
          <a:bodyPr>
            <a:noAutofit/>
          </a:bodyPr>
          <a:lstStyle/>
          <a:p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menjadikan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yang </a:t>
            </a:r>
            <a:r>
              <a:rPr lang="en-US" sz="2400" dirty="0" err="1"/>
              <a:t>berbeda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meningkatkan</a:t>
            </a:r>
            <a:r>
              <a:rPr lang="en-US" sz="2400" dirty="0"/>
              <a:t> </a:t>
            </a:r>
            <a:r>
              <a:rPr lang="en-US" sz="2400" dirty="0" err="1"/>
              <a:t>kemampuan</a:t>
            </a:r>
            <a:r>
              <a:rPr lang="en-US" sz="2400" dirty="0"/>
              <a:t> </a:t>
            </a:r>
            <a:r>
              <a:rPr lang="en-US" sz="2400" dirty="0" err="1"/>
              <a:t>pembuat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memprediksi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membetulkan</a:t>
            </a:r>
            <a:r>
              <a:rPr lang="en-US" sz="2400" dirty="0"/>
              <a:t> </a:t>
            </a:r>
            <a:r>
              <a:rPr lang="en-US" sz="2400" dirty="0" err="1"/>
              <a:t>harapan</a:t>
            </a:r>
            <a:r>
              <a:rPr lang="en-US" sz="2400" dirty="0"/>
              <a:t> </a:t>
            </a:r>
            <a:r>
              <a:rPr lang="en-US" sz="2400" dirty="0" err="1"/>
              <a:t>awal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.</a:t>
            </a:r>
            <a:endParaRPr kumimoji="1" lang="ja-JP" altLang="en-US" sz="2400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2"/>
          </p:nvPr>
        </p:nvSpPr>
        <p:spPr>
          <a:xfrm>
            <a:off x="6478910" y="6225700"/>
            <a:ext cx="9505056" cy="1078383"/>
          </a:xfrm>
        </p:spPr>
        <p:txBody>
          <a:bodyPr>
            <a:noAutofit/>
          </a:bodyPr>
          <a:lstStyle/>
          <a:p>
            <a:r>
              <a:rPr lang="en-US" sz="2400" dirty="0" err="1"/>
              <a:t>tersedianya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pengambilan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sebelum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 </a:t>
            </a:r>
            <a:r>
              <a:rPr lang="en-US" sz="2400" dirty="0" err="1"/>
              <a:t>kehilangan</a:t>
            </a:r>
            <a:r>
              <a:rPr lang="en-US" sz="2400" dirty="0"/>
              <a:t> </a:t>
            </a:r>
            <a:r>
              <a:rPr lang="en-US" sz="2400" dirty="0" err="1"/>
              <a:t>kapasitas</a:t>
            </a:r>
            <a:r>
              <a:rPr lang="en-US" sz="2400" dirty="0"/>
              <a:t> </a:t>
            </a:r>
            <a:r>
              <a:rPr lang="en-US" sz="2400" dirty="0" err="1"/>
              <a:t>pengaruhnya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mempengaruhi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endParaRPr kumimoji="1" lang="ja-JP" altLang="en-US" sz="2400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4"/>
          </p:nvPr>
        </p:nvSpPr>
        <p:spPr>
          <a:xfrm>
            <a:off x="6478910" y="7593509"/>
            <a:ext cx="9721080" cy="1078383"/>
          </a:xfrm>
        </p:spPr>
        <p:txBody>
          <a:bodyPr>
            <a:noAutofit/>
          </a:bodyPr>
          <a:lstStyle/>
          <a:p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kualitas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yang </a:t>
            </a:r>
            <a:r>
              <a:rPr lang="en-US" sz="2400" dirty="0" err="1"/>
              <a:t>menyebabkan</a:t>
            </a:r>
            <a:r>
              <a:rPr lang="en-US" sz="2400" dirty="0"/>
              <a:t> </a:t>
            </a:r>
            <a:r>
              <a:rPr lang="en-US" sz="2400" dirty="0" err="1"/>
              <a:t>pemakaian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akuntansi</a:t>
            </a:r>
            <a:r>
              <a:rPr lang="en-US" sz="2400" dirty="0"/>
              <a:t>,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tergantung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kebenaran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yang </a:t>
            </a:r>
            <a:r>
              <a:rPr lang="en-US" sz="2400" dirty="0" err="1"/>
              <a:t>dihasilkan</a:t>
            </a:r>
            <a:endParaRPr kumimoji="1" lang="ja-JP" altLang="en-US" sz="2400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26"/>
          </p:nvPr>
        </p:nvSpPr>
        <p:spPr>
          <a:xfrm>
            <a:off x="6478910" y="8956465"/>
            <a:ext cx="9439963" cy="1078383"/>
          </a:xfrm>
        </p:spPr>
        <p:txBody>
          <a:bodyPr>
            <a:normAutofit/>
          </a:bodyPr>
          <a:lstStyle/>
          <a:p>
            <a:r>
              <a:rPr lang="en-US" sz="2400" dirty="0" err="1"/>
              <a:t>berhubungan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tingkat</a:t>
            </a:r>
            <a:r>
              <a:rPr lang="en-US" sz="2400" dirty="0"/>
              <a:t> </a:t>
            </a:r>
            <a:r>
              <a:rPr lang="en-US" sz="2400" dirty="0" err="1"/>
              <a:t>kesesuaian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pengukuran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deskripsi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fenomena</a:t>
            </a:r>
            <a:r>
              <a:rPr lang="en-US" sz="2400" dirty="0"/>
              <a:t> yang </a:t>
            </a:r>
            <a:r>
              <a:rPr lang="en-US" sz="2400" dirty="0" err="1"/>
              <a:t>digambarkan</a:t>
            </a:r>
            <a:endParaRPr kumimoji="1" lang="ja-JP" altLang="en-US" sz="2400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lvl="0"/>
            <a:r>
              <a:rPr lang="en-US" dirty="0" err="1">
                <a:solidFill>
                  <a:schemeClr val="bg2"/>
                </a:solidFill>
              </a:rPr>
              <a:t>Relevansi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informasi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 lvl="0"/>
            <a:r>
              <a:rPr lang="en-US" dirty="0"/>
              <a:t>Representational faithfulness</a:t>
            </a:r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umpan</a:t>
            </a:r>
            <a:r>
              <a:rPr lang="en-US" dirty="0"/>
              <a:t> </a:t>
            </a:r>
            <a:r>
              <a:rPr lang="en-US" dirty="0" err="1"/>
              <a:t>balik</a:t>
            </a:r>
            <a:r>
              <a:rPr lang="en-US" dirty="0"/>
              <a:t> </a:t>
            </a:r>
            <a:endParaRPr kumimoji="1" lang="ja-JP" altLang="en-US" dirty="0">
              <a:latin typeface="Route 159 Bold"/>
            </a:endParaRPr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lvl="0"/>
            <a:r>
              <a:rPr lang="en-US" dirty="0" err="1"/>
              <a:t>Ketepatan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(timeliness)</a:t>
            </a:r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lvl="0"/>
            <a:r>
              <a:rPr lang="en-US" dirty="0" err="1"/>
              <a:t>Keandalan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(</a:t>
            </a:r>
            <a:r>
              <a:rPr lang="en-US" dirty="0" err="1"/>
              <a:t>reliablelity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06362986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-1225946" y="246956"/>
            <a:ext cx="18048956" cy="1059135"/>
          </a:xfrm>
        </p:spPr>
        <p:txBody>
          <a:bodyPr/>
          <a:lstStyle/>
          <a:p>
            <a:r>
              <a:rPr lang="en-US" sz="4800" b="1" dirty="0"/>
              <a:t>Statements of Financial Accounting Concept No.6 </a:t>
            </a:r>
            <a:r>
              <a:rPr lang="en-US" sz="4800" b="1" dirty="0" err="1"/>
              <a:t>Elemen-elemen</a:t>
            </a:r>
            <a:r>
              <a:rPr lang="en-US" sz="4800" b="1" dirty="0"/>
              <a:t> </a:t>
            </a:r>
            <a:r>
              <a:rPr lang="en-US" sz="4800" b="1" dirty="0" err="1"/>
              <a:t>Laporan</a:t>
            </a:r>
            <a:r>
              <a:rPr lang="en-US" sz="4800" b="1" dirty="0"/>
              <a:t> </a:t>
            </a:r>
            <a:r>
              <a:rPr lang="en-US" sz="4800" b="1" dirty="0" err="1"/>
              <a:t>Keuangan</a:t>
            </a:r>
            <a:r>
              <a:rPr lang="en-US" sz="4800" b="1" dirty="0"/>
              <a:t> </a:t>
            </a:r>
            <a:endParaRPr lang="en-US" sz="4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459DFB-86F3-43FA-8567-2EA6E426AE90}" type="slidenum">
              <a:rPr lang="ja-JP" altLang="en-US" smtClean="0"/>
              <a:pPr/>
              <a:t>9</a:t>
            </a:fld>
            <a:endParaRPr lang="ja-JP" altLang="en-US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>
          <a:xfrm>
            <a:off x="1510358" y="1399084"/>
            <a:ext cx="16633848" cy="1296144"/>
          </a:xfrm>
        </p:spPr>
        <p:txBody>
          <a:bodyPr>
            <a:noAutofit/>
          </a:bodyPr>
          <a:lstStyle/>
          <a:p>
            <a:r>
              <a:rPr lang="en-US" dirty="0"/>
              <a:t>SFAC No. 6, “ Elements of Financial Statement of Business Enterprises “,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sepuluh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: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21"/>
          </p:nvPr>
        </p:nvSpPr>
        <p:spPr>
          <a:xfrm>
            <a:off x="1798390" y="2623220"/>
            <a:ext cx="4270738" cy="720080"/>
          </a:xfrm>
        </p:spPr>
        <p:txBody>
          <a:bodyPr/>
          <a:lstStyle/>
          <a:p>
            <a:pPr lvl="0"/>
            <a:r>
              <a:rPr lang="en-US" dirty="0" err="1"/>
              <a:t>Aset</a:t>
            </a:r>
            <a:r>
              <a:rPr lang="en-US" dirty="0"/>
              <a:t> (assets) </a:t>
            </a: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24"/>
          </p:nvPr>
        </p:nvSpPr>
        <p:spPr>
          <a:xfrm>
            <a:off x="1510358" y="3559324"/>
            <a:ext cx="4752528" cy="1971833"/>
          </a:xfrm>
        </p:spPr>
        <p:txBody>
          <a:bodyPr/>
          <a:lstStyle/>
          <a:p>
            <a:r>
              <a:rPr lang="en-US" sz="2000" b="1" dirty="0" err="1">
                <a:solidFill>
                  <a:schemeClr val="bg1"/>
                </a:solidFill>
              </a:rPr>
              <a:t>Adalah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manfaat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ekonomi</a:t>
            </a:r>
            <a:r>
              <a:rPr lang="en-US" sz="2000" b="1" dirty="0">
                <a:solidFill>
                  <a:schemeClr val="bg1"/>
                </a:solidFill>
              </a:rPr>
              <a:t> yang </a:t>
            </a:r>
            <a:r>
              <a:rPr lang="en-US" sz="2000" b="1" dirty="0" err="1">
                <a:solidFill>
                  <a:schemeClr val="bg1"/>
                </a:solidFill>
              </a:rPr>
              <a:t>mungkin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terjadi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dimasa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mendatang</a:t>
            </a:r>
            <a:r>
              <a:rPr lang="en-US" sz="2000" b="1" dirty="0">
                <a:solidFill>
                  <a:schemeClr val="bg1"/>
                </a:solidFill>
              </a:rPr>
              <a:t> yang </a:t>
            </a:r>
            <a:r>
              <a:rPr lang="en-US" sz="2000" b="1" dirty="0" err="1">
                <a:solidFill>
                  <a:schemeClr val="bg1"/>
                </a:solidFill>
              </a:rPr>
              <a:t>diperoleh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atau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dikendalikan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oleh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suatu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entitas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tertentu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sebagai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akibat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transaksi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atau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peristiwa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masa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lalu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26"/>
          </p:nvPr>
        </p:nvSpPr>
        <p:spPr>
          <a:xfrm>
            <a:off x="7559030" y="2551212"/>
            <a:ext cx="4270738" cy="720080"/>
          </a:xfrm>
        </p:spPr>
        <p:txBody>
          <a:bodyPr/>
          <a:lstStyle/>
          <a:p>
            <a:pPr lvl="0"/>
            <a:r>
              <a:rPr lang="en-US" dirty="0" err="1"/>
              <a:t>Utang</a:t>
            </a:r>
            <a:r>
              <a:rPr lang="en-US" dirty="0"/>
              <a:t> (</a:t>
            </a:r>
            <a:r>
              <a:rPr lang="en-US" dirty="0" err="1"/>
              <a:t>liabitilies</a:t>
            </a:r>
            <a:r>
              <a:rPr lang="en-US" dirty="0"/>
              <a:t>) </a:t>
            </a:r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27"/>
          </p:nvPr>
        </p:nvSpPr>
        <p:spPr>
          <a:xfrm>
            <a:off x="7198990" y="3487316"/>
            <a:ext cx="5040560" cy="2376264"/>
          </a:xfrm>
        </p:spPr>
        <p:txBody>
          <a:bodyPr/>
          <a:lstStyle/>
          <a:p>
            <a:r>
              <a:rPr lang="en-US" sz="2000" b="1" dirty="0" err="1">
                <a:solidFill>
                  <a:schemeClr val="bg1"/>
                </a:solidFill>
              </a:rPr>
              <a:t>pengorbanan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manfaat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ekonomi</a:t>
            </a:r>
            <a:r>
              <a:rPr lang="en-US" sz="2000" b="1" dirty="0">
                <a:solidFill>
                  <a:schemeClr val="bg1"/>
                </a:solidFill>
              </a:rPr>
              <a:t> yang </a:t>
            </a:r>
            <a:r>
              <a:rPr lang="en-US" sz="2000" b="1" dirty="0" err="1">
                <a:solidFill>
                  <a:schemeClr val="bg1"/>
                </a:solidFill>
              </a:rPr>
              <a:t>mungkin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terjadi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dimasa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mendatang</a:t>
            </a:r>
            <a:r>
              <a:rPr lang="en-US" sz="2000" b="1" dirty="0">
                <a:solidFill>
                  <a:schemeClr val="bg1"/>
                </a:solidFill>
              </a:rPr>
              <a:t> yang </a:t>
            </a:r>
            <a:r>
              <a:rPr lang="en-US" sz="2000" b="1" dirty="0" err="1">
                <a:solidFill>
                  <a:schemeClr val="bg1"/>
                </a:solidFill>
              </a:rPr>
              <a:t>berasal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dari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kewajiban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sekarang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suatu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entitas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untuk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mentrasfer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aset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atau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menyerahkan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jasa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pada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entitas</a:t>
            </a:r>
            <a:r>
              <a:rPr lang="en-US" sz="2000" b="1" dirty="0">
                <a:solidFill>
                  <a:schemeClr val="bg1"/>
                </a:solidFill>
              </a:rPr>
              <a:t> lain </a:t>
            </a:r>
            <a:r>
              <a:rPr lang="en-US" sz="2000" b="1" dirty="0" err="1">
                <a:solidFill>
                  <a:schemeClr val="bg1"/>
                </a:solidFill>
              </a:rPr>
              <a:t>dimasa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mendatang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sebagai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akibat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transaksi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masa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lalu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29"/>
          </p:nvPr>
        </p:nvSpPr>
        <p:spPr>
          <a:xfrm>
            <a:off x="13391678" y="2479204"/>
            <a:ext cx="4270738" cy="720080"/>
          </a:xfrm>
        </p:spPr>
        <p:txBody>
          <a:bodyPr/>
          <a:lstStyle/>
          <a:p>
            <a:pPr lvl="0"/>
            <a:r>
              <a:rPr lang="en-US" dirty="0" err="1"/>
              <a:t>Ekuitas</a:t>
            </a:r>
            <a:r>
              <a:rPr lang="en-US" dirty="0"/>
              <a:t> (equity) </a:t>
            </a: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sz="2000" b="1" dirty="0" err="1">
                <a:solidFill>
                  <a:schemeClr val="bg1"/>
                </a:solidFill>
              </a:rPr>
              <a:t>hak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sisa</a:t>
            </a:r>
            <a:r>
              <a:rPr lang="en-US" sz="2000" b="1" dirty="0">
                <a:solidFill>
                  <a:schemeClr val="bg1"/>
                </a:solidFill>
              </a:rPr>
              <a:t> (residual interest) </a:t>
            </a:r>
            <a:r>
              <a:rPr lang="en-US" sz="2000" b="1" dirty="0" err="1">
                <a:solidFill>
                  <a:schemeClr val="bg1"/>
                </a:solidFill>
              </a:rPr>
              <a:t>atas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aset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suatu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entitas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setelah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dikurangi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dengan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utang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pPr lvl="0"/>
            <a:r>
              <a:rPr lang="en-US" sz="2800" dirty="0" err="1"/>
              <a:t>Investasi</a:t>
            </a:r>
            <a:r>
              <a:rPr lang="en-US" sz="2800" dirty="0"/>
              <a:t> </a:t>
            </a:r>
            <a:r>
              <a:rPr lang="en-US" sz="2800" dirty="0" err="1"/>
              <a:t>oleh</a:t>
            </a:r>
            <a:r>
              <a:rPr lang="en-US" sz="2800" dirty="0"/>
              <a:t> </a:t>
            </a:r>
            <a:r>
              <a:rPr lang="en-US" sz="2800" dirty="0" err="1"/>
              <a:t>pemilik</a:t>
            </a:r>
            <a:r>
              <a:rPr lang="en-US" sz="2800" dirty="0"/>
              <a:t> (investment by owners) </a:t>
            </a:r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33"/>
          </p:nvPr>
        </p:nvSpPr>
        <p:spPr>
          <a:xfrm>
            <a:off x="1654374" y="7231732"/>
            <a:ext cx="4680520" cy="1971833"/>
          </a:xfrm>
        </p:spPr>
        <p:txBody>
          <a:bodyPr/>
          <a:lstStyle/>
          <a:p>
            <a:r>
              <a:rPr lang="en-US" sz="2000" b="1" dirty="0" err="1">
                <a:solidFill>
                  <a:schemeClr val="bg1"/>
                </a:solidFill>
              </a:rPr>
              <a:t>kenaikan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aset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neto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suatu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perusahaan</a:t>
            </a:r>
            <a:r>
              <a:rPr lang="en-US" sz="2000" b="1" dirty="0">
                <a:solidFill>
                  <a:schemeClr val="bg1"/>
                </a:solidFill>
              </a:rPr>
              <a:t> yang </a:t>
            </a:r>
            <a:r>
              <a:rPr lang="en-US" sz="2000" b="1" dirty="0" err="1">
                <a:solidFill>
                  <a:schemeClr val="bg1"/>
                </a:solidFill>
              </a:rPr>
              <a:t>berasal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dari</a:t>
            </a:r>
            <a:r>
              <a:rPr lang="en-US" sz="2000" b="1" dirty="0">
                <a:solidFill>
                  <a:schemeClr val="bg1"/>
                </a:solidFill>
              </a:rPr>
              <a:t> transfer </a:t>
            </a:r>
            <a:r>
              <a:rPr lang="en-US" sz="2000" b="1" dirty="0" err="1">
                <a:solidFill>
                  <a:schemeClr val="bg1"/>
                </a:solidFill>
              </a:rPr>
              <a:t>entitas</a:t>
            </a:r>
            <a:r>
              <a:rPr lang="en-US" sz="2000" b="1" dirty="0">
                <a:solidFill>
                  <a:schemeClr val="bg1"/>
                </a:solidFill>
              </a:rPr>
              <a:t> lain </a:t>
            </a:r>
            <a:r>
              <a:rPr lang="en-US" sz="2000" b="1" dirty="0" err="1">
                <a:solidFill>
                  <a:schemeClr val="bg1"/>
                </a:solidFill>
              </a:rPr>
              <a:t>ke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perusahaan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tersebut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atas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sesuatu</a:t>
            </a:r>
            <a:r>
              <a:rPr lang="en-US" sz="2000" b="1" dirty="0">
                <a:solidFill>
                  <a:schemeClr val="bg1"/>
                </a:solidFill>
              </a:rPr>
              <a:t> yang </a:t>
            </a:r>
            <a:r>
              <a:rPr lang="en-US" sz="2000" b="1" dirty="0" err="1">
                <a:solidFill>
                  <a:schemeClr val="bg1"/>
                </a:solidFill>
              </a:rPr>
              <a:t>bernilai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untuk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memperoleh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hak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kepemilikan</a:t>
            </a:r>
            <a:r>
              <a:rPr lang="en-US" sz="2000" b="1" dirty="0">
                <a:solidFill>
                  <a:schemeClr val="bg1"/>
                </a:solidFill>
              </a:rPr>
              <a:t> (</a:t>
            </a:r>
            <a:r>
              <a:rPr lang="en-US" sz="2000" b="1" dirty="0" err="1">
                <a:solidFill>
                  <a:schemeClr val="bg1"/>
                </a:solidFill>
              </a:rPr>
              <a:t>atau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ekuitas</a:t>
            </a:r>
            <a:r>
              <a:rPr lang="en-US" sz="2000" b="1" dirty="0">
                <a:solidFill>
                  <a:schemeClr val="bg1"/>
                </a:solidFill>
              </a:rPr>
              <a:t>) </a:t>
            </a:r>
            <a:r>
              <a:rPr lang="en-US" sz="2000" b="1" dirty="0" err="1">
                <a:solidFill>
                  <a:schemeClr val="bg1"/>
                </a:solidFill>
              </a:rPr>
              <a:t>dalam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perusahaan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tersebut</a:t>
            </a:r>
            <a:r>
              <a:rPr lang="en-US" sz="2000" b="1" dirty="0">
                <a:solidFill>
                  <a:schemeClr val="bg1"/>
                </a:solidFill>
              </a:rPr>
              <a:t>.</a:t>
            </a:r>
          </a:p>
          <a:p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pPr lvl="0"/>
            <a:r>
              <a:rPr lang="en-US" sz="2800" dirty="0" err="1"/>
              <a:t>Distribusi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pemilik</a:t>
            </a:r>
            <a:r>
              <a:rPr lang="en-US" sz="2800" dirty="0"/>
              <a:t> (distribution to owners)</a:t>
            </a:r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36"/>
          </p:nvPr>
        </p:nvSpPr>
        <p:spPr>
          <a:xfrm>
            <a:off x="7631038" y="7231732"/>
            <a:ext cx="4308618" cy="1971833"/>
          </a:xfrm>
        </p:spPr>
        <p:txBody>
          <a:bodyPr/>
          <a:lstStyle/>
          <a:p>
            <a:r>
              <a:rPr lang="en-US" sz="2000" b="1" dirty="0" err="1">
                <a:solidFill>
                  <a:schemeClr val="bg1"/>
                </a:solidFill>
              </a:rPr>
              <a:t>penurunan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aset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neto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suatu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perusahaan</a:t>
            </a:r>
            <a:r>
              <a:rPr lang="en-US" sz="2000" b="1" dirty="0">
                <a:solidFill>
                  <a:schemeClr val="bg1"/>
                </a:solidFill>
              </a:rPr>
              <a:t> yang </a:t>
            </a:r>
            <a:r>
              <a:rPr lang="en-US" sz="2000" b="1" dirty="0" err="1">
                <a:solidFill>
                  <a:schemeClr val="bg1"/>
                </a:solidFill>
              </a:rPr>
              <a:t>berasal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dari</a:t>
            </a:r>
            <a:r>
              <a:rPr lang="en-US" sz="2000" b="1" dirty="0">
                <a:solidFill>
                  <a:schemeClr val="bg1"/>
                </a:solidFill>
              </a:rPr>
              <a:t> transfer </a:t>
            </a:r>
            <a:r>
              <a:rPr lang="en-US" sz="2000" b="1" dirty="0" err="1">
                <a:solidFill>
                  <a:schemeClr val="bg1"/>
                </a:solidFill>
              </a:rPr>
              <a:t>aset</a:t>
            </a:r>
            <a:r>
              <a:rPr lang="en-US" sz="2000" b="1" dirty="0">
                <a:solidFill>
                  <a:schemeClr val="bg1"/>
                </a:solidFill>
              </a:rPr>
              <a:t>, </a:t>
            </a:r>
            <a:r>
              <a:rPr lang="en-US" sz="2000" b="1" dirty="0" err="1">
                <a:solidFill>
                  <a:schemeClr val="bg1"/>
                </a:solidFill>
              </a:rPr>
              <a:t>penyerahan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jasa</a:t>
            </a:r>
            <a:r>
              <a:rPr lang="en-US" sz="2000" b="1" dirty="0">
                <a:solidFill>
                  <a:schemeClr val="bg1"/>
                </a:solidFill>
              </a:rPr>
              <a:t>, </a:t>
            </a:r>
            <a:r>
              <a:rPr lang="en-US" sz="2000" b="1" dirty="0" err="1">
                <a:solidFill>
                  <a:schemeClr val="bg1"/>
                </a:solidFill>
              </a:rPr>
              <a:t>atau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penambahan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utang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oleh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perusahaan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kepada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pemilik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pPr lvl="0"/>
            <a:r>
              <a:rPr lang="en-US" sz="2800" dirty="0" err="1"/>
              <a:t>Laba</a:t>
            </a:r>
            <a:r>
              <a:rPr lang="en-US" sz="2800" dirty="0"/>
              <a:t> </a:t>
            </a:r>
            <a:r>
              <a:rPr lang="en-US" sz="2800" dirty="0" err="1"/>
              <a:t>komprehensif</a:t>
            </a:r>
            <a:r>
              <a:rPr lang="en-US" sz="2800" dirty="0"/>
              <a:t> (comprehensive income) </a:t>
            </a:r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39"/>
          </p:nvPr>
        </p:nvSpPr>
        <p:spPr>
          <a:xfrm>
            <a:off x="13319670" y="7159724"/>
            <a:ext cx="4308618" cy="1971833"/>
          </a:xfrm>
        </p:spPr>
        <p:txBody>
          <a:bodyPr/>
          <a:lstStyle/>
          <a:p>
            <a:r>
              <a:rPr lang="en-US" sz="2000" b="1" dirty="0" err="1">
                <a:solidFill>
                  <a:schemeClr val="bg1"/>
                </a:solidFill>
              </a:rPr>
              <a:t>perubahan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ekuitas</a:t>
            </a:r>
            <a:r>
              <a:rPr lang="en-US" sz="2000" b="1" dirty="0">
                <a:solidFill>
                  <a:schemeClr val="bg1"/>
                </a:solidFill>
              </a:rPr>
              <a:t> (</a:t>
            </a:r>
            <a:r>
              <a:rPr lang="en-US" sz="2000" b="1" dirty="0" err="1">
                <a:solidFill>
                  <a:schemeClr val="bg1"/>
                </a:solidFill>
              </a:rPr>
              <a:t>aset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neto</a:t>
            </a:r>
            <a:r>
              <a:rPr lang="en-US" sz="2000" b="1" dirty="0">
                <a:solidFill>
                  <a:schemeClr val="bg1"/>
                </a:solidFill>
              </a:rPr>
              <a:t>) </a:t>
            </a:r>
            <a:r>
              <a:rPr lang="en-US" sz="2000" b="1" dirty="0" err="1">
                <a:solidFill>
                  <a:schemeClr val="bg1"/>
                </a:solidFill>
              </a:rPr>
              <a:t>suatu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entitas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selam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satu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perioda</a:t>
            </a:r>
            <a:r>
              <a:rPr lang="en-US" sz="2000" b="1" dirty="0">
                <a:solidFill>
                  <a:schemeClr val="bg1"/>
                </a:solidFill>
              </a:rPr>
              <a:t> yang </a:t>
            </a:r>
            <a:r>
              <a:rPr lang="en-US" sz="2000" b="1" dirty="0" err="1">
                <a:solidFill>
                  <a:schemeClr val="bg1"/>
                </a:solidFill>
              </a:rPr>
              <a:t>berasal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dari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transaksi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atau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peristiwa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kondisi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lainnya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dari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sumber</a:t>
            </a:r>
            <a:r>
              <a:rPr lang="en-US" sz="2000" b="1" dirty="0">
                <a:solidFill>
                  <a:schemeClr val="bg1"/>
                </a:solidFill>
              </a:rPr>
              <a:t> yang </a:t>
            </a:r>
            <a:r>
              <a:rPr lang="en-US" sz="2000" b="1" dirty="0" err="1">
                <a:solidFill>
                  <a:schemeClr val="bg1"/>
                </a:solidFill>
              </a:rPr>
              <a:t>bukan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berasal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dari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pemilik</a:t>
            </a:r>
            <a:r>
              <a:rPr lang="en-US" sz="2000" b="1" dirty="0">
                <a:solidFill>
                  <a:schemeClr val="bg1"/>
                </a:solidFill>
              </a:rPr>
              <a:t>.</a:t>
            </a:r>
            <a:endParaRPr kumimoji="1" lang="ja-JP" altLang="en-US" sz="20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7868097"/>
      </p:ext>
    </p:extLst>
  </p:cSld>
  <p:clrMapOvr>
    <a:masterClrMapping/>
  </p:clrMapOvr>
  <p:transition spd="slow">
    <p:pull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heme/theme1.xml><?xml version="1.0" encoding="utf-8"?>
<a:theme xmlns:a="http://schemas.openxmlformats.org/drawingml/2006/main" name="Alphard">
  <a:themeElements>
    <a:clrScheme name="Orange">
      <a:dk1>
        <a:srgbClr val="F2F2F2"/>
      </a:dk1>
      <a:lt1>
        <a:srgbClr val="F2F2F2"/>
      </a:lt1>
      <a:dk2>
        <a:srgbClr val="2F2F2F"/>
      </a:dk2>
      <a:lt2>
        <a:srgbClr val="2F2F2F"/>
      </a:lt2>
      <a:accent1>
        <a:srgbClr val="F2F2F2"/>
      </a:accent1>
      <a:accent2>
        <a:srgbClr val="2F2F2F"/>
      </a:accent2>
      <a:accent3>
        <a:srgbClr val="002060"/>
      </a:accent3>
      <a:accent4>
        <a:srgbClr val="A70000"/>
      </a:accent4>
      <a:accent5>
        <a:srgbClr val="205867"/>
      </a:accent5>
      <a:accent6>
        <a:srgbClr val="003300"/>
      </a:accent6>
      <a:hlink>
        <a:srgbClr val="F2F2F2"/>
      </a:hlink>
      <a:folHlink>
        <a:srgbClr val="8B8B8B"/>
      </a:folHlink>
    </a:clrScheme>
    <a:fontScheme name="Alphard">
      <a:majorFont>
        <a:latin typeface="Roboto Thin"/>
        <a:ea typeface="Capella"/>
        <a:cs typeface=""/>
      </a:majorFont>
      <a:minorFont>
        <a:latin typeface="Clear Sans Thin"/>
        <a:ea typeface="Capella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prstDash val="sysDot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bg1">
              <a:lumMod val="75000"/>
            </a:schemeClr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Alphard - No Contents">
  <a:themeElements>
    <a:clrScheme name="Orange">
      <a:dk1>
        <a:srgbClr val="F2F2F2"/>
      </a:dk1>
      <a:lt1>
        <a:srgbClr val="F2F2F2"/>
      </a:lt1>
      <a:dk2>
        <a:srgbClr val="2F2F2F"/>
      </a:dk2>
      <a:lt2>
        <a:srgbClr val="2F2F2F"/>
      </a:lt2>
      <a:accent1>
        <a:srgbClr val="F2F2F2"/>
      </a:accent1>
      <a:accent2>
        <a:srgbClr val="2F2F2F"/>
      </a:accent2>
      <a:accent3>
        <a:srgbClr val="002060"/>
      </a:accent3>
      <a:accent4>
        <a:srgbClr val="A70000"/>
      </a:accent4>
      <a:accent5>
        <a:srgbClr val="205867"/>
      </a:accent5>
      <a:accent6>
        <a:srgbClr val="003300"/>
      </a:accent6>
      <a:hlink>
        <a:srgbClr val="F2F2F2"/>
      </a:hlink>
      <a:folHlink>
        <a:srgbClr val="8B8B8B"/>
      </a:folHlink>
    </a:clrScheme>
    <a:fontScheme name="Alphard">
      <a:majorFont>
        <a:latin typeface="Roboto Thin"/>
        <a:ea typeface="Capella"/>
        <a:cs typeface=""/>
      </a:majorFont>
      <a:minorFont>
        <a:latin typeface="Clear Sans Thin"/>
        <a:ea typeface="Capella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4292</TotalTime>
  <Words>1414</Words>
  <Application>Microsoft Office PowerPoint</Application>
  <PresentationFormat>Custom</PresentationFormat>
  <Paragraphs>106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Calibri</vt:lpstr>
      <vt:lpstr>Clear Sans Light</vt:lpstr>
      <vt:lpstr>Clear Sans Thin</vt:lpstr>
      <vt:lpstr>Roboto Thin</vt:lpstr>
      <vt:lpstr>Route 159 Bold</vt:lpstr>
      <vt:lpstr>Route 159 Light</vt:lpstr>
      <vt:lpstr>Route 159 SemiBold</vt:lpstr>
      <vt:lpstr>Route 159 UltraLight</vt:lpstr>
      <vt:lpstr>Wingdings</vt:lpstr>
      <vt:lpstr>Alphard</vt:lpstr>
      <vt:lpstr>Alphard - No Contents</vt:lpstr>
      <vt:lpstr>Rerangka Konseptual dan  Tujuan Pelaporan Akuntansi</vt:lpstr>
      <vt:lpstr>Kerangka Konseptual</vt:lpstr>
      <vt:lpstr>ISU-ISU KERANGKA KONSEPTUAL</vt:lpstr>
      <vt:lpstr>ISU-ISU KERANGKA KONSEPTUAL</vt:lpstr>
      <vt:lpstr>HAL-HAL YANG MENDASARI KONSEP AKUNTANSI AKRUAL </vt:lpstr>
      <vt:lpstr>STATEMENTS OF FINANCIAL ACCOUNTING CONCEPT (SFAC)</vt:lpstr>
      <vt:lpstr>STATEMENTS OF FINANCIAL ACCOUNTING CONCEPT (SFAC)</vt:lpstr>
      <vt:lpstr>STATEMENTS OF FINANCIAL ACCOUNTING CONCEPT (SFAC)</vt:lpstr>
      <vt:lpstr>Statements of Financial Accounting Concept No.6 Elemen-elemen Laporan Keuangan </vt:lpstr>
      <vt:lpstr>Statements of Financial Accounting Concept No.6 Elemen-elemen Laporan Keuangan </vt:lpstr>
      <vt:lpstr>TUJUAN PELAPORAN KEUANGAN </vt:lpstr>
      <vt:lpstr>Simpulan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Alphard</dc:title>
  <dc:creator>Jun</dc:creator>
  <cp:lastModifiedBy>HP</cp:lastModifiedBy>
  <cp:revision>94</cp:revision>
  <dcterms:created xsi:type="dcterms:W3CDTF">2014-06-11T16:23:30Z</dcterms:created>
  <dcterms:modified xsi:type="dcterms:W3CDTF">2020-11-01T23:09:34Z</dcterms:modified>
</cp:coreProperties>
</file>