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6" r:id="rId4"/>
    <p:sldId id="269" r:id="rId5"/>
    <p:sldId id="288" r:id="rId6"/>
    <p:sldId id="272" r:id="rId7"/>
    <p:sldId id="289" r:id="rId8"/>
    <p:sldId id="294" r:id="rId9"/>
    <p:sldId id="295" r:id="rId10"/>
    <p:sldId id="290" r:id="rId11"/>
    <p:sldId id="291" r:id="rId12"/>
    <p:sldId id="292" r:id="rId13"/>
    <p:sldId id="296" r:id="rId14"/>
    <p:sldId id="293" r:id="rId15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76" y="72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694D-C816-4799-8434-FF8CC07F3132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77BE-1EED-4370-943A-7114F211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3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0D54-2C2D-47E6-863C-58AABB3957B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BA1EA-889B-414D-85D8-779232156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BA1EA-889B-414D-85D8-7792321565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animBg="1"/>
      <p:bldP spid="14" grpId="0" animBg="1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9127" y="2623220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548000" y="3356237"/>
            <a:ext cx="11593288" cy="221931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4534694" y="5791572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6524589"/>
            <a:ext cx="11593288" cy="221931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404000" y="2767236"/>
            <a:ext cx="132455" cy="129614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12106" y="5935588"/>
            <a:ext cx="132455" cy="129614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9127" y="2407196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519127" y="3140213"/>
            <a:ext cx="11593288" cy="135521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814614" y="4711452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814614" y="5444469"/>
            <a:ext cx="11593288" cy="135521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6190878" y="7015708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6190878" y="7748725"/>
            <a:ext cx="11593288" cy="135521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366342" y="2551212"/>
            <a:ext cx="132455" cy="129614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3670598" y="4855468"/>
            <a:ext cx="132455" cy="129614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046862" y="7159724"/>
            <a:ext cx="132455" cy="129614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4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3031638" y="3415308"/>
            <a:ext cx="4335864" cy="138330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 rot="363050">
            <a:off x="5968471" y="3595246"/>
            <a:ext cx="6340035" cy="366161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256000" y="3718605"/>
            <a:ext cx="3231738" cy="134853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072000" y="4006637"/>
            <a:ext cx="3231738" cy="134853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013979" y="5590813"/>
            <a:ext cx="3231738" cy="134853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828000" y="5883193"/>
            <a:ext cx="3231738" cy="134853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58230" y="2767236"/>
            <a:ext cx="4335864" cy="1383300"/>
          </a:xfrm>
        </p:spPr>
        <p:txBody>
          <a:bodyPr anchor="ctr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698299" y="6939352"/>
            <a:ext cx="4335864" cy="1383300"/>
          </a:xfrm>
        </p:spPr>
        <p:txBody>
          <a:bodyPr anchor="ctr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13592318" y="7580812"/>
            <a:ext cx="4335864" cy="1383300"/>
          </a:xfrm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8" name="カギ線コネクタ 7"/>
          <p:cNvCxnSpPr>
            <a:stCxn id="16" idx="1"/>
            <a:endCxn id="34" idx="3"/>
          </p:cNvCxnSpPr>
          <p:nvPr userDrawn="1"/>
        </p:nvCxnSpPr>
        <p:spPr>
          <a:xfrm rot="10800000">
            <a:off x="4694094" y="3458887"/>
            <a:ext cx="561906" cy="933989"/>
          </a:xfrm>
          <a:prstGeom prst="bentConnector3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>
            <a:stCxn id="32" idx="1"/>
            <a:endCxn id="35" idx="3"/>
          </p:cNvCxnSpPr>
          <p:nvPr userDrawn="1"/>
        </p:nvCxnSpPr>
        <p:spPr>
          <a:xfrm rot="10800000" flipV="1">
            <a:off x="5034163" y="6265082"/>
            <a:ext cx="979816" cy="1365919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>
            <a:stCxn id="31" idx="3"/>
            <a:endCxn id="36" idx="1"/>
          </p:cNvCxnSpPr>
          <p:nvPr userDrawn="1"/>
        </p:nvCxnSpPr>
        <p:spPr>
          <a:xfrm flipV="1">
            <a:off x="12303738" y="4106958"/>
            <a:ext cx="727900" cy="573949"/>
          </a:xfrm>
          <a:prstGeom prst="bentConnector3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stCxn id="33" idx="3"/>
            <a:endCxn id="43" idx="1"/>
          </p:cNvCxnSpPr>
          <p:nvPr userDrawn="1"/>
        </p:nvCxnSpPr>
        <p:spPr>
          <a:xfrm>
            <a:off x="13059738" y="6557463"/>
            <a:ext cx="443244" cy="1696853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 userDrawn="1"/>
        </p:nvSpPr>
        <p:spPr>
          <a:xfrm>
            <a:off x="12991508" y="3458887"/>
            <a:ext cx="86426" cy="1347007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3502982" y="7580812"/>
            <a:ext cx="86426" cy="1347007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673215" y="2792689"/>
            <a:ext cx="86426" cy="1347007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4968695" y="6990942"/>
            <a:ext cx="86426" cy="1347007"/>
          </a:xfrm>
          <a:prstGeom prst="rect">
            <a:avLst/>
          </a:prstGeom>
          <a:solidFill>
            <a:schemeClr val="tx1">
              <a:lumMod val="9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5274348" y="3845240"/>
            <a:ext cx="3200685" cy="1095268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9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9080546" y="4108616"/>
            <a:ext cx="3200685" cy="1095268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0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6014529" y="5717448"/>
            <a:ext cx="3200685" cy="1095268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863286" y="5981525"/>
            <a:ext cx="3200685" cy="1095268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702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5" grpId="0" animBg="1"/>
      <p:bldP spid="16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animBg="1"/>
      <p:bldP spid="45" grpId="0" animBg="1"/>
      <p:bldP spid="4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3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 rot="363050">
            <a:off x="6885636" y="2896287"/>
            <a:ext cx="3231057" cy="10072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766942" y="2717309"/>
            <a:ext cx="3231738" cy="10121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正方形/長方形 17"/>
          <p:cNvSpPr/>
          <p:nvPr userDrawn="1"/>
        </p:nvSpPr>
        <p:spPr>
          <a:xfrm rot="363050">
            <a:off x="6885636" y="4527566"/>
            <a:ext cx="3231057" cy="10072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6766942" y="4348588"/>
            <a:ext cx="3231738" cy="10121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正方形/長方形 19"/>
          <p:cNvSpPr/>
          <p:nvPr userDrawn="1"/>
        </p:nvSpPr>
        <p:spPr>
          <a:xfrm rot="363050">
            <a:off x="6885636" y="6153937"/>
            <a:ext cx="3231057" cy="10072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6766942" y="5974959"/>
            <a:ext cx="3231738" cy="10121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正方形/長方形 21"/>
          <p:cNvSpPr/>
          <p:nvPr userDrawn="1"/>
        </p:nvSpPr>
        <p:spPr>
          <a:xfrm rot="363050">
            <a:off x="6885636" y="7785216"/>
            <a:ext cx="3231057" cy="10072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6766942" y="7606238"/>
            <a:ext cx="3231738" cy="10121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0367342" y="4207396"/>
            <a:ext cx="7344816" cy="135710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10367342" y="2551212"/>
            <a:ext cx="7344816" cy="135710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10367342" y="7530814"/>
            <a:ext cx="7344816" cy="135710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5874630"/>
            <a:ext cx="7344816" cy="135710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87555" y="2728798"/>
            <a:ext cx="5287300" cy="5889544"/>
          </a:xfrm>
        </p:spPr>
        <p:txBody>
          <a:bodyPr anchor="ctr">
            <a:noAutofit/>
          </a:bodyPr>
          <a:lstStyle>
            <a:lvl1pPr algn="l"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6778345" y="2717309"/>
            <a:ext cx="3220335" cy="997062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6766942" y="4362462"/>
            <a:ext cx="3220335" cy="997062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6761431" y="5974959"/>
            <a:ext cx="3220335" cy="997062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6766942" y="7606238"/>
            <a:ext cx="3220335" cy="997062"/>
          </a:xfrm>
        </p:spPr>
        <p:txBody>
          <a:bodyPr anchor="ctr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62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7655204" y="2125853"/>
            <a:ext cx="9912938" cy="99706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687555" y="2728798"/>
            <a:ext cx="5287300" cy="5889544"/>
          </a:xfrm>
        </p:spPr>
        <p:txBody>
          <a:bodyPr anchor="ctr">
            <a:noAutofit/>
          </a:bodyPr>
          <a:lstStyle>
            <a:lvl1pPr algn="l"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正方形/長方形 28"/>
          <p:cNvSpPr/>
          <p:nvPr userDrawn="1"/>
        </p:nvSpPr>
        <p:spPr>
          <a:xfrm rot="363050">
            <a:off x="6747683" y="1486112"/>
            <a:ext cx="912983" cy="9078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622925" y="1640975"/>
            <a:ext cx="912983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1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7655204" y="3361626"/>
            <a:ext cx="9912938" cy="99706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正方形/長方形 31"/>
          <p:cNvSpPr/>
          <p:nvPr userDrawn="1"/>
        </p:nvSpPr>
        <p:spPr>
          <a:xfrm rot="363050">
            <a:off x="6747685" y="2956843"/>
            <a:ext cx="912983" cy="9078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622926" y="2962549"/>
            <a:ext cx="912983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7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7655204" y="4578486"/>
            <a:ext cx="9912938" cy="99706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正方形/長方形 37"/>
          <p:cNvSpPr/>
          <p:nvPr userDrawn="1"/>
        </p:nvSpPr>
        <p:spPr>
          <a:xfrm rot="363050">
            <a:off x="6747685" y="4478095"/>
            <a:ext cx="912983" cy="9078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6622926" y="4483801"/>
            <a:ext cx="912983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40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7655204" y="5798261"/>
            <a:ext cx="9912938" cy="99706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1" name="正方形/長方形 40"/>
          <p:cNvSpPr/>
          <p:nvPr userDrawn="1"/>
        </p:nvSpPr>
        <p:spPr>
          <a:xfrm rot="363050">
            <a:off x="6747685" y="5774239"/>
            <a:ext cx="912983" cy="9078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正方形/長方形 41"/>
          <p:cNvSpPr/>
          <p:nvPr userDrawn="1"/>
        </p:nvSpPr>
        <p:spPr>
          <a:xfrm>
            <a:off x="6622926" y="5779945"/>
            <a:ext cx="912983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3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7655204" y="7034034"/>
            <a:ext cx="9912938" cy="99706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4" name="正方形/長方形 43"/>
          <p:cNvSpPr/>
          <p:nvPr userDrawn="1"/>
        </p:nvSpPr>
        <p:spPr>
          <a:xfrm rot="363050">
            <a:off x="6747685" y="7070383"/>
            <a:ext cx="912983" cy="9078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6622926" y="7076089"/>
            <a:ext cx="912983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6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7655204" y="8250894"/>
            <a:ext cx="9912938" cy="997062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7" name="正方形/長方形 46"/>
          <p:cNvSpPr/>
          <p:nvPr userDrawn="1"/>
        </p:nvSpPr>
        <p:spPr>
          <a:xfrm rot="363050">
            <a:off x="6747685" y="8510543"/>
            <a:ext cx="912983" cy="9078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6622926" y="8516249"/>
            <a:ext cx="912983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52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animBg="1"/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-144017" y="5005845"/>
            <a:ext cx="3094535" cy="16498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V="1">
            <a:off x="2950518" y="5568799"/>
            <a:ext cx="2736304" cy="10868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>
            <a:off x="5686822" y="5568799"/>
            <a:ext cx="2880320" cy="10216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V="1">
            <a:off x="8567142" y="5149861"/>
            <a:ext cx="2017274" cy="14406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10584416" y="5149861"/>
            <a:ext cx="2663246" cy="7203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 userDrawn="1"/>
        </p:nvCxnSpPr>
        <p:spPr>
          <a:xfrm flipV="1">
            <a:off x="13247662" y="4500884"/>
            <a:ext cx="2535604" cy="136928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 userDrawn="1"/>
        </p:nvCxnSpPr>
        <p:spPr>
          <a:xfrm>
            <a:off x="15783266" y="4500884"/>
            <a:ext cx="2503147" cy="1947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ローチャート : 結合子 2"/>
          <p:cNvSpPr/>
          <p:nvPr userDrawn="1"/>
        </p:nvSpPr>
        <p:spPr>
          <a:xfrm>
            <a:off x="2806502" y="6511652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フローチャート : 結合子 13"/>
          <p:cNvSpPr/>
          <p:nvPr userDrawn="1"/>
        </p:nvSpPr>
        <p:spPr>
          <a:xfrm>
            <a:off x="5542806" y="5424783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フローチャート : 結合子 14"/>
          <p:cNvSpPr/>
          <p:nvPr userDrawn="1"/>
        </p:nvSpPr>
        <p:spPr>
          <a:xfrm>
            <a:off x="8423126" y="6446462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フローチャート : 結合子 15"/>
          <p:cNvSpPr/>
          <p:nvPr userDrawn="1"/>
        </p:nvSpPr>
        <p:spPr>
          <a:xfrm>
            <a:off x="10440400" y="5005845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フローチャート : 結合子 20"/>
          <p:cNvSpPr/>
          <p:nvPr userDrawn="1"/>
        </p:nvSpPr>
        <p:spPr>
          <a:xfrm>
            <a:off x="13103646" y="5730325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フローチャート : 結合子 21"/>
          <p:cNvSpPr/>
          <p:nvPr userDrawn="1"/>
        </p:nvSpPr>
        <p:spPr>
          <a:xfrm>
            <a:off x="15639250" y="4356868"/>
            <a:ext cx="288032" cy="288032"/>
          </a:xfrm>
          <a:prstGeom prst="flowChartConnector">
            <a:avLst/>
          </a:prstGeom>
          <a:solidFill>
            <a:schemeClr val="bg1"/>
          </a:solidFill>
          <a:ln>
            <a:noFill/>
            <a:prstDash val="sysDot"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3562586" y="7015708"/>
            <a:ext cx="3960440" cy="504056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9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3562586" y="7460693"/>
            <a:ext cx="3960440" cy="17872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0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970298" y="2772303"/>
            <a:ext cx="3960440" cy="504056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1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970298" y="3217288"/>
            <a:ext cx="3960440" cy="17872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2459905" y="4695591"/>
            <a:ext cx="360040" cy="16000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 userDrawn="1"/>
        </p:nvCxnSpPr>
        <p:spPr>
          <a:xfrm flipH="1">
            <a:off x="5182766" y="5874341"/>
            <a:ext cx="360040" cy="106935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5758830" y="2390025"/>
            <a:ext cx="3960440" cy="504056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5758830" y="2835010"/>
            <a:ext cx="3960440" cy="17872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0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8748212" y="7159724"/>
            <a:ext cx="3960440" cy="504056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テキスト プレースホルダー 8"/>
          <p:cNvSpPr>
            <a:spLocks noGrp="1"/>
          </p:cNvSpPr>
          <p:nvPr>
            <p:ph type="body" sz="quarter" idx="22" hasCustomPrompt="1"/>
          </p:nvPr>
        </p:nvSpPr>
        <p:spPr>
          <a:xfrm>
            <a:off x="8748212" y="7604709"/>
            <a:ext cx="3960440" cy="17872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2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0728432" y="2395674"/>
            <a:ext cx="3960440" cy="504056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10728432" y="2840659"/>
            <a:ext cx="3960440" cy="17872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4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13803046" y="6151613"/>
            <a:ext cx="3960440" cy="504056"/>
          </a:xfrm>
        </p:spPr>
        <p:txBody>
          <a:bodyPr>
            <a:noAutofit/>
          </a:bodyPr>
          <a:lstStyle>
            <a:lvl1pPr>
              <a:defRPr sz="24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5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13803046" y="6596598"/>
            <a:ext cx="3960440" cy="178726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cxnSp>
        <p:nvCxnSpPr>
          <p:cNvPr id="70" name="直線コネクタ 69"/>
          <p:cNvCxnSpPr/>
          <p:nvPr userDrawn="1"/>
        </p:nvCxnSpPr>
        <p:spPr>
          <a:xfrm flipH="1" flipV="1">
            <a:off x="7919070" y="4695591"/>
            <a:ext cx="504056" cy="160003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 flipH="1">
            <a:off x="10134271" y="5495609"/>
            <a:ext cx="361090" cy="144809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 userDrawn="1"/>
        </p:nvCxnSpPr>
        <p:spPr>
          <a:xfrm flipH="1" flipV="1">
            <a:off x="12527582" y="4356869"/>
            <a:ext cx="576064" cy="121193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 userDrawn="1"/>
        </p:nvCxnSpPr>
        <p:spPr>
          <a:xfrm flipH="1">
            <a:off x="15191878" y="4783460"/>
            <a:ext cx="591388" cy="123489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 userDrawn="1"/>
        </p:nvSpPr>
        <p:spPr>
          <a:xfrm>
            <a:off x="862286" y="2839244"/>
            <a:ext cx="132455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3454574" y="7087716"/>
            <a:ext cx="132455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5614814" y="2479204"/>
            <a:ext cx="132455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8644930" y="7177206"/>
            <a:ext cx="132455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83" name="正方形/長方形 82"/>
          <p:cNvSpPr/>
          <p:nvPr userDrawn="1"/>
        </p:nvSpPr>
        <p:spPr>
          <a:xfrm>
            <a:off x="10610502" y="2466392"/>
            <a:ext cx="132455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13679710" y="6219654"/>
            <a:ext cx="132455" cy="90784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9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48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グラフ プレースホルダー 10"/>
          <p:cNvSpPr>
            <a:spLocks noGrp="1"/>
          </p:cNvSpPr>
          <p:nvPr>
            <p:ph type="chart" sz="quarter" idx="14" hasCustomPrompt="1"/>
          </p:nvPr>
        </p:nvSpPr>
        <p:spPr>
          <a:xfrm>
            <a:off x="718270" y="2746764"/>
            <a:ext cx="3095625" cy="309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69" name="グラフ プレースホルダー 10"/>
          <p:cNvSpPr>
            <a:spLocks noGrp="1"/>
          </p:cNvSpPr>
          <p:nvPr>
            <p:ph type="chart" sz="quarter" idx="18" hasCustomPrompt="1"/>
          </p:nvPr>
        </p:nvSpPr>
        <p:spPr>
          <a:xfrm>
            <a:off x="4096875" y="2079483"/>
            <a:ext cx="3095625" cy="309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76" name="グラフ プレースホルダー 10"/>
          <p:cNvSpPr>
            <a:spLocks noGrp="1"/>
          </p:cNvSpPr>
          <p:nvPr>
            <p:ph type="chart" sz="quarter" idx="20" hasCustomPrompt="1"/>
          </p:nvPr>
        </p:nvSpPr>
        <p:spPr>
          <a:xfrm>
            <a:off x="7631038" y="3766101"/>
            <a:ext cx="3095625" cy="309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91" name="グラフ プレースホルダー 10"/>
          <p:cNvSpPr>
            <a:spLocks noGrp="1"/>
          </p:cNvSpPr>
          <p:nvPr>
            <p:ph type="chart" sz="quarter" idx="22" hasCustomPrompt="1"/>
          </p:nvPr>
        </p:nvSpPr>
        <p:spPr>
          <a:xfrm>
            <a:off x="10870778" y="2047156"/>
            <a:ext cx="3095625" cy="309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95" name="グラフ プレースホルダー 10"/>
          <p:cNvSpPr>
            <a:spLocks noGrp="1"/>
          </p:cNvSpPr>
          <p:nvPr>
            <p:ph type="chart" sz="quarter" idx="24" hasCustomPrompt="1"/>
          </p:nvPr>
        </p:nvSpPr>
        <p:spPr>
          <a:xfrm>
            <a:off x="14543806" y="3307085"/>
            <a:ext cx="3095625" cy="3097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6" name="正方形/長方形 65"/>
          <p:cNvSpPr/>
          <p:nvPr userDrawn="1"/>
        </p:nvSpPr>
        <p:spPr>
          <a:xfrm rot="363050">
            <a:off x="741426" y="5998645"/>
            <a:ext cx="3231057" cy="5490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46262" y="5948835"/>
            <a:ext cx="3231738" cy="5517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646262" y="5916234"/>
            <a:ext cx="3231738" cy="580928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71" name="正方形/長方形 70"/>
          <p:cNvSpPr/>
          <p:nvPr userDrawn="1"/>
        </p:nvSpPr>
        <p:spPr>
          <a:xfrm rot="363050">
            <a:off x="4120031" y="5331364"/>
            <a:ext cx="3231057" cy="5490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4024867" y="5281554"/>
            <a:ext cx="3231738" cy="5517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4024867" y="5248953"/>
            <a:ext cx="3231738" cy="580928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78" name="正方形/長方形 77"/>
          <p:cNvSpPr/>
          <p:nvPr userDrawn="1"/>
        </p:nvSpPr>
        <p:spPr>
          <a:xfrm rot="363050">
            <a:off x="7654194" y="7017982"/>
            <a:ext cx="3231057" cy="5490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7559030" y="6968172"/>
            <a:ext cx="3231738" cy="5517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7559030" y="6935571"/>
            <a:ext cx="3231738" cy="580928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2" name="正方形/長方形 91"/>
          <p:cNvSpPr/>
          <p:nvPr userDrawn="1"/>
        </p:nvSpPr>
        <p:spPr>
          <a:xfrm rot="363050">
            <a:off x="10893934" y="5299037"/>
            <a:ext cx="3231057" cy="5490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93" name="正方形/長方形 92"/>
          <p:cNvSpPr/>
          <p:nvPr userDrawn="1"/>
        </p:nvSpPr>
        <p:spPr>
          <a:xfrm>
            <a:off x="10798770" y="5249227"/>
            <a:ext cx="3231738" cy="5517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>
            <a:off x="10798770" y="5216626"/>
            <a:ext cx="3231738" cy="580928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6" name="正方形/長方形 95"/>
          <p:cNvSpPr/>
          <p:nvPr userDrawn="1"/>
        </p:nvSpPr>
        <p:spPr>
          <a:xfrm rot="363050">
            <a:off x="14566962" y="6558966"/>
            <a:ext cx="3231057" cy="54904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97" name="正方形/長方形 96"/>
          <p:cNvSpPr/>
          <p:nvPr userDrawn="1"/>
        </p:nvSpPr>
        <p:spPr>
          <a:xfrm>
            <a:off x="14471798" y="6509156"/>
            <a:ext cx="3231738" cy="5517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テキスト プレースホルダー 8"/>
          <p:cNvSpPr>
            <a:spLocks noGrp="1"/>
          </p:cNvSpPr>
          <p:nvPr>
            <p:ph type="body" sz="quarter" idx="25" hasCustomPrompt="1"/>
          </p:nvPr>
        </p:nvSpPr>
        <p:spPr>
          <a:xfrm>
            <a:off x="14471798" y="6476555"/>
            <a:ext cx="3231738" cy="580928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9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1495135" y="7591772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0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5135" y="8324789"/>
            <a:ext cx="11593288" cy="115457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1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>
            <a:off x="865137" y="3703340"/>
            <a:ext cx="2733453" cy="1154579"/>
          </a:xfrm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102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4248927" y="2983260"/>
            <a:ext cx="2733453" cy="1154579"/>
          </a:xfrm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103" name="テキスト プレースホルダー 8"/>
          <p:cNvSpPr>
            <a:spLocks noGrp="1"/>
          </p:cNvSpPr>
          <p:nvPr>
            <p:ph type="body" sz="quarter" idx="28" hasCustomPrompt="1"/>
          </p:nvPr>
        </p:nvSpPr>
        <p:spPr>
          <a:xfrm>
            <a:off x="7771762" y="4718248"/>
            <a:ext cx="2733453" cy="1154579"/>
          </a:xfrm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104" name="テキスト プレースホルダー 8"/>
          <p:cNvSpPr>
            <a:spLocks noGrp="1"/>
          </p:cNvSpPr>
          <p:nvPr>
            <p:ph type="body" sz="quarter" idx="29" hasCustomPrompt="1"/>
          </p:nvPr>
        </p:nvSpPr>
        <p:spPr>
          <a:xfrm>
            <a:off x="11015414" y="2983260"/>
            <a:ext cx="2733453" cy="1154579"/>
          </a:xfrm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105" name="テキスト プレースホルダー 8"/>
          <p:cNvSpPr>
            <a:spLocks noGrp="1"/>
          </p:cNvSpPr>
          <p:nvPr>
            <p:ph type="body" sz="quarter" idx="30" hasCustomPrompt="1"/>
          </p:nvPr>
        </p:nvSpPr>
        <p:spPr>
          <a:xfrm>
            <a:off x="14759210" y="4275737"/>
            <a:ext cx="2733453" cy="1154579"/>
          </a:xfrm>
        </p:spPr>
        <p:txBody>
          <a:bodyPr anchor="ctr">
            <a:noAutofit/>
          </a:bodyPr>
          <a:lstStyle>
            <a:lvl1pPr algn="ctr">
              <a:defRPr sz="4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4969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9" grpId="0"/>
      <p:bldP spid="76" grpId="0"/>
      <p:bldP spid="91" grpId="0"/>
      <p:bldP spid="95" grpId="0"/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66" grpId="0" animBg="1"/>
      <p:bldP spid="67" grpId="0" animBg="1"/>
      <p:bldP spid="6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3" grpId="0" animBg="1"/>
      <p:bldP spid="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85" grpId="0" animBg="1"/>
      <p:bldP spid="8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animBg="1"/>
      <p:bldP spid="93" grpId="0" animBg="1"/>
      <p:bldP spid="9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グラフ プレースホルダー 10"/>
          <p:cNvSpPr>
            <a:spLocks noGrp="1"/>
          </p:cNvSpPr>
          <p:nvPr>
            <p:ph type="chart" sz="quarter" idx="14" hasCustomPrompt="1"/>
          </p:nvPr>
        </p:nvSpPr>
        <p:spPr>
          <a:xfrm>
            <a:off x="2014414" y="2047156"/>
            <a:ext cx="14545616" cy="5256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2002740" y="7313455"/>
            <a:ext cx="11604962" cy="566349"/>
          </a:xfr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0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993974" y="7929114"/>
            <a:ext cx="11593288" cy="115457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520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6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142413" y="0"/>
            <a:ext cx="9144000" cy="1028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7258" y="4803967"/>
            <a:ext cx="10287000" cy="800000"/>
          </a:xfrm>
          <a:prstGeom prst="rect">
            <a:avLst/>
          </a:prstGeom>
        </p:spPr>
      </p:pic>
      <p:sp>
        <p:nvSpPr>
          <p:cNvPr id="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-7323" y="540159"/>
            <a:ext cx="11482903" cy="1998000"/>
          </a:xfrm>
          <a:blipFill>
            <a:blip r:embed="rId3"/>
            <a:srcRect/>
            <a:stretch>
              <a:fillRect l="-24300"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 rot="21420000">
            <a:off x="494590" y="730993"/>
            <a:ext cx="10726897" cy="1231200"/>
          </a:xfrm>
          <a:prstGeom prst="rect">
            <a:avLst/>
          </a:prstGeom>
        </p:spPr>
        <p:txBody>
          <a:bodyPr anchor="ctr"/>
          <a:lstStyle>
            <a:lvl1pPr algn="r">
              <a:defRPr spc="10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21600000">
            <a:off x="348343" y="2906865"/>
            <a:ext cx="8333613" cy="5908520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 spc="3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605789" y="2622220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452610" y="2414193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7" hasCustomPrompt="1"/>
          </p:nvPr>
        </p:nvSpPr>
        <p:spPr>
          <a:xfrm>
            <a:off x="9605789" y="3969637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452610" y="3761610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9605789" y="5317054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452610" y="5109027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9605789" y="6664471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0452610" y="6456444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33" hasCustomPrompt="1"/>
          </p:nvPr>
        </p:nvSpPr>
        <p:spPr>
          <a:xfrm>
            <a:off x="9611215" y="8011888"/>
            <a:ext cx="774251" cy="77334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34" hasCustomPrompt="1"/>
          </p:nvPr>
        </p:nvSpPr>
        <p:spPr>
          <a:xfrm>
            <a:off x="10458036" y="7803861"/>
            <a:ext cx="7299332" cy="1184565"/>
          </a:xfrm>
          <a:noFill/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 spc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tx1">
                      <a:alpha val="76000"/>
                    </a:schemeClr>
                  </a:outerShdw>
                </a:effectLst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3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10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191172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30269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191172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689328" y="321698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191172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86094" y="3216984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976190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701343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976190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7013436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976190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701343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0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1798390" y="3703762"/>
            <a:ext cx="13321480" cy="647650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2878510" y="4495428"/>
            <a:ext cx="13321480" cy="280831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212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642470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657037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6427753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65734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6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5614814" y="2867242"/>
            <a:ext cx="3603368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2718094" y="5081592"/>
            <a:ext cx="3595080" cy="9081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35878" y="7266165"/>
            <a:ext cx="3204122" cy="834298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004416" y="12188060"/>
            <a:ext cx="808335" cy="107541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48224" y="3116141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2660939" y="7478160"/>
            <a:ext cx="410308" cy="410308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8616144" y="3116141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5620122" y="5288296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9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22 0.23426 L 0.61545 -0.912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895047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758509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348894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485432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621970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362038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498525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635063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771652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908191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247858" y="10572476"/>
            <a:ext cx="5790697" cy="547688"/>
          </a:xfr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3105263" y="10572476"/>
            <a:ext cx="426683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349493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486031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622570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759108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895646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361987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498525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908140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635063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771601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376136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922289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512674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649212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785750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3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62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411424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2109344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1975148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5122778"/>
            <a:ext cx="16417824" cy="2036946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385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9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31988" y="7209716"/>
            <a:ext cx="12662623" cy="1059135"/>
          </a:xfrm>
        </p:spPr>
        <p:txBody>
          <a:bodyPr/>
          <a:lstStyle>
            <a:lvl1pPr algn="l">
              <a:defRPr sz="6600"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1454817" y="7283107"/>
            <a:ext cx="3024336" cy="11623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335855" y="7230437"/>
            <a:ext cx="3024336" cy="1162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6215" y="8075106"/>
            <a:ext cx="12631887" cy="740802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1335855" y="7735788"/>
            <a:ext cx="3024336" cy="740802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>
                    <a:lumMod val="7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18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31988" y="3609316"/>
            <a:ext cx="12662623" cy="1059135"/>
          </a:xfrm>
        </p:spPr>
        <p:txBody>
          <a:bodyPr/>
          <a:lstStyle>
            <a:lvl1pPr algn="l">
              <a:defRPr sz="6600"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1454817" y="3682707"/>
            <a:ext cx="3024336" cy="116230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335855" y="3630037"/>
            <a:ext cx="3024336" cy="1162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6215" y="4474706"/>
            <a:ext cx="12631887" cy="740802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1335855" y="4135388"/>
            <a:ext cx="3024336" cy="740802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>
                    <a:lumMod val="7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4531989" y="7015708"/>
            <a:ext cx="12604105" cy="2448272"/>
          </a:xfrm>
        </p:spPr>
        <p:txBody>
          <a:bodyPr anchor="b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308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  <p:bldP spid="9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8286413" cy="10287000"/>
          </a:xfrm>
          <a:effectLst/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 rot="360000">
            <a:off x="1042518" y="7380229"/>
            <a:ext cx="7061007" cy="1649259"/>
          </a:xfrm>
          <a:blipFill dpi="0" rotWithShape="1">
            <a:blip r:embed="rId2"/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 rot="366632">
            <a:off x="966598" y="8394242"/>
            <a:ext cx="6993648" cy="635135"/>
          </a:xfrm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718270" y="7303740"/>
            <a:ext cx="7291175" cy="1080120"/>
          </a:xfrm>
          <a:blipFill dpi="0" rotWithShape="1">
            <a:blip r:embed="rId3"/>
            <a:srcRect/>
            <a:tile tx="0" ty="0" sx="100000" sy="100000" flip="none" algn="tl"/>
          </a:blip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5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218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068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3186347"/>
            <a:ext cx="820891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7222" y="3919364"/>
            <a:ext cx="8208912" cy="442236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665580" y="3186345"/>
            <a:ext cx="8159707" cy="52140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65583" y="3186347"/>
            <a:ext cx="8159707" cy="52140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90279" y="3330365"/>
            <a:ext cx="7920880" cy="4968552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369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18286413" cy="10287000"/>
          </a:xfrm>
          <a:effectLst/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862286" y="2335188"/>
            <a:ext cx="16849872" cy="1152128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862286" y="679004"/>
            <a:ext cx="16849872" cy="1800200"/>
          </a:xfrm>
          <a:noFill/>
          <a:effectLst/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330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 rot="363050">
            <a:off x="-236407" y="-371382"/>
            <a:ext cx="17399462" cy="791140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45825" y="-152104"/>
            <a:ext cx="17329052" cy="804484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718270" y="8252782"/>
            <a:ext cx="14185576" cy="108012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5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-289842" y="-185092"/>
            <a:ext cx="17388000" cy="799288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790278" y="9116877"/>
            <a:ext cx="15985776" cy="63513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566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9127" y="2407196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1519127" y="3140213"/>
            <a:ext cx="11593288" cy="135521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3814614" y="4711452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3814614" y="5444469"/>
            <a:ext cx="11593288" cy="135521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テキスト プレースホルダー 8"/>
          <p:cNvSpPr>
            <a:spLocks noGrp="1"/>
          </p:cNvSpPr>
          <p:nvPr>
            <p:ph type="body" sz="quarter" idx="19" hasCustomPrompt="1"/>
          </p:nvPr>
        </p:nvSpPr>
        <p:spPr>
          <a:xfrm>
            <a:off x="6190878" y="7015708"/>
            <a:ext cx="11593288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4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>
            <a:off x="6190878" y="7748725"/>
            <a:ext cx="11593288" cy="135521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44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3559324"/>
            <a:ext cx="16057784" cy="1923231"/>
          </a:xfrm>
          <a:effectLst/>
        </p:spPr>
        <p:txBody>
          <a:bodyPr anchor="b"/>
          <a:lstStyle>
            <a:lvl1pPr algn="ctr">
              <a:defRPr sz="5400"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3850" y="5432826"/>
            <a:ext cx="16018807" cy="1654890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6238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- 1 column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068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3186347"/>
            <a:ext cx="820891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7222" y="3919364"/>
            <a:ext cx="8208912" cy="442236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650143" y="3185530"/>
            <a:ext cx="8159707" cy="55069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65583" y="2881802"/>
            <a:ext cx="8159707" cy="52140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90279" y="3025820"/>
            <a:ext cx="7920880" cy="4968552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 rot="360000">
            <a:off x="4086530" y="8257771"/>
            <a:ext cx="4464496" cy="542312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930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8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068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167" y="6314541"/>
            <a:ext cx="820891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558167" y="7047558"/>
            <a:ext cx="8208912" cy="206573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582770" y="2765334"/>
            <a:ext cx="8159707" cy="33253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83228" y="2760075"/>
            <a:ext cx="8159707" cy="33253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607924" y="2904092"/>
            <a:ext cx="7920880" cy="306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9415151" y="6305193"/>
            <a:ext cx="820891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6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9415151" y="7038210"/>
            <a:ext cx="8208912" cy="206573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正方形/長方形 16"/>
          <p:cNvSpPr/>
          <p:nvPr userDrawn="1"/>
        </p:nvSpPr>
        <p:spPr>
          <a:xfrm rot="363050">
            <a:off x="9439754" y="2755986"/>
            <a:ext cx="8159707" cy="332530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9340212" y="2750727"/>
            <a:ext cx="8159707" cy="33253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9464908" y="2894744"/>
            <a:ext cx="7920880" cy="3060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40666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8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(bul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068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9287222" y="3186347"/>
            <a:ext cx="820891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7222" y="3919364"/>
            <a:ext cx="8208912" cy="442236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650143" y="3185530"/>
            <a:ext cx="8159707" cy="55069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65583" y="2881802"/>
            <a:ext cx="8159707" cy="52140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90279" y="3025820"/>
            <a:ext cx="7920880" cy="4968552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 rot="360000">
            <a:off x="4086530" y="8257771"/>
            <a:ext cx="4464496" cy="542312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784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8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068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721572" y="2865486"/>
            <a:ext cx="3923101" cy="4103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51242" y="2479202"/>
            <a:ext cx="3916542" cy="3916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75939" y="2623220"/>
            <a:ext cx="3672407" cy="362984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 rot="360000">
            <a:off x="616108" y="6457547"/>
            <a:ext cx="3937464" cy="478292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673215" y="7202109"/>
            <a:ext cx="3775131" cy="110974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1" name="正方形/長方形 20"/>
          <p:cNvSpPr/>
          <p:nvPr userDrawn="1"/>
        </p:nvSpPr>
        <p:spPr>
          <a:xfrm rot="363050">
            <a:off x="5284817" y="3496981"/>
            <a:ext cx="3923101" cy="4103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5214487" y="3110697"/>
            <a:ext cx="3916542" cy="3916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339184" y="3254715"/>
            <a:ext cx="3672407" cy="362984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0" hasCustomPrompt="1"/>
          </p:nvPr>
        </p:nvSpPr>
        <p:spPr>
          <a:xfrm rot="360000">
            <a:off x="5179353" y="7089042"/>
            <a:ext cx="3937464" cy="478292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21" hasCustomPrompt="1"/>
          </p:nvPr>
        </p:nvSpPr>
        <p:spPr>
          <a:xfrm>
            <a:off x="5236460" y="7833604"/>
            <a:ext cx="3775131" cy="110974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正方形/長方形 25"/>
          <p:cNvSpPr/>
          <p:nvPr userDrawn="1"/>
        </p:nvSpPr>
        <p:spPr>
          <a:xfrm rot="363050">
            <a:off x="9629360" y="2280356"/>
            <a:ext cx="3923101" cy="4103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59030" y="1894072"/>
            <a:ext cx="3916542" cy="3916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>
            <a:off x="9683727" y="2038090"/>
            <a:ext cx="3672407" cy="362984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9" name="テキスト プレースホルダー 8"/>
          <p:cNvSpPr>
            <a:spLocks noGrp="1"/>
          </p:cNvSpPr>
          <p:nvPr>
            <p:ph type="body" sz="quarter" idx="23" hasCustomPrompt="1"/>
          </p:nvPr>
        </p:nvSpPr>
        <p:spPr>
          <a:xfrm rot="360000">
            <a:off x="9523896" y="5872417"/>
            <a:ext cx="3937464" cy="478292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テキスト プレースホルダー 8"/>
          <p:cNvSpPr>
            <a:spLocks noGrp="1"/>
          </p:cNvSpPr>
          <p:nvPr>
            <p:ph type="body" sz="quarter" idx="24" hasCustomPrompt="1"/>
          </p:nvPr>
        </p:nvSpPr>
        <p:spPr>
          <a:xfrm>
            <a:off x="9581003" y="6616979"/>
            <a:ext cx="3775131" cy="110974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正方形/長方形 30"/>
          <p:cNvSpPr/>
          <p:nvPr userDrawn="1"/>
        </p:nvSpPr>
        <p:spPr>
          <a:xfrm rot="363050">
            <a:off x="13943748" y="4177466"/>
            <a:ext cx="3923101" cy="41035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n-US" sz="3200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873418" y="3791182"/>
            <a:ext cx="3916542" cy="39165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13998115" y="3935200"/>
            <a:ext cx="3672407" cy="3629848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4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 rot="360000">
            <a:off x="13838284" y="7769527"/>
            <a:ext cx="3937464" cy="478292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13895391" y="8514089"/>
            <a:ext cx="3775131" cy="1109743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136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3" grpId="0" animBg="1"/>
      <p:bldP spid="14" grpId="0" animBg="1"/>
      <p:bldP spid="8" grpId="0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/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animBg="1"/>
      <p:bldP spid="33" grpId="0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068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テキスト プレースホルダー 8"/>
          <p:cNvSpPr>
            <a:spLocks noGrp="1"/>
          </p:cNvSpPr>
          <p:nvPr>
            <p:ph type="body" sz="quarter" idx="14" hasCustomPrompt="1"/>
          </p:nvPr>
        </p:nvSpPr>
        <p:spPr>
          <a:xfrm>
            <a:off x="1654374" y="7578835"/>
            <a:ext cx="1197234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1673388" y="8281980"/>
            <a:ext cx="11972342" cy="1254008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正方形/長方形 12"/>
          <p:cNvSpPr/>
          <p:nvPr userDrawn="1"/>
        </p:nvSpPr>
        <p:spPr>
          <a:xfrm rot="363050">
            <a:off x="10335040" y="2440959"/>
            <a:ext cx="5869837" cy="51147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81779" y="2145738"/>
            <a:ext cx="16470511" cy="521402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-57084" y="2289756"/>
            <a:ext cx="16201799" cy="4941976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5032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068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4751038" y="2047156"/>
            <a:ext cx="2880000" cy="2880000"/>
          </a:xfrm>
          <a:solidFill>
            <a:schemeClr val="tx1">
              <a:lumMod val="75000"/>
            </a:schemeClr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870718" y="2055540"/>
            <a:ext cx="2880000" cy="2880000"/>
          </a:xfrm>
          <a:solidFill>
            <a:schemeClr val="tx1">
              <a:lumMod val="50000"/>
            </a:schemeClr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631358" y="2047156"/>
            <a:ext cx="2880000" cy="2880000"/>
          </a:xfr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511678" y="2047156"/>
            <a:ext cx="2880000" cy="2880000"/>
          </a:xfrm>
          <a:solidFill>
            <a:schemeClr val="accent1">
              <a:lumMod val="25000"/>
            </a:schemeClr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3391998" y="2047156"/>
            <a:ext cx="2880000" cy="2880000"/>
          </a:xfrm>
          <a:solidFill>
            <a:schemeClr val="bg1">
              <a:lumMod val="50000"/>
            </a:schemeClr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4751038" y="4919092"/>
            <a:ext cx="2880000" cy="2880000"/>
          </a:xfr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2" hasCustomPrompt="1"/>
          </p:nvPr>
        </p:nvSpPr>
        <p:spPr>
          <a:xfrm>
            <a:off x="1870718" y="4927476"/>
            <a:ext cx="2880000" cy="2880000"/>
          </a:xfrm>
          <a:solidFill>
            <a:schemeClr val="bg2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7631358" y="4919092"/>
            <a:ext cx="2880000" cy="2880000"/>
          </a:xfrm>
          <a:solidFill>
            <a:schemeClr val="tx2">
              <a:lumMod val="75000"/>
              <a:lumOff val="25000"/>
            </a:schemeClr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24" hasCustomPrompt="1"/>
          </p:nvPr>
        </p:nvSpPr>
        <p:spPr>
          <a:xfrm>
            <a:off x="10511678" y="4919092"/>
            <a:ext cx="2880000" cy="2880000"/>
          </a:xfrm>
          <a:solidFill>
            <a:schemeClr val="accent1">
              <a:lumMod val="75000"/>
            </a:schemeClr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13391998" y="4919092"/>
            <a:ext cx="2880000" cy="2880000"/>
          </a:xfrm>
          <a:solidFill>
            <a:schemeClr val="bg1"/>
          </a:solidFill>
          <a:effectLst/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4" name="テキスト プレースホルダー 8"/>
          <p:cNvSpPr>
            <a:spLocks noGrp="1"/>
          </p:cNvSpPr>
          <p:nvPr>
            <p:ph type="body" sz="quarter" idx="26" hasCustomPrompt="1"/>
          </p:nvPr>
        </p:nvSpPr>
        <p:spPr>
          <a:xfrm rot="360000">
            <a:off x="876051" y="7743051"/>
            <a:ext cx="7061007" cy="633407"/>
          </a:xfr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テキスト プレースホルダー 8"/>
          <p:cNvSpPr>
            <a:spLocks noGrp="1"/>
          </p:cNvSpPr>
          <p:nvPr>
            <p:ph type="body" sz="quarter" idx="27" hasCustomPrompt="1"/>
          </p:nvPr>
        </p:nvSpPr>
        <p:spPr>
          <a:xfrm>
            <a:off x="718270" y="7735788"/>
            <a:ext cx="7291175" cy="648072"/>
          </a:xfrm>
          <a:blipFill dpi="0" rotWithShape="1">
            <a:blip r:embed="rId3"/>
            <a:srcRect/>
            <a:tile tx="0" ty="0" sx="100000" sy="100000" flip="none" algn="tl"/>
          </a:blip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28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2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8135094" y="7879804"/>
            <a:ext cx="8856984" cy="165618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69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 animBg="1">
        <p:tmplLst>
          <p:tmpl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9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3" hasCustomPrompt="1"/>
          </p:nvPr>
        </p:nvSpPr>
        <p:spPr>
          <a:xfrm>
            <a:off x="1582366" y="1255490"/>
            <a:ext cx="13321480" cy="6476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542418" y="318964"/>
            <a:ext cx="16457772" cy="1059135"/>
          </a:xfrm>
        </p:spPr>
        <p:txBody>
          <a:bodyPr/>
          <a:lstStyle>
            <a:lvl1pPr algn="l">
              <a:defRPr baseline="0">
                <a:effectLst>
                  <a:outerShdw blurRad="127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9433" y="9752011"/>
            <a:ext cx="18295845" cy="53498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02246" y="9708380"/>
            <a:ext cx="17281920" cy="547688"/>
          </a:xfrm>
        </p:spPr>
        <p:txBody>
          <a:bodyPr/>
          <a:lstStyle>
            <a:lvl1pPr>
              <a:defRPr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The Power of PowerPoint – http://thepopp.com</a:t>
            </a:r>
          </a:p>
        </p:txBody>
      </p:sp>
      <p:sp>
        <p:nvSpPr>
          <p:cNvPr id="7" name="正方形/長方形 6"/>
          <p:cNvSpPr/>
          <p:nvPr userDrawn="1"/>
        </p:nvSpPr>
        <p:spPr>
          <a:xfrm rot="363050">
            <a:off x="-68529" y="336628"/>
            <a:ext cx="1512168" cy="1512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217834" y="202432"/>
            <a:ext cx="1512168" cy="1512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83888" y="1166912"/>
            <a:ext cx="810446" cy="547688"/>
          </a:xfrm>
        </p:spPr>
        <p:txBody>
          <a:bodyPr/>
          <a:lstStyle/>
          <a:p>
            <a:fld id="{4DD2DA67-16D1-416E-90B8-EEE34644D6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4" hasCustomPrompt="1"/>
          </p:nvPr>
        </p:nvSpPr>
        <p:spPr>
          <a:xfrm>
            <a:off x="1519127" y="2695228"/>
            <a:ext cx="6048375" cy="604837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Add Graph</a:t>
            </a:r>
          </a:p>
        </p:txBody>
      </p:sp>
      <p:sp>
        <p:nvSpPr>
          <p:cNvPr id="17" name="テキスト プレースホルダー 8"/>
          <p:cNvSpPr>
            <a:spLocks noGrp="1"/>
          </p:cNvSpPr>
          <p:nvPr>
            <p:ph type="body" sz="quarter" idx="15" hasCustomPrompt="1"/>
          </p:nvPr>
        </p:nvSpPr>
        <p:spPr>
          <a:xfrm>
            <a:off x="9287222" y="2623220"/>
            <a:ext cx="820891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8"/>
          <p:cNvSpPr>
            <a:spLocks noGrp="1"/>
          </p:cNvSpPr>
          <p:nvPr>
            <p:ph type="body" sz="quarter" idx="16" hasCustomPrompt="1"/>
          </p:nvPr>
        </p:nvSpPr>
        <p:spPr>
          <a:xfrm>
            <a:off x="9287222" y="3356237"/>
            <a:ext cx="8208912" cy="221931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テキスト プレースホルダー 8"/>
          <p:cNvSpPr>
            <a:spLocks noGrp="1"/>
          </p:cNvSpPr>
          <p:nvPr>
            <p:ph type="body" sz="quarter" idx="17" hasCustomPrompt="1"/>
          </p:nvPr>
        </p:nvSpPr>
        <p:spPr>
          <a:xfrm>
            <a:off x="9287222" y="5791572"/>
            <a:ext cx="8208912" cy="647650"/>
          </a:xfrm>
        </p:spPr>
        <p:txBody>
          <a:bodyPr>
            <a:noAutofit/>
          </a:bodyPr>
          <a:lstStyle>
            <a:lvl1pPr>
              <a:defRPr sz="4000" baseline="0">
                <a:solidFill>
                  <a:schemeClr val="bg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lear Sans Light" panose="020B0303030202020304" pitchFamily="34" charset="0"/>
                <a:cs typeface="Clear Sans Light" panose="020B03030302020203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テキスト プレースホルダー 8"/>
          <p:cNvSpPr>
            <a:spLocks noGrp="1"/>
          </p:cNvSpPr>
          <p:nvPr>
            <p:ph type="body" sz="quarter" idx="18" hasCustomPrompt="1"/>
          </p:nvPr>
        </p:nvSpPr>
        <p:spPr>
          <a:xfrm>
            <a:off x="9287222" y="6524589"/>
            <a:ext cx="8208912" cy="221931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6285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7" grpId="0" animBg="1"/>
      <p:bldP spid="6" grpId="0" animBg="1"/>
      <p:bldP spid="5" grpId="0"/>
      <p:bldP spid="8" grpId="0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7206" cy="10286554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0591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975149"/>
            <a:ext cx="16457772" cy="7214098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914321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836A-9FCA-458F-99FA-C7D60BED9CD6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47858" y="9534526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– http://thepopp.com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105263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DA67-16D1-416E-90B8-EEE34644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9" r:id="rId3"/>
    <p:sldLayoutId id="2147483671" r:id="rId4"/>
    <p:sldLayoutId id="2147483662" r:id="rId5"/>
    <p:sldLayoutId id="2147483663" r:id="rId6"/>
    <p:sldLayoutId id="2147483666" r:id="rId7"/>
    <p:sldLayoutId id="2147483678" r:id="rId8"/>
    <p:sldLayoutId id="2147483661" r:id="rId9"/>
    <p:sldLayoutId id="2147483667" r:id="rId10"/>
    <p:sldLayoutId id="2147483668" r:id="rId11"/>
    <p:sldLayoutId id="2147483669" r:id="rId12"/>
    <p:sldLayoutId id="2147483670" r:id="rId13"/>
    <p:sldLayoutId id="2147483672" r:id="rId14"/>
    <p:sldLayoutId id="2147483673" r:id="rId15"/>
    <p:sldLayoutId id="2147483675" r:id="rId16"/>
    <p:sldLayoutId id="2147483677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8000" kern="1200" baseline="0">
          <a:solidFill>
            <a:schemeClr val="tx1"/>
          </a:solidFill>
          <a:latin typeface="+mj-lt"/>
          <a:ea typeface="Roboto Thin" pitchFamily="2" charset="0"/>
          <a:cs typeface="Clear Sans Thin" panose="020B0203030202020304" pitchFamily="34" charset="0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8287206" cy="10286554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05913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975149"/>
            <a:ext cx="16457772" cy="7214098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914321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836A-9FCA-458F-99FA-C7D60BED9CD6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47858" y="9534526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– http://thepopp.com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105263" y="9534526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DA67-16D1-416E-90B8-EEE34644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82" r:id="rId3"/>
    <p:sldLayoutId id="2147483674" r:id="rId4"/>
    <p:sldLayoutId id="2147483681" r:id="rId5"/>
    <p:sldLayoutId id="2147483664" r:id="rId6"/>
    <p:sldLayoutId id="2147483676" r:id="rId7"/>
    <p:sldLayoutId id="2147483679" r:id="rId8"/>
    <p:sldLayoutId id="2147483704" r:id="rId9"/>
  </p:sldLayoutIdLst>
  <p:hf sldNum="0" hdr="0" ftr="0" dt="0"/>
  <p:txStyles>
    <p:titleStyle>
      <a:lvl1pPr algn="ctr" defTabSz="1632753" rtl="0" eaLnBrk="1" latinLnBrk="0" hangingPunct="1">
        <a:spcBef>
          <a:spcPct val="0"/>
        </a:spcBef>
        <a:buNone/>
        <a:defRPr sz="8000" kern="1200" baseline="0">
          <a:solidFill>
            <a:schemeClr val="tx1"/>
          </a:solidFill>
          <a:latin typeface="+mj-lt"/>
          <a:ea typeface="Roboto Thin" pitchFamily="2" charset="0"/>
          <a:cs typeface="Clear Sans Thin" panose="020B0203030202020304" pitchFamily="34" charset="0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28641" y="2479204"/>
            <a:ext cx="16457772" cy="1368152"/>
          </a:xfrm>
        </p:spPr>
        <p:txBody>
          <a:bodyPr/>
          <a:lstStyle/>
          <a:p>
            <a:pPr algn="ctr"/>
            <a:r>
              <a:rPr lang="id-ID" sz="5400" dirty="0">
                <a:latin typeface="Arial" pitchFamily="34" charset="0"/>
                <a:cs typeface="Arial" pitchFamily="34" charset="0"/>
              </a:rPr>
              <a:t>Rerangka Konseptual dan </a:t>
            </a:r>
            <a:br>
              <a:rPr lang="en-US" sz="5400" dirty="0">
                <a:latin typeface="Arial" pitchFamily="34" charset="0"/>
                <a:cs typeface="Arial" pitchFamily="34" charset="0"/>
              </a:rPr>
            </a:br>
            <a:r>
              <a:rPr lang="id-ID" sz="5400" dirty="0">
                <a:latin typeface="Arial" pitchFamily="34" charset="0"/>
                <a:cs typeface="Arial" pitchFamily="34" charset="0"/>
              </a:rPr>
              <a:t>Tujuan Pelaporan Akuntansi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プレースホルダー 8"/>
          <p:cNvSpPr txBox="1">
            <a:spLocks/>
          </p:cNvSpPr>
          <p:nvPr/>
        </p:nvSpPr>
        <p:spPr>
          <a:xfrm>
            <a:off x="8999190" y="5996920"/>
            <a:ext cx="6120680" cy="4032448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63275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2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id-ID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Statements of Financial Accounting Concept No.6 </a:t>
            </a:r>
            <a:r>
              <a:rPr lang="en-US" sz="4400" b="1" dirty="0" err="1"/>
              <a:t>Elemen-elemen</a:t>
            </a:r>
            <a:r>
              <a:rPr lang="en-US" sz="4400" b="1" dirty="0"/>
              <a:t> </a:t>
            </a:r>
            <a:r>
              <a:rPr lang="en-US" sz="4400" b="1" dirty="0" err="1"/>
              <a:t>Laporan</a:t>
            </a:r>
            <a:r>
              <a:rPr lang="en-US" sz="4400" b="1" dirty="0"/>
              <a:t> </a:t>
            </a:r>
            <a:r>
              <a:rPr lang="en-US" sz="4400" b="1" dirty="0" err="1"/>
              <a:t>Keuangan</a:t>
            </a:r>
            <a:r>
              <a:rPr lang="en-US" sz="4400" b="1" dirty="0"/>
              <a:t> </a:t>
            </a:r>
            <a:endParaRPr kumimoji="1" lang="ja-JP" altLang="en-US" sz="44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err="1"/>
              <a:t>Lanjutan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>
          <a:xfrm>
            <a:off x="1942406" y="2479204"/>
            <a:ext cx="7119363" cy="790352"/>
          </a:xfrm>
        </p:spPr>
        <p:txBody>
          <a:bodyPr/>
          <a:lstStyle/>
          <a:p>
            <a:pPr lvl="0"/>
            <a:r>
              <a:rPr lang="en-US" dirty="0" err="1"/>
              <a:t>Pendapatan</a:t>
            </a:r>
            <a:r>
              <a:rPr lang="en-US" dirty="0"/>
              <a:t> (revenue) 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>
          <a:xfrm>
            <a:off x="2518470" y="3343300"/>
            <a:ext cx="7010204" cy="222175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</a:rPr>
              <a:t>aliran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masuk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kenaikan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aset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penurunan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utang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kombinasi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keduanya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b="1" dirty="0" err="1">
                <a:solidFill>
                  <a:schemeClr val="bg1"/>
                </a:solidFill>
              </a:rPr>
              <a:t>selama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perioda</a:t>
            </a:r>
            <a:r>
              <a:rPr lang="en-US" sz="2400" b="1" dirty="0">
                <a:solidFill>
                  <a:schemeClr val="bg1"/>
                </a:solidFill>
              </a:rPr>
              <a:t>, yang </a:t>
            </a:r>
            <a:r>
              <a:rPr lang="en-US" sz="2400" b="1" dirty="0" err="1">
                <a:solidFill>
                  <a:schemeClr val="bg1"/>
                </a:solidFill>
              </a:rPr>
              <a:t>berasal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pengiriman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produksi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barang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penyerahan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jasa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pelaksanaan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kegiatan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lainnya</a:t>
            </a:r>
            <a:r>
              <a:rPr lang="en-US" sz="2400" b="1" dirty="0">
                <a:solidFill>
                  <a:schemeClr val="bg1"/>
                </a:solidFill>
              </a:rPr>
              <a:t>, yang </a:t>
            </a:r>
            <a:r>
              <a:rPr lang="en-US" sz="2400" b="1" dirty="0" err="1">
                <a:solidFill>
                  <a:schemeClr val="bg1"/>
                </a:solidFill>
              </a:rPr>
              <a:t>merupakan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kegiatan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utama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perusahaan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secara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terus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menerus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>
          <a:xfrm>
            <a:off x="2158430" y="6511652"/>
            <a:ext cx="7119363" cy="790352"/>
          </a:xfrm>
        </p:spPr>
        <p:txBody>
          <a:bodyPr/>
          <a:lstStyle/>
          <a:p>
            <a:pPr lvl="0"/>
            <a:r>
              <a:rPr lang="en-US" dirty="0" err="1"/>
              <a:t>Keuntungan</a:t>
            </a:r>
            <a:r>
              <a:rPr lang="en-US" dirty="0"/>
              <a:t> (gains) 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7"/>
          </p:nvPr>
        </p:nvSpPr>
        <p:spPr>
          <a:xfrm>
            <a:off x="2590478" y="7303740"/>
            <a:ext cx="6433348" cy="222175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</a:rPr>
              <a:t>kenaikan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ekuitas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en-US" sz="2400" b="1" dirty="0" err="1">
                <a:solidFill>
                  <a:schemeClr val="bg1"/>
                </a:solidFill>
              </a:rPr>
              <a:t>aset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neto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transaksi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insidentil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berasal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semua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transaksi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peristiwa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kondisi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lainnya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mempengaruhi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perioda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diluar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transaksi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berasal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pendapatan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investasi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oleh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pemilik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 err="1"/>
              <a:t>Biaya</a:t>
            </a:r>
            <a:r>
              <a:rPr lang="en-US" dirty="0"/>
              <a:t> (expenses) 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</a:rPr>
              <a:t>aliran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keluar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pemakaian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aset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penambahan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utang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kombinasi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keduanya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b="1" dirty="0" err="1">
                <a:solidFill>
                  <a:schemeClr val="bg1"/>
                </a:solidFill>
              </a:rPr>
              <a:t>selama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perioda</a:t>
            </a:r>
            <a:r>
              <a:rPr lang="en-US" sz="2400" b="1" dirty="0">
                <a:solidFill>
                  <a:schemeClr val="bg1"/>
                </a:solidFill>
              </a:rPr>
              <a:t>, yang </a:t>
            </a:r>
            <a:r>
              <a:rPr lang="en-US" sz="2400" b="1" dirty="0" err="1">
                <a:solidFill>
                  <a:schemeClr val="bg1"/>
                </a:solidFill>
              </a:rPr>
              <a:t>berasal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pengiriman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produksi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barang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penyerahan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jasa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atau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pelaksanaan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kegiatan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lainnya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0"/>
          </p:nvPr>
        </p:nvSpPr>
        <p:spPr>
          <a:xfrm>
            <a:off x="10367342" y="6583660"/>
            <a:ext cx="7119363" cy="790352"/>
          </a:xfrm>
        </p:spPr>
        <p:txBody>
          <a:bodyPr/>
          <a:lstStyle/>
          <a:p>
            <a:pPr lvl="0"/>
            <a:r>
              <a:rPr lang="en-US" dirty="0" err="1"/>
              <a:t>Kerugian</a:t>
            </a:r>
            <a:r>
              <a:rPr lang="en-US" dirty="0"/>
              <a:t> (losses) 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1"/>
          </p:nvPr>
        </p:nvSpPr>
        <p:spPr>
          <a:xfrm>
            <a:off x="11015414" y="7303740"/>
            <a:ext cx="6624736" cy="222175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</a:rPr>
              <a:t>penurunan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ekuitas</a:t>
            </a:r>
            <a:r>
              <a:rPr lang="en-US" sz="2400" b="1" dirty="0">
                <a:solidFill>
                  <a:schemeClr val="bg1"/>
                </a:solidFill>
              </a:rPr>
              <a:t> (</a:t>
            </a:r>
            <a:r>
              <a:rPr lang="en-US" sz="2400" b="1" dirty="0" err="1">
                <a:solidFill>
                  <a:schemeClr val="bg1"/>
                </a:solidFill>
              </a:rPr>
              <a:t>aset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neto</a:t>
            </a:r>
            <a:r>
              <a:rPr lang="en-US" sz="2400" b="1" dirty="0">
                <a:solidFill>
                  <a:schemeClr val="bg1"/>
                </a:solidFill>
              </a:rPr>
              <a:t>)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transaksi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insidentil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berasal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semua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transaksi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peristiwa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kondisi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lainnya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mempengaruhi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entitas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perioda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diluar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transaksi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berasal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biaya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distribusi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pada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pemilik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213122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プレースホルダー 33"/>
          <p:cNvSpPr>
            <a:spLocks noGrp="1"/>
          </p:cNvSpPr>
          <p:nvPr>
            <p:ph type="body" sz="quarter" idx="26"/>
          </p:nvPr>
        </p:nvSpPr>
        <p:spPr>
          <a:xfrm>
            <a:off x="6550918" y="5575548"/>
            <a:ext cx="11161241" cy="1695774"/>
          </a:xfrm>
        </p:spPr>
        <p:txBody>
          <a:bodyPr/>
          <a:lstStyle/>
          <a:p>
            <a:pPr lvl="0" algn="just"/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menilai</a:t>
            </a:r>
            <a:r>
              <a:rPr lang="en-US" sz="2400" dirty="0"/>
              <a:t> </a:t>
            </a:r>
            <a:r>
              <a:rPr lang="en-US" sz="2400" dirty="0" err="1"/>
              <a:t>prospek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 yang </a:t>
            </a:r>
            <a:r>
              <a:rPr lang="en-US" sz="2400" dirty="0" err="1"/>
              <a:t>dimiliki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, investor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 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calon</a:t>
            </a:r>
            <a:r>
              <a:rPr lang="en-US" sz="2400" dirty="0"/>
              <a:t> investor, </a:t>
            </a:r>
            <a:r>
              <a:rPr lang="en-US" sz="2400" dirty="0" err="1"/>
              <a:t>kreditur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kreditur</a:t>
            </a:r>
            <a:r>
              <a:rPr lang="en-US" sz="2400" dirty="0"/>
              <a:t> lain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, </a:t>
            </a: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komisarisbyang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tanggung</a:t>
            </a:r>
            <a:r>
              <a:rPr lang="en-US" sz="2400" dirty="0"/>
              <a:t> </a:t>
            </a:r>
            <a:r>
              <a:rPr lang="en-US" sz="2400" dirty="0" err="1"/>
              <a:t>jawab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.</a:t>
            </a:r>
          </a:p>
        </p:txBody>
      </p:sp>
      <p:sp>
        <p:nvSpPr>
          <p:cNvPr id="29" name="タイトル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TUJUAN PELAPORAN KEUANGAN 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13"/>
          </p:nvPr>
        </p:nvSpPr>
        <p:spPr>
          <a:xfrm>
            <a:off x="430238" y="1327076"/>
            <a:ext cx="17497944" cy="1152128"/>
          </a:xfrm>
        </p:spPr>
        <p:txBody>
          <a:bodyPr>
            <a:noAutofit/>
          </a:bodyPr>
          <a:lstStyle/>
          <a:p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upaya</a:t>
            </a:r>
            <a:r>
              <a:rPr lang="en-US" sz="2800" dirty="0"/>
              <a:t>, </a:t>
            </a:r>
            <a:r>
              <a:rPr lang="en-US" sz="2800" dirty="0" err="1"/>
              <a:t>tindakan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pertimbangan</a:t>
            </a:r>
            <a:r>
              <a:rPr lang="en-US" sz="2800" dirty="0"/>
              <a:t> </a:t>
            </a:r>
            <a:r>
              <a:rPr lang="en-US" sz="2800" dirty="0" err="1"/>
              <a:t>dicurahkan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konsep-konsep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prinsip-prinsip</a:t>
            </a:r>
            <a:r>
              <a:rPr lang="en-US" sz="2800" dirty="0"/>
              <a:t> yang </a:t>
            </a:r>
            <a:r>
              <a:rPr lang="en-US" sz="2800" dirty="0" err="1"/>
              <a:t>relevan</a:t>
            </a:r>
            <a:r>
              <a:rPr lang="en-US" sz="2800" dirty="0"/>
              <a:t> yang </a:t>
            </a:r>
            <a:r>
              <a:rPr lang="en-US" sz="2800" dirty="0" err="1"/>
              <a:t>akhirnya</a:t>
            </a:r>
            <a:r>
              <a:rPr lang="en-US" sz="2800" dirty="0"/>
              <a:t> </a:t>
            </a:r>
            <a:r>
              <a:rPr lang="en-US" sz="2800" dirty="0" err="1"/>
              <a:t>menentukan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, </a:t>
            </a:r>
            <a:r>
              <a:rPr lang="en-US" sz="2800" dirty="0" err="1"/>
              <a:t>isi</a:t>
            </a:r>
            <a:r>
              <a:rPr lang="en-US" sz="2800" dirty="0"/>
              <a:t>,  </a:t>
            </a:r>
            <a:r>
              <a:rPr lang="en-US" sz="2800" dirty="0" err="1"/>
              <a:t>jenis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susunan</a:t>
            </a:r>
            <a:r>
              <a:rPr lang="en-US" sz="2800" dirty="0"/>
              <a:t> </a:t>
            </a:r>
            <a:r>
              <a:rPr lang="en-US" sz="2800" dirty="0" err="1"/>
              <a:t>statemen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, SFAC No.8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merumuskan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pelaporan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  <a:endParaRPr kumimoji="1" lang="ja-JP" altLang="en-US" sz="2800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4"/>
          </p:nvPr>
        </p:nvSpPr>
        <p:spPr>
          <a:xfrm>
            <a:off x="3814614" y="8095828"/>
            <a:ext cx="10945216" cy="1695774"/>
          </a:xfrm>
        </p:spPr>
        <p:txBody>
          <a:bodyPr/>
          <a:lstStyle/>
          <a:p>
            <a:pPr algn="just"/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endParaRPr kumimoji="1" lang="ja-JP" altLang="en-US" sz="2400" dirty="0"/>
          </a:p>
        </p:txBody>
      </p:sp>
      <p:sp>
        <p:nvSpPr>
          <p:cNvPr id="36" name="テキスト プレースホルダー 35"/>
          <p:cNvSpPr>
            <a:spLocks noGrp="1"/>
          </p:cNvSpPr>
          <p:nvPr>
            <p:ph type="body" sz="quarter" idx="28"/>
          </p:nvPr>
        </p:nvSpPr>
        <p:spPr>
          <a:xfrm>
            <a:off x="9863286" y="3343300"/>
            <a:ext cx="8007047" cy="1695774"/>
          </a:xfrm>
        </p:spPr>
        <p:txBody>
          <a:bodyPr/>
          <a:lstStyle/>
          <a:p>
            <a:pPr algn="just"/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yang </a:t>
            </a:r>
            <a:r>
              <a:rPr lang="en-US" sz="2400" dirty="0" err="1"/>
              <a:t>bermanfaat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investor, </a:t>
            </a:r>
            <a:r>
              <a:rPr lang="en-US" sz="2400" dirty="0" err="1"/>
              <a:t>pemberi</a:t>
            </a:r>
            <a:r>
              <a:rPr lang="en-US" sz="2400" dirty="0"/>
              <a:t> </a:t>
            </a:r>
            <a:r>
              <a:rPr lang="en-US" sz="2400" dirty="0" err="1"/>
              <a:t>pinjaman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kreditor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yang </a:t>
            </a: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penyediaan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 </a:t>
            </a:r>
            <a:r>
              <a:rPr lang="en-US" sz="2400" dirty="0" err="1"/>
              <a:t>pelapor</a:t>
            </a:r>
            <a:r>
              <a:rPr lang="en-US" sz="2400" dirty="0"/>
              <a:t>.</a:t>
            </a:r>
            <a:endParaRPr kumimoji="1" lang="ja-JP" altLang="en-US" sz="2400" dirty="0"/>
          </a:p>
        </p:txBody>
      </p:sp>
      <p:sp>
        <p:nvSpPr>
          <p:cNvPr id="14" name="テキスト プレースホルダー 34"/>
          <p:cNvSpPr>
            <a:spLocks noGrp="1"/>
          </p:cNvSpPr>
          <p:nvPr>
            <p:ph type="body" sz="quarter" idx="27"/>
          </p:nvPr>
        </p:nvSpPr>
        <p:spPr>
          <a:xfrm>
            <a:off x="6190878" y="2983260"/>
            <a:ext cx="2030803" cy="720080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1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5" name="テキスト プレースホルダー 32"/>
          <p:cNvSpPr>
            <a:spLocks noGrp="1"/>
          </p:cNvSpPr>
          <p:nvPr>
            <p:ph type="body" sz="quarter" idx="25"/>
          </p:nvPr>
        </p:nvSpPr>
        <p:spPr>
          <a:xfrm>
            <a:off x="3960509" y="5197631"/>
            <a:ext cx="1150249" cy="720080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2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6" name="テキスト プレースホルダー 30"/>
          <p:cNvSpPr>
            <a:spLocks noGrp="1"/>
          </p:cNvSpPr>
          <p:nvPr>
            <p:ph type="body" sz="quarter" idx="21"/>
          </p:nvPr>
        </p:nvSpPr>
        <p:spPr>
          <a:xfrm>
            <a:off x="1294334" y="7303740"/>
            <a:ext cx="966022" cy="72008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619554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Simpulan</a:t>
            </a:r>
            <a:endParaRPr kumimoji="1" lang="ja-JP" altLang="en-US" dirty="0">
              <a:latin typeface="Route 159 Bold" pitchFamily="50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/>
          </p:nvPr>
        </p:nvSpPr>
        <p:spPr>
          <a:xfrm>
            <a:off x="9503246" y="534988"/>
            <a:ext cx="8280920" cy="8352928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>
                <a:solidFill>
                  <a:schemeClr val="bg1"/>
                </a:solidFill>
              </a:rPr>
              <a:t>Berdasarkan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Pembahasan</a:t>
            </a:r>
            <a:r>
              <a:rPr lang="en-US" sz="2600" dirty="0">
                <a:solidFill>
                  <a:schemeClr val="bg1"/>
                </a:solidFill>
              </a:rPr>
              <a:t> di </a:t>
            </a:r>
            <a:r>
              <a:rPr lang="en-US" sz="2600" dirty="0" err="1">
                <a:solidFill>
                  <a:schemeClr val="bg1"/>
                </a:solidFill>
              </a:rPr>
              <a:t>atas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dapat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disimpulkan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bahwa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kerangka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konseptual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menurut</a:t>
            </a:r>
            <a:r>
              <a:rPr lang="en-US" sz="2600" dirty="0">
                <a:solidFill>
                  <a:schemeClr val="bg1"/>
                </a:solidFill>
              </a:rPr>
              <a:t> FASB </a:t>
            </a:r>
            <a:r>
              <a:rPr lang="en-US" sz="2600" dirty="0" err="1">
                <a:solidFill>
                  <a:schemeClr val="bg1"/>
                </a:solidFill>
              </a:rPr>
              <a:t>sendiri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adalah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suatu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konstitusi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sistem</a:t>
            </a:r>
            <a:r>
              <a:rPr lang="en-US" sz="2600" dirty="0">
                <a:solidFill>
                  <a:schemeClr val="bg1"/>
                </a:solidFill>
              </a:rPr>
              <a:t> yang </a:t>
            </a:r>
            <a:r>
              <a:rPr lang="en-US" sz="2600" dirty="0" err="1">
                <a:solidFill>
                  <a:schemeClr val="bg1"/>
                </a:solidFill>
              </a:rPr>
              <a:t>konheren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dari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tujuan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dan</a:t>
            </a:r>
            <a:r>
              <a:rPr lang="en-US" sz="2600" dirty="0">
                <a:solidFill>
                  <a:schemeClr val="bg1"/>
                </a:solidFill>
              </a:rPr>
              <a:t> fundamental yang </a:t>
            </a:r>
            <a:r>
              <a:rPr lang="en-US" sz="2600" dirty="0" err="1">
                <a:solidFill>
                  <a:schemeClr val="bg1"/>
                </a:solidFill>
              </a:rPr>
              <a:t>selanjutnya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mengarah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kepada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suatu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standar</a:t>
            </a:r>
            <a:r>
              <a:rPr lang="en-US" sz="2600" dirty="0">
                <a:solidFill>
                  <a:schemeClr val="bg1"/>
                </a:solidFill>
              </a:rPr>
              <a:t> yang </a:t>
            </a:r>
            <a:r>
              <a:rPr lang="en-US" sz="2600" dirty="0" err="1">
                <a:solidFill>
                  <a:schemeClr val="bg1"/>
                </a:solidFill>
              </a:rPr>
              <a:t>konsisten</a:t>
            </a:r>
            <a:r>
              <a:rPr lang="en-US" sz="2600" dirty="0">
                <a:solidFill>
                  <a:schemeClr val="bg1"/>
                </a:solidFill>
              </a:rPr>
              <a:t>. Ada </a:t>
            </a:r>
            <a:r>
              <a:rPr lang="en-US" sz="2600" dirty="0" err="1">
                <a:solidFill>
                  <a:schemeClr val="bg1"/>
                </a:solidFill>
              </a:rPr>
              <a:t>dua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isu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utama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dalam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kerangka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konseptual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akuntansi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keuangan</a:t>
            </a:r>
            <a:r>
              <a:rPr lang="en-US" sz="2600" dirty="0">
                <a:solidFill>
                  <a:schemeClr val="bg1"/>
                </a:solidFill>
              </a:rPr>
              <a:t>, yang </a:t>
            </a:r>
            <a:r>
              <a:rPr lang="en-US" sz="2600" dirty="0" err="1">
                <a:solidFill>
                  <a:schemeClr val="bg1"/>
                </a:solidFill>
              </a:rPr>
              <a:t>pertama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adalah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isu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artikulasi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isu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definisi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err="1">
                <a:solidFill>
                  <a:schemeClr val="bg1"/>
                </a:solidFill>
              </a:rPr>
              <a:t>Isu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artikulasi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terbagi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dalam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dua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perspektif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yaitu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neraca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laporan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laba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rugi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saling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berartikulasi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dan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perspektif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lainnya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menyatakan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bahwa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dua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hal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tersebut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tidak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berartikulasi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err="1">
                <a:solidFill>
                  <a:schemeClr val="bg1"/>
                </a:solidFill>
              </a:rPr>
              <a:t>Isu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definisi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erat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kaitannya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dengan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definisi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aset</a:t>
            </a:r>
            <a:r>
              <a:rPr lang="en-US" sz="2600" dirty="0">
                <a:solidFill>
                  <a:schemeClr val="bg1"/>
                </a:solidFill>
              </a:rPr>
              <a:t> yang </a:t>
            </a:r>
            <a:r>
              <a:rPr lang="en-US" sz="2600" dirty="0" err="1">
                <a:solidFill>
                  <a:schemeClr val="bg1"/>
                </a:solidFill>
              </a:rPr>
              <a:t>merupakan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sumber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daya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ekonomi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milik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entitas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err="1">
                <a:solidFill>
                  <a:schemeClr val="bg1"/>
                </a:solidFill>
              </a:rPr>
              <a:t>Pada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pokok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bahasan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kedua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yaitu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mengenai</a:t>
            </a:r>
            <a:r>
              <a:rPr lang="en-US" sz="2600" dirty="0">
                <a:solidFill>
                  <a:schemeClr val="bg1"/>
                </a:solidFill>
              </a:rPr>
              <a:t> statement yang </a:t>
            </a:r>
            <a:r>
              <a:rPr lang="en-US" sz="2600" dirty="0" err="1">
                <a:solidFill>
                  <a:schemeClr val="bg1"/>
                </a:solidFill>
              </a:rPr>
              <a:t>dikeluarkan</a:t>
            </a:r>
            <a:r>
              <a:rPr lang="en-US" sz="2600" dirty="0">
                <a:solidFill>
                  <a:schemeClr val="bg1"/>
                </a:solidFill>
              </a:rPr>
              <a:t> FASB yang </a:t>
            </a:r>
            <a:r>
              <a:rPr lang="en-US" sz="2600" dirty="0" err="1">
                <a:solidFill>
                  <a:schemeClr val="bg1"/>
                </a:solidFill>
              </a:rPr>
              <a:t>disebut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dengan</a:t>
            </a:r>
            <a:r>
              <a:rPr lang="en-US" sz="2600" dirty="0">
                <a:solidFill>
                  <a:schemeClr val="bg1"/>
                </a:solidFill>
              </a:rPr>
              <a:t> SFAC yang di </a:t>
            </a:r>
            <a:r>
              <a:rPr lang="en-US" sz="2600" dirty="0" err="1">
                <a:solidFill>
                  <a:schemeClr val="bg1"/>
                </a:solidFill>
              </a:rPr>
              <a:t>dalamnya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menguraikan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hal-hal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tertentu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secara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umum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memiliki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tentang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tujuan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laporan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keuangan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yaitu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menyediakan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informasi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keuangan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tentang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pelaporan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entitas</a:t>
            </a:r>
            <a:r>
              <a:rPr lang="en-US" sz="2600" dirty="0">
                <a:solidFill>
                  <a:schemeClr val="bg1"/>
                </a:solidFill>
              </a:rPr>
              <a:t> yang </a:t>
            </a:r>
            <a:r>
              <a:rPr lang="en-US" sz="2600" dirty="0" err="1">
                <a:solidFill>
                  <a:schemeClr val="bg1"/>
                </a:solidFill>
              </a:rPr>
              <a:t>bermanfaat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bagi</a:t>
            </a:r>
            <a:r>
              <a:rPr lang="en-US" sz="2600" dirty="0">
                <a:solidFill>
                  <a:schemeClr val="bg1"/>
                </a:solidFill>
              </a:rPr>
              <a:t> investor, </a:t>
            </a:r>
            <a:r>
              <a:rPr lang="en-US" sz="2600" dirty="0" err="1">
                <a:solidFill>
                  <a:schemeClr val="bg1"/>
                </a:solidFill>
              </a:rPr>
              <a:t>Untuk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menilai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prospek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arus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kas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bersih</a:t>
            </a:r>
            <a:r>
              <a:rPr lang="en-US" sz="2600" dirty="0">
                <a:solidFill>
                  <a:schemeClr val="bg1"/>
                </a:solidFill>
              </a:rPr>
              <a:t> yang </a:t>
            </a:r>
            <a:r>
              <a:rPr lang="en-US" sz="2600" dirty="0" err="1">
                <a:solidFill>
                  <a:schemeClr val="bg1"/>
                </a:solidFill>
              </a:rPr>
              <a:t>dimiliki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oleh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suatu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entitas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menyediakan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informasi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tentang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posisi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keuangan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dari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pelaporan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suatu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entitas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endParaRPr kumimoji="1" lang="ja-JP" altLang="en-US" sz="2600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17136094" y="9604248"/>
            <a:ext cx="792088" cy="679264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56644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5902846" y="3847356"/>
            <a:ext cx="6336704" cy="2952328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2"/>
                </a:solidFill>
                <a:latin typeface="Route 159 Bold"/>
              </a:rPr>
              <a:t>TERIMA KASIH</a:t>
            </a:r>
            <a:endParaRPr kumimoji="1" lang="ja-JP" altLang="en-US" dirty="0">
              <a:solidFill>
                <a:schemeClr val="tx2"/>
              </a:solidFill>
              <a:latin typeface="Route 159 Bold"/>
            </a:endParaRPr>
          </a:p>
        </p:txBody>
      </p:sp>
    </p:spTree>
    <p:extLst>
      <p:ext uri="{BB962C8B-B14F-4D97-AF65-F5344CB8AC3E}">
        <p14:creationId xmlns:p14="http://schemas.microsoft.com/office/powerpoint/2010/main" val="22943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Kerangka Konseptual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A67-16D1-416E-90B8-EEE34644D6D9}" type="slidenum">
              <a:rPr lang="en-US" smtClean="0"/>
              <a:t>2</a:t>
            </a:fld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430238" y="2191172"/>
            <a:ext cx="13321480" cy="647650"/>
          </a:xfrm>
        </p:spPr>
        <p:txBody>
          <a:bodyPr>
            <a:normAutofit lnSpcReduction="10000"/>
          </a:bodyPr>
          <a:lstStyle/>
          <a:p>
            <a:r>
              <a:rPr lang="id-ID" dirty="0"/>
              <a:t>Pengertian</a:t>
            </a:r>
            <a:endParaRPr 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502246" y="2911252"/>
            <a:ext cx="13321480" cy="2088232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 err="1">
                <a:effectLst/>
              </a:rPr>
              <a:t>Yaitu</a:t>
            </a:r>
            <a:r>
              <a:rPr lang="en-US" sz="3600" dirty="0">
                <a:effectLst/>
              </a:rPr>
              <a:t> </a:t>
            </a:r>
            <a:r>
              <a:rPr lang="id-ID" sz="3600" dirty="0">
                <a:effectLst/>
              </a:rPr>
              <a:t>struktur teori akuntansi yang didasarkan pada penalaran logis yang menjelaskan kenyataan yang terjadi dan menjelaskan apa yang harus dilakukan apabila ada fakta atau fenomena baru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/>
          </p:nvPr>
        </p:nvSpPr>
        <p:spPr>
          <a:xfrm>
            <a:off x="4462686" y="5647556"/>
            <a:ext cx="13321480" cy="2808312"/>
          </a:xfrm>
        </p:spPr>
        <p:txBody>
          <a:bodyPr>
            <a:normAutofit/>
          </a:bodyPr>
          <a:lstStyle/>
          <a:p>
            <a:pPr algn="just"/>
            <a:r>
              <a:rPr lang="id-ID" sz="3600" dirty="0">
                <a:effectLst/>
              </a:rPr>
              <a:t>Kerangka konseptual digambarkan dalam bentuk hirarki yang memiliki beberapa tingkatan. Pada tingkatan teori yang tinggi, kerangka konseptual mengindentifikasi ruang lingkup dan tujuan pelaporan keuangan.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8824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ISU-ISU KERANGKA KONSEPTUAL</a:t>
            </a:r>
            <a:endParaRPr lang="en-US" sz="5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A67-16D1-416E-90B8-EEE34644D6D9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/>
              <a:t>1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870398" y="3271292"/>
            <a:ext cx="11593288" cy="2219311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effectLst/>
              </a:rPr>
              <a:t>Pendekatan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aset-hutang</a:t>
            </a:r>
            <a:r>
              <a:rPr lang="en-US" sz="2800" b="1" dirty="0">
                <a:effectLst/>
              </a:rPr>
              <a:t> (</a:t>
            </a:r>
            <a:r>
              <a:rPr lang="en-US" sz="2800" b="1" dirty="0" err="1">
                <a:effectLst/>
              </a:rPr>
              <a:t>neraca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balance sheet) </a:t>
            </a:r>
            <a:r>
              <a:rPr lang="en-US" sz="2800" b="1" dirty="0" err="1">
                <a:effectLst/>
              </a:rPr>
              <a:t>disebut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juga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dengan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pemeliharaan</a:t>
            </a:r>
            <a:r>
              <a:rPr lang="en-US" sz="2800" b="1" dirty="0">
                <a:effectLst/>
              </a:rPr>
              <a:t> modal, yang </a:t>
            </a:r>
            <a:r>
              <a:rPr lang="en-US" sz="2800" b="1" dirty="0" err="1">
                <a:effectLst/>
              </a:rPr>
              <a:t>berarti</a:t>
            </a:r>
            <a:r>
              <a:rPr lang="en-US" sz="2800" b="1" dirty="0">
                <a:effectLst/>
              </a:rPr>
              <a:t> revenue </a:t>
            </a:r>
            <a:r>
              <a:rPr lang="en-US" sz="2800" b="1" dirty="0" err="1">
                <a:effectLst/>
              </a:rPr>
              <a:t>dan</a:t>
            </a:r>
            <a:r>
              <a:rPr lang="en-US" sz="2800" b="1" dirty="0">
                <a:effectLst/>
              </a:rPr>
              <a:t> expense </a:t>
            </a:r>
            <a:r>
              <a:rPr lang="en-US" sz="2800" b="1" dirty="0" err="1">
                <a:effectLst/>
              </a:rPr>
              <a:t>merupakan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hasil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perubahan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aset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hutang</a:t>
            </a:r>
            <a:endParaRPr lang="en-US" sz="2800" b="1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dirty="0"/>
              <a:t>2</a:t>
            </a:r>
            <a:endParaRPr 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8"/>
          </p:nvPr>
        </p:nvSpPr>
        <p:spPr>
          <a:xfrm>
            <a:off x="4822726" y="6511652"/>
            <a:ext cx="11593288" cy="2219311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err="1">
                <a:effectLst/>
              </a:rPr>
              <a:t>Pendekatan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pendapatan-biaya</a:t>
            </a:r>
            <a:r>
              <a:rPr lang="en-US" sz="2800" b="1" dirty="0">
                <a:effectLst/>
              </a:rPr>
              <a:t> (</a:t>
            </a:r>
            <a:r>
              <a:rPr lang="en-US" sz="2800" b="1" dirty="0" err="1">
                <a:effectLst/>
              </a:rPr>
              <a:t>laba-rugi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income statement) </a:t>
            </a:r>
            <a:r>
              <a:rPr lang="en-US" sz="2800" b="1" dirty="0" err="1">
                <a:effectLst/>
              </a:rPr>
              <a:t>disebut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juga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pandangan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laporan</a:t>
            </a:r>
            <a:r>
              <a:rPr lang="en-US" sz="2800" b="1" dirty="0">
                <a:effectLst/>
              </a:rPr>
              <a:t> income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penandingan</a:t>
            </a:r>
            <a:r>
              <a:rPr lang="en-US" sz="2800" b="1" dirty="0">
                <a:effectLst/>
              </a:rPr>
              <a:t>, yang </a:t>
            </a:r>
            <a:r>
              <a:rPr lang="en-US" sz="2800" b="1" dirty="0" err="1">
                <a:effectLst/>
              </a:rPr>
              <a:t>berarti</a:t>
            </a:r>
            <a:r>
              <a:rPr lang="en-US" sz="2800" b="1" dirty="0">
                <a:effectLst/>
              </a:rPr>
              <a:t> revenue </a:t>
            </a:r>
            <a:r>
              <a:rPr lang="en-US" sz="2800" b="1" dirty="0" err="1">
                <a:effectLst/>
              </a:rPr>
              <a:t>dan</a:t>
            </a:r>
            <a:r>
              <a:rPr lang="en-US" sz="2800" b="1" dirty="0">
                <a:effectLst/>
              </a:rPr>
              <a:t> expense </a:t>
            </a:r>
            <a:r>
              <a:rPr lang="en-US" sz="2800" b="1" dirty="0" err="1">
                <a:effectLst/>
              </a:rPr>
              <a:t>dihasilkan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kebutuhan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penandingan</a:t>
            </a:r>
            <a:endParaRPr lang="en-US" sz="28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ISU ARTIKULASI </a:t>
            </a:r>
          </a:p>
        </p:txBody>
      </p:sp>
    </p:spTree>
    <p:extLst>
      <p:ext uri="{BB962C8B-B14F-4D97-AF65-F5344CB8AC3E}">
        <p14:creationId xmlns:p14="http://schemas.microsoft.com/office/powerpoint/2010/main" val="379736366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1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 rot="21420000">
            <a:off x="24238" y="694847"/>
            <a:ext cx="11644720" cy="1231200"/>
          </a:xfrm>
        </p:spPr>
        <p:txBody>
          <a:bodyPr/>
          <a:lstStyle/>
          <a:p>
            <a:pPr algn="l"/>
            <a:r>
              <a:rPr lang="en-US" sz="3600" b="1" dirty="0"/>
              <a:t>ISU-ISU KERANGKA KONSEPTUAL</a:t>
            </a:r>
            <a:endParaRPr lang="en-US" sz="36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l"/>
            <a:r>
              <a:rPr lang="id-ID" sz="3200" dirty="0">
                <a:solidFill>
                  <a:schemeClr val="bg1"/>
                </a:solidFill>
              </a:rPr>
              <a:t>ISU DEFINISI</a:t>
            </a:r>
          </a:p>
          <a:p>
            <a:pPr algn="l"/>
            <a:r>
              <a:rPr lang="en-US" sz="3200" dirty="0" err="1">
                <a:solidFill>
                  <a:schemeClr val="bg1"/>
                </a:solidFill>
                <a:effectLst/>
              </a:rPr>
              <a:t>definisi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aset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akan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mempunyai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karakteristik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sebagai</a:t>
            </a:r>
            <a:r>
              <a:rPr lang="en-US" sz="3200" dirty="0">
                <a:solidFill>
                  <a:schemeClr val="bg1"/>
                </a:solidFill>
                <a:effectLst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</a:rPr>
              <a:t>berikut</a:t>
            </a:r>
            <a:r>
              <a:rPr lang="en-US" sz="3200" dirty="0">
                <a:solidFill>
                  <a:schemeClr val="bg1"/>
                </a:solidFill>
                <a:effectLst/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6" name="図プレースホルダー 25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xfrm>
            <a:off x="9593091" y="2047156"/>
            <a:ext cx="774251" cy="773342"/>
          </a:xfrm>
        </p:spPr>
      </p:pic>
      <p:sp>
        <p:nvSpPr>
          <p:cNvPr id="12" name="テキスト プレースホルダー 11"/>
          <p:cNvSpPr>
            <a:spLocks noGrp="1"/>
          </p:cNvSpPr>
          <p:nvPr>
            <p:ph type="body" sz="quarter" idx="13"/>
          </p:nvPr>
        </p:nvSpPr>
        <p:spPr>
          <a:xfrm>
            <a:off x="10439350" y="1903140"/>
            <a:ext cx="7299332" cy="1184565"/>
          </a:xfrm>
        </p:spPr>
        <p:txBody>
          <a:bodyPr/>
          <a:lstStyle/>
          <a:p>
            <a:pPr lvl="0"/>
            <a:r>
              <a:rPr lang="en-US" sz="2800" b="1" dirty="0" err="1">
                <a:effectLst/>
              </a:rPr>
              <a:t>aset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merepresentasikan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aliran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kas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suatu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entitas</a:t>
            </a:r>
            <a:r>
              <a:rPr lang="en-US" sz="2800" b="1" dirty="0">
                <a:effectLst/>
              </a:rPr>
              <a:t>.</a:t>
            </a:r>
            <a:endParaRPr lang="id-ID" sz="2800" b="1" dirty="0">
              <a:effectLst/>
            </a:endParaRPr>
          </a:p>
        </p:txBody>
      </p:sp>
      <p:pic>
        <p:nvPicPr>
          <p:cNvPr id="27" name="図プレースホルダー 26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xfrm>
            <a:off x="9503246" y="3343300"/>
            <a:ext cx="774251" cy="773342"/>
          </a:xfrm>
        </p:spPr>
      </p:pic>
      <p:sp>
        <p:nvSpPr>
          <p:cNvPr id="17" name="テキスト プレースホルダー 16"/>
          <p:cNvSpPr>
            <a:spLocks noGrp="1"/>
          </p:cNvSpPr>
          <p:nvPr>
            <p:ph type="body" sz="quarter" idx="28"/>
          </p:nvPr>
        </p:nvSpPr>
        <p:spPr>
          <a:xfrm>
            <a:off x="10511358" y="3199284"/>
            <a:ext cx="7299332" cy="1184565"/>
          </a:xfrm>
        </p:spPr>
        <p:txBody>
          <a:bodyPr/>
          <a:lstStyle/>
          <a:p>
            <a:pPr lvl="0"/>
            <a:r>
              <a:rPr lang="en-US" sz="2800" b="1" dirty="0" err="1">
                <a:effectLst/>
              </a:rPr>
              <a:t>manfaat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potensial</a:t>
            </a:r>
            <a:r>
              <a:rPr lang="en-US" sz="2800" b="1" dirty="0">
                <a:effectLst/>
              </a:rPr>
              <a:t> yang </a:t>
            </a:r>
            <a:r>
              <a:rPr lang="en-US" sz="2800" b="1" dirty="0" err="1">
                <a:effectLst/>
              </a:rPr>
              <a:t>diperoleh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entitas</a:t>
            </a:r>
            <a:r>
              <a:rPr lang="en-US" sz="2800" b="1" dirty="0">
                <a:effectLst/>
              </a:rPr>
              <a:t>.</a:t>
            </a:r>
            <a:endParaRPr lang="id-ID" sz="2800" b="1" dirty="0">
              <a:effectLst/>
            </a:endParaRPr>
          </a:p>
        </p:txBody>
      </p:sp>
      <p:pic>
        <p:nvPicPr>
          <p:cNvPr id="28" name="図プレースホルダー 27"/>
          <p:cNvPicPr>
            <a:picLocks noGrp="1" noChangeAspect="1"/>
          </p:cNvPicPr>
          <p:nvPr>
            <p:ph type="pic" sz="quarter" idx="2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xfrm>
            <a:off x="9503246" y="4671881"/>
            <a:ext cx="774251" cy="773342"/>
          </a:xfrm>
        </p:spPr>
      </p:pic>
      <p:sp>
        <p:nvSpPr>
          <p:cNvPr id="19" name="テキスト プレースホルダー 18"/>
          <p:cNvSpPr>
            <a:spLocks noGrp="1"/>
          </p:cNvSpPr>
          <p:nvPr>
            <p:ph type="body" sz="quarter" idx="30"/>
          </p:nvPr>
        </p:nvSpPr>
        <p:spPr>
          <a:xfrm>
            <a:off x="10439350" y="4495428"/>
            <a:ext cx="7299332" cy="1184565"/>
          </a:xfrm>
        </p:spPr>
        <p:txBody>
          <a:bodyPr/>
          <a:lstStyle/>
          <a:p>
            <a:pPr lvl="0"/>
            <a:r>
              <a:rPr lang="en-US" sz="2800" b="1" dirty="0" err="1">
                <a:effectLst/>
              </a:rPr>
              <a:t>konsep</a:t>
            </a:r>
            <a:r>
              <a:rPr lang="en-US" sz="2800" b="1" dirty="0">
                <a:effectLst/>
              </a:rPr>
              <a:t> legal </a:t>
            </a:r>
            <a:r>
              <a:rPr lang="en-US" sz="2800" b="1" dirty="0" err="1">
                <a:effectLst/>
              </a:rPr>
              <a:t>atas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properti</a:t>
            </a:r>
            <a:r>
              <a:rPr lang="en-US" sz="2800" b="1" dirty="0">
                <a:effectLst/>
              </a:rPr>
              <a:t> yang </a:t>
            </a:r>
            <a:r>
              <a:rPr lang="en-US" sz="2800" b="1" dirty="0" err="1">
                <a:effectLst/>
              </a:rPr>
              <a:t>mempengaruhi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definisi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akuntansi</a:t>
            </a:r>
            <a:r>
              <a:rPr lang="en-US" sz="2800" b="1" dirty="0">
                <a:effectLst/>
              </a:rPr>
              <a:t> asset</a:t>
            </a:r>
            <a:endParaRPr lang="id-ID" sz="2800" b="1" dirty="0">
              <a:effectLst/>
            </a:endParaRPr>
          </a:p>
        </p:txBody>
      </p:sp>
      <p:pic>
        <p:nvPicPr>
          <p:cNvPr id="29" name="図プレースホルダー 28"/>
          <p:cNvPicPr>
            <a:picLocks noGrp="1" noChangeAspect="1"/>
          </p:cNvPicPr>
          <p:nvPr>
            <p:ph type="pic" sz="quarter" idx="3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xfrm>
            <a:off x="9647262" y="6047167"/>
            <a:ext cx="774251" cy="773342"/>
          </a:xfrm>
        </p:spPr>
      </p:pic>
      <p:sp>
        <p:nvSpPr>
          <p:cNvPr id="21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10439350" y="6551223"/>
            <a:ext cx="7299332" cy="1184565"/>
          </a:xfrm>
        </p:spPr>
        <p:txBody>
          <a:bodyPr/>
          <a:lstStyle/>
          <a:p>
            <a:pPr lvl="0"/>
            <a:r>
              <a:rPr lang="en-US" sz="2800" b="1" dirty="0" err="1">
                <a:effectLst/>
              </a:rPr>
              <a:t>cara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aset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diperoleh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menjadi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bagian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definisi</a:t>
            </a:r>
            <a:r>
              <a:rPr lang="en-US" sz="2800" b="1" dirty="0">
                <a:effectLst/>
              </a:rPr>
              <a:t>,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transaksi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sekarang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masa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lalu</a:t>
            </a:r>
            <a:r>
              <a:rPr lang="en-US" sz="2800" b="1" dirty="0">
                <a:effectLst/>
              </a:rPr>
              <a:t>, </a:t>
            </a:r>
            <a:r>
              <a:rPr lang="en-US" sz="2800" b="1" dirty="0" err="1">
                <a:effectLst/>
              </a:rPr>
              <a:t>transaksi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pertukaran</a:t>
            </a:r>
            <a:r>
              <a:rPr lang="en-US" sz="2800" b="1" dirty="0">
                <a:effectLst/>
              </a:rPr>
              <a:t>, transfer </a:t>
            </a:r>
            <a:r>
              <a:rPr lang="en-US" sz="2800" b="1" dirty="0" err="1">
                <a:effectLst/>
              </a:rPr>
              <a:t>searah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pemilik</a:t>
            </a:r>
            <a:r>
              <a:rPr lang="en-US" sz="2800" b="1" dirty="0">
                <a:effectLst/>
              </a:rPr>
              <a:t>, </a:t>
            </a:r>
            <a:r>
              <a:rPr lang="en-US" sz="2800" b="1" dirty="0" err="1">
                <a:effectLst/>
              </a:rPr>
              <a:t>atau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keuntungan</a:t>
            </a:r>
            <a:r>
              <a:rPr lang="en-US" sz="2800" b="1" dirty="0">
                <a:effectLst/>
              </a:rPr>
              <a:t> yang </a:t>
            </a:r>
            <a:r>
              <a:rPr lang="en-US" sz="2800" b="1" dirty="0" err="1">
                <a:effectLst/>
              </a:rPr>
              <a:t>tidak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diduga</a:t>
            </a:r>
            <a:r>
              <a:rPr lang="en-US" sz="2800" b="1" dirty="0">
                <a:effectLst/>
              </a:rPr>
              <a:t>.</a:t>
            </a:r>
            <a:endParaRPr lang="id-ID" sz="2800" b="1" dirty="0">
              <a:effectLst/>
            </a:endParaRPr>
          </a:p>
        </p:txBody>
      </p:sp>
      <p:pic>
        <p:nvPicPr>
          <p:cNvPr id="30" name="図プレースホルダー 29"/>
          <p:cNvPicPr>
            <a:picLocks noGrp="1" noChangeAspect="1"/>
          </p:cNvPicPr>
          <p:nvPr>
            <p:ph type="pic" sz="quarter" idx="3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>
          <a:xfrm>
            <a:off x="9575254" y="8927487"/>
            <a:ext cx="774251" cy="773342"/>
          </a:xfrm>
        </p:spPr>
      </p:pic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>
          <a:xfrm>
            <a:off x="10417888" y="8783471"/>
            <a:ext cx="7847063" cy="1184565"/>
          </a:xfrm>
        </p:spPr>
        <p:txBody>
          <a:bodyPr/>
          <a:lstStyle/>
          <a:p>
            <a:pPr lvl="0"/>
            <a:r>
              <a:rPr lang="en-US" sz="2800" b="1" dirty="0" err="1">
                <a:effectLst/>
              </a:rPr>
              <a:t>dapat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dipertukarkan</a:t>
            </a:r>
            <a:r>
              <a:rPr lang="en-US" sz="2800" b="1" dirty="0">
                <a:effectLst/>
              </a:rPr>
              <a:t>, </a:t>
            </a:r>
            <a:r>
              <a:rPr lang="en-US" sz="2800" b="1" dirty="0" err="1">
                <a:effectLst/>
              </a:rPr>
              <a:t>merupakan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karakteristik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penting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aset</a:t>
            </a:r>
            <a:r>
              <a:rPr lang="en-US" sz="2800" b="1" dirty="0">
                <a:effectLst/>
              </a:rPr>
              <a:t>.</a:t>
            </a:r>
            <a:endParaRPr lang="id-ID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180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effectLst/>
              </a:rPr>
              <a:t>HAL-HAL YANG MENDASARI KONSEP AKUNTANSI AKRUAL</a:t>
            </a:r>
            <a:r>
              <a:rPr lang="en-US" sz="4400" dirty="0">
                <a:effectLst/>
              </a:rPr>
              <a:t> </a:t>
            </a:r>
            <a:endParaRPr lang="id-ID" sz="4400" dirty="0">
              <a:effectLst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A67-16D1-416E-90B8-EEE34644D6D9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7"/>
          </p:nvPr>
        </p:nvSpPr>
        <p:spPr>
          <a:xfrm>
            <a:off x="7639542" y="1615108"/>
            <a:ext cx="10631209" cy="997062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>
                <a:effectLst/>
              </a:rPr>
              <a:t>Akrual</a:t>
            </a:r>
            <a:r>
              <a:rPr lang="en-US" sz="2800" b="1" dirty="0">
                <a:effectLst/>
              </a:rPr>
              <a:t> </a:t>
            </a:r>
            <a:endParaRPr lang="id-ID" sz="2800" b="1" dirty="0">
              <a:effectLst/>
            </a:endParaRPr>
          </a:p>
          <a:p>
            <a:pPr lvl="0"/>
            <a:r>
              <a:rPr lang="en-US" sz="2800" dirty="0">
                <a:effectLst/>
              </a:rPr>
              <a:t>proses </a:t>
            </a:r>
            <a:r>
              <a:rPr lang="en-US" sz="2800" dirty="0" err="1">
                <a:effectLst/>
              </a:rPr>
              <a:t>akuntansi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mengakui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peristiwa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kejadian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nonkas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mereka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terjadi</a:t>
            </a:r>
            <a:endParaRPr lang="id-ID" sz="2800" dirty="0">
              <a:effectLst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5"/>
          </p:nvPr>
        </p:nvSpPr>
        <p:spPr>
          <a:xfrm>
            <a:off x="142206" y="2911252"/>
            <a:ext cx="5832648" cy="4032448"/>
          </a:xfrm>
        </p:spPr>
        <p:txBody>
          <a:bodyPr/>
          <a:lstStyle/>
          <a:p>
            <a:r>
              <a:rPr lang="id-ID" dirty="0"/>
              <a:t>Berikut adalah hal-hal yang mendasari konsep akuntansi akrual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0"/>
          </p:nvPr>
        </p:nvSpPr>
        <p:spPr>
          <a:xfrm>
            <a:off x="7655204" y="3055268"/>
            <a:ext cx="10631209" cy="1213086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>
                <a:effectLst/>
              </a:rPr>
              <a:t>Penangguhan</a:t>
            </a:r>
            <a:endParaRPr lang="id-ID" sz="2800" b="1" dirty="0">
              <a:effectLst/>
            </a:endParaRPr>
          </a:p>
          <a:p>
            <a:pPr lvl="0"/>
            <a:r>
              <a:rPr lang="en-US" sz="2800" dirty="0" err="1">
                <a:effectLst/>
              </a:rPr>
              <a:t>penerimaan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sebagai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kewajiban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mengakui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pembayaran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sebagai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aktiva</a:t>
            </a:r>
            <a:r>
              <a:rPr lang="en-US" sz="2800" dirty="0">
                <a:effectLst/>
              </a:rPr>
              <a:t> </a:t>
            </a:r>
            <a:endParaRPr lang="id-ID" sz="2800" dirty="0">
              <a:effectLst/>
            </a:endParaRP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1"/>
          </p:nvPr>
        </p:nvSpPr>
        <p:spPr>
          <a:xfrm>
            <a:off x="7631038" y="4639444"/>
            <a:ext cx="10921050" cy="997062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>
                <a:effectLst/>
              </a:rPr>
              <a:t>Alokasi</a:t>
            </a:r>
            <a:r>
              <a:rPr lang="en-US" sz="2800" b="1" dirty="0">
                <a:effectLst/>
              </a:rPr>
              <a:t> </a:t>
            </a:r>
            <a:endParaRPr lang="id-ID" sz="2800" b="1" dirty="0">
              <a:effectLst/>
            </a:endParaRPr>
          </a:p>
          <a:p>
            <a:pPr lvl="0"/>
            <a:r>
              <a:rPr lang="en-US" sz="2800" dirty="0">
                <a:effectLst/>
              </a:rPr>
              <a:t>proses </a:t>
            </a:r>
            <a:r>
              <a:rPr lang="en-US" sz="2800" dirty="0" err="1">
                <a:effectLst/>
              </a:rPr>
              <a:t>akuntansi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menempatkan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jumlah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tertentu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menurut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rencana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atau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rumus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tertentu</a:t>
            </a:r>
            <a:endParaRPr lang="id-ID" sz="2800" dirty="0">
              <a:effectLst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2"/>
          </p:nvPr>
        </p:nvSpPr>
        <p:spPr>
          <a:xfrm>
            <a:off x="7631038" y="6007596"/>
            <a:ext cx="10849042" cy="997062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>
                <a:effectLst/>
              </a:rPr>
              <a:t>Amortisasi</a:t>
            </a:r>
            <a:r>
              <a:rPr lang="en-US" sz="2800" b="1" dirty="0">
                <a:effectLst/>
              </a:rPr>
              <a:t> </a:t>
            </a:r>
            <a:endParaRPr lang="id-ID" sz="2800" b="1" dirty="0">
              <a:effectLst/>
            </a:endParaRPr>
          </a:p>
          <a:p>
            <a:pPr lvl="0"/>
            <a:r>
              <a:rPr lang="en-US" sz="2800" dirty="0" err="1">
                <a:effectLst/>
              </a:rPr>
              <a:t>memperkecil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jumlah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tertentu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melalui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pembayaran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ataupun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penghapusan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secara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berkala</a:t>
            </a:r>
            <a:endParaRPr lang="id-ID" sz="2800" dirty="0">
              <a:effectLst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3"/>
          </p:nvPr>
        </p:nvSpPr>
        <p:spPr>
          <a:xfrm>
            <a:off x="7703046" y="7303740"/>
            <a:ext cx="10849042" cy="997062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>
                <a:effectLst/>
              </a:rPr>
              <a:t>Realisasi</a:t>
            </a:r>
            <a:r>
              <a:rPr lang="en-US" sz="2800" b="1" dirty="0">
                <a:effectLst/>
              </a:rPr>
              <a:t> </a:t>
            </a:r>
            <a:endParaRPr lang="id-ID" sz="2800" b="1" dirty="0">
              <a:effectLst/>
            </a:endParaRPr>
          </a:p>
          <a:p>
            <a:pPr lvl="0"/>
            <a:r>
              <a:rPr lang="en-US" sz="2800" dirty="0" err="1">
                <a:effectLst/>
              </a:rPr>
              <a:t>pengkonversian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sumber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daya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hak-hak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menjadi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uang</a:t>
            </a:r>
            <a:endParaRPr lang="id-ID" sz="2800" dirty="0">
              <a:effectLst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24"/>
          </p:nvPr>
        </p:nvSpPr>
        <p:spPr>
          <a:xfrm>
            <a:off x="7631038" y="8599884"/>
            <a:ext cx="10441160" cy="997062"/>
          </a:xfrm>
        </p:spPr>
        <p:txBody>
          <a:bodyPr>
            <a:noAutofit/>
          </a:bodyPr>
          <a:lstStyle/>
          <a:p>
            <a:r>
              <a:rPr lang="en-US" sz="2800" b="1" dirty="0" err="1">
                <a:effectLst/>
              </a:rPr>
              <a:t>Pengakuan</a:t>
            </a:r>
            <a:endParaRPr lang="id-ID" sz="2800" b="1" dirty="0">
              <a:effectLst/>
            </a:endParaRPr>
          </a:p>
          <a:p>
            <a:r>
              <a:rPr lang="en-US" sz="2800" dirty="0" err="1">
                <a:effectLst/>
              </a:rPr>
              <a:t>pencatatan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atau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pemasukan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secara</a:t>
            </a:r>
            <a:r>
              <a:rPr lang="en-US" sz="2800" dirty="0">
                <a:effectLst/>
              </a:rPr>
              <a:t> formal </a:t>
            </a:r>
            <a:r>
              <a:rPr lang="en-US" sz="2800" dirty="0" err="1">
                <a:effectLst/>
              </a:rPr>
              <a:t>suatu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hal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rekening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laporan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keuangan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perusahaan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411535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ffectLst/>
              </a:rPr>
              <a:t>STATEMENTS OF FINANCIAL ACCOUNTING CONCEPT (SFAC)</a:t>
            </a:r>
            <a:endParaRPr lang="en-US"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A67-16D1-416E-90B8-EEE34644D6D9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/>
          </p:nvPr>
        </p:nvSpPr>
        <p:spPr>
          <a:xfrm>
            <a:off x="1519126" y="2623220"/>
            <a:ext cx="16265039" cy="647650"/>
          </a:xfrm>
        </p:spPr>
        <p:txBody>
          <a:bodyPr/>
          <a:lstStyle/>
          <a:p>
            <a:pPr lvl="0"/>
            <a:r>
              <a:rPr lang="en-US" sz="2800" b="1" dirty="0">
                <a:effectLst/>
              </a:rPr>
              <a:t>Statements of Financial Accounting Concept No.1</a:t>
            </a:r>
            <a:endParaRPr lang="id-ID" sz="2800" dirty="0">
              <a:effectLst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654374" y="3127276"/>
            <a:ext cx="15841760" cy="221931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effectLst/>
              </a:rPr>
              <a:t>Tujuan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secara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keseluruhan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adalah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untuk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informasi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bermanfaat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pengambilan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keputusan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bisnis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ekonomi</a:t>
            </a:r>
            <a:r>
              <a:rPr lang="id-ID" sz="2800" dirty="0">
                <a:effectLst/>
              </a:rPr>
              <a:t>. </a:t>
            </a:r>
            <a:r>
              <a:rPr lang="en-US" sz="2800" dirty="0" err="1">
                <a:effectLst/>
              </a:rPr>
              <a:t>Statemen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merupakan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turunan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langsung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Trueblood</a:t>
            </a:r>
            <a:r>
              <a:rPr lang="en-US" sz="2800" dirty="0">
                <a:effectLst/>
              </a:rPr>
              <a:t> report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secara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umum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merupakan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versi</a:t>
            </a:r>
            <a:r>
              <a:rPr lang="en-US" sz="2800" dirty="0">
                <a:effectLst/>
              </a:rPr>
              <a:t> ‘</a:t>
            </a:r>
            <a:r>
              <a:rPr lang="en-US" sz="2800" dirty="0" err="1">
                <a:effectLst/>
              </a:rPr>
              <a:t>singkat</a:t>
            </a:r>
            <a:r>
              <a:rPr lang="en-US" sz="2800" dirty="0">
                <a:effectLst/>
              </a:rPr>
              <a:t>’ </a:t>
            </a:r>
            <a:r>
              <a:rPr lang="en-US" sz="2800" dirty="0" err="1">
                <a:effectLst/>
              </a:rPr>
              <a:t>dari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laporan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tersebut</a:t>
            </a:r>
            <a:endParaRPr lang="en-US" sz="2800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/>
          </p:nvPr>
        </p:nvSpPr>
        <p:spPr>
          <a:xfrm>
            <a:off x="4606702" y="5575548"/>
            <a:ext cx="14257584" cy="647650"/>
          </a:xfrm>
        </p:spPr>
        <p:txBody>
          <a:bodyPr/>
          <a:lstStyle/>
          <a:p>
            <a:r>
              <a:rPr lang="en-US" sz="2800" b="1" dirty="0">
                <a:effectLst/>
              </a:rPr>
              <a:t>Statements of Financial Accounting Concept No.2 </a:t>
            </a:r>
            <a:r>
              <a:rPr lang="en-US" sz="2800" b="1" dirty="0" err="1">
                <a:effectLst/>
              </a:rPr>
              <a:t>Karakteristik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Kualitatif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dari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Informasi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Keuangan</a:t>
            </a:r>
            <a:r>
              <a:rPr lang="en-US" sz="2800" b="1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8"/>
          </p:nvPr>
        </p:nvSpPr>
        <p:spPr>
          <a:xfrm>
            <a:off x="4822726" y="6583660"/>
            <a:ext cx="13249472" cy="221931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2800" dirty="0" err="1">
                <a:effectLst/>
              </a:rPr>
              <a:t>untuk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memberikan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karakteristik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kualitas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harus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dimiliki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oleh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informasi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akuntansi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sehingga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informasi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tersebut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menjadi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lebih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bermanfaat</a:t>
            </a:r>
            <a:r>
              <a:rPr lang="id-ID" sz="2800" dirty="0"/>
              <a:t>,diantaranya: </a:t>
            </a:r>
            <a:r>
              <a:rPr lang="en-US" sz="2800" dirty="0" err="1">
                <a:effectLst/>
              </a:rPr>
              <a:t>Relevansi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informasi</a:t>
            </a:r>
            <a:r>
              <a:rPr lang="id-ID" sz="2800" dirty="0">
                <a:effectLst/>
              </a:rPr>
              <a:t>,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Nilai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umpan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balik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nilai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prediksi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sebagai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unsur-unsur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relevan</a:t>
            </a:r>
            <a:r>
              <a:rPr lang="id-ID" sz="2800" dirty="0">
                <a:effectLst/>
              </a:rPr>
              <a:t>, </a:t>
            </a:r>
            <a:r>
              <a:rPr lang="en-US" sz="2800" dirty="0" err="1">
                <a:effectLst/>
              </a:rPr>
              <a:t>Ketepatan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waktu</a:t>
            </a:r>
            <a:r>
              <a:rPr lang="en-US" sz="2800" dirty="0">
                <a:effectLst/>
              </a:rPr>
              <a:t> (timeliness)</a:t>
            </a:r>
            <a:r>
              <a:rPr lang="id-ID" sz="2800" dirty="0">
                <a:effectLst/>
              </a:rPr>
              <a:t>, </a:t>
            </a:r>
            <a:r>
              <a:rPr lang="en-US" sz="2800" dirty="0" err="1">
                <a:effectLst/>
              </a:rPr>
              <a:t>Keandalan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informasi</a:t>
            </a:r>
            <a:r>
              <a:rPr lang="en-US" sz="2800" dirty="0">
                <a:effectLst/>
              </a:rPr>
              <a:t> (</a:t>
            </a:r>
            <a:r>
              <a:rPr lang="en-US" sz="2800" dirty="0" err="1">
                <a:effectLst/>
              </a:rPr>
              <a:t>reliablelity</a:t>
            </a:r>
            <a:r>
              <a:rPr lang="en-US" sz="2800" dirty="0">
                <a:effectLst/>
              </a:rPr>
              <a:t>)</a:t>
            </a:r>
            <a:r>
              <a:rPr lang="id-ID" sz="2800" dirty="0">
                <a:effectLst/>
              </a:rPr>
              <a:t>, </a:t>
            </a:r>
            <a:r>
              <a:rPr lang="en-US" sz="2800" dirty="0">
                <a:effectLst/>
              </a:rPr>
              <a:t>Representational faithfulness</a:t>
            </a:r>
            <a:r>
              <a:rPr lang="id-ID" sz="2800" dirty="0">
                <a:effectLst/>
              </a:rPr>
              <a:t>.</a:t>
            </a:r>
          </a:p>
          <a:p>
            <a:pPr lvl="0" algn="just"/>
            <a:endParaRPr lang="id-ID" sz="2800" dirty="0">
              <a:effectLst/>
            </a:endParaRPr>
          </a:p>
          <a:p>
            <a:pPr algn="just"/>
            <a:endParaRPr lang="id-ID" sz="2800" dirty="0">
              <a:effectLst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Sejak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berdiri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, FASB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mengeluarkan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keuangan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. 3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diantara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nya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dijelaskan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b="1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effectLst/>
                <a:latin typeface="Arial" pitchFamily="34" charset="0"/>
                <a:cs typeface="Arial" pitchFamily="34" charset="0"/>
              </a:rPr>
              <a:t>berikut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1741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502246" y="390972"/>
            <a:ext cx="15841760" cy="1059135"/>
          </a:xfrm>
        </p:spPr>
        <p:txBody>
          <a:bodyPr/>
          <a:lstStyle/>
          <a:p>
            <a:r>
              <a:rPr lang="en-US" sz="4400" b="1" dirty="0"/>
              <a:t>STATEMENTS OF FINANCIAL ACCOUNTING CONCEPT (SFAC)</a:t>
            </a:r>
            <a:endParaRPr kumimoji="1" lang="ja-JP" altLang="en-US" sz="44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286222" y="1543100"/>
            <a:ext cx="14329592" cy="504056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Sejak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berdiri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FASB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mengeluarkan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pernyataan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3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diantara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nya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dijelaskan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24" name="図プレースホルダー 2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25" name="図プレースホルダー 2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r="16143"/>
          <a:stretch>
            <a:fillRect/>
          </a:stretch>
        </p:blipFill>
        <p:spPr/>
      </p:pic>
      <p:pic>
        <p:nvPicPr>
          <p:cNvPr id="26" name="図プレースホルダー 25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211"/>
          <a:stretch>
            <a:fillRect/>
          </a:stretch>
        </p:blipFill>
        <p:spPr/>
      </p:pic>
      <p:pic>
        <p:nvPicPr>
          <p:cNvPr id="28" name="図プレースホルダー 27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r="16143"/>
          <a:stretch>
            <a:fillRect/>
          </a:stretch>
        </p:blipFill>
        <p:spPr/>
      </p:pic>
      <p:sp>
        <p:nvSpPr>
          <p:cNvPr id="20" name="テキスト プレースホルダー 19"/>
          <p:cNvSpPr>
            <a:spLocks noGrp="1"/>
          </p:cNvSpPr>
          <p:nvPr>
            <p:ph type="body" sz="quarter" idx="31"/>
          </p:nvPr>
        </p:nvSpPr>
        <p:spPr>
          <a:xfrm>
            <a:off x="11572026" y="3048998"/>
            <a:ext cx="6714387" cy="1182197"/>
          </a:xfrm>
        </p:spPr>
        <p:txBody>
          <a:bodyPr/>
          <a:lstStyle/>
          <a:p>
            <a:r>
              <a:rPr lang="en-US" sz="2600" dirty="0" err="1">
                <a:solidFill>
                  <a:schemeClr val="bg2"/>
                </a:solidFill>
              </a:rPr>
              <a:t>Manfaat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informasi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harus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melebihi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biaya</a:t>
            </a:r>
            <a:r>
              <a:rPr lang="en-US" sz="2600" dirty="0">
                <a:solidFill>
                  <a:schemeClr val="bg2"/>
                </a:solidFill>
              </a:rPr>
              <a:t> yang </a:t>
            </a:r>
            <a:r>
              <a:rPr lang="en-US" sz="2600" dirty="0" err="1">
                <a:solidFill>
                  <a:schemeClr val="bg2"/>
                </a:solidFill>
              </a:rPr>
              <a:t>dikeluarkan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untuk</a:t>
            </a:r>
            <a:r>
              <a:rPr lang="en-US" sz="2600" dirty="0">
                <a:solidFill>
                  <a:schemeClr val="bg2"/>
                </a:solidFill>
              </a:rPr>
              <a:t> </a:t>
            </a:r>
            <a:r>
              <a:rPr lang="en-US" sz="2600" dirty="0" err="1">
                <a:solidFill>
                  <a:schemeClr val="bg2"/>
                </a:solidFill>
              </a:rPr>
              <a:t>mendapatkannya</a:t>
            </a:r>
            <a:endParaRPr kumimoji="1" lang="ja-JP" altLang="en-US" sz="2600" dirty="0">
              <a:solidFill>
                <a:schemeClr val="bg2"/>
              </a:solidFill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2"/>
          </p:nvPr>
        </p:nvSpPr>
        <p:spPr>
          <a:xfrm>
            <a:off x="11519470" y="4351412"/>
            <a:ext cx="6766943" cy="1182197"/>
          </a:xfrm>
        </p:spPr>
        <p:txBody>
          <a:bodyPr/>
          <a:lstStyle/>
          <a:p>
            <a:pPr lvl="0"/>
            <a:r>
              <a:rPr lang="en-US" sz="2600" dirty="0" err="1"/>
              <a:t>Laporan</a:t>
            </a:r>
            <a:r>
              <a:rPr lang="en-US" sz="2600" dirty="0"/>
              <a:t> </a:t>
            </a:r>
            <a:r>
              <a:rPr lang="en-US" sz="2600" dirty="0" err="1"/>
              <a:t>akuntansi</a:t>
            </a:r>
            <a:r>
              <a:rPr lang="en-US" sz="2600" dirty="0"/>
              <a:t> </a:t>
            </a:r>
            <a:r>
              <a:rPr lang="en-US" sz="2600" dirty="0" err="1"/>
              <a:t>bukan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satu-satunya</a:t>
            </a:r>
            <a:r>
              <a:rPr lang="en-US" sz="2600" dirty="0"/>
              <a:t> </a:t>
            </a:r>
            <a:r>
              <a:rPr lang="en-US" sz="2600" dirty="0" err="1"/>
              <a:t>sumber</a:t>
            </a:r>
            <a:r>
              <a:rPr lang="en-US" sz="2600" dirty="0"/>
              <a:t> </a:t>
            </a:r>
            <a:r>
              <a:rPr lang="en-US" sz="2600" dirty="0" err="1"/>
              <a:t>informasi</a:t>
            </a:r>
            <a:r>
              <a:rPr lang="en-US" sz="2600" dirty="0"/>
              <a:t> </a:t>
            </a:r>
            <a:r>
              <a:rPr lang="en-US" sz="2600" dirty="0" err="1"/>
              <a:t>tentang</a:t>
            </a:r>
            <a:r>
              <a:rPr lang="en-US" sz="2600" dirty="0"/>
              <a:t> </a:t>
            </a:r>
            <a:r>
              <a:rPr lang="en-US" sz="2600" dirty="0" err="1"/>
              <a:t>perusahaan</a:t>
            </a:r>
            <a:endParaRPr lang="en-US" sz="26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3"/>
          </p:nvPr>
        </p:nvSpPr>
        <p:spPr>
          <a:xfrm>
            <a:off x="11572026" y="5818609"/>
            <a:ext cx="7364268" cy="1182197"/>
          </a:xfrm>
        </p:spPr>
        <p:txBody>
          <a:bodyPr/>
          <a:lstStyle/>
          <a:p>
            <a:r>
              <a:rPr lang="en-US" sz="2600" dirty="0" err="1"/>
              <a:t>Akuntansi</a:t>
            </a:r>
            <a:r>
              <a:rPr lang="en-US" sz="2600" dirty="0"/>
              <a:t> </a:t>
            </a:r>
            <a:r>
              <a:rPr lang="en-US" sz="2600" dirty="0" err="1"/>
              <a:t>akrual</a:t>
            </a:r>
            <a:r>
              <a:rPr lang="en-US" sz="2600" dirty="0"/>
              <a:t> </a:t>
            </a:r>
            <a:r>
              <a:rPr lang="en-US" sz="2600" dirty="0" err="1"/>
              <a:t>sangat</a:t>
            </a:r>
            <a:r>
              <a:rPr lang="en-US" sz="2600" dirty="0"/>
              <a:t> </a:t>
            </a:r>
            <a:r>
              <a:rPr lang="en-US" sz="2600" dirty="0" err="1"/>
              <a:t>bermanfaat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menilai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memprediksi</a:t>
            </a:r>
            <a:r>
              <a:rPr lang="en-US" sz="2600" dirty="0"/>
              <a:t> earning power </a:t>
            </a:r>
            <a:r>
              <a:rPr lang="en-US" sz="2600" dirty="0" err="1"/>
              <a:t>dan</a:t>
            </a:r>
            <a:r>
              <a:rPr lang="en-US" sz="2600" dirty="0"/>
              <a:t> cash flow </a:t>
            </a:r>
            <a:r>
              <a:rPr lang="en-US" sz="2600" dirty="0" err="1"/>
              <a:t>perusahaan</a:t>
            </a:r>
            <a:endParaRPr lang="ja-JP" altLang="en-US" sz="2600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4"/>
          </p:nvPr>
        </p:nvSpPr>
        <p:spPr>
          <a:xfrm>
            <a:off x="11572026" y="7159724"/>
            <a:ext cx="6714387" cy="1182197"/>
          </a:xfrm>
        </p:spPr>
        <p:txBody>
          <a:bodyPr/>
          <a:lstStyle/>
          <a:p>
            <a:r>
              <a:rPr lang="en-US" sz="2600" dirty="0" err="1"/>
              <a:t>Informasi</a:t>
            </a:r>
            <a:r>
              <a:rPr lang="en-US" sz="2600" dirty="0"/>
              <a:t> yang </a:t>
            </a:r>
            <a:r>
              <a:rPr lang="en-US" sz="2600" dirty="0" err="1"/>
              <a:t>tersedia</a:t>
            </a:r>
            <a:r>
              <a:rPr lang="en-US" sz="2600" dirty="0"/>
              <a:t>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bermanfaat</a:t>
            </a:r>
            <a:r>
              <a:rPr lang="en-US" sz="2600" dirty="0"/>
              <a:t>,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pengguna</a:t>
            </a:r>
            <a:r>
              <a:rPr lang="en-US" sz="2600" dirty="0"/>
              <a:t>  </a:t>
            </a:r>
            <a:r>
              <a:rPr lang="en-US" sz="2600" dirty="0" err="1"/>
              <a:t>membuat</a:t>
            </a:r>
            <a:r>
              <a:rPr lang="en-US" sz="2600" dirty="0"/>
              <a:t> </a:t>
            </a:r>
            <a:r>
              <a:rPr lang="en-US" sz="2600" dirty="0" err="1"/>
              <a:t>prediksi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penilaian</a:t>
            </a:r>
            <a:r>
              <a:rPr lang="en-US" sz="2600" dirty="0"/>
              <a:t> </a:t>
            </a:r>
            <a:r>
              <a:rPr lang="en-US" sz="2600" dirty="0" err="1"/>
              <a:t>masing-masing</a:t>
            </a:r>
            <a:endParaRPr lang="ja-JP" altLang="en-US" sz="26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b="1" dirty="0"/>
              <a:t>Statements of Financial Accounting Concept No.1</a:t>
            </a:r>
            <a:endParaRPr lang="id-ID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</a:rPr>
              <a:t>Tujuan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secara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keseluruhan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adalah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untuk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informasi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bermanfaat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dalam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pengambilan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keputusan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bisnis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ekonomi</a:t>
            </a:r>
            <a:r>
              <a:rPr lang="id-ID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Statemen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merupakan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turunan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langsung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Trueblood</a:t>
            </a:r>
            <a:r>
              <a:rPr lang="en-US" sz="2400" b="1" dirty="0">
                <a:solidFill>
                  <a:schemeClr val="bg1"/>
                </a:solidFill>
              </a:rPr>
              <a:t> report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secara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umum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merupakan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versi</a:t>
            </a:r>
            <a:r>
              <a:rPr lang="en-US" sz="2400" b="1" dirty="0">
                <a:solidFill>
                  <a:schemeClr val="bg1"/>
                </a:solidFill>
              </a:rPr>
              <a:t> ‘</a:t>
            </a:r>
            <a:r>
              <a:rPr lang="en-US" sz="2400" b="1" dirty="0" err="1">
                <a:solidFill>
                  <a:schemeClr val="bg1"/>
                </a:solidFill>
              </a:rPr>
              <a:t>singkat</a:t>
            </a:r>
            <a:r>
              <a:rPr lang="en-US" sz="2400" b="1" dirty="0">
                <a:solidFill>
                  <a:schemeClr val="bg1"/>
                </a:solidFill>
              </a:rPr>
              <a:t>’ </a:t>
            </a:r>
            <a:r>
              <a:rPr lang="en-US" sz="2400" b="1" dirty="0" err="1">
                <a:solidFill>
                  <a:schemeClr val="bg1"/>
                </a:solidFill>
              </a:rPr>
              <a:t>dari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laporan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tersebut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3346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STATEMENTS OF FINANCIAL ACCOUNTING CONCEPT (SFAC)</a:t>
            </a:r>
            <a:endParaRPr kumimoji="1" lang="ja-JP" altLang="en-US" sz="4800" dirty="0">
              <a:solidFill>
                <a:schemeClr val="accent1"/>
              </a:solidFill>
              <a:latin typeface="Route 159 Bold" pitchFamily="50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208101" y="9739312"/>
            <a:ext cx="1072833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>
          <a:xfrm>
            <a:off x="1" y="1327076"/>
            <a:ext cx="17928182" cy="1656184"/>
          </a:xfrm>
        </p:spPr>
        <p:txBody>
          <a:bodyPr>
            <a:noAutofit/>
          </a:bodyPr>
          <a:lstStyle/>
          <a:p>
            <a:r>
              <a:rPr lang="en-US" sz="2800" b="1" dirty="0"/>
              <a:t>Statements of Financial Accounting Concept No.2 </a:t>
            </a:r>
            <a:r>
              <a:rPr lang="en-US" sz="2800" b="1" dirty="0" err="1"/>
              <a:t>Karakteristik</a:t>
            </a:r>
            <a:r>
              <a:rPr lang="en-US" sz="2800" b="1" dirty="0"/>
              <a:t> </a:t>
            </a:r>
            <a:r>
              <a:rPr lang="en-US" sz="2800" b="1" dirty="0" err="1"/>
              <a:t>Kualitatif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Keuangan</a:t>
            </a:r>
            <a:r>
              <a:rPr lang="en-US" sz="2800" b="1" dirty="0"/>
              <a:t> </a:t>
            </a:r>
          </a:p>
          <a:p>
            <a:pPr lvl="0" algn="just"/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bermanfaat</a:t>
            </a:r>
            <a:r>
              <a:rPr lang="id-ID" sz="2800" dirty="0"/>
              <a:t>,diantaranya:</a:t>
            </a:r>
          </a:p>
          <a:p>
            <a:pPr algn="just"/>
            <a:endParaRPr lang="id-ID" sz="2800" dirty="0"/>
          </a:p>
          <a:p>
            <a:endParaRPr lang="en-US" sz="2800" dirty="0"/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16"/>
          </p:nvPr>
        </p:nvSpPr>
        <p:spPr>
          <a:xfrm>
            <a:off x="5974854" y="3343300"/>
            <a:ext cx="11089232" cy="1726455"/>
          </a:xfrm>
        </p:spPr>
        <p:txBody>
          <a:bodyPr>
            <a:noAutofit/>
          </a:bodyPr>
          <a:lstStyle/>
          <a:p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pemakai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keberadaan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, </a:t>
            </a:r>
            <a:r>
              <a:rPr lang="en-US" sz="2400" dirty="0" err="1"/>
              <a:t>konsekuensi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yang </a:t>
            </a:r>
            <a:r>
              <a:rPr lang="en-US" sz="2400" dirty="0" err="1"/>
              <a:t>diambil</a:t>
            </a:r>
            <a:r>
              <a:rPr lang="en-US" sz="2400" dirty="0"/>
              <a:t>.</a:t>
            </a:r>
          </a:p>
          <a:p>
            <a:endParaRPr kumimoji="1" lang="ja-JP" altLang="en-US" sz="24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/>
          </p:nvPr>
        </p:nvSpPr>
        <p:spPr>
          <a:xfrm>
            <a:off x="6478911" y="4860318"/>
            <a:ext cx="9721080" cy="1078383"/>
          </a:xfrm>
        </p:spPr>
        <p:txBody>
          <a:bodyPr>
            <a:noAutofit/>
          </a:bodyPr>
          <a:lstStyle/>
          <a:p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yang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pembuat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memprediksi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membetulkan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.</a:t>
            </a:r>
            <a:endParaRPr kumimoji="1" lang="ja-JP" altLang="en-US" sz="2400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>
          <a:xfrm>
            <a:off x="6478910" y="6225700"/>
            <a:ext cx="9505056" cy="1078383"/>
          </a:xfrm>
        </p:spPr>
        <p:txBody>
          <a:bodyPr>
            <a:noAutofit/>
          </a:bodyPr>
          <a:lstStyle/>
          <a:p>
            <a:r>
              <a:rPr lang="en-US" sz="2400" dirty="0" err="1"/>
              <a:t>tersedianya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kehilangan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pengaruhnya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endParaRPr kumimoji="1" lang="ja-JP" altLang="en-US" sz="24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4"/>
          </p:nvPr>
        </p:nvSpPr>
        <p:spPr>
          <a:xfrm>
            <a:off x="6478910" y="7593509"/>
            <a:ext cx="9721080" cy="1078383"/>
          </a:xfrm>
        </p:spPr>
        <p:txBody>
          <a:bodyPr>
            <a:noAutofit/>
          </a:bodyPr>
          <a:lstStyle/>
          <a:p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pemakaian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akuntansi</a:t>
            </a:r>
            <a:r>
              <a:rPr lang="en-US" sz="2400" dirty="0"/>
              <a:t>,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dihasilkan</a:t>
            </a:r>
            <a:endParaRPr kumimoji="1" lang="ja-JP" altLang="en-US" sz="2400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6"/>
          </p:nvPr>
        </p:nvSpPr>
        <p:spPr>
          <a:xfrm>
            <a:off x="6478910" y="8956465"/>
            <a:ext cx="9439963" cy="1078383"/>
          </a:xfrm>
        </p:spPr>
        <p:txBody>
          <a:bodyPr>
            <a:normAutofit/>
          </a:bodyPr>
          <a:lstStyle/>
          <a:p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kesesuaian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yang </a:t>
            </a:r>
            <a:r>
              <a:rPr lang="en-US" sz="2400" dirty="0" err="1"/>
              <a:t>digambarkan</a:t>
            </a:r>
            <a:endParaRPr kumimoji="1" lang="ja-JP" altLang="en-US" sz="24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0"/>
            <a:r>
              <a:rPr lang="en-US" dirty="0" err="1">
                <a:solidFill>
                  <a:schemeClr val="bg2"/>
                </a:solidFill>
              </a:rPr>
              <a:t>Relevansi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informasi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en-US" dirty="0"/>
              <a:t>Representational faithfulness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endParaRPr kumimoji="1" lang="ja-JP" altLang="en-US" dirty="0">
              <a:latin typeface="Route 159 Bold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0"/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(timeliness)</a:t>
            </a: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(</a:t>
            </a:r>
            <a:r>
              <a:rPr lang="en-US" dirty="0" err="1"/>
              <a:t>reliablelity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636298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-1225946" y="246956"/>
            <a:ext cx="18048956" cy="1059135"/>
          </a:xfrm>
        </p:spPr>
        <p:txBody>
          <a:bodyPr/>
          <a:lstStyle/>
          <a:p>
            <a:r>
              <a:rPr lang="en-US" sz="4800" b="1" dirty="0"/>
              <a:t>Statements of Financial Accounting Concept No.6 </a:t>
            </a:r>
            <a:r>
              <a:rPr lang="en-US" sz="4800" b="1" dirty="0" err="1"/>
              <a:t>Elemen-elemen</a:t>
            </a:r>
            <a:r>
              <a:rPr lang="en-US" sz="4800" b="1" dirty="0"/>
              <a:t> </a:t>
            </a:r>
            <a:r>
              <a:rPr lang="en-US" sz="4800" b="1" dirty="0" err="1"/>
              <a:t>Laporan</a:t>
            </a:r>
            <a:r>
              <a:rPr lang="en-US" sz="4800" b="1" dirty="0"/>
              <a:t> </a:t>
            </a:r>
            <a:r>
              <a:rPr lang="en-US" sz="4800" b="1" dirty="0" err="1"/>
              <a:t>Keuangan</a:t>
            </a:r>
            <a:r>
              <a:rPr lang="en-US" sz="4800" b="1" dirty="0"/>
              <a:t> </a:t>
            </a:r>
            <a:endParaRPr lang="en-US" sz="4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510358" y="1399084"/>
            <a:ext cx="16633848" cy="1296144"/>
          </a:xfrm>
        </p:spPr>
        <p:txBody>
          <a:bodyPr>
            <a:noAutofit/>
          </a:bodyPr>
          <a:lstStyle/>
          <a:p>
            <a:r>
              <a:rPr lang="en-US" dirty="0"/>
              <a:t>SFAC No. 6, “ Elements of Financial Statement of Business Enterprises “,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21"/>
          </p:nvPr>
        </p:nvSpPr>
        <p:spPr>
          <a:xfrm>
            <a:off x="1798390" y="2623220"/>
            <a:ext cx="4270738" cy="720080"/>
          </a:xfrm>
        </p:spPr>
        <p:txBody>
          <a:bodyPr/>
          <a:lstStyle/>
          <a:p>
            <a:pPr lvl="0"/>
            <a:r>
              <a:rPr lang="en-US" dirty="0" err="1"/>
              <a:t>Aset</a:t>
            </a:r>
            <a:r>
              <a:rPr lang="en-US" dirty="0"/>
              <a:t> (assets) 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24"/>
          </p:nvPr>
        </p:nvSpPr>
        <p:spPr>
          <a:xfrm>
            <a:off x="1510358" y="3559324"/>
            <a:ext cx="4752528" cy="1971833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</a:rPr>
              <a:t>Adalah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manfaat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ekonomi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mungkin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dimasa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mendatang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diperoleh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dikendalikan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oleh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entitas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tertentu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sebagai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akibat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transaksi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peristiwa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lalu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26"/>
          </p:nvPr>
        </p:nvSpPr>
        <p:spPr>
          <a:xfrm>
            <a:off x="7559030" y="2551212"/>
            <a:ext cx="4270738" cy="720080"/>
          </a:xfrm>
        </p:spPr>
        <p:txBody>
          <a:bodyPr/>
          <a:lstStyle/>
          <a:p>
            <a:pPr lvl="0"/>
            <a:r>
              <a:rPr lang="en-US" dirty="0" err="1"/>
              <a:t>Utang</a:t>
            </a:r>
            <a:r>
              <a:rPr lang="en-US" dirty="0"/>
              <a:t> (</a:t>
            </a:r>
            <a:r>
              <a:rPr lang="en-US" dirty="0" err="1"/>
              <a:t>liabitilies</a:t>
            </a:r>
            <a:r>
              <a:rPr lang="en-US" dirty="0"/>
              <a:t>) 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27"/>
          </p:nvPr>
        </p:nvSpPr>
        <p:spPr>
          <a:xfrm>
            <a:off x="7198990" y="3487316"/>
            <a:ext cx="5040560" cy="2376264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</a:rPr>
              <a:t>pengorbanan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manfaat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ekonomi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mungkin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terjadi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dimasa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mendatang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berasal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kewajiban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sekarang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entitas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mentrasfer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aset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menyerahkan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entitas</a:t>
            </a:r>
            <a:r>
              <a:rPr lang="en-US" sz="2000" b="1" dirty="0">
                <a:solidFill>
                  <a:schemeClr val="bg1"/>
                </a:solidFill>
              </a:rPr>
              <a:t> lain </a:t>
            </a:r>
            <a:r>
              <a:rPr lang="en-US" sz="2000" b="1" dirty="0" err="1">
                <a:solidFill>
                  <a:schemeClr val="bg1"/>
                </a:solidFill>
              </a:rPr>
              <a:t>dimasa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mendatang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sebagai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akibat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transaksi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lalu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13391678" y="2479204"/>
            <a:ext cx="4270738" cy="720080"/>
          </a:xfrm>
        </p:spPr>
        <p:txBody>
          <a:bodyPr/>
          <a:lstStyle/>
          <a:p>
            <a:pPr lvl="0"/>
            <a:r>
              <a:rPr lang="en-US" dirty="0" err="1"/>
              <a:t>Ekuitas</a:t>
            </a:r>
            <a:r>
              <a:rPr lang="en-US" dirty="0"/>
              <a:t> (equity) </a:t>
            </a: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</a:rPr>
              <a:t>hak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sisa</a:t>
            </a:r>
            <a:r>
              <a:rPr lang="en-US" sz="2000" b="1" dirty="0">
                <a:solidFill>
                  <a:schemeClr val="bg1"/>
                </a:solidFill>
              </a:rPr>
              <a:t> (residual interest) </a:t>
            </a:r>
            <a:r>
              <a:rPr lang="en-US" sz="2000" b="1" dirty="0" err="1">
                <a:solidFill>
                  <a:schemeClr val="bg1"/>
                </a:solidFill>
              </a:rPr>
              <a:t>atas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aset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entitas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setelah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dikurangi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dengan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utang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0"/>
            <a:r>
              <a:rPr lang="en-US" sz="2800" dirty="0" err="1"/>
              <a:t>Investasi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pemilik</a:t>
            </a:r>
            <a:r>
              <a:rPr lang="en-US" sz="2800" dirty="0"/>
              <a:t> (investment by owners) 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33"/>
          </p:nvPr>
        </p:nvSpPr>
        <p:spPr>
          <a:xfrm>
            <a:off x="1654374" y="7231732"/>
            <a:ext cx="4680520" cy="1971833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</a:rPr>
              <a:t>kenaikan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aset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neto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perusahaan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berasal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transfer </a:t>
            </a:r>
            <a:r>
              <a:rPr lang="en-US" sz="2000" b="1" dirty="0" err="1">
                <a:solidFill>
                  <a:schemeClr val="bg1"/>
                </a:solidFill>
              </a:rPr>
              <a:t>entitas</a:t>
            </a:r>
            <a:r>
              <a:rPr lang="en-US" sz="2000" b="1" dirty="0">
                <a:solidFill>
                  <a:schemeClr val="bg1"/>
                </a:solidFill>
              </a:rPr>
              <a:t> lain </a:t>
            </a:r>
            <a:r>
              <a:rPr lang="en-US" sz="2000" b="1" dirty="0" err="1">
                <a:solidFill>
                  <a:schemeClr val="bg1"/>
                </a:solidFill>
              </a:rPr>
              <a:t>ke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perusahaan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tersebut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sesuatu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bernilai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untuk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memperoleh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kepemilikan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ekuitas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b="1" dirty="0" err="1">
                <a:solidFill>
                  <a:schemeClr val="bg1"/>
                </a:solidFill>
              </a:rPr>
              <a:t>dalam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perusahaan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tersebut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0"/>
            <a:r>
              <a:rPr lang="en-US" sz="2800" dirty="0" err="1"/>
              <a:t>Distribusi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pemilik</a:t>
            </a:r>
            <a:r>
              <a:rPr lang="en-US" sz="2800" dirty="0"/>
              <a:t> (distribution to owners)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36"/>
          </p:nvPr>
        </p:nvSpPr>
        <p:spPr>
          <a:xfrm>
            <a:off x="7631038" y="7231732"/>
            <a:ext cx="4308618" cy="1971833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</a:rPr>
              <a:t>penurunan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aset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neto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perusahaan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berasal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transfer </a:t>
            </a:r>
            <a:r>
              <a:rPr lang="en-US" sz="2000" b="1" dirty="0" err="1">
                <a:solidFill>
                  <a:schemeClr val="bg1"/>
                </a:solidFill>
              </a:rPr>
              <a:t>aset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penyerahan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jasa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penambahan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utang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oleh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perusahaan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kepada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pemilik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lvl="0"/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komprehensif</a:t>
            </a:r>
            <a:r>
              <a:rPr lang="en-US" sz="2800" dirty="0"/>
              <a:t> (comprehensive income) 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9"/>
          </p:nvPr>
        </p:nvSpPr>
        <p:spPr>
          <a:xfrm>
            <a:off x="13319670" y="7159724"/>
            <a:ext cx="4308618" cy="1971833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</a:rPr>
              <a:t>perubahan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ekuitas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aset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neto</a:t>
            </a:r>
            <a:r>
              <a:rPr lang="en-US" sz="2000" b="1" dirty="0">
                <a:solidFill>
                  <a:schemeClr val="bg1"/>
                </a:solidFill>
              </a:rPr>
              <a:t>) </a:t>
            </a:r>
            <a:r>
              <a:rPr lang="en-US" sz="2000" b="1" dirty="0" err="1">
                <a:solidFill>
                  <a:schemeClr val="bg1"/>
                </a:solidFill>
              </a:rPr>
              <a:t>suatu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entitas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selam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perioda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berasal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transaksi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atau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peristiwa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kondisi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lainnya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sumber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bukan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berasal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pemilik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68097"/>
      </p:ext>
    </p:extLst>
  </p:cSld>
  <p:clrMapOvr>
    <a:masterClrMapping/>
  </p:clrMapOvr>
  <p:transition spd="slow">
    <p:pull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Alphard">
  <a:themeElements>
    <a:clrScheme name="Orange">
      <a:dk1>
        <a:srgbClr val="F2F2F2"/>
      </a:dk1>
      <a:lt1>
        <a:srgbClr val="F2F2F2"/>
      </a:lt1>
      <a:dk2>
        <a:srgbClr val="2F2F2F"/>
      </a:dk2>
      <a:lt2>
        <a:srgbClr val="2F2F2F"/>
      </a:lt2>
      <a:accent1>
        <a:srgbClr val="F2F2F2"/>
      </a:accent1>
      <a:accent2>
        <a:srgbClr val="2F2F2F"/>
      </a:accent2>
      <a:accent3>
        <a:srgbClr val="002060"/>
      </a:accent3>
      <a:accent4>
        <a:srgbClr val="A70000"/>
      </a:accent4>
      <a:accent5>
        <a:srgbClr val="205867"/>
      </a:accent5>
      <a:accent6>
        <a:srgbClr val="003300"/>
      </a:accent6>
      <a:hlink>
        <a:srgbClr val="F2F2F2"/>
      </a:hlink>
      <a:folHlink>
        <a:srgbClr val="8B8B8B"/>
      </a:folHlink>
    </a:clrScheme>
    <a:fontScheme name="Alphard">
      <a:majorFont>
        <a:latin typeface="Roboto Thin"/>
        <a:ea typeface="Capella"/>
        <a:cs typeface=""/>
      </a:majorFont>
      <a:minorFont>
        <a:latin typeface="Clear Sans Thin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prstDash val="sys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75000"/>
            </a:schemeClr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phard - No Contents">
  <a:themeElements>
    <a:clrScheme name="Orange">
      <a:dk1>
        <a:srgbClr val="F2F2F2"/>
      </a:dk1>
      <a:lt1>
        <a:srgbClr val="F2F2F2"/>
      </a:lt1>
      <a:dk2>
        <a:srgbClr val="2F2F2F"/>
      </a:dk2>
      <a:lt2>
        <a:srgbClr val="2F2F2F"/>
      </a:lt2>
      <a:accent1>
        <a:srgbClr val="F2F2F2"/>
      </a:accent1>
      <a:accent2>
        <a:srgbClr val="2F2F2F"/>
      </a:accent2>
      <a:accent3>
        <a:srgbClr val="002060"/>
      </a:accent3>
      <a:accent4>
        <a:srgbClr val="A70000"/>
      </a:accent4>
      <a:accent5>
        <a:srgbClr val="205867"/>
      </a:accent5>
      <a:accent6>
        <a:srgbClr val="003300"/>
      </a:accent6>
      <a:hlink>
        <a:srgbClr val="F2F2F2"/>
      </a:hlink>
      <a:folHlink>
        <a:srgbClr val="8B8B8B"/>
      </a:folHlink>
    </a:clrScheme>
    <a:fontScheme name="Alphard">
      <a:majorFont>
        <a:latin typeface="Roboto Thin"/>
        <a:ea typeface="Capella"/>
        <a:cs typeface=""/>
      </a:majorFont>
      <a:minorFont>
        <a:latin typeface="Clear Sans Thin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4292</TotalTime>
  <Words>1414</Words>
  <Application>Microsoft Office PowerPoint</Application>
  <PresentationFormat>Custom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Clear Sans Light</vt:lpstr>
      <vt:lpstr>Clear Sans Thin</vt:lpstr>
      <vt:lpstr>Roboto Thin</vt:lpstr>
      <vt:lpstr>Route 159 Bold</vt:lpstr>
      <vt:lpstr>Route 159 Light</vt:lpstr>
      <vt:lpstr>Route 159 SemiBold</vt:lpstr>
      <vt:lpstr>Route 159 UltraLight</vt:lpstr>
      <vt:lpstr>Wingdings</vt:lpstr>
      <vt:lpstr>Alphard</vt:lpstr>
      <vt:lpstr>Alphard - No Contents</vt:lpstr>
      <vt:lpstr>Rerangka Konseptual dan  Tujuan Pelaporan Akuntansi</vt:lpstr>
      <vt:lpstr>Kerangka Konseptual</vt:lpstr>
      <vt:lpstr>ISU-ISU KERANGKA KONSEPTUAL</vt:lpstr>
      <vt:lpstr>ISU-ISU KERANGKA KONSEPTUAL</vt:lpstr>
      <vt:lpstr>HAL-HAL YANG MENDASARI KONSEP AKUNTANSI AKRUAL </vt:lpstr>
      <vt:lpstr>STATEMENTS OF FINANCIAL ACCOUNTING CONCEPT (SFAC)</vt:lpstr>
      <vt:lpstr>STATEMENTS OF FINANCIAL ACCOUNTING CONCEPT (SFAC)</vt:lpstr>
      <vt:lpstr>STATEMENTS OF FINANCIAL ACCOUNTING CONCEPT (SFAC)</vt:lpstr>
      <vt:lpstr>Statements of Financial Accounting Concept No.6 Elemen-elemen Laporan Keuangan </vt:lpstr>
      <vt:lpstr>Statements of Financial Accounting Concept No.6 Elemen-elemen Laporan Keuangan </vt:lpstr>
      <vt:lpstr>TUJUAN PELAPORAN KEUANGAN </vt:lpstr>
      <vt:lpstr>Simpulan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Alphard</dc:title>
  <dc:creator>Jun</dc:creator>
  <cp:lastModifiedBy>HP</cp:lastModifiedBy>
  <cp:revision>94</cp:revision>
  <dcterms:created xsi:type="dcterms:W3CDTF">2014-06-11T16:23:30Z</dcterms:created>
  <dcterms:modified xsi:type="dcterms:W3CDTF">2020-11-01T23:09:34Z</dcterms:modified>
</cp:coreProperties>
</file>