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handoutMasterIdLst>
    <p:handoutMasterId r:id="rId57"/>
  </p:handoutMasterIdLst>
  <p:sldIdLst>
    <p:sldId id="442" r:id="rId2"/>
    <p:sldId id="477" r:id="rId3"/>
    <p:sldId id="336" r:id="rId4"/>
    <p:sldId id="337" r:id="rId5"/>
    <p:sldId id="443" r:id="rId6"/>
    <p:sldId id="444" r:id="rId7"/>
    <p:sldId id="445" r:id="rId8"/>
    <p:sldId id="447" r:id="rId9"/>
    <p:sldId id="448" r:id="rId10"/>
    <p:sldId id="449" r:id="rId11"/>
    <p:sldId id="450" r:id="rId12"/>
    <p:sldId id="451" r:id="rId13"/>
    <p:sldId id="452" r:id="rId14"/>
    <p:sldId id="480" r:id="rId15"/>
    <p:sldId id="492" r:id="rId16"/>
    <p:sldId id="481" r:id="rId17"/>
    <p:sldId id="482" r:id="rId18"/>
    <p:sldId id="483" r:id="rId19"/>
    <p:sldId id="484" r:id="rId20"/>
    <p:sldId id="485" r:id="rId21"/>
    <p:sldId id="486" r:id="rId22"/>
    <p:sldId id="487" r:id="rId23"/>
    <p:sldId id="488" r:id="rId24"/>
    <p:sldId id="489" r:id="rId25"/>
    <p:sldId id="490" r:id="rId26"/>
    <p:sldId id="491" r:id="rId27"/>
    <p:sldId id="52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509" r:id="rId37"/>
    <p:sldId id="510" r:id="rId38"/>
    <p:sldId id="528" r:id="rId39"/>
    <p:sldId id="512" r:id="rId40"/>
    <p:sldId id="513" r:id="rId41"/>
    <p:sldId id="514" r:id="rId42"/>
    <p:sldId id="515" r:id="rId43"/>
    <p:sldId id="516" r:id="rId44"/>
    <p:sldId id="517" r:id="rId45"/>
    <p:sldId id="518" r:id="rId46"/>
    <p:sldId id="521" r:id="rId47"/>
    <p:sldId id="522" r:id="rId48"/>
    <p:sldId id="523" r:id="rId49"/>
    <p:sldId id="524" r:id="rId50"/>
    <p:sldId id="525" r:id="rId51"/>
    <p:sldId id="526" r:id="rId52"/>
    <p:sldId id="527" r:id="rId53"/>
    <p:sldId id="493" r:id="rId54"/>
    <p:sldId id="529" r:id="rId55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0391" autoAdjust="0"/>
  </p:normalViewPr>
  <p:slideViewPr>
    <p:cSldViewPr>
      <p:cViewPr varScale="1">
        <p:scale>
          <a:sx n="62" d="100"/>
          <a:sy n="62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8DD1B2-B28B-4118-941C-2474E34C0B92}" type="datetimeFigureOut">
              <a:rPr lang="en-US"/>
              <a:pPr>
                <a:defRPr/>
              </a:pPr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1EA465-4EE1-451E-9DD8-7C9A1C64F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0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C3BE68-F84B-489E-927E-2E143F6D2F26}" type="datetimeFigureOut">
              <a:rPr lang="en-US"/>
              <a:pPr>
                <a:defRPr/>
              </a:pPr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4DF124-5ED0-4B93-B8FB-F6F7CDDAE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42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7F652C-D5A3-441D-808D-EBBDED3858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7F652C-D5A3-441D-808D-EBBDED3858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12FDA-855B-445F-8362-69093692F82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id-ID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0B8A5B-72B5-4A77-A25D-5781B9ED6999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id-ID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9D4F0C-D930-42B5-BEEE-095D6804A423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id-ID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0DC00-2B43-40D8-9D25-CB2E10BDE76F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id-ID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4E0AC0-D8A6-47F7-A6DB-44715C4B7B8C}" type="datetime1">
              <a:rPr lang="en-US"/>
              <a:pPr>
                <a:defRPr/>
              </a:pPr>
              <a:t>7/3/2021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DFB6EF-453F-4BFF-A40C-88DF020D8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6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E10F-79FC-4DF2-9607-8412CFF7E975}" type="datetime1">
              <a:rPr lang="en-US"/>
              <a:pPr>
                <a:defRPr/>
              </a:pPr>
              <a:t>7/3/2021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A987-7ADF-45B0-92C2-ACBAD6FE3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4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C394-40E0-4E21-AC8A-55CB7033D04F}" type="datetime1">
              <a:rPr lang="en-US"/>
              <a:pPr>
                <a:defRPr/>
              </a:pPr>
              <a:t>7/3/2021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3235-F29E-4F40-B3BC-0A718BF80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0688-DD32-4362-9F5C-CE9612168C32}" type="datetime1">
              <a:rPr lang="en-US"/>
              <a:pPr>
                <a:defRPr/>
              </a:pPr>
              <a:t>7/3/2021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D670B-C9F9-47E7-B4A8-C23A79112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9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77F409-1AA4-4CC1-A8B6-60D18CE1DDCF}" type="datetime1">
              <a:rPr lang="en-US"/>
              <a:pPr>
                <a:defRPr/>
              </a:pPr>
              <a:t>7/3/2021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B08F0-4942-43A8-A229-95A0CD4BD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1E5C07-7A1A-4565-86AB-EE1C0277BDD1}" type="datetime1">
              <a:rPr lang="en-US"/>
              <a:pPr>
                <a:defRPr/>
              </a:pPr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C69122-0B5B-4658-B8BD-AAE1747BD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0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8AF1D8-8CC5-4C67-BE84-BAAB21A54B76}" type="datetime1">
              <a:rPr lang="en-US"/>
              <a:pPr>
                <a:defRPr/>
              </a:pPr>
              <a:t>7/3/2021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277459-D3D1-498A-A26A-59F7C40E6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8CDC4-91D8-4D76-BDD9-97385972B66F}" type="datetime1">
              <a:rPr lang="en-US"/>
              <a:pPr>
                <a:defRPr/>
              </a:pPr>
              <a:t>7/3/2021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337E-130A-45E6-B959-AE862E61B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884019-9D64-48E6-8AB2-E30151F84A1D}" type="datetime1">
              <a:rPr lang="en-US"/>
              <a:pPr>
                <a:defRPr/>
              </a:pPr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7DB805-7FF8-4ACD-9952-79FF0B47E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1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2A36B-2B91-4182-9C2F-BC3DE62999DE}" type="datetime1">
              <a:rPr lang="en-US"/>
              <a:pPr>
                <a:defRPr/>
              </a:pPr>
              <a:t>7/3/2021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E9B51-E742-4051-8011-C4C26808B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77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6798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77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6798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7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67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E90D8E-D4C7-4131-B158-C2DC2930D648}" type="datetime1">
              <a:rPr lang="en-US"/>
              <a:pPr>
                <a:defRPr/>
              </a:pPr>
              <a:t>7/3/2021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03C247-2D4D-437E-A95F-91BA91ED5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6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20366B2-CB57-4D1B-A2C1-7371688E8513}" type="datetime1">
              <a:rPr lang="en-US"/>
              <a:pPr>
                <a:defRPr/>
              </a:pPr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095B18-434B-4E06-9BC5-0886957B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76" r:id="rId2"/>
    <p:sldLayoutId id="2147484082" r:id="rId3"/>
    <p:sldLayoutId id="2147484083" r:id="rId4"/>
    <p:sldLayoutId id="2147484084" r:id="rId5"/>
    <p:sldLayoutId id="2147484077" r:id="rId6"/>
    <p:sldLayoutId id="2147484085" r:id="rId7"/>
    <p:sldLayoutId id="2147484078" r:id="rId8"/>
    <p:sldLayoutId id="2147484086" r:id="rId9"/>
    <p:sldLayoutId id="2147484079" r:id="rId10"/>
    <p:sldLayoutId id="21474840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7E04A4-D51B-42D4-92EB-D3D053789F39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609600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id-ID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105835"/>
            <a:ext cx="7924800" cy="28315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182880" tIns="182880" rIns="274320" bIns="182880">
            <a:spAutoFit/>
          </a:bodyPr>
          <a:lstStyle/>
          <a:p>
            <a:pPr marL="457200" lvl="0" indent="-457200" algn="r"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solidFill>
                  <a:schemeClr val="bg1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Kuesioner</a:t>
            </a:r>
            <a:r>
              <a:rPr lang="en-US" sz="4000" b="1" dirty="0" smtClean="0">
                <a:solidFill>
                  <a:schemeClr val="bg1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dan</a:t>
            </a:r>
            <a:r>
              <a:rPr lang="en-US" sz="40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id-ID" sz="40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Instrumen Penelitian</a:t>
            </a:r>
            <a:endParaRPr lang="id-ID" sz="4000" dirty="0">
              <a:solidFill>
                <a:schemeClr val="bg1"/>
              </a:solidFill>
              <a:latin typeface="Bahnschrift SemiCondensed" panose="020B0502040204020203" pitchFamily="34" charset="0"/>
              <a:cs typeface="Calibri" panose="020F0502020204030204" pitchFamily="34" charset="0"/>
            </a:endParaRPr>
          </a:p>
          <a:p>
            <a:pPr marL="457200" lvl="0" indent="-457200" algn="r"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solidFill>
                  <a:schemeClr val="bg1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Analisis</a:t>
            </a:r>
            <a:r>
              <a:rPr lang="en-US" sz="4000" b="1" dirty="0" smtClean="0">
                <a:solidFill>
                  <a:schemeClr val="bg1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 Data </a:t>
            </a:r>
            <a:r>
              <a:rPr lang="en-US" sz="4000" b="1" dirty="0" err="1" smtClean="0">
                <a:solidFill>
                  <a:schemeClr val="bg1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Statistik</a:t>
            </a:r>
            <a:r>
              <a:rPr lang="en-US" sz="4000" b="1" dirty="0" smtClean="0">
                <a:solidFill>
                  <a:schemeClr val="bg1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Validitas</a:t>
            </a:r>
            <a:r>
              <a:rPr lang="en-US" sz="4000" b="1" dirty="0" smtClean="0">
                <a:solidFill>
                  <a:schemeClr val="bg1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dan</a:t>
            </a:r>
            <a:r>
              <a:rPr lang="en-US" sz="40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R</a:t>
            </a:r>
            <a:r>
              <a:rPr lang="en-US" sz="4000" b="1" dirty="0" err="1" smtClean="0">
                <a:solidFill>
                  <a:schemeClr val="bg1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eabilitas</a:t>
            </a:r>
            <a:endParaRPr lang="id-ID" sz="4000" dirty="0">
              <a:solidFill>
                <a:schemeClr val="bg1"/>
              </a:solidFill>
              <a:latin typeface="Bahnschrift SemiCondensed" panose="020B0502040204020203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BA5CE6-2E97-401A-A551-B0DA374F8078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5779" name="TextBox 2"/>
          <p:cNvSpPr txBox="1">
            <a:spLocks noChangeArrowheads="1"/>
          </p:cNvSpPr>
          <p:nvPr/>
        </p:nvSpPr>
        <p:spPr bwMode="auto">
          <a:xfrm>
            <a:off x="555625" y="171450"/>
            <a:ext cx="784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>
                <a:solidFill>
                  <a:schemeClr val="bg1"/>
                </a:solidFill>
              </a:rPr>
              <a:t>Tabel: Elaborasi Variabel Prestasi Kerja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35044"/>
              </p:ext>
            </p:extLst>
          </p:nvPr>
        </p:nvGraphicFramePr>
        <p:xfrm>
          <a:off x="606631" y="712836"/>
          <a:ext cx="8001000" cy="573087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31759"/>
                <a:gridCol w="2007924"/>
                <a:gridCol w="3166648"/>
                <a:gridCol w="1394669"/>
              </a:tblGrid>
              <a:tr h="28959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VARIABEL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5" marB="45725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DIMENSI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5" marB="45725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INDIKATOR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5" marB="45725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INSTRUMEN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5" marB="45725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44128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Prestasi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kerja</a:t>
                      </a:r>
                      <a:endParaRPr lang="en-US" sz="13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292100" indent="-292100" algn="l"/>
                      <a:r>
                        <a:rPr lang="en-US" sz="1300" dirty="0" smtClean="0"/>
                        <a:t>1.	</a:t>
                      </a:r>
                      <a:r>
                        <a:rPr lang="en-US" sz="1300" dirty="0" err="1" smtClean="0"/>
                        <a:t>Mutu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hasil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kerja</a:t>
                      </a: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2.	Volume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hasil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kerja</a:t>
                      </a:r>
                      <a:endParaRPr lang="en-US" sz="1300" baseline="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3.	Prakarsa</a:t>
                      </a:r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4.	</a:t>
                      </a:r>
                      <a:r>
                        <a:rPr lang="en-US" sz="1300" dirty="0" err="1" smtClean="0"/>
                        <a:t>Penguasaan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tugas</a:t>
                      </a: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5.	</a:t>
                      </a:r>
                      <a:r>
                        <a:rPr lang="en-US" sz="1300" dirty="0" err="1" smtClean="0"/>
                        <a:t>Keandalan</a:t>
                      </a: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6.	</a:t>
                      </a:r>
                      <a:r>
                        <a:rPr lang="en-US" sz="1300" dirty="0" err="1" smtClean="0"/>
                        <a:t>Kehadiran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kerja</a:t>
                      </a:r>
                      <a:endParaRPr lang="en-US" sz="13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292100" indent="-292100" algn="l"/>
                      <a:r>
                        <a:rPr lang="en-US" sz="1300" dirty="0" smtClean="0"/>
                        <a:t>a.	</a:t>
                      </a:r>
                      <a:r>
                        <a:rPr lang="en-US" sz="1300" dirty="0" err="1" smtClean="0"/>
                        <a:t>Ketelitian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b.	</a:t>
                      </a:r>
                      <a:r>
                        <a:rPr lang="en-US" sz="1300" dirty="0" err="1" smtClean="0"/>
                        <a:t>Kerapian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c.	</a:t>
                      </a:r>
                      <a:r>
                        <a:rPr lang="en-US" sz="1300" dirty="0" err="1" smtClean="0"/>
                        <a:t>Ketuntasan</a:t>
                      </a:r>
                      <a:endParaRPr lang="en-US" sz="1300" baseline="0" dirty="0" smtClean="0"/>
                    </a:p>
                    <a:p>
                      <a:pPr marL="292100" indent="-292100" algn="l"/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d.	</a:t>
                      </a:r>
                      <a:r>
                        <a:rPr lang="en-US" sz="1300" dirty="0" err="1" smtClean="0"/>
                        <a:t>Bekerja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cepat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sesuai</a:t>
                      </a:r>
                      <a:r>
                        <a:rPr lang="en-US" sz="1300" baseline="0" dirty="0" smtClean="0"/>
                        <a:t> target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e.	</a:t>
                      </a:r>
                      <a:r>
                        <a:rPr lang="en-US" sz="1300" dirty="0" err="1" smtClean="0"/>
                        <a:t>Konsistensi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hasil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kerja</a:t>
                      </a:r>
                      <a:endParaRPr lang="en-US" sz="1300" dirty="0" smtClean="0"/>
                    </a:p>
                    <a:p>
                      <a:pPr marL="292100" indent="-292100" algn="l"/>
                      <a:endParaRPr lang="en-US" sz="1300" dirty="0" smtClean="0"/>
                    </a:p>
                    <a:p>
                      <a:pPr marL="292100" indent="-292100" algn="l">
                        <a:buNone/>
                      </a:pPr>
                      <a:r>
                        <a:rPr kumimoji="0" lang="en-US" sz="1300" kern="1200" dirty="0" smtClean="0"/>
                        <a:t>f.	</a:t>
                      </a:r>
                      <a:r>
                        <a:rPr kumimoji="0" lang="en-US" sz="1300" kern="1200" dirty="0" err="1" smtClean="0"/>
                        <a:t>Keinginan</a:t>
                      </a:r>
                      <a:r>
                        <a:rPr kumimoji="0" lang="en-US" sz="1300" kern="1200" dirty="0" smtClean="0"/>
                        <a:t> </a:t>
                      </a:r>
                      <a:r>
                        <a:rPr kumimoji="0" lang="en-US" sz="1300" kern="1200" dirty="0" err="1" smtClean="0"/>
                        <a:t>untuk</a:t>
                      </a:r>
                      <a:r>
                        <a:rPr kumimoji="0" lang="en-US" sz="1300" kern="1200" dirty="0" smtClean="0"/>
                        <a:t> </a:t>
                      </a:r>
                      <a:r>
                        <a:rPr kumimoji="0" lang="en-US" sz="1300" kern="1200" dirty="0" err="1" smtClean="0"/>
                        <a:t>memperoleh</a:t>
                      </a:r>
                      <a:r>
                        <a:rPr kumimoji="0" lang="en-US" sz="1300" kern="1200" dirty="0" smtClean="0"/>
                        <a:t> </a:t>
                      </a:r>
                      <a:r>
                        <a:rPr kumimoji="0" lang="en-US" sz="1300" kern="1200" dirty="0" err="1" smtClean="0"/>
                        <a:t>tugas</a:t>
                      </a:r>
                      <a:r>
                        <a:rPr kumimoji="0" lang="en-US" sz="1300" kern="1200" dirty="0" smtClean="0"/>
                        <a:t> </a:t>
                      </a:r>
                      <a:r>
                        <a:rPr kumimoji="0" lang="en-US" sz="1300" kern="1200" dirty="0" err="1" smtClean="0"/>
                        <a:t>tambahan</a:t>
                      </a:r>
                      <a:endParaRPr lang="en-US" sz="1300" dirty="0" smtClean="0"/>
                    </a:p>
                    <a:p>
                      <a:pPr marL="292100" indent="-292100" algn="l">
                        <a:buNone/>
                      </a:pPr>
                      <a:r>
                        <a:rPr kumimoji="0" lang="en-US" sz="1300" kern="1200" dirty="0" smtClean="0"/>
                        <a:t>g.	</a:t>
                      </a:r>
                      <a:r>
                        <a:rPr kumimoji="0" lang="id-ID" sz="1300" kern="1200" dirty="0" smtClean="0"/>
                        <a:t>Kesiapan untuk memikul tanggung jawab yang lebih besar</a:t>
                      </a:r>
                      <a:endParaRPr lang="en-US" sz="1300" dirty="0" smtClean="0"/>
                    </a:p>
                    <a:p>
                      <a:pPr marL="292100" indent="-292100" algn="l"/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h.	</a:t>
                      </a:r>
                      <a:r>
                        <a:rPr kumimoji="0" lang="en-US" sz="1300" kern="1200" dirty="0" err="1" smtClean="0"/>
                        <a:t>Paham</a:t>
                      </a:r>
                      <a:r>
                        <a:rPr kumimoji="0" lang="en-US" sz="1300" kern="1200" dirty="0" smtClean="0"/>
                        <a:t> </a:t>
                      </a:r>
                      <a:r>
                        <a:rPr kumimoji="0" lang="en-US" sz="1300" kern="1200" dirty="0" err="1" smtClean="0"/>
                        <a:t>terhadap</a:t>
                      </a:r>
                      <a:r>
                        <a:rPr kumimoji="0" lang="en-US" sz="1300" kern="1200" dirty="0" smtClean="0"/>
                        <a:t> </a:t>
                      </a:r>
                      <a:r>
                        <a:rPr kumimoji="0" lang="en-US" sz="1300" kern="1200" dirty="0" err="1" smtClean="0"/>
                        <a:t>pekerjaan</a:t>
                      </a:r>
                      <a:endParaRPr lang="en-US" sz="1300" dirty="0" smtClean="0"/>
                    </a:p>
                    <a:p>
                      <a:pPr marL="292100" indent="-292100" algn="l">
                        <a:buNone/>
                      </a:pPr>
                      <a:r>
                        <a:rPr lang="en-US" sz="1300" dirty="0" err="1" smtClean="0"/>
                        <a:t>i</a:t>
                      </a:r>
                      <a:r>
                        <a:rPr lang="en-US" sz="1300" dirty="0" smtClean="0"/>
                        <a:t>.	</a:t>
                      </a:r>
                      <a:r>
                        <a:rPr kumimoji="0" lang="id-ID" sz="1300" kern="1200" dirty="0" smtClean="0"/>
                        <a:t>Terampil dalam bekerja</a:t>
                      </a:r>
                      <a:endParaRPr lang="en-US" sz="1300" baseline="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j.	</a:t>
                      </a:r>
                      <a:r>
                        <a:rPr kumimoji="0" lang="id-ID" sz="1300" kern="1200" dirty="0" smtClean="0"/>
                        <a:t>Menerapkan teknik yang </a:t>
                      </a:r>
                      <a:r>
                        <a:rPr kumimoji="0" lang="en-US" sz="1300" kern="1200" dirty="0" err="1" smtClean="0"/>
                        <a:t>dikuasai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k.	</a:t>
                      </a:r>
                      <a:r>
                        <a:rPr kumimoji="0" lang="en-US" sz="1300" kern="1200" dirty="0" err="1" smtClean="0"/>
                        <a:t>Mampu</a:t>
                      </a:r>
                      <a:r>
                        <a:rPr kumimoji="0" lang="en-US" sz="1300" kern="1200" dirty="0" smtClean="0"/>
                        <a:t> </a:t>
                      </a:r>
                      <a:r>
                        <a:rPr kumimoji="0" lang="en-US" sz="1300" kern="1200" dirty="0" err="1" smtClean="0"/>
                        <a:t>menggunakan</a:t>
                      </a:r>
                      <a:r>
                        <a:rPr kumimoji="0" lang="en-US" sz="1300" kern="1200" dirty="0" smtClean="0"/>
                        <a:t> </a:t>
                      </a:r>
                      <a:r>
                        <a:rPr kumimoji="0" lang="id-ID" sz="1300" kern="1200" dirty="0" smtClean="0"/>
                        <a:t>perangkat yang tersedia</a:t>
                      </a:r>
                      <a:endParaRPr lang="en-US" sz="1300" dirty="0" smtClean="0"/>
                    </a:p>
                    <a:p>
                      <a:pPr marL="292100" indent="-292100" algn="l"/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l.	</a:t>
                      </a:r>
                      <a:r>
                        <a:rPr kumimoji="0" lang="id-ID" sz="1300" kern="1200" dirty="0" smtClean="0"/>
                        <a:t>Andal dalam menuntaskan</a:t>
                      </a:r>
                      <a:r>
                        <a:rPr kumimoji="0" lang="en-US" sz="1300" kern="1200" dirty="0" smtClean="0"/>
                        <a:t> </a:t>
                      </a:r>
                      <a:r>
                        <a:rPr kumimoji="0" lang="en-US" sz="1300" kern="1200" dirty="0" err="1" smtClean="0"/>
                        <a:t>tugas</a:t>
                      </a:r>
                      <a:r>
                        <a:rPr kumimoji="0" lang="en-US" sz="1300" kern="1200" dirty="0" smtClean="0"/>
                        <a:t> </a:t>
                      </a:r>
                      <a:r>
                        <a:rPr kumimoji="0" lang="en-US" sz="1300" kern="1200" dirty="0" err="1" smtClean="0"/>
                        <a:t>secara</a:t>
                      </a:r>
                      <a:r>
                        <a:rPr kumimoji="0" lang="en-US" sz="1300" kern="1200" dirty="0" smtClean="0"/>
                        <a:t> </a:t>
                      </a:r>
                      <a:r>
                        <a:rPr kumimoji="0" lang="en-US" sz="1300" kern="1200" dirty="0" err="1" smtClean="0"/>
                        <a:t>mandiri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m.	</a:t>
                      </a:r>
                      <a:r>
                        <a:rPr kumimoji="0" lang="id-ID" sz="1300" kern="1200" dirty="0" smtClean="0"/>
                        <a:t>Mampu merampungkan tugas tepat waktu dengan pengawasan minimum</a:t>
                      </a:r>
                      <a:endParaRPr lang="en-US" sz="1300" dirty="0" smtClean="0"/>
                    </a:p>
                    <a:p>
                      <a:pPr marL="292100" indent="-292100" algn="l"/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n.	</a:t>
                      </a:r>
                      <a:r>
                        <a:rPr lang="en-US" sz="1300" dirty="0" err="1" smtClean="0"/>
                        <a:t>Kedatangan</a:t>
                      </a:r>
                      <a:r>
                        <a:rPr lang="en-US" sz="1300" dirty="0" smtClean="0"/>
                        <a:t> </a:t>
                      </a:r>
                      <a:r>
                        <a:rPr kumimoji="0" lang="id-ID" sz="1300" kern="1200" dirty="0" smtClean="0"/>
                        <a:t>tepat waktu</a:t>
                      </a:r>
                      <a:endParaRPr lang="en-US" sz="1300" baseline="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o.	</a:t>
                      </a:r>
                      <a:r>
                        <a:rPr lang="en-US" sz="1300" dirty="0" err="1" smtClean="0"/>
                        <a:t>Istirahat</a:t>
                      </a:r>
                      <a:r>
                        <a:rPr lang="en-US" sz="1300" dirty="0" smtClean="0"/>
                        <a:t> </a:t>
                      </a:r>
                      <a:r>
                        <a:rPr kumimoji="0" lang="id-ID" sz="1300" kern="1200" dirty="0" smtClean="0"/>
                        <a:t>tepat waktu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p.	</a:t>
                      </a:r>
                      <a:r>
                        <a:rPr lang="en-US" sz="1300" dirty="0" err="1" smtClean="0"/>
                        <a:t>Pulang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kerja</a:t>
                      </a:r>
                      <a:r>
                        <a:rPr lang="en-US" sz="1300" dirty="0" smtClean="0"/>
                        <a:t> </a:t>
                      </a:r>
                      <a:r>
                        <a:rPr kumimoji="0" lang="id-ID" sz="1300" kern="1200" dirty="0" smtClean="0"/>
                        <a:t>tepat waktu</a:t>
                      </a:r>
                      <a:endParaRPr lang="en-US" sz="13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 smtClean="0"/>
                    </a:p>
                    <a:p>
                      <a:pPr algn="ctr"/>
                      <a:r>
                        <a:rPr lang="en-US" sz="1300" dirty="0" smtClean="0"/>
                        <a:t>1 </a:t>
                      </a:r>
                      <a:r>
                        <a:rPr lang="en-US" sz="1300" dirty="0" err="1" smtClean="0"/>
                        <a:t>s.d</a:t>
                      </a:r>
                      <a:r>
                        <a:rPr lang="en-US" sz="1300" dirty="0" smtClean="0"/>
                        <a:t>. 3</a:t>
                      </a:r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700" dirty="0" smtClean="0"/>
                    </a:p>
                    <a:p>
                      <a:pPr algn="ctr"/>
                      <a:r>
                        <a:rPr lang="en-US" sz="1300" dirty="0" smtClean="0"/>
                        <a:t>4 </a:t>
                      </a:r>
                      <a:r>
                        <a:rPr lang="en-US" sz="1300" dirty="0" err="1" smtClean="0"/>
                        <a:t>s.d</a:t>
                      </a:r>
                      <a:r>
                        <a:rPr lang="en-US" sz="1300" dirty="0" smtClean="0"/>
                        <a:t>. 5</a:t>
                      </a:r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r>
                        <a:rPr lang="en-US" sz="1300" dirty="0" smtClean="0"/>
                        <a:t>6 </a:t>
                      </a:r>
                      <a:r>
                        <a:rPr lang="en-US" sz="1300" dirty="0" err="1" smtClean="0"/>
                        <a:t>s.d</a:t>
                      </a:r>
                      <a:r>
                        <a:rPr lang="en-US" sz="1300" dirty="0" smtClean="0"/>
                        <a:t>. 7</a:t>
                      </a:r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1300" dirty="0" smtClean="0"/>
                        <a:t>8 </a:t>
                      </a:r>
                      <a:r>
                        <a:rPr lang="en-US" sz="1300" dirty="0" err="1" smtClean="0"/>
                        <a:t>s.d</a:t>
                      </a:r>
                      <a:r>
                        <a:rPr lang="en-US" sz="1300" dirty="0" smtClean="0"/>
                        <a:t>. 11</a:t>
                      </a:r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300" dirty="0" smtClean="0"/>
                        <a:t>12 </a:t>
                      </a:r>
                      <a:r>
                        <a:rPr lang="en-US" sz="1300" dirty="0" err="1" smtClean="0"/>
                        <a:t>s.d</a:t>
                      </a:r>
                      <a:r>
                        <a:rPr lang="en-US" sz="1300" dirty="0" smtClean="0"/>
                        <a:t>. 13</a:t>
                      </a:r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r>
                        <a:rPr lang="en-US" sz="1300" dirty="0" smtClean="0"/>
                        <a:t>14 </a:t>
                      </a:r>
                      <a:r>
                        <a:rPr lang="en-US" sz="1300" dirty="0" err="1" smtClean="0"/>
                        <a:t>s.d</a:t>
                      </a:r>
                      <a:r>
                        <a:rPr lang="en-US" sz="1300" dirty="0" smtClean="0"/>
                        <a:t>. 16</a:t>
                      </a:r>
                      <a:endParaRPr lang="en-US" sz="13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>
          <a:xfrm>
            <a:off x="162238" y="414260"/>
            <a:ext cx="8821993" cy="62077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60919"/>
            <a:ext cx="4572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4F11BD-C5AB-49D4-8854-DC52A809163C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162238" y="46626"/>
            <a:ext cx="3924300" cy="3381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 dirty="0"/>
              <a:t>INSTRUMEN PRESTASI KERJA</a:t>
            </a:r>
            <a:endParaRPr lang="id-ID" altLang="id-ID" sz="1600" b="1" dirty="0"/>
          </a:p>
        </p:txBody>
      </p:sp>
      <p:grpSp>
        <p:nvGrpSpPr>
          <p:cNvPr id="76804" name="Group 303"/>
          <p:cNvGrpSpPr>
            <a:grpSpLocks/>
          </p:cNvGrpSpPr>
          <p:nvPr/>
        </p:nvGrpSpPr>
        <p:grpSpPr bwMode="auto">
          <a:xfrm>
            <a:off x="319657" y="660844"/>
            <a:ext cx="8458200" cy="5837237"/>
            <a:chOff x="533400" y="563880"/>
            <a:chExt cx="8458200" cy="5836920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533400" y="563880"/>
              <a:ext cx="8458200" cy="5314661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Saya menyelesaikan pekerjaan dengan teliti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 algn="ctr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 algn="ctr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2.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Saya menyelesaikan pekerjaan dengan rapi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3.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Saya menyelesaikan pekerjaan dengan tuntas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4.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Saya menyelesaikan pekerjaan dengan cepat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5.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Saya menyelesaikan pekerjaan dengan konsisten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6.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Saya selalu berkeinginan untuk memperoleh tugas-tugas baru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.</a:t>
              </a:r>
            </a:p>
          </p:txBody>
        </p:sp>
        <p:grpSp>
          <p:nvGrpSpPr>
            <p:cNvPr id="76806" name="Group 183"/>
            <p:cNvGrpSpPr>
              <a:grpSpLocks/>
            </p:cNvGrpSpPr>
            <p:nvPr/>
          </p:nvGrpSpPr>
          <p:grpSpPr bwMode="auto">
            <a:xfrm>
              <a:off x="796290" y="942975"/>
              <a:ext cx="7962900" cy="523875"/>
              <a:chOff x="787400" y="3495675"/>
              <a:chExt cx="7962900" cy="523875"/>
            </a:xfrm>
            <a:grpFill/>
          </p:grpSpPr>
          <p:cxnSp>
            <p:nvCxnSpPr>
              <p:cNvPr id="185" name="Straight Connector 184"/>
              <p:cNvCxnSpPr/>
              <p:nvPr/>
            </p:nvCxnSpPr>
            <p:spPr>
              <a:xfrm>
                <a:off x="1453198" y="3586454"/>
                <a:ext cx="1481137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TextBox 185"/>
              <p:cNvSpPr txBox="1"/>
              <p:nvPr/>
            </p:nvSpPr>
            <p:spPr>
              <a:xfrm>
                <a:off x="788035" y="3767419"/>
                <a:ext cx="1143000" cy="2460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1265873" y="3495971"/>
                <a:ext cx="182562" cy="18255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88" name="Straight Connector 187"/>
              <p:cNvCxnSpPr/>
              <p:nvPr/>
            </p:nvCxnSpPr>
            <p:spPr>
              <a:xfrm rot="5400000">
                <a:off x="1309531" y="3731702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TextBox 188"/>
              <p:cNvSpPr txBox="1"/>
              <p:nvPr/>
            </p:nvSpPr>
            <p:spPr>
              <a:xfrm>
                <a:off x="2537460" y="3773769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2943860" y="3497559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1" name="Straight Connector 190"/>
              <p:cNvCxnSpPr/>
              <p:nvPr/>
            </p:nvCxnSpPr>
            <p:spPr>
              <a:xfrm rot="5400000">
                <a:off x="2987518" y="3733290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extBox 191"/>
              <p:cNvSpPr txBox="1"/>
              <p:nvPr/>
            </p:nvSpPr>
            <p:spPr>
              <a:xfrm>
                <a:off x="4213860" y="3764245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5890260" y="3773769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6295073" y="3497559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rot="5400000">
                <a:off x="6338731" y="3733290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TextBox 195"/>
              <p:cNvSpPr txBox="1"/>
              <p:nvPr/>
            </p:nvSpPr>
            <p:spPr>
              <a:xfrm>
                <a:off x="7379335" y="3773769"/>
                <a:ext cx="1371600" cy="2460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7971473" y="3497559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8" name="Straight Connector 197"/>
              <p:cNvCxnSpPr/>
              <p:nvPr/>
            </p:nvCxnSpPr>
            <p:spPr>
              <a:xfrm rot="5400000">
                <a:off x="8015131" y="3733290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3134360" y="3588041"/>
                <a:ext cx="1481138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Oval 199"/>
              <p:cNvSpPr/>
              <p:nvPr/>
            </p:nvSpPr>
            <p:spPr>
              <a:xfrm>
                <a:off x="4620260" y="3499146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1" name="Straight Connector 200"/>
              <p:cNvCxnSpPr/>
              <p:nvPr/>
            </p:nvCxnSpPr>
            <p:spPr>
              <a:xfrm rot="5400000">
                <a:off x="4663918" y="3734877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4812348" y="3589629"/>
                <a:ext cx="1481137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6483985" y="3589629"/>
                <a:ext cx="1481138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807" name="Group 203"/>
            <p:cNvGrpSpPr>
              <a:grpSpLocks/>
            </p:cNvGrpSpPr>
            <p:nvPr/>
          </p:nvGrpSpPr>
          <p:grpSpPr bwMode="auto">
            <a:xfrm>
              <a:off x="792480" y="1925955"/>
              <a:ext cx="7962900" cy="523875"/>
              <a:chOff x="787400" y="3495675"/>
              <a:chExt cx="7962900" cy="523875"/>
            </a:xfrm>
            <a:grpFill/>
          </p:grpSpPr>
          <p:cxnSp>
            <p:nvCxnSpPr>
              <p:cNvPr id="205" name="Straight Connector 204"/>
              <p:cNvCxnSpPr/>
              <p:nvPr/>
            </p:nvCxnSpPr>
            <p:spPr>
              <a:xfrm>
                <a:off x="1452245" y="3586083"/>
                <a:ext cx="1481138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TextBox 205"/>
              <p:cNvSpPr txBox="1"/>
              <p:nvPr/>
            </p:nvSpPr>
            <p:spPr>
              <a:xfrm>
                <a:off x="787083" y="3767048"/>
                <a:ext cx="1143000" cy="24605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264920" y="3495601"/>
                <a:ext cx="182563" cy="182552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 rot="5400000">
                <a:off x="1308578" y="3731332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TextBox 208"/>
              <p:cNvSpPr txBox="1"/>
              <p:nvPr/>
            </p:nvSpPr>
            <p:spPr>
              <a:xfrm>
                <a:off x="2536508" y="3773398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2942908" y="3497188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1" name="Straight Connector 210"/>
              <p:cNvCxnSpPr/>
              <p:nvPr/>
            </p:nvCxnSpPr>
            <p:spPr>
              <a:xfrm rot="5400000">
                <a:off x="2986566" y="3732919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TextBox 211"/>
              <p:cNvSpPr txBox="1"/>
              <p:nvPr/>
            </p:nvSpPr>
            <p:spPr>
              <a:xfrm>
                <a:off x="4212908" y="3763874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5889308" y="3773398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6294120" y="3497188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 rot="5400000">
                <a:off x="6337778" y="3732919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TextBox 215"/>
              <p:cNvSpPr txBox="1"/>
              <p:nvPr/>
            </p:nvSpPr>
            <p:spPr>
              <a:xfrm>
                <a:off x="7378383" y="3773398"/>
                <a:ext cx="1371600" cy="24605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7970520" y="3497188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rot="5400000">
                <a:off x="8014178" y="3732919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3133408" y="3587671"/>
                <a:ext cx="1481137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Oval 219"/>
              <p:cNvSpPr/>
              <p:nvPr/>
            </p:nvSpPr>
            <p:spPr>
              <a:xfrm>
                <a:off x="4619308" y="3498776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 rot="5400000">
                <a:off x="4662966" y="3734507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4811395" y="3589258"/>
                <a:ext cx="1481138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6483033" y="3589258"/>
                <a:ext cx="1481137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808" name="Group 223"/>
            <p:cNvGrpSpPr>
              <a:grpSpLocks/>
            </p:cNvGrpSpPr>
            <p:nvPr/>
          </p:nvGrpSpPr>
          <p:grpSpPr bwMode="auto">
            <a:xfrm>
              <a:off x="796290" y="2916555"/>
              <a:ext cx="7962900" cy="523875"/>
              <a:chOff x="787400" y="3495675"/>
              <a:chExt cx="7962900" cy="523875"/>
            </a:xfrm>
            <a:grpFill/>
          </p:grpSpPr>
          <p:cxnSp>
            <p:nvCxnSpPr>
              <p:cNvPr id="225" name="Straight Connector 224"/>
              <p:cNvCxnSpPr/>
              <p:nvPr/>
            </p:nvCxnSpPr>
            <p:spPr>
              <a:xfrm>
                <a:off x="1453198" y="3586029"/>
                <a:ext cx="1481137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TextBox 225"/>
              <p:cNvSpPr txBox="1"/>
              <p:nvPr/>
            </p:nvSpPr>
            <p:spPr>
              <a:xfrm>
                <a:off x="788035" y="3766994"/>
                <a:ext cx="1143000" cy="24605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265873" y="3495547"/>
                <a:ext cx="182562" cy="182552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8" name="Straight Connector 227"/>
              <p:cNvCxnSpPr/>
              <p:nvPr/>
            </p:nvCxnSpPr>
            <p:spPr>
              <a:xfrm rot="5400000">
                <a:off x="1309531" y="3731278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TextBox 228"/>
              <p:cNvSpPr txBox="1"/>
              <p:nvPr/>
            </p:nvSpPr>
            <p:spPr>
              <a:xfrm>
                <a:off x="2537460" y="3773344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2943860" y="3497134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1" name="Straight Connector 230"/>
              <p:cNvCxnSpPr/>
              <p:nvPr/>
            </p:nvCxnSpPr>
            <p:spPr>
              <a:xfrm rot="5400000">
                <a:off x="2987518" y="3732865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TextBox 231"/>
              <p:cNvSpPr txBox="1"/>
              <p:nvPr/>
            </p:nvSpPr>
            <p:spPr>
              <a:xfrm>
                <a:off x="4213860" y="3763820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5890260" y="3773344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6295073" y="3497134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5" name="Straight Connector 234"/>
              <p:cNvCxnSpPr/>
              <p:nvPr/>
            </p:nvCxnSpPr>
            <p:spPr>
              <a:xfrm rot="5400000">
                <a:off x="6338731" y="3732865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TextBox 235"/>
              <p:cNvSpPr txBox="1"/>
              <p:nvPr/>
            </p:nvSpPr>
            <p:spPr>
              <a:xfrm>
                <a:off x="7379335" y="3773344"/>
                <a:ext cx="1371600" cy="24605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7971473" y="3497134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8" name="Straight Connector 237"/>
              <p:cNvCxnSpPr/>
              <p:nvPr/>
            </p:nvCxnSpPr>
            <p:spPr>
              <a:xfrm rot="5400000">
                <a:off x="8015131" y="3732865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3134360" y="3587617"/>
                <a:ext cx="1481138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Oval 239"/>
              <p:cNvSpPr/>
              <p:nvPr/>
            </p:nvSpPr>
            <p:spPr>
              <a:xfrm>
                <a:off x="4620260" y="3498722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1" name="Straight Connector 240"/>
              <p:cNvCxnSpPr/>
              <p:nvPr/>
            </p:nvCxnSpPr>
            <p:spPr>
              <a:xfrm rot="5400000">
                <a:off x="4663918" y="3734453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4812348" y="3589204"/>
                <a:ext cx="1481137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6483985" y="3589204"/>
                <a:ext cx="1481138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809" name="Group 243"/>
            <p:cNvGrpSpPr>
              <a:grpSpLocks/>
            </p:cNvGrpSpPr>
            <p:nvPr/>
          </p:nvGrpSpPr>
          <p:grpSpPr bwMode="auto">
            <a:xfrm>
              <a:off x="796290" y="3895725"/>
              <a:ext cx="7962900" cy="523875"/>
              <a:chOff x="787400" y="3495675"/>
              <a:chExt cx="7962900" cy="523875"/>
            </a:xfrm>
            <a:grpFill/>
          </p:grpSpPr>
          <p:cxnSp>
            <p:nvCxnSpPr>
              <p:cNvPr id="245" name="Straight Connector 244"/>
              <p:cNvCxnSpPr/>
              <p:nvPr/>
            </p:nvCxnSpPr>
            <p:spPr>
              <a:xfrm>
                <a:off x="1453198" y="3586294"/>
                <a:ext cx="1481137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TextBox 245"/>
              <p:cNvSpPr txBox="1"/>
              <p:nvPr/>
            </p:nvSpPr>
            <p:spPr>
              <a:xfrm>
                <a:off x="788035" y="3767259"/>
                <a:ext cx="1143000" cy="2460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1265873" y="3495811"/>
                <a:ext cx="182562" cy="18255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8" name="Straight Connector 247"/>
              <p:cNvCxnSpPr/>
              <p:nvPr/>
            </p:nvCxnSpPr>
            <p:spPr>
              <a:xfrm rot="5400000">
                <a:off x="1309531" y="3731542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Box 248"/>
              <p:cNvSpPr txBox="1"/>
              <p:nvPr/>
            </p:nvSpPr>
            <p:spPr>
              <a:xfrm>
                <a:off x="2537460" y="3773609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2943860" y="3497399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1" name="Straight Connector 250"/>
              <p:cNvCxnSpPr/>
              <p:nvPr/>
            </p:nvCxnSpPr>
            <p:spPr>
              <a:xfrm rot="5400000">
                <a:off x="2987518" y="3733130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TextBox 251"/>
              <p:cNvSpPr txBox="1"/>
              <p:nvPr/>
            </p:nvSpPr>
            <p:spPr>
              <a:xfrm>
                <a:off x="4213860" y="3764085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5890260" y="3773609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6295073" y="3497399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5" name="Straight Connector 254"/>
              <p:cNvCxnSpPr/>
              <p:nvPr/>
            </p:nvCxnSpPr>
            <p:spPr>
              <a:xfrm rot="5400000">
                <a:off x="6338731" y="3733130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TextBox 255"/>
              <p:cNvSpPr txBox="1"/>
              <p:nvPr/>
            </p:nvSpPr>
            <p:spPr>
              <a:xfrm>
                <a:off x="7379335" y="3773609"/>
                <a:ext cx="1371600" cy="2460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7971473" y="3497399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8" name="Straight Connector 257"/>
              <p:cNvCxnSpPr/>
              <p:nvPr/>
            </p:nvCxnSpPr>
            <p:spPr>
              <a:xfrm rot="5400000">
                <a:off x="8015131" y="3733130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3134360" y="3587881"/>
                <a:ext cx="1481138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Oval 259"/>
              <p:cNvSpPr/>
              <p:nvPr/>
            </p:nvSpPr>
            <p:spPr>
              <a:xfrm>
                <a:off x="4620260" y="3498986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1" name="Straight Connector 260"/>
              <p:cNvCxnSpPr/>
              <p:nvPr/>
            </p:nvCxnSpPr>
            <p:spPr>
              <a:xfrm rot="5400000">
                <a:off x="4663918" y="3734717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4812348" y="3589469"/>
                <a:ext cx="1481137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6483985" y="3589469"/>
                <a:ext cx="1481138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810" name="Group 263"/>
            <p:cNvGrpSpPr>
              <a:grpSpLocks/>
            </p:cNvGrpSpPr>
            <p:nvPr/>
          </p:nvGrpSpPr>
          <p:grpSpPr bwMode="auto">
            <a:xfrm>
              <a:off x="796290" y="4888230"/>
              <a:ext cx="7962900" cy="523875"/>
              <a:chOff x="787400" y="3495675"/>
              <a:chExt cx="7962900" cy="523875"/>
            </a:xfrm>
            <a:grpFill/>
          </p:grpSpPr>
          <p:cxnSp>
            <p:nvCxnSpPr>
              <p:cNvPr id="265" name="Straight Connector 264"/>
              <p:cNvCxnSpPr/>
              <p:nvPr/>
            </p:nvCxnSpPr>
            <p:spPr>
              <a:xfrm>
                <a:off x="1453198" y="3585922"/>
                <a:ext cx="1481137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TextBox 265"/>
              <p:cNvSpPr txBox="1"/>
              <p:nvPr/>
            </p:nvSpPr>
            <p:spPr>
              <a:xfrm>
                <a:off x="788035" y="3766888"/>
                <a:ext cx="1143000" cy="24605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1265873" y="3495440"/>
                <a:ext cx="182562" cy="182552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8" name="Straight Connector 267"/>
              <p:cNvCxnSpPr/>
              <p:nvPr/>
            </p:nvCxnSpPr>
            <p:spPr>
              <a:xfrm rot="5400000">
                <a:off x="1309531" y="3731171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TextBox 268"/>
              <p:cNvSpPr txBox="1"/>
              <p:nvPr/>
            </p:nvSpPr>
            <p:spPr>
              <a:xfrm>
                <a:off x="2537460" y="3773237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2943860" y="3497027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71" name="Straight Connector 270"/>
              <p:cNvCxnSpPr/>
              <p:nvPr/>
            </p:nvCxnSpPr>
            <p:spPr>
              <a:xfrm rot="5400000">
                <a:off x="2987518" y="3732758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TextBox 271"/>
              <p:cNvSpPr txBox="1"/>
              <p:nvPr/>
            </p:nvSpPr>
            <p:spPr>
              <a:xfrm>
                <a:off x="4213860" y="3763713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5890260" y="3773237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6295073" y="3497027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75" name="Straight Connector 274"/>
              <p:cNvCxnSpPr/>
              <p:nvPr/>
            </p:nvCxnSpPr>
            <p:spPr>
              <a:xfrm rot="5400000">
                <a:off x="6338731" y="3732758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TextBox 275"/>
              <p:cNvSpPr txBox="1"/>
              <p:nvPr/>
            </p:nvSpPr>
            <p:spPr>
              <a:xfrm>
                <a:off x="7379335" y="3773237"/>
                <a:ext cx="1371600" cy="24605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7971473" y="3497027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78" name="Straight Connector 277"/>
              <p:cNvCxnSpPr/>
              <p:nvPr/>
            </p:nvCxnSpPr>
            <p:spPr>
              <a:xfrm rot="5400000">
                <a:off x="8015131" y="3732758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3134360" y="3587510"/>
                <a:ext cx="1481138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Oval 279"/>
              <p:cNvSpPr/>
              <p:nvPr/>
            </p:nvSpPr>
            <p:spPr>
              <a:xfrm>
                <a:off x="4620260" y="3498615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81" name="Straight Connector 280"/>
              <p:cNvCxnSpPr/>
              <p:nvPr/>
            </p:nvCxnSpPr>
            <p:spPr>
              <a:xfrm rot="5400000">
                <a:off x="4663918" y="3734346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4812348" y="3589097"/>
                <a:ext cx="1481137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6483985" y="3589097"/>
                <a:ext cx="1481138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811" name="Group 283"/>
            <p:cNvGrpSpPr>
              <a:grpSpLocks/>
            </p:cNvGrpSpPr>
            <p:nvPr/>
          </p:nvGrpSpPr>
          <p:grpSpPr bwMode="auto">
            <a:xfrm>
              <a:off x="796290" y="5876925"/>
              <a:ext cx="7962900" cy="523875"/>
              <a:chOff x="787400" y="3495675"/>
              <a:chExt cx="7962900" cy="523875"/>
            </a:xfrm>
            <a:grpFill/>
          </p:grpSpPr>
          <p:cxnSp>
            <p:nvCxnSpPr>
              <p:cNvPr id="285" name="Straight Connector 284"/>
              <p:cNvCxnSpPr/>
              <p:nvPr/>
            </p:nvCxnSpPr>
            <p:spPr>
              <a:xfrm>
                <a:off x="1453198" y="3586186"/>
                <a:ext cx="1481137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TextBox 285"/>
              <p:cNvSpPr txBox="1"/>
              <p:nvPr/>
            </p:nvSpPr>
            <p:spPr>
              <a:xfrm>
                <a:off x="788035" y="3767151"/>
                <a:ext cx="1143000" cy="2460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1265873" y="3495703"/>
                <a:ext cx="182562" cy="18255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88" name="Straight Connector 287"/>
              <p:cNvCxnSpPr/>
              <p:nvPr/>
            </p:nvCxnSpPr>
            <p:spPr>
              <a:xfrm rot="5400000">
                <a:off x="1309531" y="3731434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TextBox 288"/>
              <p:cNvSpPr txBox="1"/>
              <p:nvPr/>
            </p:nvSpPr>
            <p:spPr>
              <a:xfrm>
                <a:off x="2537460" y="3773501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2943860" y="3497291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1" name="Straight Connector 290"/>
              <p:cNvCxnSpPr/>
              <p:nvPr/>
            </p:nvCxnSpPr>
            <p:spPr>
              <a:xfrm rot="5400000">
                <a:off x="2987518" y="3733022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TextBox 291"/>
              <p:cNvSpPr txBox="1"/>
              <p:nvPr/>
            </p:nvSpPr>
            <p:spPr>
              <a:xfrm>
                <a:off x="4213860" y="3763977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93" name="TextBox 292"/>
              <p:cNvSpPr txBox="1"/>
              <p:nvPr/>
            </p:nvSpPr>
            <p:spPr>
              <a:xfrm>
                <a:off x="5890260" y="3773501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6295073" y="3497291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5" name="Straight Connector 294"/>
              <p:cNvCxnSpPr/>
              <p:nvPr/>
            </p:nvCxnSpPr>
            <p:spPr>
              <a:xfrm rot="5400000">
                <a:off x="6338731" y="3733022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TextBox 295"/>
              <p:cNvSpPr txBox="1"/>
              <p:nvPr/>
            </p:nvSpPr>
            <p:spPr>
              <a:xfrm>
                <a:off x="7379335" y="3773501"/>
                <a:ext cx="1371600" cy="24604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7971473" y="3497291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8" name="Straight Connector 297"/>
              <p:cNvCxnSpPr/>
              <p:nvPr/>
            </p:nvCxnSpPr>
            <p:spPr>
              <a:xfrm rot="5400000">
                <a:off x="8015131" y="3733022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>
                <a:off x="3134360" y="3587773"/>
                <a:ext cx="1481138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0" name="Oval 299"/>
              <p:cNvSpPr/>
              <p:nvPr/>
            </p:nvSpPr>
            <p:spPr>
              <a:xfrm>
                <a:off x="4620260" y="3498878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01" name="Straight Connector 300"/>
              <p:cNvCxnSpPr/>
              <p:nvPr/>
            </p:nvCxnSpPr>
            <p:spPr>
              <a:xfrm rot="5400000">
                <a:off x="4663918" y="3734609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4812348" y="3589361"/>
                <a:ext cx="1481137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6483985" y="3589361"/>
                <a:ext cx="1481138" cy="158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191734" y="340520"/>
            <a:ext cx="8821993" cy="62077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noFill/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D807C-D401-4EBD-A1FB-B16B036F7D2B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457200"/>
            <a:ext cx="8458200" cy="5314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7.	</a:t>
            </a:r>
            <a:r>
              <a:rPr lang="id-ID" sz="1600" dirty="0">
                <a:solidFill>
                  <a:schemeClr val="bg1"/>
                </a:solidFill>
                <a:latin typeface="+mn-lt"/>
              </a:rPr>
              <a:t>Saya selalu siap untuk bertanggung jawab terhadap tugas-tugas yang lebih besar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ts val="2000"/>
              </a:spcBef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8.	</a:t>
            </a:r>
            <a:r>
              <a:rPr lang="id-ID" sz="1600" dirty="0">
                <a:solidFill>
                  <a:schemeClr val="bg1"/>
                </a:solidFill>
                <a:latin typeface="+mn-lt"/>
              </a:rPr>
              <a:t>Saya memahami tuga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s</a:t>
            </a:r>
            <a:r>
              <a:rPr lang="id-ID" sz="1600" dirty="0">
                <a:solidFill>
                  <a:schemeClr val="bg1"/>
                </a:solidFill>
                <a:latin typeface="+mn-lt"/>
              </a:rPr>
              <a:t>-tugas atau pekerjaan saya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ts val="2000"/>
              </a:spcBef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9.	</a:t>
            </a:r>
            <a:r>
              <a:rPr lang="id-ID" sz="1600" dirty="0">
                <a:solidFill>
                  <a:schemeClr val="bg1"/>
                </a:solidFill>
                <a:latin typeface="+mn-lt"/>
              </a:rPr>
              <a:t>Saya terampil dalam menyelesaikan pekerjaan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ts val="2000"/>
              </a:spcBef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10.	</a:t>
            </a:r>
            <a:r>
              <a:rPr lang="id-ID" sz="1600" dirty="0">
                <a:solidFill>
                  <a:schemeClr val="bg1"/>
                </a:solidFill>
                <a:latin typeface="+mn-lt"/>
              </a:rPr>
              <a:t>Saya mampu menerapkan teknik-te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k</a:t>
            </a:r>
            <a:r>
              <a:rPr lang="id-ID" sz="1600" dirty="0">
                <a:solidFill>
                  <a:schemeClr val="bg1"/>
                </a:solidFill>
                <a:latin typeface="+mn-lt"/>
              </a:rPr>
              <a:t>nik yang saya kuasai dalam menyelesaikan pekerjaan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ts val="2000"/>
              </a:spcBef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11.	</a:t>
            </a:r>
            <a:r>
              <a:rPr lang="id-ID" sz="1600" dirty="0">
                <a:solidFill>
                  <a:schemeClr val="bg1"/>
                </a:solidFill>
                <a:latin typeface="+mn-lt"/>
              </a:rPr>
              <a:t>Saya mampu memanfaatkan perangkat yang disediakan sesuai dengan peruntukannya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ts val="2000"/>
              </a:spcBef>
              <a:buFontTx/>
              <a:buAutoNum type="arabicPeriod" startAt="12"/>
              <a:defRPr/>
            </a:pPr>
            <a:r>
              <a:rPr lang="id-ID" sz="1600" dirty="0">
                <a:solidFill>
                  <a:schemeClr val="bg1"/>
                </a:solidFill>
                <a:latin typeface="+mn-lt"/>
              </a:rPr>
              <a:t>Saya andal dalam menuntaskan tugas-tugas atas prakarsa sendiri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grpSp>
        <p:nvGrpSpPr>
          <p:cNvPr id="77828" name="Group 183"/>
          <p:cNvGrpSpPr>
            <a:grpSpLocks/>
          </p:cNvGrpSpPr>
          <p:nvPr/>
        </p:nvGrpSpPr>
        <p:grpSpPr bwMode="auto">
          <a:xfrm>
            <a:off x="796925" y="838200"/>
            <a:ext cx="7962900" cy="523875"/>
            <a:chOff x="787400" y="3495675"/>
            <a:chExt cx="7962900" cy="523875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1452563" y="3586163"/>
              <a:ext cx="1481137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787400" y="3767138"/>
              <a:ext cx="11430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265238" y="3495675"/>
              <a:ext cx="182562" cy="182563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rot="5400000">
              <a:off x="1308894" y="3731419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2536825" y="3773488"/>
              <a:ext cx="9906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2943225" y="3497263"/>
              <a:ext cx="182563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>
            <a:xfrm rot="5400000">
              <a:off x="2986881" y="3733007"/>
              <a:ext cx="92075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4213225" y="3763963"/>
              <a:ext cx="9906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Netral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889625" y="3773488"/>
              <a:ext cx="9906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6294438" y="3497263"/>
              <a:ext cx="182562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 rot="5400000">
              <a:off x="6338094" y="3733007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7378700" y="3773488"/>
              <a:ext cx="13716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7970838" y="3497263"/>
              <a:ext cx="182562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5400000">
              <a:off x="8014494" y="3733007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3133725" y="3587750"/>
              <a:ext cx="1481138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4619625" y="3498850"/>
              <a:ext cx="182563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 rot="5400000">
              <a:off x="4663281" y="3734594"/>
              <a:ext cx="92075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4811713" y="3589338"/>
              <a:ext cx="1481137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483350" y="3589338"/>
              <a:ext cx="1481138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829" name="Group 183"/>
          <p:cNvGrpSpPr>
            <a:grpSpLocks/>
          </p:cNvGrpSpPr>
          <p:nvPr/>
        </p:nvGrpSpPr>
        <p:grpSpPr bwMode="auto">
          <a:xfrm>
            <a:off x="796925" y="5765800"/>
            <a:ext cx="7962900" cy="523875"/>
            <a:chOff x="787400" y="3495675"/>
            <a:chExt cx="7962900" cy="523875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1452563" y="3586163"/>
              <a:ext cx="1481137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787400" y="3767138"/>
              <a:ext cx="11430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1265238" y="3495675"/>
              <a:ext cx="182562" cy="182563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5400000">
              <a:off x="1308894" y="3731419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2536825" y="3773488"/>
              <a:ext cx="9906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2943225" y="3497263"/>
              <a:ext cx="182563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>
            <a:xfrm rot="5400000">
              <a:off x="2986881" y="3733007"/>
              <a:ext cx="92075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4213225" y="3763963"/>
              <a:ext cx="9906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Netral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889625" y="3773488"/>
              <a:ext cx="9906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294438" y="3497263"/>
              <a:ext cx="182562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 rot="5400000">
              <a:off x="6338094" y="3733007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7378700" y="3773488"/>
              <a:ext cx="13716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7970838" y="3497263"/>
              <a:ext cx="182562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5400000">
              <a:off x="8014494" y="3733007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3133725" y="3587750"/>
              <a:ext cx="1481138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4619625" y="3498850"/>
              <a:ext cx="182563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42" name="Straight Connector 141"/>
            <p:cNvCxnSpPr/>
            <p:nvPr/>
          </p:nvCxnSpPr>
          <p:spPr>
            <a:xfrm rot="5400000">
              <a:off x="4663281" y="3734594"/>
              <a:ext cx="92075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811713" y="3589338"/>
              <a:ext cx="1481137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483350" y="3589338"/>
              <a:ext cx="1481138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830" name="Group 183"/>
          <p:cNvGrpSpPr>
            <a:grpSpLocks/>
          </p:cNvGrpSpPr>
          <p:nvPr/>
        </p:nvGrpSpPr>
        <p:grpSpPr bwMode="auto">
          <a:xfrm>
            <a:off x="796925" y="4787900"/>
            <a:ext cx="7962900" cy="523875"/>
            <a:chOff x="787400" y="3495675"/>
            <a:chExt cx="7962900" cy="523875"/>
          </a:xfrm>
        </p:grpSpPr>
        <p:cxnSp>
          <p:nvCxnSpPr>
            <p:cNvPr id="146" name="Straight Connector 145"/>
            <p:cNvCxnSpPr/>
            <p:nvPr/>
          </p:nvCxnSpPr>
          <p:spPr>
            <a:xfrm>
              <a:off x="1452563" y="3586163"/>
              <a:ext cx="1481137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787400" y="3767138"/>
              <a:ext cx="11430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1265238" y="3495675"/>
              <a:ext cx="182562" cy="182563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 rot="5400000">
              <a:off x="1308894" y="3731419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2536825" y="3773488"/>
              <a:ext cx="9906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2943225" y="3497263"/>
              <a:ext cx="182563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 rot="5400000">
              <a:off x="2986881" y="3733007"/>
              <a:ext cx="92075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4213225" y="3763963"/>
              <a:ext cx="9906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Netral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889625" y="3773488"/>
              <a:ext cx="9906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294438" y="3497263"/>
              <a:ext cx="182562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 rot="5400000">
              <a:off x="6338094" y="3733007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7378700" y="3773488"/>
              <a:ext cx="13716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970838" y="3497263"/>
              <a:ext cx="182562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78" name="Straight Connector 177"/>
            <p:cNvCxnSpPr/>
            <p:nvPr/>
          </p:nvCxnSpPr>
          <p:spPr>
            <a:xfrm rot="5400000">
              <a:off x="8014494" y="3733007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3133725" y="3587750"/>
              <a:ext cx="1481138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/>
            <p:cNvSpPr/>
            <p:nvPr/>
          </p:nvSpPr>
          <p:spPr>
            <a:xfrm>
              <a:off x="4619625" y="3498850"/>
              <a:ext cx="182563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38" name="Straight Connector 237"/>
            <p:cNvCxnSpPr/>
            <p:nvPr/>
          </p:nvCxnSpPr>
          <p:spPr>
            <a:xfrm rot="5400000">
              <a:off x="4663281" y="3734594"/>
              <a:ext cx="92075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4811713" y="3589338"/>
              <a:ext cx="1481137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6483350" y="3589338"/>
              <a:ext cx="1481138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831" name="Group 183"/>
          <p:cNvGrpSpPr>
            <a:grpSpLocks/>
          </p:cNvGrpSpPr>
          <p:nvPr/>
        </p:nvGrpSpPr>
        <p:grpSpPr bwMode="auto">
          <a:xfrm>
            <a:off x="796925" y="3784600"/>
            <a:ext cx="7962900" cy="523875"/>
            <a:chOff x="787400" y="3495675"/>
            <a:chExt cx="7962900" cy="523875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1452563" y="3586163"/>
              <a:ext cx="1481137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TextBox 261"/>
            <p:cNvSpPr txBox="1"/>
            <p:nvPr/>
          </p:nvSpPr>
          <p:spPr>
            <a:xfrm>
              <a:off x="787400" y="3767138"/>
              <a:ext cx="11430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1265238" y="3495675"/>
              <a:ext cx="182562" cy="182563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64" name="Straight Connector 263"/>
            <p:cNvCxnSpPr/>
            <p:nvPr/>
          </p:nvCxnSpPr>
          <p:spPr>
            <a:xfrm rot="5400000">
              <a:off x="1308894" y="3731419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TextBox 264"/>
            <p:cNvSpPr txBox="1"/>
            <p:nvPr/>
          </p:nvSpPr>
          <p:spPr>
            <a:xfrm>
              <a:off x="2536825" y="3773488"/>
              <a:ext cx="9906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2943225" y="3497263"/>
              <a:ext cx="182563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67" name="Straight Connector 266"/>
            <p:cNvCxnSpPr/>
            <p:nvPr/>
          </p:nvCxnSpPr>
          <p:spPr>
            <a:xfrm rot="5400000">
              <a:off x="2986881" y="3733007"/>
              <a:ext cx="92075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TextBox 267"/>
            <p:cNvSpPr txBox="1"/>
            <p:nvPr/>
          </p:nvSpPr>
          <p:spPr>
            <a:xfrm>
              <a:off x="4213225" y="3763963"/>
              <a:ext cx="9906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Netral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5889625" y="3773488"/>
              <a:ext cx="9906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6294438" y="3497263"/>
              <a:ext cx="182562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71" name="Straight Connector 270"/>
            <p:cNvCxnSpPr/>
            <p:nvPr/>
          </p:nvCxnSpPr>
          <p:spPr>
            <a:xfrm rot="5400000">
              <a:off x="6338094" y="3733007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TextBox 271"/>
            <p:cNvSpPr txBox="1"/>
            <p:nvPr/>
          </p:nvSpPr>
          <p:spPr>
            <a:xfrm>
              <a:off x="7378700" y="3773488"/>
              <a:ext cx="1371600" cy="246062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7970838" y="3497263"/>
              <a:ext cx="182562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74" name="Straight Connector 273"/>
            <p:cNvCxnSpPr/>
            <p:nvPr/>
          </p:nvCxnSpPr>
          <p:spPr>
            <a:xfrm rot="5400000">
              <a:off x="8014494" y="3733007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3133725" y="3587750"/>
              <a:ext cx="1481138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/>
            <p:cNvSpPr/>
            <p:nvPr/>
          </p:nvSpPr>
          <p:spPr>
            <a:xfrm>
              <a:off x="4619625" y="3498850"/>
              <a:ext cx="182563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77" name="Straight Connector 276"/>
            <p:cNvCxnSpPr/>
            <p:nvPr/>
          </p:nvCxnSpPr>
          <p:spPr>
            <a:xfrm rot="5400000">
              <a:off x="4663281" y="3734594"/>
              <a:ext cx="92075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4811713" y="3589338"/>
              <a:ext cx="1481137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6483350" y="3589338"/>
              <a:ext cx="1481138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832" name="Group 183"/>
          <p:cNvGrpSpPr>
            <a:grpSpLocks/>
          </p:cNvGrpSpPr>
          <p:nvPr/>
        </p:nvGrpSpPr>
        <p:grpSpPr bwMode="auto">
          <a:xfrm>
            <a:off x="796925" y="2811463"/>
            <a:ext cx="7962900" cy="523875"/>
            <a:chOff x="787400" y="3495675"/>
            <a:chExt cx="7962900" cy="523875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1452563" y="3586162"/>
              <a:ext cx="1481137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TextBox 281"/>
            <p:cNvSpPr txBox="1"/>
            <p:nvPr/>
          </p:nvSpPr>
          <p:spPr>
            <a:xfrm>
              <a:off x="787400" y="3767137"/>
              <a:ext cx="1143000" cy="246063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3" name="Oval 282"/>
            <p:cNvSpPr/>
            <p:nvPr/>
          </p:nvSpPr>
          <p:spPr>
            <a:xfrm>
              <a:off x="1265238" y="3495675"/>
              <a:ext cx="182562" cy="182562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84" name="Straight Connector 283"/>
            <p:cNvCxnSpPr/>
            <p:nvPr/>
          </p:nvCxnSpPr>
          <p:spPr>
            <a:xfrm rot="5400000">
              <a:off x="1308894" y="3731419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extBox 284"/>
            <p:cNvSpPr txBox="1"/>
            <p:nvPr/>
          </p:nvSpPr>
          <p:spPr>
            <a:xfrm>
              <a:off x="2536825" y="3773487"/>
              <a:ext cx="990600" cy="246063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2943225" y="3497262"/>
              <a:ext cx="182563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87" name="Straight Connector 286"/>
            <p:cNvCxnSpPr/>
            <p:nvPr/>
          </p:nvCxnSpPr>
          <p:spPr>
            <a:xfrm rot="5400000">
              <a:off x="2986881" y="3733006"/>
              <a:ext cx="92075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TextBox 287"/>
            <p:cNvSpPr txBox="1"/>
            <p:nvPr/>
          </p:nvSpPr>
          <p:spPr>
            <a:xfrm>
              <a:off x="4213225" y="3763962"/>
              <a:ext cx="990600" cy="246063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Netral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5889625" y="3773487"/>
              <a:ext cx="990600" cy="246063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6294438" y="3497262"/>
              <a:ext cx="182562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91" name="Straight Connector 290"/>
            <p:cNvCxnSpPr/>
            <p:nvPr/>
          </p:nvCxnSpPr>
          <p:spPr>
            <a:xfrm rot="5400000">
              <a:off x="6338094" y="3733006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291"/>
            <p:cNvSpPr txBox="1"/>
            <p:nvPr/>
          </p:nvSpPr>
          <p:spPr>
            <a:xfrm>
              <a:off x="7378700" y="3773487"/>
              <a:ext cx="1371600" cy="246063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7970838" y="3497262"/>
              <a:ext cx="182562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94" name="Straight Connector 293"/>
            <p:cNvCxnSpPr/>
            <p:nvPr/>
          </p:nvCxnSpPr>
          <p:spPr>
            <a:xfrm rot="5400000">
              <a:off x="8014494" y="3733006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3133725" y="3587750"/>
              <a:ext cx="1481138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Oval 295"/>
            <p:cNvSpPr/>
            <p:nvPr/>
          </p:nvSpPr>
          <p:spPr>
            <a:xfrm>
              <a:off x="4619625" y="3498850"/>
              <a:ext cx="182563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 rot="5400000">
              <a:off x="4663281" y="3734594"/>
              <a:ext cx="92075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4811713" y="3589337"/>
              <a:ext cx="1481137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6483350" y="3589337"/>
              <a:ext cx="1481138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833" name="Group 183"/>
          <p:cNvGrpSpPr>
            <a:grpSpLocks/>
          </p:cNvGrpSpPr>
          <p:nvPr/>
        </p:nvGrpSpPr>
        <p:grpSpPr bwMode="auto">
          <a:xfrm>
            <a:off x="796925" y="1827213"/>
            <a:ext cx="7962900" cy="523875"/>
            <a:chOff x="787400" y="3495675"/>
            <a:chExt cx="7962900" cy="523875"/>
          </a:xfrm>
        </p:grpSpPr>
        <p:cxnSp>
          <p:nvCxnSpPr>
            <p:cNvPr id="301" name="Straight Connector 300"/>
            <p:cNvCxnSpPr/>
            <p:nvPr/>
          </p:nvCxnSpPr>
          <p:spPr>
            <a:xfrm>
              <a:off x="1452563" y="3586162"/>
              <a:ext cx="1481137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TextBox 301"/>
            <p:cNvSpPr txBox="1"/>
            <p:nvPr/>
          </p:nvSpPr>
          <p:spPr>
            <a:xfrm>
              <a:off x="787400" y="3767137"/>
              <a:ext cx="1143000" cy="246063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1265238" y="3495675"/>
              <a:ext cx="182562" cy="182562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04" name="Straight Connector 303"/>
            <p:cNvCxnSpPr/>
            <p:nvPr/>
          </p:nvCxnSpPr>
          <p:spPr>
            <a:xfrm rot="5400000">
              <a:off x="1308894" y="3731419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TextBox 304"/>
            <p:cNvSpPr txBox="1"/>
            <p:nvPr/>
          </p:nvSpPr>
          <p:spPr>
            <a:xfrm>
              <a:off x="2536825" y="3773487"/>
              <a:ext cx="990600" cy="246063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2943225" y="3497262"/>
              <a:ext cx="182563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07" name="Straight Connector 306"/>
            <p:cNvCxnSpPr/>
            <p:nvPr/>
          </p:nvCxnSpPr>
          <p:spPr>
            <a:xfrm rot="5400000">
              <a:off x="2986881" y="3733006"/>
              <a:ext cx="92075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TextBox 307"/>
            <p:cNvSpPr txBox="1"/>
            <p:nvPr/>
          </p:nvSpPr>
          <p:spPr>
            <a:xfrm>
              <a:off x="4213225" y="3763962"/>
              <a:ext cx="990600" cy="246063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Netral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5889625" y="3773487"/>
              <a:ext cx="990600" cy="246063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6294438" y="3497262"/>
              <a:ext cx="182562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11" name="Straight Connector 310"/>
            <p:cNvCxnSpPr/>
            <p:nvPr/>
          </p:nvCxnSpPr>
          <p:spPr>
            <a:xfrm rot="5400000">
              <a:off x="6338094" y="3733006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TextBox 311"/>
            <p:cNvSpPr txBox="1"/>
            <p:nvPr/>
          </p:nvSpPr>
          <p:spPr>
            <a:xfrm>
              <a:off x="7378700" y="3773487"/>
              <a:ext cx="1371600" cy="246063"/>
            </a:xfrm>
            <a:prstGeom prst="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7970838" y="3497262"/>
              <a:ext cx="182562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14" name="Straight Connector 313"/>
            <p:cNvCxnSpPr/>
            <p:nvPr/>
          </p:nvCxnSpPr>
          <p:spPr>
            <a:xfrm rot="5400000">
              <a:off x="8014494" y="3733006"/>
              <a:ext cx="92075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>
              <a:off x="3133725" y="3587750"/>
              <a:ext cx="1481138" cy="1587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/>
            <p:cNvSpPr/>
            <p:nvPr/>
          </p:nvSpPr>
          <p:spPr>
            <a:xfrm>
              <a:off x="4619625" y="3498850"/>
              <a:ext cx="182563" cy="184150"/>
            </a:xfrm>
            <a:prstGeom prst="ellipse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 rot="5400000">
              <a:off x="4663281" y="3734594"/>
              <a:ext cx="92075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4811713" y="3589337"/>
              <a:ext cx="1481137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6483350" y="3589337"/>
              <a:ext cx="1481138" cy="1588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162238" y="1461368"/>
            <a:ext cx="8821993" cy="44625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486FE5-F36F-4DB2-9912-13D339FE4250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33400" y="1504308"/>
            <a:ext cx="8458200" cy="3324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13.	</a:t>
            </a:r>
            <a:r>
              <a:rPr lang="id-ID" sz="1600" dirty="0">
                <a:solidFill>
                  <a:schemeClr val="bg1"/>
                </a:solidFill>
                <a:latin typeface="+mn-lt"/>
              </a:rPr>
              <a:t>Saya andal dalam merampungkan tugas tepat waktu dengan sedikit pengawasan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ts val="2000"/>
              </a:spcBef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14.	</a:t>
            </a:r>
            <a:r>
              <a:rPr lang="id-ID" sz="1600" dirty="0">
                <a:solidFill>
                  <a:schemeClr val="bg1"/>
                </a:solidFill>
                <a:latin typeface="+mn-lt"/>
              </a:rPr>
              <a:t>Saya hadir tepat waktu sesuai dengan peraturan perusahaan/instansi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ts val="2000"/>
              </a:spcBef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15.	</a:t>
            </a:r>
            <a:r>
              <a:rPr lang="id-ID" sz="1600" dirty="0">
                <a:solidFill>
                  <a:schemeClr val="bg1"/>
                </a:solidFill>
                <a:latin typeface="+mn-lt"/>
              </a:rPr>
              <a:t>Saya andal dalam menepati waktu istirahat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ts val="2000"/>
              </a:spcBef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16.	</a:t>
            </a:r>
            <a:r>
              <a:rPr lang="id-ID" sz="1600" dirty="0">
                <a:solidFill>
                  <a:schemeClr val="bg1"/>
                </a:solidFill>
                <a:latin typeface="+mn-lt"/>
              </a:rPr>
              <a:t>Saya pulang tepat waktu sesuai dengan peraturan perusahaan atau instansi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grpSp>
        <p:nvGrpSpPr>
          <p:cNvPr id="78852" name="Group 183"/>
          <p:cNvGrpSpPr>
            <a:grpSpLocks/>
          </p:cNvGrpSpPr>
          <p:nvPr/>
        </p:nvGrpSpPr>
        <p:grpSpPr bwMode="auto">
          <a:xfrm>
            <a:off x="796925" y="1886896"/>
            <a:ext cx="7962900" cy="523875"/>
            <a:chOff x="787400" y="3495675"/>
            <a:chExt cx="7962900" cy="523875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1452563" y="3586162"/>
              <a:ext cx="148113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787400" y="3767137"/>
              <a:ext cx="1143000" cy="2460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1265238" y="3495675"/>
              <a:ext cx="182562" cy="18256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 rot="5400000">
              <a:off x="1308894" y="3731419"/>
              <a:ext cx="92075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2536825" y="3773487"/>
              <a:ext cx="990600" cy="2460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2943225" y="3497262"/>
              <a:ext cx="182563" cy="184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5400000">
              <a:off x="2986881" y="3733006"/>
              <a:ext cx="92075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4213225" y="3763962"/>
              <a:ext cx="990600" cy="2460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Netral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889625" y="3773487"/>
              <a:ext cx="990600" cy="2460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294438" y="3497262"/>
              <a:ext cx="182562" cy="184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rot="5400000">
              <a:off x="6338094" y="3733006"/>
              <a:ext cx="92075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7378700" y="3773487"/>
              <a:ext cx="1371600" cy="2460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970838" y="3497262"/>
              <a:ext cx="182562" cy="184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 rot="5400000">
              <a:off x="8014494" y="3733006"/>
              <a:ext cx="92075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133725" y="3587750"/>
              <a:ext cx="1481138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>
              <a:off x="4619625" y="3498850"/>
              <a:ext cx="182563" cy="184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 rot="5400000">
              <a:off x="4663281" y="3734594"/>
              <a:ext cx="92075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4811713" y="3589337"/>
              <a:ext cx="148113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6483350" y="3589337"/>
              <a:ext cx="1481138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53" name="Group 183"/>
          <p:cNvGrpSpPr>
            <a:grpSpLocks/>
          </p:cNvGrpSpPr>
          <p:nvPr/>
        </p:nvGrpSpPr>
        <p:grpSpPr bwMode="auto">
          <a:xfrm>
            <a:off x="796925" y="2874321"/>
            <a:ext cx="7962900" cy="523875"/>
            <a:chOff x="787400" y="3495675"/>
            <a:chExt cx="7962900" cy="523875"/>
          </a:xfrm>
        </p:grpSpPr>
        <p:cxnSp>
          <p:nvCxnSpPr>
            <p:cNvPr id="173" name="Straight Connector 172"/>
            <p:cNvCxnSpPr/>
            <p:nvPr/>
          </p:nvCxnSpPr>
          <p:spPr>
            <a:xfrm>
              <a:off x="1452563" y="3586162"/>
              <a:ext cx="148113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787400" y="3767137"/>
              <a:ext cx="1143000" cy="2460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1265238" y="3495675"/>
              <a:ext cx="182562" cy="18256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76" name="Straight Connector 175"/>
            <p:cNvCxnSpPr/>
            <p:nvPr/>
          </p:nvCxnSpPr>
          <p:spPr>
            <a:xfrm rot="5400000">
              <a:off x="1308894" y="3731419"/>
              <a:ext cx="92075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>
              <a:off x="2536825" y="3773487"/>
              <a:ext cx="990600" cy="2460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2943225" y="3497262"/>
              <a:ext cx="182563" cy="184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 rot="5400000">
              <a:off x="2986881" y="3733006"/>
              <a:ext cx="92075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4213225" y="3763962"/>
              <a:ext cx="990600" cy="2460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Netral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89625" y="3773487"/>
              <a:ext cx="990600" cy="2460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294438" y="3497262"/>
              <a:ext cx="182562" cy="184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83" name="Straight Connector 182"/>
            <p:cNvCxnSpPr/>
            <p:nvPr/>
          </p:nvCxnSpPr>
          <p:spPr>
            <a:xfrm rot="5400000">
              <a:off x="6338094" y="3733006"/>
              <a:ext cx="92075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7378700" y="3773487"/>
              <a:ext cx="1371600" cy="2460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7970838" y="3497262"/>
              <a:ext cx="182562" cy="184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86" name="Straight Connector 185"/>
            <p:cNvCxnSpPr/>
            <p:nvPr/>
          </p:nvCxnSpPr>
          <p:spPr>
            <a:xfrm rot="5400000">
              <a:off x="8014494" y="3733006"/>
              <a:ext cx="92075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3133725" y="3587750"/>
              <a:ext cx="1481138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Oval 187"/>
            <p:cNvSpPr/>
            <p:nvPr/>
          </p:nvSpPr>
          <p:spPr>
            <a:xfrm>
              <a:off x="4619625" y="3498850"/>
              <a:ext cx="182563" cy="184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89" name="Straight Connector 188"/>
            <p:cNvCxnSpPr/>
            <p:nvPr/>
          </p:nvCxnSpPr>
          <p:spPr>
            <a:xfrm rot="5400000">
              <a:off x="4663281" y="3734594"/>
              <a:ext cx="92075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4811713" y="3589337"/>
              <a:ext cx="148113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483350" y="3589337"/>
              <a:ext cx="1481138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54" name="Group 183"/>
          <p:cNvGrpSpPr>
            <a:grpSpLocks/>
          </p:cNvGrpSpPr>
          <p:nvPr/>
        </p:nvGrpSpPr>
        <p:grpSpPr bwMode="auto">
          <a:xfrm>
            <a:off x="796925" y="3858571"/>
            <a:ext cx="7962900" cy="523875"/>
            <a:chOff x="787400" y="3495675"/>
            <a:chExt cx="7962900" cy="523875"/>
          </a:xfrm>
        </p:grpSpPr>
        <p:cxnSp>
          <p:nvCxnSpPr>
            <p:cNvPr id="193" name="Straight Connector 192"/>
            <p:cNvCxnSpPr/>
            <p:nvPr/>
          </p:nvCxnSpPr>
          <p:spPr>
            <a:xfrm>
              <a:off x="1452563" y="3586162"/>
              <a:ext cx="148113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/>
            <p:cNvSpPr txBox="1"/>
            <p:nvPr/>
          </p:nvSpPr>
          <p:spPr>
            <a:xfrm>
              <a:off x="787400" y="3767137"/>
              <a:ext cx="1143000" cy="2460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1265238" y="3495675"/>
              <a:ext cx="182562" cy="18256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>
            <a:xfrm rot="5400000">
              <a:off x="1308894" y="3731419"/>
              <a:ext cx="92075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2536825" y="3773487"/>
              <a:ext cx="990600" cy="2460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2943225" y="3497262"/>
              <a:ext cx="182563" cy="184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>
            <a:xfrm rot="5400000">
              <a:off x="2986881" y="3733006"/>
              <a:ext cx="92075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4213225" y="3763962"/>
              <a:ext cx="990600" cy="2460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Netral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5889625" y="3773487"/>
              <a:ext cx="990600" cy="2460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6294438" y="3497262"/>
              <a:ext cx="182562" cy="184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03" name="Straight Connector 202"/>
            <p:cNvCxnSpPr/>
            <p:nvPr/>
          </p:nvCxnSpPr>
          <p:spPr>
            <a:xfrm rot="5400000">
              <a:off x="6338094" y="3733006"/>
              <a:ext cx="92075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7378700" y="3773487"/>
              <a:ext cx="1371600" cy="2460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7970838" y="3497262"/>
              <a:ext cx="182562" cy="184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06" name="Straight Connector 205"/>
            <p:cNvCxnSpPr/>
            <p:nvPr/>
          </p:nvCxnSpPr>
          <p:spPr>
            <a:xfrm rot="5400000">
              <a:off x="8014494" y="3733006"/>
              <a:ext cx="92075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133725" y="3587750"/>
              <a:ext cx="1481138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Oval 207"/>
            <p:cNvSpPr/>
            <p:nvPr/>
          </p:nvSpPr>
          <p:spPr>
            <a:xfrm>
              <a:off x="4619625" y="3498850"/>
              <a:ext cx="182563" cy="184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4663281" y="3734594"/>
              <a:ext cx="92075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4811713" y="3589337"/>
              <a:ext cx="148113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6483350" y="3589337"/>
              <a:ext cx="1481138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55" name="Group 183"/>
          <p:cNvGrpSpPr>
            <a:grpSpLocks/>
          </p:cNvGrpSpPr>
          <p:nvPr/>
        </p:nvGrpSpPr>
        <p:grpSpPr bwMode="auto">
          <a:xfrm>
            <a:off x="796925" y="4831708"/>
            <a:ext cx="7962900" cy="523875"/>
            <a:chOff x="787400" y="3495675"/>
            <a:chExt cx="7962900" cy="523875"/>
          </a:xfrm>
        </p:grpSpPr>
        <p:cxnSp>
          <p:nvCxnSpPr>
            <p:cNvPr id="213" name="Straight Connector 212"/>
            <p:cNvCxnSpPr/>
            <p:nvPr/>
          </p:nvCxnSpPr>
          <p:spPr>
            <a:xfrm>
              <a:off x="1452563" y="3586163"/>
              <a:ext cx="1481137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TextBox 213"/>
            <p:cNvSpPr txBox="1"/>
            <p:nvPr/>
          </p:nvSpPr>
          <p:spPr>
            <a:xfrm>
              <a:off x="787400" y="3767138"/>
              <a:ext cx="1143000" cy="2460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1265238" y="3495675"/>
              <a:ext cx="182562" cy="18256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16" name="Straight Connector 215"/>
            <p:cNvCxnSpPr/>
            <p:nvPr/>
          </p:nvCxnSpPr>
          <p:spPr>
            <a:xfrm rot="5400000">
              <a:off x="1308894" y="3731419"/>
              <a:ext cx="92075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216"/>
            <p:cNvSpPr txBox="1"/>
            <p:nvPr/>
          </p:nvSpPr>
          <p:spPr>
            <a:xfrm>
              <a:off x="2536825" y="3773488"/>
              <a:ext cx="990600" cy="2460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2943225" y="3497263"/>
              <a:ext cx="182563" cy="184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19" name="Straight Connector 218"/>
            <p:cNvCxnSpPr/>
            <p:nvPr/>
          </p:nvCxnSpPr>
          <p:spPr>
            <a:xfrm rot="5400000">
              <a:off x="2986881" y="3733007"/>
              <a:ext cx="92075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TextBox 219"/>
            <p:cNvSpPr txBox="1"/>
            <p:nvPr/>
          </p:nvSpPr>
          <p:spPr>
            <a:xfrm>
              <a:off x="4213225" y="3763963"/>
              <a:ext cx="990600" cy="2460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Netral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5889625" y="3773488"/>
              <a:ext cx="990600" cy="2460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6294438" y="3497263"/>
              <a:ext cx="182562" cy="184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23" name="Straight Connector 222"/>
            <p:cNvCxnSpPr/>
            <p:nvPr/>
          </p:nvCxnSpPr>
          <p:spPr>
            <a:xfrm rot="5400000">
              <a:off x="6338094" y="3733007"/>
              <a:ext cx="92075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TextBox 223"/>
            <p:cNvSpPr txBox="1"/>
            <p:nvPr/>
          </p:nvSpPr>
          <p:spPr>
            <a:xfrm>
              <a:off x="7378700" y="3773488"/>
              <a:ext cx="1371600" cy="2460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Sangat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Tidak</a:t>
              </a: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+mn-lt"/>
                </a:rPr>
                <a:t>Setuju</a:t>
              </a:r>
              <a:endParaRPr 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970838" y="3497263"/>
              <a:ext cx="182562" cy="184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26" name="Straight Connector 225"/>
            <p:cNvCxnSpPr/>
            <p:nvPr/>
          </p:nvCxnSpPr>
          <p:spPr>
            <a:xfrm rot="5400000">
              <a:off x="8014494" y="3733007"/>
              <a:ext cx="92075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3133725" y="3587750"/>
              <a:ext cx="1481138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Oval 227"/>
            <p:cNvSpPr/>
            <p:nvPr/>
          </p:nvSpPr>
          <p:spPr>
            <a:xfrm>
              <a:off x="4619625" y="3498850"/>
              <a:ext cx="182563" cy="184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29" name="Straight Connector 228"/>
            <p:cNvCxnSpPr/>
            <p:nvPr/>
          </p:nvCxnSpPr>
          <p:spPr>
            <a:xfrm rot="5400000">
              <a:off x="4663281" y="3734594"/>
              <a:ext cx="92075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4811713" y="3589338"/>
              <a:ext cx="1481137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6483350" y="3589338"/>
              <a:ext cx="1481138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0834" y="990600"/>
            <a:ext cx="8439648" cy="547842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tIns="182880" bIns="18288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3A3A3A"/>
                </a:solidFill>
                <a:latin typeface="+mn-lt"/>
              </a:rPr>
              <a:t>Kuesioner</a:t>
            </a:r>
            <a:r>
              <a:rPr lang="en-US" sz="2400" dirty="0" smtClean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3A3A3A"/>
                </a:solidFill>
                <a:latin typeface="+mn-lt"/>
              </a:rPr>
              <a:t>seperti</a:t>
            </a:r>
            <a:r>
              <a:rPr lang="en-US" sz="2400" dirty="0" smtClean="0">
                <a:solidFill>
                  <a:srgbClr val="3A3A3A"/>
                </a:solidFill>
                <a:latin typeface="+mn-lt"/>
              </a:rPr>
              <a:t> yang </a:t>
            </a:r>
            <a:r>
              <a:rPr lang="en-US" sz="2400" dirty="0" err="1" smtClean="0">
                <a:solidFill>
                  <a:srgbClr val="3A3A3A"/>
                </a:solidFill>
                <a:latin typeface="+mn-lt"/>
              </a:rPr>
              <a:t>dicontohkan</a:t>
            </a:r>
            <a:r>
              <a:rPr lang="en-US" sz="2400" dirty="0" smtClean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3A3A3A"/>
                </a:solidFill>
                <a:latin typeface="+mn-lt"/>
              </a:rPr>
              <a:t>pada</a:t>
            </a:r>
            <a:r>
              <a:rPr lang="en-US" sz="2400" dirty="0" smtClean="0">
                <a:solidFill>
                  <a:srgbClr val="3A3A3A"/>
                </a:solidFill>
                <a:latin typeface="+mn-lt"/>
              </a:rPr>
              <a:t> slide </a:t>
            </a:r>
            <a:r>
              <a:rPr lang="en-US" sz="2400" dirty="0" err="1" smtClean="0">
                <a:solidFill>
                  <a:srgbClr val="3A3A3A"/>
                </a:solidFill>
                <a:latin typeface="+mn-lt"/>
              </a:rPr>
              <a:t>sebelumnya</a:t>
            </a:r>
            <a:r>
              <a:rPr lang="en-US" sz="2400" dirty="0" smtClean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3A3A3A"/>
                </a:solidFill>
                <a:latin typeface="+mn-lt"/>
              </a:rPr>
              <a:t>adalah</a:t>
            </a:r>
            <a:r>
              <a:rPr lang="en-US" sz="2400" dirty="0" smtClean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3A3A3A"/>
                </a:solidFill>
                <a:latin typeface="+mn-lt"/>
              </a:rPr>
              <a:t>instrumen</a:t>
            </a:r>
            <a:r>
              <a:rPr lang="en-US" sz="2400" dirty="0" smtClean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3A3A3A"/>
                </a:solidFill>
                <a:latin typeface="+mn-lt"/>
              </a:rPr>
              <a:t>penelitian</a:t>
            </a:r>
            <a:r>
              <a:rPr lang="en-US" sz="2400" dirty="0" smtClean="0">
                <a:solidFill>
                  <a:srgbClr val="3A3A3A"/>
                </a:solidFill>
                <a:latin typeface="+mn-lt"/>
              </a:rPr>
              <a:t>.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3A3A3A"/>
                </a:solidFill>
                <a:latin typeface="+mn-lt"/>
              </a:rPr>
              <a:t>Kuesioner</a:t>
            </a:r>
            <a:r>
              <a:rPr lang="en-US" sz="2400" dirty="0" smtClean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atau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lebih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mudahnya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disebut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dengan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3A3A3A"/>
                </a:solidFill>
                <a:latin typeface="+mn-lt"/>
              </a:rPr>
              <a:t>angket</a:t>
            </a:r>
            <a:r>
              <a:rPr lang="en-US" sz="2400" dirty="0" smtClean="0">
                <a:solidFill>
                  <a:srgbClr val="3A3A3A"/>
                </a:solidFill>
                <a:latin typeface="+mn-lt"/>
              </a:rPr>
              <a:t>, </a:t>
            </a:r>
            <a:r>
              <a:rPr lang="en-US" sz="2400" dirty="0" err="1" smtClean="0">
                <a:solidFill>
                  <a:srgbClr val="3A3A3A"/>
                </a:solidFill>
                <a:latin typeface="+mn-lt"/>
              </a:rPr>
              <a:t>sering</a:t>
            </a:r>
            <a:r>
              <a:rPr lang="en-US" sz="2400" dirty="0" smtClean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digunakan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oleh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mahasiswa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tingkat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akhir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untuk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melakukan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sebuah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penelitian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baik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penelitian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kuantitatif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maupun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kualitatif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.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Selain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itu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kuesioner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juga </a:t>
            </a:r>
            <a:r>
              <a:rPr lang="en-US" sz="2400" dirty="0" err="1" smtClean="0">
                <a:solidFill>
                  <a:srgbClr val="3A3A3A"/>
                </a:solidFill>
                <a:latin typeface="+mn-lt"/>
              </a:rPr>
              <a:t>sering</a:t>
            </a:r>
            <a:r>
              <a:rPr lang="en-US" sz="2400" dirty="0" smtClean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digunakan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oleh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para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pemilik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usaha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atau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produk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untuk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mengetahui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kepuasan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pelanggan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dan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lain-lain</a:t>
            </a:r>
            <a:r>
              <a:rPr lang="en-US" sz="2400" dirty="0" smtClean="0">
                <a:solidFill>
                  <a:srgbClr val="3A3A3A"/>
                </a:solidFill>
                <a:latin typeface="+mn-lt"/>
              </a:rPr>
              <a:t>.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3A3A3A"/>
                </a:solidFill>
                <a:latin typeface="+mn-lt"/>
              </a:rPr>
              <a:t>Kuesioner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adalah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sebuah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lembaran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yang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berisi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daftar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pertanyaan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yang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harus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di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isi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oleh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responden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sebagai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sarana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untuk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mengumpulkan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data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atau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informasi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tentang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perilaku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karakteristik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keyakinan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dan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sikap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kelompok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atau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organisasi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A3A3A"/>
                </a:solidFill>
                <a:latin typeface="+mn-lt"/>
              </a:rPr>
              <a:t>dan</a:t>
            </a:r>
            <a:r>
              <a:rPr lang="en-US" sz="2400" dirty="0">
                <a:solidFill>
                  <a:srgbClr val="3A3A3A"/>
                </a:solidFill>
                <a:latin typeface="+mn-lt"/>
              </a:rPr>
              <a:t> lain-lain</a:t>
            </a:r>
            <a:r>
              <a:rPr lang="en-US" sz="2400" dirty="0" smtClean="0">
                <a:solidFill>
                  <a:srgbClr val="3A3A3A"/>
                </a:solidFill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834" y="152400"/>
            <a:ext cx="853456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tIns="91440" bIns="91440">
            <a:spAutoFit/>
          </a:bodyPr>
          <a:lstStyle/>
          <a:p>
            <a:pPr algn="ctr"/>
            <a:r>
              <a:rPr lang="en-US" sz="2400" b="1" dirty="0" err="1">
                <a:solidFill>
                  <a:srgbClr val="3A3A3A"/>
                </a:solidFill>
                <a:latin typeface="+mn-lt"/>
              </a:rPr>
              <a:t>Pengertian</a:t>
            </a:r>
            <a:r>
              <a:rPr lang="en-US" sz="2400" b="1" dirty="0">
                <a:solidFill>
                  <a:srgbClr val="3A3A3A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3A3A3A"/>
                </a:solidFill>
                <a:latin typeface="+mn-lt"/>
              </a:rPr>
              <a:t>Kuesioner</a:t>
            </a:r>
            <a:r>
              <a:rPr lang="en-US" sz="2400" b="1" dirty="0">
                <a:solidFill>
                  <a:srgbClr val="3A3A3A"/>
                </a:solidFill>
                <a:latin typeface="+mn-lt"/>
              </a:rPr>
              <a:t> / </a:t>
            </a:r>
            <a:r>
              <a:rPr lang="en-US" sz="2400" b="1" dirty="0" err="1">
                <a:solidFill>
                  <a:srgbClr val="3A3A3A"/>
                </a:solidFill>
                <a:latin typeface="+mn-lt"/>
              </a:rPr>
              <a:t>Angket</a:t>
            </a:r>
            <a:endParaRPr lang="en-US" sz="2400" b="0" i="0" dirty="0">
              <a:solidFill>
                <a:srgbClr val="3A3A3A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40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5334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cap="small" dirty="0" smtClean="0">
                <a:solidFill>
                  <a:schemeClr val="tx1"/>
                </a:solidFill>
              </a:rPr>
              <a:t>Tata </a:t>
            </a:r>
            <a:r>
              <a:rPr lang="en-US" sz="2800" b="1" cap="small" dirty="0" err="1" smtClean="0">
                <a:solidFill>
                  <a:schemeClr val="tx1"/>
                </a:solidFill>
              </a:rPr>
              <a:t>cara</a:t>
            </a:r>
            <a:r>
              <a:rPr lang="en-US" sz="2800" b="1" cap="small" dirty="0" smtClean="0">
                <a:solidFill>
                  <a:schemeClr val="tx1"/>
                </a:solidFill>
              </a:rPr>
              <a:t> </a:t>
            </a:r>
            <a:r>
              <a:rPr lang="en-US" sz="2800" b="1" cap="small" dirty="0" err="1" smtClean="0">
                <a:solidFill>
                  <a:schemeClr val="tx1"/>
                </a:solidFill>
              </a:rPr>
              <a:t>Menyusun</a:t>
            </a:r>
            <a:r>
              <a:rPr lang="en-US" sz="2800" b="1" cap="small" dirty="0" smtClean="0">
                <a:solidFill>
                  <a:schemeClr val="tx1"/>
                </a:solidFill>
              </a:rPr>
              <a:t> </a:t>
            </a:r>
            <a:r>
              <a:rPr lang="en-US" sz="2800" b="1" cap="small" dirty="0" err="1">
                <a:solidFill>
                  <a:schemeClr val="tx1"/>
                </a:solidFill>
              </a:rPr>
              <a:t>Kuesioner</a:t>
            </a:r>
            <a:r>
              <a:rPr lang="en-US" sz="2800" b="1" cap="small" dirty="0">
                <a:solidFill>
                  <a:schemeClr val="tx1"/>
                </a:solidFill>
              </a:rPr>
              <a:t> / </a:t>
            </a:r>
            <a:r>
              <a:rPr lang="en-US" sz="2800" b="1" cap="small" dirty="0" err="1">
                <a:solidFill>
                  <a:schemeClr val="tx1"/>
                </a:solidFill>
              </a:rPr>
              <a:t>Angket</a:t>
            </a:r>
            <a:endParaRPr lang="en-US" sz="2800" b="1" cap="small" dirty="0">
              <a:solidFill>
                <a:schemeClr val="tx1"/>
              </a:solidFill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3200400"/>
          </a:xfrm>
          <a:solidFill>
            <a:schemeClr val="accent1">
              <a:lumMod val="20000"/>
              <a:lumOff val="80000"/>
            </a:schemeClr>
          </a:solidFill>
        </p:spPr>
        <p:txBody>
          <a:bodyPr tIns="182880"/>
          <a:lstStyle/>
          <a:p>
            <a:pPr eaLnBrk="1" hangingPunct="1">
              <a:spcBef>
                <a:spcPts val="1200"/>
              </a:spcBef>
              <a:buClr>
                <a:schemeClr val="tx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id-ID" altLang="id-ID" sz="2400" dirty="0" smtClean="0">
                <a:solidFill>
                  <a:schemeClr val="bg1"/>
                </a:solidFill>
              </a:rPr>
              <a:t>Perhatikan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apa</a:t>
            </a:r>
            <a:r>
              <a:rPr lang="en-US" altLang="id-ID" sz="2400" dirty="0" smtClean="0">
                <a:solidFill>
                  <a:schemeClr val="bg1"/>
                </a:solidFill>
              </a:rPr>
              <a:t> yang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akan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diukur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dari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kuesioner</a:t>
            </a:r>
            <a:r>
              <a:rPr lang="en-US" altLang="id-ID" sz="2400" dirty="0" smtClean="0">
                <a:solidFill>
                  <a:schemeClr val="bg1"/>
                </a:solidFill>
              </a:rPr>
              <a:t>.</a:t>
            </a:r>
            <a:endParaRPr lang="id-ID" altLang="id-ID" sz="24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1200"/>
              </a:spcBef>
              <a:buClr>
                <a:schemeClr val="tx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id-ID" altLang="id-ID" sz="2400" dirty="0" smtClean="0">
                <a:solidFill>
                  <a:schemeClr val="bg1"/>
                </a:solidFill>
              </a:rPr>
              <a:t>Cari dimensi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dari</a:t>
            </a:r>
            <a:r>
              <a:rPr lang="en-US" altLang="id-ID" sz="2400" dirty="0" smtClean="0">
                <a:solidFill>
                  <a:schemeClr val="bg1"/>
                </a:solidFill>
              </a:rPr>
              <a:t> yang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akan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diukur</a:t>
            </a:r>
            <a:r>
              <a:rPr lang="en-US" altLang="id-ID" sz="2400" dirty="0" smtClean="0">
                <a:solidFill>
                  <a:schemeClr val="bg1"/>
                </a:solidFill>
              </a:rPr>
              <a:t>.</a:t>
            </a:r>
            <a:endParaRPr lang="id-ID" altLang="id-ID" sz="24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1200"/>
              </a:spcBef>
              <a:buClr>
                <a:schemeClr val="tx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id-ID" altLang="id-ID" sz="2400" dirty="0" smtClean="0">
                <a:solidFill>
                  <a:schemeClr val="bg1"/>
                </a:solidFill>
              </a:rPr>
              <a:t>Cari indikator-indikatornya</a:t>
            </a:r>
            <a:r>
              <a:rPr lang="en-US" altLang="id-ID" sz="2400" dirty="0" smtClean="0">
                <a:solidFill>
                  <a:schemeClr val="bg1"/>
                </a:solidFill>
              </a:rPr>
              <a:t>.</a:t>
            </a:r>
            <a:endParaRPr lang="id-ID" altLang="id-ID" sz="24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1200"/>
              </a:spcBef>
              <a:buClr>
                <a:schemeClr val="tx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id-ID" altLang="id-ID" sz="2400" dirty="0" smtClean="0">
                <a:solidFill>
                  <a:schemeClr val="bg1"/>
                </a:solidFill>
              </a:rPr>
              <a:t>Formulasikan indikator itu ke dalam bentuk daftar kalimat pertanyaan atau pernyataan (sebagai instrumen berupa kuesioner). 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9D2F5-2B22-4744-B0BB-D09F86C03D38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528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0590" y="256414"/>
            <a:ext cx="8468610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small" dirty="0" err="1">
                <a:solidFill>
                  <a:srgbClr val="404040"/>
                </a:solidFill>
                <a:latin typeface="+mn-lt"/>
              </a:rPr>
              <a:t>Beberapa</a:t>
            </a:r>
            <a:r>
              <a:rPr lang="en-US" sz="2400" b="1" cap="small" dirty="0">
                <a:solidFill>
                  <a:srgbClr val="404040"/>
                </a:solidFill>
                <a:latin typeface="+mn-lt"/>
              </a:rPr>
              <a:t> C</a:t>
            </a:r>
            <a:r>
              <a:rPr lang="en-US" sz="2400" b="1" cap="small" dirty="0" smtClean="0">
                <a:solidFill>
                  <a:srgbClr val="404040"/>
                </a:solidFill>
                <a:latin typeface="+mn-lt"/>
              </a:rPr>
              <a:t>ara </a:t>
            </a:r>
            <a:r>
              <a:rPr lang="en-US" sz="2400" b="1" cap="small" dirty="0" err="1" smtClean="0">
                <a:solidFill>
                  <a:srgbClr val="404040"/>
                </a:solidFill>
                <a:latin typeface="+mn-lt"/>
              </a:rPr>
              <a:t>Penggunaan</a:t>
            </a:r>
            <a:r>
              <a:rPr lang="en-US" sz="2400" b="1" cap="small" dirty="0" smtClean="0">
                <a:solidFill>
                  <a:srgbClr val="404040"/>
                </a:solidFill>
                <a:latin typeface="+mn-lt"/>
              </a:rPr>
              <a:t> </a:t>
            </a:r>
            <a:r>
              <a:rPr lang="en-US" sz="2400" b="1" cap="small" dirty="0" err="1" smtClean="0">
                <a:solidFill>
                  <a:srgbClr val="404040"/>
                </a:solidFill>
                <a:latin typeface="+mn-lt"/>
              </a:rPr>
              <a:t>Kuisioner</a:t>
            </a:r>
            <a:endParaRPr lang="en-US" sz="2400" cap="small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0422" y="990600"/>
            <a:ext cx="8458778" cy="5678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182880" tIns="182880" rIns="182880" bIns="182880">
            <a:spAutoFit/>
          </a:bodyPr>
          <a:lstStyle/>
          <a:p>
            <a:pPr marL="457200" indent="-457200" algn="just" fontAlgn="base">
              <a:spcBef>
                <a:spcPts val="1200"/>
              </a:spcBef>
              <a:buFont typeface="+mj-lt"/>
              <a:buAutoNum type="arabicPeriod"/>
            </a:pP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wawancara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tatap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muka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telpon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angket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fontAlgn="base">
              <a:spcBef>
                <a:spcPts val="1200"/>
              </a:spcBef>
              <a:buFont typeface="+mj-lt"/>
              <a:buAutoNum type="arabicPeriod"/>
            </a:pP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Pengisian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berkelompok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seluruh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staff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perusahan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siswa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sekolah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dijadikan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mengisi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serentak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1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fontAlgn="base">
              <a:spcBef>
                <a:spcPts val="1200"/>
              </a:spcBef>
              <a:buFont typeface="+mj-lt"/>
              <a:buAutoNum type="arabicPeriod"/>
            </a:pP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Wawancara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telpon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Cara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sering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negara-negara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maju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lazim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negara-negara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berkembang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murah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daripada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wawancara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tatap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muka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adakalanya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orang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bersedia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diwawancara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tapi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bersedia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diwawancarai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telpon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1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fontAlgn="base">
              <a:spcBef>
                <a:spcPts val="1200"/>
              </a:spcBef>
              <a:buFont typeface="+mj-lt"/>
              <a:buAutoNum type="arabicPeriod"/>
            </a:pP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diposkan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dilampirkan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amplop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dibubuhi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perangko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kembalikan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setelah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diisi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Cara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pendek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dijawab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mungkin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cukup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proporsi</a:t>
            </a:r>
            <a:r>
              <a:rPr lang="en-US" sz="21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dikembalikan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100" b="0" i="0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6432" y="229095"/>
            <a:ext cx="839656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small" dirty="0" err="1">
                <a:solidFill>
                  <a:srgbClr val="404040"/>
                </a:solidFill>
                <a:latin typeface="+mn-lt"/>
              </a:rPr>
              <a:t>J</a:t>
            </a:r>
            <a:r>
              <a:rPr lang="en-US" sz="2400" b="1" cap="small" dirty="0" err="1" smtClean="0">
                <a:solidFill>
                  <a:srgbClr val="404040"/>
                </a:solidFill>
                <a:latin typeface="+mn-lt"/>
              </a:rPr>
              <a:t>enis</a:t>
            </a:r>
            <a:r>
              <a:rPr lang="en-US" sz="2400" b="1" cap="small" dirty="0" smtClean="0">
                <a:solidFill>
                  <a:srgbClr val="404040"/>
                </a:solidFill>
                <a:latin typeface="+mn-lt"/>
              </a:rPr>
              <a:t> </a:t>
            </a:r>
            <a:r>
              <a:rPr lang="en-US" sz="2400" b="1" cap="small" dirty="0" err="1">
                <a:solidFill>
                  <a:srgbClr val="404040"/>
                </a:solidFill>
                <a:latin typeface="+mn-lt"/>
              </a:rPr>
              <a:t>P</a:t>
            </a:r>
            <a:r>
              <a:rPr lang="en-US" sz="2400" b="1" cap="small" dirty="0" err="1" smtClean="0">
                <a:solidFill>
                  <a:srgbClr val="404040"/>
                </a:solidFill>
                <a:latin typeface="+mn-lt"/>
              </a:rPr>
              <a:t>ertanyaan</a:t>
            </a:r>
            <a:endParaRPr lang="en-US" sz="2400" cap="small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794" y="1295400"/>
            <a:ext cx="8393206" cy="4462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400" b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tertutup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Kemungkinan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jawaban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ditentukan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terlebih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dahulu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diberi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kesempatan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jawaban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lain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“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mendengar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berencana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Opsi</a:t>
            </a:r>
            <a:r>
              <a:rPr 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jawaban</a:t>
            </a:r>
            <a:r>
              <a:rPr 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      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endParaRPr lang="en-US" sz="2400" dirty="0" smtClean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endParaRPr 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terbuka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Kemungkinan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jawaban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ditentukan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terlebih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dahulu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bebas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jawaban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“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Menurut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pendapat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paling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wanita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kota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  <a:p>
            <a:pPr marL="342900" indent="-342900" fontAlgn="base">
              <a:buFont typeface="+mj-lt"/>
              <a:buAutoNum type="arabicPeriod"/>
            </a:pPr>
            <a:endParaRPr lang="en-US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6432" y="1143000"/>
            <a:ext cx="8625168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 fontAlgn="base">
              <a:buFont typeface="+mj-lt"/>
              <a:buAutoNum type="arabicPeriod" startAt="3"/>
            </a:pPr>
            <a:r>
              <a:rPr lang="en-US" sz="2400" b="1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Kombinasi</a:t>
            </a:r>
            <a:r>
              <a:rPr lang="en-US" sz="2400" b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tertutup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terbuka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Jawabanya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ditentukan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kemudian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disusul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terbuka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“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mendengar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cara-cara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menjarangkan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kehamilan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membatasi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kehamilan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Opsi</a:t>
            </a:r>
            <a:r>
              <a:rPr 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jawaban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1.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      2.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       </a:t>
            </a:r>
            <a:endParaRPr lang="en-US" sz="2400" dirty="0" smtClean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Cara-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dengar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 fontAlgn="base">
              <a:buFont typeface="+mj-lt"/>
              <a:buAutoNum type="arabicPeriod" startAt="3"/>
            </a:pPr>
            <a:endParaRPr 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+mj-lt"/>
              <a:buAutoNum type="arabicPeriod" startAt="3"/>
            </a:pPr>
            <a:r>
              <a:rPr 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semi </a:t>
            </a:r>
            <a:r>
              <a:rPr 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terbuka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semi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terbuka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jawabanya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tersusun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masih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kemungkinan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jawaban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tambahan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“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kontrasepsi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dipakai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?”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Opsi</a:t>
            </a:r>
            <a:r>
              <a:rPr 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jawaban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(1)IUD;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(3)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Kondom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 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Suntikan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/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Sterilisasi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 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(6)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 . . (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sebutkan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b="0" i="0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432" y="229095"/>
            <a:ext cx="839656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small" dirty="0" err="1">
                <a:solidFill>
                  <a:srgbClr val="404040"/>
                </a:solidFill>
                <a:latin typeface="+mn-lt"/>
              </a:rPr>
              <a:t>J</a:t>
            </a:r>
            <a:r>
              <a:rPr lang="en-US" sz="2400" b="1" cap="small" dirty="0" err="1" smtClean="0">
                <a:solidFill>
                  <a:srgbClr val="404040"/>
                </a:solidFill>
                <a:latin typeface="+mn-lt"/>
              </a:rPr>
              <a:t>enis</a:t>
            </a:r>
            <a:r>
              <a:rPr lang="en-US" sz="2400" b="1" cap="small" dirty="0" smtClean="0">
                <a:solidFill>
                  <a:srgbClr val="404040"/>
                </a:solidFill>
                <a:latin typeface="+mn-lt"/>
              </a:rPr>
              <a:t> </a:t>
            </a:r>
            <a:r>
              <a:rPr lang="en-US" sz="2400" b="1" cap="small" dirty="0" err="1">
                <a:solidFill>
                  <a:srgbClr val="404040"/>
                </a:solidFill>
                <a:latin typeface="+mn-lt"/>
              </a:rPr>
              <a:t>P</a:t>
            </a:r>
            <a:r>
              <a:rPr lang="en-US" sz="2400" b="1" cap="small" dirty="0" err="1" smtClean="0">
                <a:solidFill>
                  <a:srgbClr val="404040"/>
                </a:solidFill>
                <a:latin typeface="+mn-lt"/>
              </a:rPr>
              <a:t>ertanyaan</a:t>
            </a:r>
            <a:endParaRPr lang="en-US" sz="2400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8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372" y="234664"/>
            <a:ext cx="8673546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tIns="182880" bIns="182880">
            <a:spAutoFit/>
          </a:bodyPr>
          <a:lstStyle/>
          <a:p>
            <a:pPr algn="ctr"/>
            <a:r>
              <a:rPr lang="en-US" sz="2400" b="1" dirty="0" err="1">
                <a:solidFill>
                  <a:srgbClr val="404040"/>
                </a:solidFill>
                <a:latin typeface="Arial Black" panose="020B0A04020102020204" pitchFamily="34" charset="0"/>
              </a:rPr>
              <a:t>Petunjuk</a:t>
            </a:r>
            <a:r>
              <a:rPr lang="en-US" sz="2400" b="1" dirty="0">
                <a:solidFill>
                  <a:srgbClr val="40404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rgbClr val="404040"/>
                </a:solidFill>
                <a:latin typeface="Arial Black" panose="020B0A04020102020204" pitchFamily="34" charset="0"/>
              </a:rPr>
              <a:t>Pembuatan</a:t>
            </a:r>
            <a:r>
              <a:rPr lang="en-US" sz="2400" b="1" dirty="0" smtClean="0">
                <a:solidFill>
                  <a:srgbClr val="40404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 Black" panose="020B0A04020102020204" pitchFamily="34" charset="0"/>
              </a:rPr>
              <a:t>P</a:t>
            </a:r>
            <a:r>
              <a:rPr lang="en-US" sz="2400" b="1" dirty="0" err="1" smtClean="0">
                <a:solidFill>
                  <a:srgbClr val="404040"/>
                </a:solidFill>
                <a:latin typeface="Arial Black" panose="020B0A04020102020204" pitchFamily="34" charset="0"/>
              </a:rPr>
              <a:t>ertanyaan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869" y="1524000"/>
            <a:ext cx="8644049" cy="4431983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tIns="182880" bIns="182880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Gunakan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kata-kata 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sederhana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dimengerti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Hindarkan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istilah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hebat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dimengerti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“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status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perkawainan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Bapak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 </a:t>
            </a:r>
            <a:r>
              <a:rPr 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“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bapak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beristri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Usahakan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supaya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jelas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“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Berapa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berdiam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dimaksud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bangunan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rumah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lain?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kata “di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dijelaskan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konsisten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10600" cy="63658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2800" b="1" dirty="0" smtClean="0">
                <a:solidFill>
                  <a:schemeClr val="bg1"/>
                </a:solidFill>
                <a:latin typeface="+mn-lt"/>
              </a:rPr>
              <a:t>Instrumen Penelitian</a:t>
            </a:r>
          </a:p>
        </p:txBody>
      </p:sp>
      <p:sp>
        <p:nvSpPr>
          <p:cNvPr id="67587" name="TextBox 3"/>
          <p:cNvSpPr txBox="1">
            <a:spLocks noChangeArrowheads="1"/>
          </p:cNvSpPr>
          <p:nvPr/>
        </p:nvSpPr>
        <p:spPr bwMode="auto">
          <a:xfrm>
            <a:off x="665163" y="1169988"/>
            <a:ext cx="794543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400" dirty="0">
                <a:solidFill>
                  <a:schemeClr val="bg1"/>
                </a:solidFill>
                <a:latin typeface="+mn-lt"/>
              </a:rPr>
              <a:t>Instrumen </a:t>
            </a:r>
            <a:r>
              <a:rPr lang="id-ID" sz="2400" dirty="0" smtClean="0">
                <a:solidFill>
                  <a:schemeClr val="bg1"/>
                </a:solidFill>
                <a:latin typeface="+mn-lt"/>
              </a:rPr>
              <a:t>Penelitian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a</a:t>
            </a:r>
            <a:r>
              <a:rPr lang="id-ID" altLang="id-ID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lat </a:t>
            </a:r>
            <a:r>
              <a:rPr lang="id-ID" altLang="id-ID" sz="2400" dirty="0">
                <a:solidFill>
                  <a:schemeClr val="bg1"/>
                </a:solidFill>
                <a:latin typeface="+mn-lt"/>
                <a:cs typeface="Arial" charset="0"/>
              </a:rPr>
              <a:t>yang digunakan oleh peneliti  untuk mengukur fenomena alam dan sosial</a:t>
            </a:r>
            <a:r>
              <a:rPr lang="en-US" altLang="id-ID" sz="2400" dirty="0">
                <a:solidFill>
                  <a:schemeClr val="bg1"/>
                </a:solidFill>
                <a:latin typeface="+mn-lt"/>
                <a:cs typeface="Arial" charset="0"/>
              </a:rPr>
              <a:t>.</a:t>
            </a:r>
            <a:endParaRPr lang="id-ID" altLang="id-ID" sz="24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2264410" y="2487613"/>
            <a:ext cx="4856163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  <a:effectLst>
            <a:outerShdw blurRad="1104900" dist="38100" dir="2700000" sx="101000" sy="101000" algn="tl" rotWithShape="0">
              <a:schemeClr val="accent6">
                <a:lumMod val="50000"/>
                <a:alpha val="52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800">
                <a:solidFill>
                  <a:schemeClr val="bg1"/>
                </a:solidFill>
              </a:rPr>
              <a:t>URUTAN MENYUSUN INSTRUMEN PENELITIAN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7E04A4-D51B-42D4-92EB-D3D053789F39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solidFill>
                <a:schemeClr val="bg1"/>
              </a:solidFill>
            </a:endParaRPr>
          </a:p>
        </p:txBody>
      </p:sp>
      <p:grpSp>
        <p:nvGrpSpPr>
          <p:cNvPr id="67590" name="Group 35"/>
          <p:cNvGrpSpPr>
            <a:grpSpLocks/>
          </p:cNvGrpSpPr>
          <p:nvPr/>
        </p:nvGrpSpPr>
        <p:grpSpPr bwMode="auto">
          <a:xfrm>
            <a:off x="1121410" y="2995613"/>
            <a:ext cx="7175500" cy="2427287"/>
            <a:chOff x="1143000" y="2298700"/>
            <a:chExt cx="7175500" cy="2427307"/>
          </a:xfrm>
          <a:solidFill>
            <a:schemeClr val="accent1">
              <a:lumMod val="20000"/>
              <a:lumOff val="80000"/>
            </a:schemeClr>
          </a:solidFill>
          <a:effectLst>
            <a:outerShdw blurRad="1104900" dist="38100" dir="2700000" sx="101000" sy="101000" algn="tl" rotWithShape="0">
              <a:schemeClr val="accent6">
                <a:lumMod val="50000"/>
                <a:alpha val="52000"/>
              </a:schemeClr>
            </a:outerShdw>
          </a:effectLst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3729990" y="2298700"/>
              <a:ext cx="1972310" cy="954107"/>
            </a:xfrm>
            <a:prstGeom prst="rect">
              <a:avLst/>
            </a:prstGeom>
            <a:grpFill/>
            <a:ln>
              <a:solidFill>
                <a:schemeClr val="tx2">
                  <a:lumMod val="10000"/>
                </a:schemeClr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KONSEP ATAU KONSTRUK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143000" y="2311400"/>
              <a:ext cx="1972310" cy="933589"/>
            </a:xfrm>
            <a:prstGeom prst="rect">
              <a:avLst/>
            </a:prstGeom>
            <a:grpFill/>
            <a:ln>
              <a:solidFill>
                <a:schemeClr val="tx2">
                  <a:lumMod val="10000"/>
                </a:schemeClr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TEORI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baseline="30000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3187700" y="2768604"/>
              <a:ext cx="457200" cy="0"/>
            </a:xfrm>
            <a:prstGeom prst="line">
              <a:avLst/>
            </a:prstGeom>
            <a:grpFill/>
            <a:ln w="38100">
              <a:solidFill>
                <a:schemeClr val="tx2">
                  <a:lumMod val="10000"/>
                </a:schemeClr>
              </a:solidFill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6324600" y="2311400"/>
              <a:ext cx="1972310" cy="933589"/>
            </a:xfrm>
            <a:prstGeom prst="rect">
              <a:avLst/>
            </a:prstGeom>
            <a:grpFill/>
            <a:ln>
              <a:solidFill>
                <a:schemeClr val="tx2">
                  <a:lumMod val="10000"/>
                </a:schemeClr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VARIABEL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baseline="30000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1143000" y="3770293"/>
              <a:ext cx="1972310" cy="954107"/>
            </a:xfrm>
            <a:prstGeom prst="rect">
              <a:avLst/>
            </a:prstGeom>
            <a:grpFill/>
            <a:ln>
              <a:solidFill>
                <a:schemeClr val="tx2">
                  <a:lumMod val="10000"/>
                </a:schemeClr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DIMENSI VARIABEL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729990" y="3771900"/>
              <a:ext cx="1972310" cy="954107"/>
            </a:xfrm>
            <a:prstGeom prst="rect">
              <a:avLst/>
            </a:prstGeom>
            <a:grpFill/>
            <a:ln>
              <a:solidFill>
                <a:schemeClr val="tx2">
                  <a:lumMod val="10000"/>
                </a:schemeClr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INDIKATOR-INDIKATOR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6346190" y="3759200"/>
              <a:ext cx="1972310" cy="954107"/>
            </a:xfrm>
            <a:prstGeom prst="rect">
              <a:avLst/>
            </a:prstGeom>
            <a:grpFill/>
            <a:ln>
              <a:solidFill>
                <a:schemeClr val="tx2">
                  <a:lumMod val="10000"/>
                </a:schemeClr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INSTRUMEN PENELITIAN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5778500" y="2768604"/>
              <a:ext cx="457200" cy="0"/>
            </a:xfrm>
            <a:prstGeom prst="line">
              <a:avLst/>
            </a:prstGeom>
            <a:grpFill/>
            <a:ln w="38100">
              <a:solidFill>
                <a:schemeClr val="tx2">
                  <a:lumMod val="10000"/>
                </a:schemeClr>
              </a:solidFill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3200400" y="4216416"/>
              <a:ext cx="457200" cy="0"/>
            </a:xfrm>
            <a:prstGeom prst="line">
              <a:avLst/>
            </a:prstGeom>
            <a:grpFill/>
            <a:ln w="38100">
              <a:solidFill>
                <a:schemeClr val="tx2">
                  <a:lumMod val="10000"/>
                </a:schemeClr>
              </a:solidFill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5791200" y="4216416"/>
              <a:ext cx="457200" cy="0"/>
            </a:xfrm>
            <a:prstGeom prst="line">
              <a:avLst/>
            </a:prstGeom>
            <a:grpFill/>
            <a:ln w="38100">
              <a:solidFill>
                <a:schemeClr val="tx2">
                  <a:lumMod val="10000"/>
                </a:schemeClr>
              </a:solidFill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Elbow Connector 33"/>
            <p:cNvCxnSpPr/>
            <p:nvPr/>
          </p:nvCxnSpPr>
          <p:spPr>
            <a:xfrm rot="5400000">
              <a:off x="4456905" y="916791"/>
              <a:ext cx="525466" cy="5181600"/>
            </a:xfrm>
            <a:prstGeom prst="bentConnector3">
              <a:avLst>
                <a:gd name="adj1" fmla="val 50000"/>
              </a:avLst>
            </a:prstGeom>
            <a:grpFill/>
            <a:ln w="38100">
              <a:solidFill>
                <a:schemeClr val="tx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108977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8054" y="1235687"/>
            <a:ext cx="8592863" cy="5170646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 fontAlgn="base">
              <a:buFont typeface="+mj-lt"/>
              <a:buAutoNum type="arabicPeriod" startAt="3"/>
            </a:pPr>
            <a:r>
              <a:rPr lang="en-US" sz="22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Hindarkan</a:t>
            </a:r>
            <a:r>
              <a:rPr lang="en-US" sz="2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2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2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22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pengertian</a:t>
            </a:r>
            <a:endParaRPr lang="en-US" sz="22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“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mencari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kota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 </a:t>
            </a:r>
            <a:r>
              <a:rPr lang="en-US" sz="22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2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“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mencari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Kalau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jawaban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”,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kemudian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ditanyakan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ingin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sz="2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  <a:p>
            <a:pPr marL="457200" indent="-457200" fontAlgn="base">
              <a:buFont typeface="+mj-lt"/>
              <a:buAutoNum type="arabicPeriod" startAt="3"/>
            </a:pPr>
            <a:endParaRPr lang="en-US" sz="2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+mj-lt"/>
              <a:buAutoNum type="arabicPeriod" startAt="3"/>
            </a:pP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Hindarkan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mengandung</a:t>
            </a:r>
            <a:r>
              <a:rPr lang="en-US" sz="22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sugesti</a:t>
            </a:r>
            <a:endParaRPr lang="en-US" sz="22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“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senggang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mendengarkan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radio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lain?” </a:t>
            </a:r>
            <a:r>
              <a:rPr lang="en-US" sz="22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2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“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lakukan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senggang</a:t>
            </a:r>
            <a:r>
              <a:rPr lang="en-US" sz="2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  <a:p>
            <a:pPr marL="457200" indent="-457200" fontAlgn="base">
              <a:buFont typeface="+mj-lt"/>
              <a:buAutoNum type="arabicPeriod" startAt="3"/>
            </a:pPr>
            <a:endParaRPr lang="en-US" sz="2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+mj-lt"/>
              <a:buAutoNum type="arabicPeriod" startAt="3"/>
            </a:pP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berlaku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sz="22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respoden</a:t>
            </a:r>
            <a:endParaRPr lang="en-US" sz="22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i="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“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sekarang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Ternyata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menganggur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Seharusnya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ditanyakan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terlebih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dahulu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Kalau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jawabannya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lalu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ditanyakan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  <a:endParaRPr lang="en-US" sz="2200" b="0" i="0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372" y="234664"/>
            <a:ext cx="8673546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tIns="182880" bIns="182880">
            <a:spAutoFit/>
          </a:bodyPr>
          <a:lstStyle/>
          <a:p>
            <a:pPr algn="ctr"/>
            <a:r>
              <a:rPr lang="en-US" sz="2400" b="1" dirty="0" err="1">
                <a:solidFill>
                  <a:srgbClr val="404040"/>
                </a:solidFill>
                <a:latin typeface="Arial Black" panose="020B0A04020102020204" pitchFamily="34" charset="0"/>
              </a:rPr>
              <a:t>Petunjuk</a:t>
            </a:r>
            <a:r>
              <a:rPr lang="en-US" sz="2400" b="1" dirty="0">
                <a:solidFill>
                  <a:srgbClr val="40404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rgbClr val="404040"/>
                </a:solidFill>
                <a:latin typeface="Arial Black" panose="020B0A04020102020204" pitchFamily="34" charset="0"/>
              </a:rPr>
              <a:t>Pembuatan</a:t>
            </a:r>
            <a:r>
              <a:rPr lang="en-US" sz="2400" b="1" dirty="0" smtClean="0">
                <a:solidFill>
                  <a:srgbClr val="40404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 Black" panose="020B0A04020102020204" pitchFamily="34" charset="0"/>
              </a:rPr>
              <a:t>P</a:t>
            </a:r>
            <a:r>
              <a:rPr lang="en-US" sz="2400" b="1" dirty="0" err="1" smtClean="0">
                <a:solidFill>
                  <a:srgbClr val="404040"/>
                </a:solidFill>
                <a:latin typeface="Arial Black" panose="020B0A04020102020204" pitchFamily="34" charset="0"/>
              </a:rPr>
              <a:t>ertanyaan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7372" y="1219200"/>
            <a:ext cx="8670654" cy="52629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pPr marL="342900" indent="-342900" algn="just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dikelompokan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dimulai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identitas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berisi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(1)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(2)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tinggal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(3)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pewawancara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(4)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tanggal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wawancara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Lalu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disusul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ciri-ciri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demografi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kelamin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status,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dll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penyusunan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diserahkan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peneliti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pengelompokan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sejauh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peneliti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ingin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mengeksplorasi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spesifik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Yang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diperhatikan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ialah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urutan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cukup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runut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dimana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ditempatkan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sensitif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sensitif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ditempatkan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dibagian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segera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suasana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wawancara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semacam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ditempatkan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dibelakang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penutup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supaya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wawancara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diakhiri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perasaan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00" b="0" i="0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372" y="234664"/>
            <a:ext cx="8673546" cy="738664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tIns="182880" bIns="18288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404040"/>
                </a:solidFill>
                <a:latin typeface="Arial Black" panose="020B0A04020102020204" pitchFamily="34" charset="0"/>
              </a:rPr>
              <a:t>Susunan</a:t>
            </a:r>
            <a:r>
              <a:rPr lang="en-US" sz="2400" b="1" dirty="0" smtClean="0">
                <a:solidFill>
                  <a:srgbClr val="40404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rgbClr val="404040"/>
                </a:solidFill>
                <a:latin typeface="Arial Black" panose="020B0A04020102020204" pitchFamily="34" charset="0"/>
              </a:rPr>
              <a:t>Pertanyaan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416" y="1143000"/>
            <a:ext cx="8671540" cy="5355312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pPr marL="342900" indent="-342900" algn="just" fontAlgn="base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sebaiknya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jelas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 smtClean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fontAlgn="base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Menyusun</a:t>
            </a:r>
            <a:r>
              <a:rPr lang="en-US" sz="20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memerlukan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keseluruhan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menghemat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 smtClean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fontAlgn="base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Hal-</a:t>
            </a:r>
            <a:r>
              <a:rPr lang="en-US" sz="20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sz="20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diperhatikan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685800" indent="-334963" algn="just" fontAlgn="base">
              <a:buFont typeface="+mj-lt"/>
              <a:buAutoNum type="arabicPeriod"/>
            </a:pP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Ukuran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kertas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kertas</a:t>
            </a:r>
            <a:endParaRPr lang="en-US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334963" algn="just" fontAlgn="base">
              <a:buFont typeface="+mj-lt"/>
              <a:buAutoNum type="arabicPeriod"/>
            </a:pP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Diisi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bolak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balik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endParaRPr lang="en-US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334963" algn="just" fontAlgn="base">
              <a:buFont typeface="+mj-lt"/>
              <a:buAutoNum type="arabicPeriod"/>
            </a:pP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Pembagian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ruangan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bersempit-sempit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Sisi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kiri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cukup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longgar</a:t>
            </a:r>
            <a:endParaRPr lang="en-US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334963" algn="just" fontAlgn="base">
              <a:buFont typeface="+mj-lt"/>
              <a:buAutoNum type="arabicPeriod"/>
            </a:pP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urut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urut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mula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akhir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tiap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pengalaman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kami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menyarankan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urut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mula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akhir</a:t>
            </a:r>
            <a:endParaRPr lang="en-US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334963" algn="just" fontAlgn="base">
              <a:buFont typeface="+mj-lt"/>
              <a:buAutoNum type="arabicPeriod"/>
            </a:pP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huruf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huruf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kecil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huruf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miring</a:t>
            </a:r>
          </a:p>
          <a:p>
            <a:pPr marL="685800" indent="-334963" algn="just" fontAlgn="base">
              <a:buFont typeface="+mj-lt"/>
              <a:buAutoNum type="arabicPeriod"/>
            </a:pP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Tanda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panah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kotak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endParaRPr lang="en-US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334963" algn="just" fontAlgn="base">
              <a:buFont typeface="+mj-lt"/>
              <a:buAutoNum type="arabicPeriod"/>
            </a:pP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Kotak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Pembuatan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kotak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menghemat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tahap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berikutnya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85800" indent="-334963" algn="just" fontAlgn="base">
              <a:buFont typeface="+mj-lt"/>
              <a:buAutoNum type="arabicPeriod"/>
            </a:pP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menghindarkan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salah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ambil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berlainan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warna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respoden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pria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wanita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Umpamanya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halaman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muka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berwarna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biru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pria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merah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jambu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wanita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0" i="0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372" y="234664"/>
            <a:ext cx="8673546" cy="7386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tIns="182880" bIns="182880">
            <a:spAutoFit/>
          </a:bodyPr>
          <a:lstStyle/>
          <a:p>
            <a:pPr algn="ctr"/>
            <a:r>
              <a:rPr lang="en-US" sz="2400" b="1" dirty="0" err="1">
                <a:solidFill>
                  <a:srgbClr val="404040"/>
                </a:solidFill>
                <a:latin typeface="Arial Black" panose="020B0A04020102020204" pitchFamily="34" charset="0"/>
              </a:rPr>
              <a:t>Bentuk</a:t>
            </a:r>
            <a:r>
              <a:rPr lang="en-US" sz="2400" b="1" dirty="0">
                <a:solidFill>
                  <a:srgbClr val="40404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 Black" panose="020B0A04020102020204" pitchFamily="34" charset="0"/>
              </a:rPr>
              <a:t>Fisik</a:t>
            </a:r>
            <a:r>
              <a:rPr lang="en-US" sz="2400" b="1" dirty="0">
                <a:solidFill>
                  <a:srgbClr val="40404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 Black" panose="020B0A04020102020204" pitchFamily="34" charset="0"/>
              </a:rPr>
              <a:t>Kuisioner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2132" y="1447800"/>
            <a:ext cx="865332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pPr algn="just" fontAlgn="base">
              <a:spcBef>
                <a:spcPts val="1200"/>
              </a:spcBef>
            </a:pP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Survei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Pendahuluan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menyempurnakan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sz="2400" i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diketahui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 algn="just" fontAlgn="base">
              <a:spcBef>
                <a:spcPts val="120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dihilangkan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mungkin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diteliti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dihilangkan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fontAlgn="base">
              <a:spcBef>
                <a:spcPts val="120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ditambahkan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Adakalanya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terlupa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memasukan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dimasukan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fontAlgn="base">
              <a:spcBef>
                <a:spcPts val="120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tiap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dimengerti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pewawancara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menyampaikan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372" y="234664"/>
            <a:ext cx="8673546" cy="7386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tIns="182880" bIns="182880">
            <a:spAutoFit/>
          </a:bodyPr>
          <a:lstStyle/>
          <a:p>
            <a:pPr algn="ctr"/>
            <a:r>
              <a:rPr lang="en-US" sz="2400" b="1" cap="small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Survei</a:t>
            </a:r>
            <a:r>
              <a:rPr lang="en-US" sz="2400" b="1" cap="small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cap="small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Pendahuluan</a:t>
            </a:r>
            <a:endParaRPr lang="en-US" sz="240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7372" y="1524000"/>
            <a:ext cx="8673546" cy="4770537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ts val="1200"/>
              </a:spcBef>
              <a:buFont typeface="+mj-lt"/>
              <a:buAutoNum type="arabicPeriod" startAt="3"/>
            </a:pP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urutan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diubah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fontAlgn="base">
              <a:spcBef>
                <a:spcPts val="1200"/>
              </a:spcBef>
              <a:buFont typeface="+mj-lt"/>
              <a:buAutoNum type="arabicPeriod" startAt="3"/>
            </a:pP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sensitif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diperlunak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mengubah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bahasa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fontAlgn="base">
              <a:spcBef>
                <a:spcPts val="1200"/>
              </a:spcBef>
              <a:buFont typeface="+mj-lt"/>
              <a:buAutoNum type="arabicPeriod" startAt="3"/>
            </a:pP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Berapa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lama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wawancara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fontAlgn="base">
              <a:spcBef>
                <a:spcPts val="1200"/>
              </a:spcBef>
              <a:buFont typeface="+mj-lt"/>
              <a:buAutoNum type="arabicPeriod" startAt="3"/>
            </a:pP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Berapakah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pendahuluan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penentuan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patokan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tergantung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homogenitas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 smtClean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fontAlgn="base">
              <a:spcBef>
                <a:spcPts val="1200"/>
              </a:spcBef>
              <a:buFont typeface="+mj-lt"/>
              <a:buAutoNum type="arabicPeriod" startAt="3"/>
            </a:pP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sebanyak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s.d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 orang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mencukupi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dipilih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keadaannya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sesungguhnya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diteliti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 sz="2400" i="1" u="sng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400" i="1" u="sng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u="sng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Pendahuluan</a:t>
            </a:r>
            <a:r>
              <a:rPr lang="en-US" sz="2400" i="1" u="sng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u="sng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400" i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dilaksanakan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daerah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0" i="0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372" y="234664"/>
            <a:ext cx="8673546" cy="7386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tIns="182880" bIns="182880">
            <a:spAutoFit/>
          </a:bodyPr>
          <a:lstStyle/>
          <a:p>
            <a:pPr algn="ctr"/>
            <a:r>
              <a:rPr lang="en-US" sz="2400" b="1" cap="small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Survei</a:t>
            </a:r>
            <a:r>
              <a:rPr lang="en-US" sz="2400" b="1" cap="small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cap="small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Pendahuluan</a:t>
            </a:r>
            <a:endParaRPr lang="en-US" sz="240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2612" y="1447800"/>
            <a:ext cx="8658306" cy="498598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Pengisian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diperlukan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aturan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pengisian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melenceng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yang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diinginkan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Aturan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tertulis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Pedoman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engisian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Pedoman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pegangan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pewawancara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dirty="0" smtClean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8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pedoman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pengisian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tiap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diajukan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diberi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keterangan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jelas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terinci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Juga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dicantumkan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jawaban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diharapkan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terutama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tertutup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semi </a:t>
            </a:r>
            <a:r>
              <a:rPr lang="en-US" sz="28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terbuka</a:t>
            </a:r>
            <a:r>
              <a:rPr lang="en-US"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372" y="234664"/>
            <a:ext cx="8673546" cy="7386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tIns="182880" bIns="182880">
            <a:spAutoFit/>
          </a:bodyPr>
          <a:lstStyle/>
          <a:p>
            <a:pPr algn="ctr"/>
            <a:r>
              <a:rPr lang="en-US" sz="2400" b="1" dirty="0" err="1">
                <a:solidFill>
                  <a:srgbClr val="404040"/>
                </a:solidFill>
                <a:latin typeface="Arial Black" panose="020B0A04020102020204" pitchFamily="34" charset="0"/>
              </a:rPr>
              <a:t>Pedoman</a:t>
            </a:r>
            <a:r>
              <a:rPr lang="en-US" sz="2400" b="1" dirty="0">
                <a:solidFill>
                  <a:srgbClr val="40404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 Black" panose="020B0A04020102020204" pitchFamily="34" charset="0"/>
              </a:rPr>
              <a:t>Pengisian</a:t>
            </a:r>
            <a:r>
              <a:rPr lang="en-US" sz="2400" b="1" dirty="0">
                <a:solidFill>
                  <a:srgbClr val="40404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 Black" panose="020B0A04020102020204" pitchFamily="34" charset="0"/>
              </a:rPr>
              <a:t>Kuisioner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2132" y="1066800"/>
            <a:ext cx="8673546" cy="5663089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sz="2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bahasa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Indonesia. Hal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ditinjau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kebanyakan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terutama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pedesaan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berbahasa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Indonesia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pewawancara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diharapkan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menerjemahkan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pertanyaan-pertanyaan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diajukan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memang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terjawab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dimanakah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reliabilitas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validitas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Distorsi-distorsi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pengertian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begitu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pula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timbul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perasaan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enak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pemilihan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kata yang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Wawancara</a:t>
            </a:r>
            <a:r>
              <a:rPr lang="en-US" sz="2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juga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tersendat-sendat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pewawancara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lancar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menerjemahkan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hadapan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US" sz="2200" dirty="0" smtClean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Apabila</a:t>
            </a:r>
            <a:r>
              <a:rPr lang="en-US" sz="2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alasan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mungkin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diterjemahkan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2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coaching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bahasa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setidaknya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pewawancara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eksemplar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bahasa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daerah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pedoman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wawancara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dijadikan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acuan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pewawancara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memandu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selama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wawancara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berlangsung</a:t>
            </a:r>
            <a:r>
              <a:rPr lang="en-US" sz="2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372" y="234664"/>
            <a:ext cx="867354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tIns="182880" bIns="182880">
            <a:spAutoFit/>
          </a:bodyPr>
          <a:lstStyle/>
          <a:p>
            <a:pPr algn="ctr"/>
            <a:r>
              <a:rPr lang="en-US" sz="2400" b="1" dirty="0" err="1">
                <a:solidFill>
                  <a:srgbClr val="404040"/>
                </a:solidFill>
                <a:latin typeface="Arial Black" panose="020B0A04020102020204" pitchFamily="34" charset="0"/>
              </a:rPr>
              <a:t>Penggunaan</a:t>
            </a:r>
            <a:r>
              <a:rPr lang="en-US" sz="2400" b="1" dirty="0">
                <a:solidFill>
                  <a:srgbClr val="404040"/>
                </a:solidFill>
                <a:latin typeface="Arial Black" panose="020B0A04020102020204" pitchFamily="34" charset="0"/>
              </a:rPr>
              <a:t> Bahasa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600200"/>
            <a:ext cx="8534400" cy="42165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lIns="182880" tIns="182880" rIns="182880" bIns="18288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 err="1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erbedaan</a:t>
            </a:r>
            <a:r>
              <a:rPr lang="en-US" sz="2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dirty="0" err="1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</a:t>
            </a:r>
            <a:r>
              <a:rPr lang="en-US" sz="2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dirty="0" err="1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aliditas</a:t>
            </a:r>
            <a:r>
              <a:rPr lang="en-US" sz="2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Reliabilitas</a:t>
            </a:r>
            <a:r>
              <a:rPr lang="en-US" sz="2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benar-benar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saling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melengkapi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lain.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Keduanya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agar 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ukur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gunakan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menghasilkan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yang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benar-benar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menjawab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permasalahan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2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ukur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haruslah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memenuhi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kriteria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reliabel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berarti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sahih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diukur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sedangkan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reliabel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handal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kapan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saja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dimana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saja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hasilnya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tetaplah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US" sz="2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914400"/>
          </a:xfrm>
          <a:solidFill>
            <a:schemeClr val="tx2">
              <a:lumMod val="1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VALIDITAS DAN RELIABILITAS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INSTRUMEN PENELITIAN</a:t>
            </a:r>
            <a:endParaRPr lang="id-ID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914400"/>
          </a:xfrm>
          <a:solidFill>
            <a:schemeClr val="tx2">
              <a:lumMod val="1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VALIDITAS DAN RELIABILITAS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INSTRUMEN PENELITIAN</a:t>
            </a:r>
            <a:endParaRPr lang="id-ID" sz="2800" b="1" dirty="0" smtClean="0">
              <a:solidFill>
                <a:schemeClr val="tx1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382000" cy="4343400"/>
          </a:xfrm>
          <a:solidFill>
            <a:schemeClr val="bg2">
              <a:lumMod val="20000"/>
              <a:lumOff val="80000"/>
            </a:schemeClr>
          </a:solidFill>
        </p:spPr>
        <p:txBody>
          <a:bodyPr lIns="182880" tIns="182880"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id-ID" dirty="0" smtClean="0">
                <a:solidFill>
                  <a:schemeClr val="bg1"/>
                </a:solidFill>
              </a:rPr>
              <a:t>VALIDITAS  ADALAH </a:t>
            </a:r>
            <a:r>
              <a:rPr lang="en-US" altLang="id-ID" b="1" dirty="0" smtClean="0">
                <a:solidFill>
                  <a:schemeClr val="bg1"/>
                </a:solidFill>
              </a:rPr>
              <a:t>KETEPATAN ALAT UKUR </a:t>
            </a:r>
            <a:r>
              <a:rPr lang="en-US" altLang="id-ID" dirty="0" smtClean="0">
                <a:solidFill>
                  <a:schemeClr val="bg1"/>
                </a:solidFill>
              </a:rPr>
              <a:t>(INSTRUMEN) DALAM MENGUKUR </a:t>
            </a:r>
            <a:r>
              <a:rPr lang="en-US" altLang="id-ID" b="1" dirty="0" smtClean="0">
                <a:solidFill>
                  <a:schemeClr val="bg1"/>
                </a:solidFill>
              </a:rPr>
              <a:t>APA YANG HENDAK DIUKUR</a:t>
            </a:r>
            <a:r>
              <a:rPr lang="en-US" altLang="id-ID" dirty="0" smtClean="0">
                <a:solidFill>
                  <a:schemeClr val="bg1"/>
                </a:solidFill>
              </a:rPr>
              <a:t>. VALIDITAS DAPAT DIUKUR DENGAN :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id-ID" b="1" dirty="0" smtClean="0">
                <a:solidFill>
                  <a:schemeClr val="bg1"/>
                </a:solidFill>
              </a:rPr>
              <a:t>ANALISI FAKTOR 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id-ID" dirty="0" smtClean="0">
                <a:solidFill>
                  <a:schemeClr val="bg1"/>
                </a:solidFill>
              </a:rPr>
              <a:t>VALIDITAS INSTRUMEN DITENTUKAN DENGAN </a:t>
            </a:r>
            <a:r>
              <a:rPr lang="en-US" altLang="id-ID" b="1" dirty="0" smtClean="0">
                <a:solidFill>
                  <a:schemeClr val="bg1"/>
                </a:solidFill>
              </a:rPr>
              <a:t>MENGORELASIKAN ANTARA SKOR </a:t>
            </a:r>
            <a:r>
              <a:rPr lang="en-US" altLang="id-ID" dirty="0" smtClean="0">
                <a:solidFill>
                  <a:schemeClr val="bg1"/>
                </a:solidFill>
              </a:rPr>
              <a:t>YANG DIPEROLEH SETIAP BUTIR PERTANYAAN DENGAN SKOR TOTALNYA. </a:t>
            </a:r>
            <a:endParaRPr lang="id-ID" altLang="id-ID" dirty="0" smtClean="0">
              <a:solidFill>
                <a:schemeClr val="bg1"/>
              </a:solidFill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4ECAF-182E-4F34-928D-09D58EF558BF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nimBg="1"/>
      <p:bldP spid="14848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" y="1300308"/>
            <a:ext cx="8679431" cy="49333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6725" y="1300308"/>
            <a:ext cx="8534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MODEL YANG DIGUNAKAN ADALAH KORELASI PRODUCT MOMENT</a:t>
            </a:r>
            <a:endParaRPr lang="id-ID" sz="2800" dirty="0" smtClean="0">
              <a:solidFill>
                <a:schemeClr val="bg1"/>
              </a:solidFill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1A9936-C07D-4F5C-B7B1-CF3CBBD6E28F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>
              <a:solidFill>
                <a:schemeClr val="bg1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655888" y="2463946"/>
            <a:ext cx="4278312" cy="879475"/>
            <a:chOff x="2655888" y="2154284"/>
            <a:chExt cx="4278312" cy="880108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2655888" y="2351276"/>
              <a:ext cx="685800" cy="368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</a:rPr>
                <a:t>r    =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3921125" y="2154284"/>
              <a:ext cx="2286000" cy="370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</a:rPr>
                <a:t>N (</a:t>
              </a:r>
              <a:r>
                <a:rPr lang="el-GR" dirty="0">
                  <a:solidFill>
                    <a:schemeClr val="bg1"/>
                  </a:solidFill>
                  <a:latin typeface="+mn-lt"/>
                </a:rPr>
                <a:t>Σ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XY) </a:t>
              </a:r>
              <a:r>
                <a:rPr lang="el-GR" dirty="0">
                  <a:solidFill>
                    <a:schemeClr val="bg1"/>
                  </a:solidFill>
                  <a:latin typeface="+mn-lt"/>
                </a:rPr>
                <a:t>−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 (</a:t>
              </a:r>
              <a:r>
                <a:rPr lang="el-GR" dirty="0">
                  <a:solidFill>
                    <a:schemeClr val="bg1"/>
                  </a:solidFill>
                  <a:latin typeface="+mn-lt"/>
                </a:rPr>
                <a:t>Σ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X</a:t>
              </a:r>
              <a:r>
                <a:rPr lang="el-GR" dirty="0">
                  <a:solidFill>
                    <a:schemeClr val="bg1"/>
                  </a:solidFill>
                  <a:latin typeface="+mn-lt"/>
                </a:rPr>
                <a:t> Σ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Y)</a:t>
              </a:r>
            </a:p>
          </p:txBody>
        </p:sp>
        <p:grpSp>
          <p:nvGrpSpPr>
            <p:cNvPr id="80904" name="Group 10"/>
            <p:cNvGrpSpPr>
              <a:grpSpLocks/>
            </p:cNvGrpSpPr>
            <p:nvPr/>
          </p:nvGrpSpPr>
          <p:grpSpPr bwMode="auto">
            <a:xfrm>
              <a:off x="3234330" y="2557216"/>
              <a:ext cx="3635105" cy="477176"/>
              <a:chOff x="3562350" y="2809875"/>
              <a:chExt cx="3635375" cy="47705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561758" y="2810458"/>
                <a:ext cx="457234" cy="4764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500" dirty="0">
                    <a:solidFill>
                      <a:schemeClr val="bg1"/>
                    </a:solidFill>
                    <a:latin typeface="+mn-lt"/>
                  </a:rPr>
                  <a:t>√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844354" y="2881928"/>
                <a:ext cx="3353049" cy="3700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[ N </a:t>
                </a:r>
                <a:r>
                  <a:rPr lang="el-GR" dirty="0">
                    <a:solidFill>
                      <a:schemeClr val="bg1"/>
                    </a:solidFill>
                    <a:latin typeface="+mn-lt"/>
                  </a:rPr>
                  <a:t>Σ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X</a:t>
                </a:r>
                <a:r>
                  <a:rPr lang="en-US" baseline="30000" dirty="0">
                    <a:solidFill>
                      <a:schemeClr val="bg1"/>
                    </a:solidFill>
                    <a:latin typeface="+mn-lt"/>
                  </a:rPr>
                  <a:t>2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chemeClr val="bg1"/>
                    </a:solidFill>
                    <a:latin typeface="+mn-lt"/>
                  </a:rPr>
                  <a:t>−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(</a:t>
                </a:r>
                <a:r>
                  <a:rPr lang="el-GR" dirty="0">
                    <a:solidFill>
                      <a:schemeClr val="bg1"/>
                    </a:solidFill>
                    <a:latin typeface="+mn-lt"/>
                  </a:rPr>
                  <a:t>Σ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X)</a:t>
                </a:r>
                <a:r>
                  <a:rPr lang="en-US" baseline="30000" dirty="0">
                    <a:solidFill>
                      <a:schemeClr val="bg1"/>
                    </a:solidFill>
                    <a:latin typeface="+mn-lt"/>
                  </a:rPr>
                  <a:t>2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] </a:t>
                </a:r>
                <a:r>
                  <a:rPr lang="el-GR" dirty="0">
                    <a:solidFill>
                      <a:schemeClr val="bg1"/>
                    </a:solidFill>
                    <a:latin typeface="+mn-lt"/>
                  </a:rPr>
                  <a:t>−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[ N </a:t>
                </a:r>
                <a:r>
                  <a:rPr lang="el-GR" dirty="0">
                    <a:solidFill>
                      <a:schemeClr val="bg1"/>
                    </a:solidFill>
                    <a:latin typeface="+mn-lt"/>
                  </a:rPr>
                  <a:t>Σ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Y</a:t>
                </a:r>
                <a:r>
                  <a:rPr lang="en-US" baseline="30000" dirty="0">
                    <a:solidFill>
                      <a:schemeClr val="bg1"/>
                    </a:solidFill>
                    <a:latin typeface="+mn-lt"/>
                  </a:rPr>
                  <a:t>2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chemeClr val="bg1"/>
                    </a:solidFill>
                    <a:latin typeface="+mn-lt"/>
                  </a:rPr>
                  <a:t>−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(</a:t>
                </a:r>
                <a:r>
                  <a:rPr lang="el-GR" dirty="0">
                    <a:solidFill>
                      <a:schemeClr val="bg1"/>
                    </a:solidFill>
                    <a:latin typeface="+mn-lt"/>
                  </a:rPr>
                  <a:t>Σ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Y)</a:t>
                </a:r>
                <a:r>
                  <a:rPr lang="en-US" baseline="30000" dirty="0">
                    <a:solidFill>
                      <a:schemeClr val="bg1"/>
                    </a:solidFill>
                    <a:latin typeface="+mn-lt"/>
                  </a:rPr>
                  <a:t>2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]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3828478" y="2894634"/>
                <a:ext cx="3353049" cy="158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 bwMode="auto">
            <a:xfrm>
              <a:off x="3276600" y="2549856"/>
              <a:ext cx="3657600" cy="158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85799" y="3681558"/>
            <a:ext cx="8298431" cy="244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914400" algn="l"/>
                <a:tab pos="1257300" algn="l"/>
                <a:tab pos="1543050" algn="l"/>
              </a:tabLst>
              <a:defRPr/>
            </a:pPr>
            <a:r>
              <a:rPr lang="en-US" sz="1700" dirty="0" err="1">
                <a:solidFill>
                  <a:schemeClr val="bg1"/>
                </a:solidFill>
                <a:latin typeface="+mn-lt"/>
              </a:rPr>
              <a:t>di</a:t>
            </a:r>
            <a:r>
              <a:rPr lang="en-US" sz="17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+mn-lt"/>
              </a:rPr>
              <a:t>mana</a:t>
            </a:r>
            <a:r>
              <a:rPr lang="en-US" sz="1700" dirty="0">
                <a:solidFill>
                  <a:schemeClr val="bg1"/>
                </a:solidFill>
                <a:latin typeface="+mn-lt"/>
              </a:rPr>
              <a:t>	r	=	</a:t>
            </a:r>
            <a:r>
              <a:rPr lang="en-US" sz="1700" dirty="0" err="1">
                <a:solidFill>
                  <a:schemeClr val="bg1"/>
                </a:solidFill>
                <a:latin typeface="+mn-lt"/>
              </a:rPr>
              <a:t>koefisien</a:t>
            </a:r>
            <a:r>
              <a:rPr lang="en-US" sz="17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+mn-lt"/>
              </a:rPr>
              <a:t>korelasi</a:t>
            </a:r>
            <a:endParaRPr lang="en-US" sz="1700" dirty="0">
              <a:solidFill>
                <a:schemeClr val="bg1"/>
              </a:solidFill>
              <a:latin typeface="+mn-lt"/>
            </a:endParaRPr>
          </a:p>
          <a:p>
            <a:pPr>
              <a:tabLst>
                <a:tab pos="914400" algn="l"/>
                <a:tab pos="1257300" algn="l"/>
                <a:tab pos="1543050" algn="l"/>
              </a:tabLst>
              <a:defRPr/>
            </a:pPr>
            <a:r>
              <a:rPr lang="en-US" sz="1700" dirty="0">
                <a:solidFill>
                  <a:schemeClr val="bg1"/>
                </a:solidFill>
                <a:latin typeface="+mn-lt"/>
              </a:rPr>
              <a:t>	X	=	</a:t>
            </a:r>
            <a:r>
              <a:rPr lang="en-US" sz="1700" dirty="0" err="1">
                <a:solidFill>
                  <a:schemeClr val="bg1"/>
                </a:solidFill>
                <a:latin typeface="+mn-lt"/>
              </a:rPr>
              <a:t>skor</a:t>
            </a:r>
            <a:r>
              <a:rPr lang="en-US" sz="17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+mn-lt"/>
              </a:rPr>
              <a:t>butir</a:t>
            </a:r>
            <a:endParaRPr lang="en-US" sz="1700" dirty="0">
              <a:solidFill>
                <a:schemeClr val="bg1"/>
              </a:solidFill>
              <a:latin typeface="+mn-lt"/>
            </a:endParaRPr>
          </a:p>
          <a:p>
            <a:pPr>
              <a:tabLst>
                <a:tab pos="914400" algn="l"/>
                <a:tab pos="1257300" algn="l"/>
                <a:tab pos="1543050" algn="l"/>
              </a:tabLst>
              <a:defRPr/>
            </a:pPr>
            <a:r>
              <a:rPr lang="en-US" sz="1700" dirty="0">
                <a:solidFill>
                  <a:schemeClr val="bg1"/>
                </a:solidFill>
                <a:latin typeface="+mn-lt"/>
              </a:rPr>
              <a:t>	Y	=	</a:t>
            </a:r>
            <a:r>
              <a:rPr lang="en-US" sz="1700" dirty="0" err="1">
                <a:solidFill>
                  <a:schemeClr val="bg1"/>
                </a:solidFill>
                <a:latin typeface="+mn-lt"/>
              </a:rPr>
              <a:t>skor</a:t>
            </a:r>
            <a:r>
              <a:rPr lang="en-US" sz="1700" dirty="0">
                <a:solidFill>
                  <a:schemeClr val="bg1"/>
                </a:solidFill>
                <a:latin typeface="+mn-lt"/>
              </a:rPr>
              <a:t> total </a:t>
            </a:r>
            <a:r>
              <a:rPr lang="en-US" sz="1700" dirty="0" err="1">
                <a:solidFill>
                  <a:schemeClr val="bg1"/>
                </a:solidFill>
                <a:latin typeface="+mn-lt"/>
              </a:rPr>
              <a:t>butir</a:t>
            </a:r>
            <a:endParaRPr lang="en-US" sz="1700" dirty="0">
              <a:solidFill>
                <a:schemeClr val="bg1"/>
              </a:solidFill>
              <a:latin typeface="+mn-lt"/>
            </a:endParaRPr>
          </a:p>
          <a:p>
            <a:pPr>
              <a:tabLst>
                <a:tab pos="914400" algn="l"/>
                <a:tab pos="1257300" algn="l"/>
                <a:tab pos="1543050" algn="l"/>
              </a:tabLst>
              <a:defRPr/>
            </a:pPr>
            <a:r>
              <a:rPr lang="en-US" sz="1700" dirty="0">
                <a:solidFill>
                  <a:schemeClr val="bg1"/>
                </a:solidFill>
                <a:latin typeface="+mn-lt"/>
              </a:rPr>
              <a:t>	N	=	</a:t>
            </a:r>
            <a:r>
              <a:rPr lang="en-US" sz="1700" dirty="0" err="1">
                <a:solidFill>
                  <a:schemeClr val="bg1"/>
                </a:solidFill>
                <a:latin typeface="+mn-lt"/>
              </a:rPr>
              <a:t>jumlah</a:t>
            </a:r>
            <a:r>
              <a:rPr lang="en-US" sz="17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+mn-lt"/>
              </a:rPr>
              <a:t>sampel</a:t>
            </a:r>
            <a:r>
              <a:rPr lang="en-US" sz="1700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sz="1700" dirty="0" err="1">
                <a:solidFill>
                  <a:schemeClr val="bg1"/>
                </a:solidFill>
                <a:latin typeface="+mn-lt"/>
              </a:rPr>
              <a:t>responden</a:t>
            </a:r>
            <a:r>
              <a:rPr lang="en-US" sz="1700" dirty="0">
                <a:solidFill>
                  <a:schemeClr val="bg1"/>
                </a:solidFill>
                <a:latin typeface="+mn-lt"/>
              </a:rPr>
              <a:t>)	</a:t>
            </a:r>
          </a:p>
          <a:p>
            <a:pPr>
              <a:defRPr/>
            </a:pPr>
            <a:endParaRPr lang="en-US" sz="17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id-ID" sz="1700" dirty="0">
                <a:solidFill>
                  <a:schemeClr val="bg1"/>
                </a:solidFill>
                <a:latin typeface="+mn-lt"/>
              </a:rPr>
              <a:t>Selanjutnya, nilai r dibandingkan dengan nilai r tabel </a:t>
            </a:r>
            <a:r>
              <a:rPr lang="en-US" sz="1700" dirty="0" err="1">
                <a:solidFill>
                  <a:schemeClr val="bg1"/>
                </a:solidFill>
                <a:latin typeface="+mn-lt"/>
              </a:rPr>
              <a:t>menggunakan</a:t>
            </a:r>
            <a:r>
              <a:rPr lang="en-US" sz="1700" dirty="0">
                <a:solidFill>
                  <a:schemeClr val="bg1"/>
                </a:solidFill>
                <a:latin typeface="+mn-lt"/>
              </a:rPr>
              <a:t> </a:t>
            </a:r>
            <a:r>
              <a:rPr lang="id-ID" sz="1700" dirty="0">
                <a:solidFill>
                  <a:schemeClr val="bg1"/>
                </a:solidFill>
                <a:latin typeface="+mn-lt"/>
              </a:rPr>
              <a:t>derajat bebas (n</a:t>
            </a:r>
            <a:r>
              <a:rPr lang="en-US" sz="1700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1700" dirty="0">
                <a:solidFill>
                  <a:schemeClr val="bg1"/>
                </a:solidFill>
                <a:latin typeface="+mn-lt"/>
              </a:rPr>
              <a:t>−</a:t>
            </a:r>
            <a:r>
              <a:rPr lang="en-US" sz="1700" dirty="0">
                <a:solidFill>
                  <a:schemeClr val="bg1"/>
                </a:solidFill>
                <a:latin typeface="+mn-lt"/>
              </a:rPr>
              <a:t> </a:t>
            </a:r>
            <a:r>
              <a:rPr lang="id-ID" sz="1700" dirty="0">
                <a:solidFill>
                  <a:schemeClr val="bg1"/>
                </a:solidFill>
                <a:latin typeface="+mn-lt"/>
              </a:rPr>
              <a:t>2). Jika nilai r hasil perhitungan lebih besar daripada nilai r dalam tabel pada alfa tertentu</a:t>
            </a:r>
            <a:r>
              <a:rPr lang="en-US" sz="1700" dirty="0">
                <a:solidFill>
                  <a:schemeClr val="bg1"/>
                </a:solidFill>
                <a:latin typeface="+mn-lt"/>
              </a:rPr>
              <a:t> </a:t>
            </a:r>
            <a:r>
              <a:rPr lang="id-ID" sz="1700" dirty="0">
                <a:solidFill>
                  <a:schemeClr val="bg1"/>
                </a:solidFill>
                <a:latin typeface="+mn-lt"/>
              </a:rPr>
              <a:t>maka berarti signifikan sehingga disimpulkan bahwa butir pertanyaan atau pernyataan itu valid.</a:t>
            </a:r>
            <a:endParaRPr lang="en-US" sz="1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28600"/>
            <a:ext cx="4583113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id-ID" sz="2400" b="1" dirty="0" smtClean="0">
                <a:solidFill>
                  <a:schemeClr val="bg1"/>
                </a:solidFill>
              </a:rPr>
              <a:t>VALIDITAS INSTRUMEN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156379948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5334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TATA CARA MENYUSUN INSTRUMEN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191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id-ID" altLang="id-ID" sz="2400" dirty="0" smtClean="0">
                <a:solidFill>
                  <a:schemeClr val="bg1"/>
                </a:solidFill>
              </a:rPr>
              <a:t>Perhatikan variabel yang </a:t>
            </a:r>
            <a:r>
              <a:rPr lang="en-US" altLang="id-ID" sz="2400" dirty="0" smtClean="0">
                <a:solidFill>
                  <a:schemeClr val="bg1"/>
                </a:solidFill>
              </a:rPr>
              <a:t>“</a:t>
            </a:r>
            <a:r>
              <a:rPr lang="id-ID" altLang="id-ID" sz="2400" dirty="0" smtClean="0">
                <a:solidFill>
                  <a:schemeClr val="bg1"/>
                </a:solidFill>
              </a:rPr>
              <a:t>tersurat</a:t>
            </a:r>
            <a:r>
              <a:rPr lang="en-US" altLang="id-ID" sz="2400" dirty="0" smtClean="0">
                <a:solidFill>
                  <a:schemeClr val="bg1"/>
                </a:solidFill>
              </a:rPr>
              <a:t>”</a:t>
            </a:r>
            <a:r>
              <a:rPr lang="id-ID" altLang="id-ID" sz="2400" dirty="0" smtClean="0">
                <a:solidFill>
                  <a:schemeClr val="bg1"/>
                </a:solidFill>
              </a:rPr>
              <a:t> dalam rumusan mas</a:t>
            </a:r>
            <a:r>
              <a:rPr lang="en-US" altLang="id-ID" sz="2400" dirty="0" smtClean="0">
                <a:solidFill>
                  <a:schemeClr val="bg1"/>
                </a:solidFill>
              </a:rPr>
              <a:t>a</a:t>
            </a:r>
            <a:r>
              <a:rPr lang="id-ID" altLang="id-ID" sz="2400" dirty="0" smtClean="0">
                <a:solidFill>
                  <a:schemeClr val="bg1"/>
                </a:solidFill>
              </a:rPr>
              <a:t>lah penelitian.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id-ID" altLang="id-ID" sz="2400" dirty="0" smtClean="0">
                <a:solidFill>
                  <a:schemeClr val="bg1"/>
                </a:solidFill>
              </a:rPr>
              <a:t>Definisikan variabel tersebut dengan mengacu pada pendapat ahli sebagaimana dinyatakan dalam teori.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id-ID" altLang="id-ID" sz="2400" dirty="0" smtClean="0">
                <a:solidFill>
                  <a:schemeClr val="bg1"/>
                </a:solidFill>
              </a:rPr>
              <a:t>Cari dimensinya</a:t>
            </a:r>
            <a:r>
              <a:rPr lang="en-US" altLang="id-ID" sz="2400" dirty="0" smtClean="0">
                <a:solidFill>
                  <a:schemeClr val="bg1"/>
                </a:solidFill>
              </a:rPr>
              <a:t>.</a:t>
            </a:r>
            <a:endParaRPr lang="id-ID" altLang="id-ID" sz="24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1200"/>
              </a:spcBef>
              <a:buClr>
                <a:schemeClr val="tx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id-ID" altLang="id-ID" sz="2400" dirty="0" smtClean="0">
                <a:solidFill>
                  <a:schemeClr val="bg1"/>
                </a:solidFill>
              </a:rPr>
              <a:t>Cari indikator-indikatornya</a:t>
            </a:r>
            <a:r>
              <a:rPr lang="en-US" altLang="id-ID" sz="2400" dirty="0" smtClean="0">
                <a:solidFill>
                  <a:schemeClr val="bg1"/>
                </a:solidFill>
              </a:rPr>
              <a:t>.</a:t>
            </a:r>
            <a:endParaRPr lang="id-ID" altLang="id-ID" sz="24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1200"/>
              </a:spcBef>
              <a:buClr>
                <a:schemeClr val="tx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id-ID" altLang="id-ID" sz="2400" dirty="0" smtClean="0">
                <a:solidFill>
                  <a:schemeClr val="bg1"/>
                </a:solidFill>
              </a:rPr>
              <a:t>Formulasikan indikator itu ke dalam bentuk daftar kalimat pertanyaan atau pernyataan (sebagai instrumen berupa kuesioner). 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9D2F5-2B22-4744-B0BB-D09F86C03D38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E3132D-248F-4918-B44A-6FF2964EBC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  <p:sp>
        <p:nvSpPr>
          <p:cNvPr id="81923" name="TextBox 2"/>
          <p:cNvSpPr txBox="1">
            <a:spLocks noChangeArrowheads="1"/>
          </p:cNvSpPr>
          <p:nvPr/>
        </p:nvSpPr>
        <p:spPr bwMode="auto">
          <a:xfrm>
            <a:off x="555625" y="17145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>
                <a:solidFill>
                  <a:schemeClr val="bg1"/>
                </a:solidFill>
              </a:rPr>
              <a:t>CONTOH PERHITUNGAN VALIDITAS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>
                <a:solidFill>
                  <a:schemeClr val="bg1"/>
                </a:solidFill>
              </a:rPr>
              <a:t>Tabel: Rekapitulasi Jawaban Responden terhadap Variabel Prestasi Kerja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714782"/>
              </p:ext>
            </p:extLst>
          </p:nvPr>
        </p:nvGraphicFramePr>
        <p:xfrm>
          <a:off x="663573" y="849310"/>
          <a:ext cx="8099426" cy="5762627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1133085"/>
                <a:gridCol w="377399"/>
                <a:gridCol w="377399"/>
                <a:gridCol w="377399"/>
                <a:gridCol w="377399"/>
                <a:gridCol w="377399"/>
                <a:gridCol w="377399"/>
                <a:gridCol w="377399"/>
                <a:gridCol w="377399"/>
                <a:gridCol w="377399"/>
                <a:gridCol w="377399"/>
                <a:gridCol w="377399"/>
                <a:gridCol w="377399"/>
                <a:gridCol w="377399"/>
                <a:gridCol w="377399"/>
                <a:gridCol w="377399"/>
                <a:gridCol w="377399"/>
                <a:gridCol w="927957"/>
              </a:tblGrid>
              <a:tr h="2505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Responden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Skor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Butir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Kuesioner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Skor</a:t>
                      </a:r>
                      <a:r>
                        <a:rPr lang="en-US" sz="1200" dirty="0"/>
                        <a:t> Total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0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7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8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9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10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11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12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13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14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15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16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74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47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76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62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74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7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72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58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78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58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64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69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80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69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17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80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58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66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21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59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18" marB="274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345" name="TextBox 4"/>
          <p:cNvSpPr txBox="1">
            <a:spLocks noChangeArrowheads="1"/>
          </p:cNvSpPr>
          <p:nvPr/>
        </p:nvSpPr>
        <p:spPr bwMode="auto">
          <a:xfrm>
            <a:off x="6411913" y="6335713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200">
                <a:latin typeface="Tahoma" pitchFamily="34" charset="0"/>
                <a:cs typeface="Tahoma" pitchFamily="34" charset="0"/>
              </a:rPr>
              <a:t>(</a:t>
            </a:r>
            <a:r>
              <a:rPr lang="en-US" altLang="id-ID" sz="1200" i="1">
                <a:latin typeface="Tahoma" pitchFamily="34" charset="0"/>
                <a:cs typeface="Tahoma" pitchFamily="34" charset="0"/>
              </a:rPr>
              <a:t>bersambung</a:t>
            </a:r>
            <a:r>
              <a:rPr lang="en-US" altLang="id-ID" sz="1200"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6751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775737-8313-4F62-B460-91ED7E7F49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  <p:sp>
        <p:nvSpPr>
          <p:cNvPr id="82947" name="TextBox 2"/>
          <p:cNvSpPr txBox="1">
            <a:spLocks noChangeArrowheads="1"/>
          </p:cNvSpPr>
          <p:nvPr/>
        </p:nvSpPr>
        <p:spPr bwMode="auto">
          <a:xfrm>
            <a:off x="555625" y="17145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d-ID" sz="16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/>
              <a:t>Tabel: (</a:t>
            </a:r>
            <a:r>
              <a:rPr lang="en-US" altLang="id-ID" sz="1600" b="1" i="1"/>
              <a:t>lanjutan</a:t>
            </a:r>
            <a:r>
              <a:rPr lang="en-US" altLang="id-ID" sz="1600" b="1"/>
              <a:t>)  Rekapitulasi Jawaban Responden terhadap Variabel Prestasi Kerja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802398"/>
              </p:ext>
            </p:extLst>
          </p:nvPr>
        </p:nvGraphicFramePr>
        <p:xfrm>
          <a:off x="663576" y="1365487"/>
          <a:ext cx="8251823" cy="4120912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1154405"/>
                <a:gridCol w="384500"/>
                <a:gridCol w="384500"/>
                <a:gridCol w="384500"/>
                <a:gridCol w="384500"/>
                <a:gridCol w="384500"/>
                <a:gridCol w="384500"/>
                <a:gridCol w="384500"/>
                <a:gridCol w="384500"/>
                <a:gridCol w="384500"/>
                <a:gridCol w="384500"/>
                <a:gridCol w="384500"/>
                <a:gridCol w="384500"/>
                <a:gridCol w="384500"/>
                <a:gridCol w="384500"/>
                <a:gridCol w="384500"/>
                <a:gridCol w="384500"/>
                <a:gridCol w="945418"/>
              </a:tblGrid>
              <a:tr h="2575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Responden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Skor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Butir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Kuesioner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Skor</a:t>
                      </a:r>
                      <a:r>
                        <a:rPr lang="en-US" sz="1200" dirty="0"/>
                        <a:t> Total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7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7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8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9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10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13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16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22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74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23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64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60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73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80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27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79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70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72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76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64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70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3" marR="45723" marT="27426" marB="274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243" name="Line 6"/>
          <p:cNvSpPr>
            <a:spLocks noChangeShapeType="1"/>
          </p:cNvSpPr>
          <p:nvPr/>
        </p:nvSpPr>
        <p:spPr bwMode="auto">
          <a:xfrm>
            <a:off x="1955800" y="5813195"/>
            <a:ext cx="64484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83244" name="Line 7"/>
          <p:cNvSpPr>
            <a:spLocks noChangeShapeType="1"/>
          </p:cNvSpPr>
          <p:nvPr/>
        </p:nvSpPr>
        <p:spPr bwMode="auto">
          <a:xfrm flipV="1">
            <a:off x="1955800" y="558459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83245" name="Line 8"/>
          <p:cNvSpPr>
            <a:spLocks noChangeShapeType="1"/>
          </p:cNvSpPr>
          <p:nvPr/>
        </p:nvSpPr>
        <p:spPr bwMode="auto">
          <a:xfrm flipH="1" flipV="1">
            <a:off x="8404223" y="558459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70407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09689D-4DB7-4045-8901-E19536A704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  <p:sp>
        <p:nvSpPr>
          <p:cNvPr id="83971" name="TextBox 2"/>
          <p:cNvSpPr txBox="1">
            <a:spLocks noChangeArrowheads="1"/>
          </p:cNvSpPr>
          <p:nvPr/>
        </p:nvSpPr>
        <p:spPr bwMode="auto">
          <a:xfrm>
            <a:off x="685800" y="188327"/>
            <a:ext cx="7848600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 dirty="0" err="1" smtClean="0">
                <a:solidFill>
                  <a:schemeClr val="bg1"/>
                </a:solidFill>
              </a:rPr>
              <a:t>Tabel</a:t>
            </a:r>
            <a:r>
              <a:rPr lang="en-US" altLang="id-ID" sz="1600" b="1" dirty="0">
                <a:solidFill>
                  <a:schemeClr val="bg1"/>
                </a:solidFill>
              </a:rPr>
              <a:t>: </a:t>
            </a:r>
            <a:r>
              <a:rPr lang="en-US" altLang="id-ID" sz="1600" b="1" dirty="0" err="1">
                <a:solidFill>
                  <a:schemeClr val="bg1"/>
                </a:solidFill>
              </a:rPr>
              <a:t>Perhitungan</a:t>
            </a:r>
            <a:r>
              <a:rPr lang="en-US" altLang="id-ID" sz="1600" b="1" dirty="0">
                <a:solidFill>
                  <a:schemeClr val="bg1"/>
                </a:solidFill>
              </a:rPr>
              <a:t> </a:t>
            </a:r>
            <a:r>
              <a:rPr lang="en-US" altLang="id-ID" sz="1600" b="1" dirty="0" err="1">
                <a:solidFill>
                  <a:schemeClr val="bg1"/>
                </a:solidFill>
              </a:rPr>
              <a:t>Validitas</a:t>
            </a:r>
            <a:r>
              <a:rPr lang="en-US" altLang="id-ID" sz="1600" b="1" dirty="0">
                <a:solidFill>
                  <a:schemeClr val="bg1"/>
                </a:solidFill>
              </a:rPr>
              <a:t> </a:t>
            </a:r>
            <a:r>
              <a:rPr lang="en-US" altLang="id-ID" sz="1600" b="1" dirty="0" err="1">
                <a:solidFill>
                  <a:schemeClr val="bg1"/>
                </a:solidFill>
              </a:rPr>
              <a:t>Pertanyaan</a:t>
            </a:r>
            <a:r>
              <a:rPr lang="en-US" altLang="id-ID" sz="1600" b="1" dirty="0">
                <a:solidFill>
                  <a:schemeClr val="bg1"/>
                </a:solidFill>
              </a:rPr>
              <a:t> </a:t>
            </a:r>
            <a:r>
              <a:rPr lang="en-US" altLang="id-ID" sz="1600" b="1" dirty="0" err="1">
                <a:solidFill>
                  <a:schemeClr val="bg1"/>
                </a:solidFill>
              </a:rPr>
              <a:t>Butir</a:t>
            </a:r>
            <a:r>
              <a:rPr lang="en-US" altLang="id-ID" sz="1600" b="1" dirty="0">
                <a:solidFill>
                  <a:schemeClr val="bg1"/>
                </a:solidFill>
              </a:rPr>
              <a:t> ke-1 </a:t>
            </a:r>
            <a:r>
              <a:rPr lang="en-US" altLang="id-ID" sz="1600" b="1" dirty="0" err="1">
                <a:solidFill>
                  <a:schemeClr val="bg1"/>
                </a:solidFill>
              </a:rPr>
              <a:t>dengan</a:t>
            </a:r>
            <a:r>
              <a:rPr lang="en-US" altLang="id-ID" sz="1600" b="1" dirty="0">
                <a:solidFill>
                  <a:schemeClr val="bg1"/>
                </a:solidFill>
              </a:rPr>
              <a:t> </a:t>
            </a:r>
            <a:r>
              <a:rPr lang="en-US" altLang="id-ID" sz="1600" b="1" dirty="0" err="1">
                <a:solidFill>
                  <a:schemeClr val="bg1"/>
                </a:solidFill>
              </a:rPr>
              <a:t>Skor</a:t>
            </a:r>
            <a:r>
              <a:rPr lang="en-US" altLang="id-ID" sz="1600" b="1" dirty="0">
                <a:solidFill>
                  <a:schemeClr val="bg1"/>
                </a:solidFill>
              </a:rPr>
              <a:t> Total</a:t>
            </a:r>
          </a:p>
        </p:txBody>
      </p:sp>
      <p:sp>
        <p:nvSpPr>
          <p:cNvPr id="83972" name="TextBox 4"/>
          <p:cNvSpPr txBox="1">
            <a:spLocks noChangeArrowheads="1"/>
          </p:cNvSpPr>
          <p:nvPr/>
        </p:nvSpPr>
        <p:spPr bwMode="auto">
          <a:xfrm>
            <a:off x="6205538" y="6335713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200">
                <a:latin typeface="Tahoma" pitchFamily="34" charset="0"/>
                <a:cs typeface="Tahoma" pitchFamily="34" charset="0"/>
              </a:rPr>
              <a:t>(</a:t>
            </a:r>
            <a:r>
              <a:rPr lang="en-US" altLang="id-ID" sz="1200" i="1">
                <a:latin typeface="Tahoma" pitchFamily="34" charset="0"/>
                <a:cs typeface="Tahoma" pitchFamily="34" charset="0"/>
              </a:rPr>
              <a:t>bersambung</a:t>
            </a:r>
            <a:r>
              <a:rPr lang="en-US" altLang="id-ID" sz="1200">
                <a:latin typeface="Tahoma" pitchFamily="34" charset="0"/>
                <a:cs typeface="Tahoma" pitchFamily="34" charset="0"/>
              </a:rPr>
              <a:t>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66816"/>
              </p:ext>
            </p:extLst>
          </p:nvPr>
        </p:nvGraphicFramePr>
        <p:xfrm>
          <a:off x="652463" y="685791"/>
          <a:ext cx="7762875" cy="5686961"/>
        </p:xfrm>
        <a:graphic>
          <a:graphicData uri="http://schemas.openxmlformats.org/drawingml/2006/table">
            <a:tbl>
              <a:tblPr firstRow="1" firstCol="1">
                <a:tableStyleId>{EB344D84-9AFB-497E-A393-DC336BA19D2E}</a:tableStyleId>
              </a:tblPr>
              <a:tblGrid>
                <a:gridCol w="1683144"/>
                <a:gridCol w="1010124"/>
                <a:gridCol w="1010124"/>
                <a:gridCol w="1353161"/>
                <a:gridCol w="1353161"/>
                <a:gridCol w="1353161"/>
              </a:tblGrid>
              <a:tr h="305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Responden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X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Y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X</a:t>
                      </a:r>
                      <a:r>
                        <a:rPr lang="en-US" sz="1200" baseline="30000" dirty="0"/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Y</a:t>
                      </a:r>
                      <a:r>
                        <a:rPr lang="en-US" sz="1200" baseline="30000" dirty="0"/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XY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74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5.476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296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47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2.209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141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5.776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304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3.844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186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52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2.704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208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74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5.476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370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1.764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84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5.184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288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9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3.364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174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78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6.084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312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9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2.916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162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58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3.364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174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64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4.096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256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69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4.761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276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80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6.400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69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4.761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207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17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80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6.400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400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9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3.364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174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9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3.136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168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4.356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330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9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3.481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177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74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16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5.476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296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8" marB="2741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5061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655793"/>
            <a:ext cx="7848600" cy="19736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5D920-B279-48E2-9303-99A8061BE5F0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84995" name="TextBox 2"/>
          <p:cNvSpPr txBox="1">
            <a:spLocks noChangeArrowheads="1"/>
          </p:cNvSpPr>
          <p:nvPr/>
        </p:nvSpPr>
        <p:spPr bwMode="auto">
          <a:xfrm>
            <a:off x="555625" y="17145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d-ID" sz="16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>
                <a:solidFill>
                  <a:schemeClr val="bg1"/>
                </a:solidFill>
              </a:rPr>
              <a:t>Tabel: (</a:t>
            </a:r>
            <a:r>
              <a:rPr lang="en-US" altLang="id-ID" sz="1600" b="1" i="1">
                <a:solidFill>
                  <a:schemeClr val="bg1"/>
                </a:solidFill>
              </a:rPr>
              <a:t>lanjutan</a:t>
            </a:r>
            <a:r>
              <a:rPr lang="en-US" altLang="id-ID" sz="1600" b="1">
                <a:solidFill>
                  <a:schemeClr val="bg1"/>
                </a:solidFill>
              </a:rPr>
              <a:t>)  Perhitungan Validitas Pertanyaan Butir ke-1 dengan Skor Total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533521"/>
              </p:ext>
            </p:extLst>
          </p:nvPr>
        </p:nvGraphicFramePr>
        <p:xfrm>
          <a:off x="652463" y="846138"/>
          <a:ext cx="7653335" cy="3565620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1659394"/>
                <a:gridCol w="995870"/>
                <a:gridCol w="995870"/>
                <a:gridCol w="1334067"/>
                <a:gridCol w="1334067"/>
                <a:gridCol w="1334067"/>
              </a:tblGrid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Responden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X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Y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X</a:t>
                      </a:r>
                      <a:r>
                        <a:rPr lang="en-US" sz="1200" baseline="300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Y</a:t>
                      </a:r>
                      <a:r>
                        <a:rPr lang="en-US" sz="1200" baseline="300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XY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64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9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4.096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192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60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3.600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73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16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5.329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292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80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6.400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27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16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3.481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236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9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2.809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159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6.241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395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16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4.900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280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1.444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114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5.184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288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5.776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380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4.096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256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4.900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280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Jumlah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134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2.280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536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152.648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8.955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31" marR="49431" marT="27414" marB="2741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509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18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85099" name="Group 30"/>
          <p:cNvGrpSpPr>
            <a:grpSpLocks/>
          </p:cNvGrpSpPr>
          <p:nvPr/>
        </p:nvGrpSpPr>
        <p:grpSpPr bwMode="auto">
          <a:xfrm>
            <a:off x="1384300" y="4655793"/>
            <a:ext cx="6514575" cy="1897407"/>
            <a:chOff x="560386" y="1600200"/>
            <a:chExt cx="5607682" cy="1862260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565150" y="1755785"/>
              <a:ext cx="685877" cy="2683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r    =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1176405" y="1600200"/>
              <a:ext cx="3611970" cy="269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35</a:t>
              </a:r>
              <a:r>
                <a:rPr lang="en-US" sz="1150" baseline="30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(8.955) </a:t>
              </a:r>
              <a:r>
                <a:rPr lang="el-GR" sz="1150" dirty="0">
                  <a:solidFill>
                    <a:schemeClr val="bg1"/>
                  </a:solidFill>
                  <a:latin typeface="Tahoma"/>
                  <a:cs typeface="Tahoma"/>
                </a:rPr>
                <a:t>−</a:t>
              </a: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(134 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×</a:t>
              </a: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2.280) </a:t>
              </a:r>
            </a:p>
          </p:txBody>
        </p:sp>
        <p:sp>
          <p:nvSpPr>
            <p:cNvPr id="34" name="TextBox 6"/>
            <p:cNvSpPr txBox="1"/>
            <p:nvPr/>
          </p:nvSpPr>
          <p:spPr bwMode="auto">
            <a:xfrm>
              <a:off x="1111311" y="1898670"/>
              <a:ext cx="457252" cy="4397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50" dirty="0">
                  <a:solidFill>
                    <a:schemeClr val="bg1"/>
                  </a:solidFill>
                  <a:latin typeface="+mn-lt"/>
                </a:rPr>
                <a:t>√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1358989" y="1973287"/>
              <a:ext cx="3181709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>
              <a:off x="1160529" y="1892319"/>
              <a:ext cx="3519885" cy="1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 bwMode="auto">
            <a:xfrm>
              <a:off x="1327235" y="1997101"/>
              <a:ext cx="3611969" cy="2683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[</a:t>
              </a:r>
              <a:r>
                <a:rPr lang="en-US" sz="1150" baseline="30000" dirty="0">
                  <a:solidFill>
                    <a:schemeClr val="bg1"/>
                  </a:solidFill>
                  <a:latin typeface="Tahoma"/>
                  <a:cs typeface="Tahoma"/>
                </a:rPr>
                <a:t> 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35</a:t>
              </a:r>
              <a:r>
                <a:rPr lang="en-US" sz="1150" baseline="30000" dirty="0">
                  <a:solidFill>
                    <a:schemeClr val="bg1"/>
                  </a:solidFill>
                  <a:latin typeface="Tahoma"/>
                  <a:cs typeface="Tahoma"/>
                </a:rPr>
                <a:t> 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(536) </a:t>
              </a:r>
              <a:r>
                <a:rPr lang="el-GR" sz="1150" dirty="0">
                  <a:solidFill>
                    <a:schemeClr val="bg1"/>
                  </a:solidFill>
                  <a:latin typeface="Tahoma"/>
                  <a:cs typeface="Tahoma"/>
                </a:rPr>
                <a:t>−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 (134)</a:t>
              </a:r>
              <a:r>
                <a:rPr lang="en-US" sz="1150" baseline="30000" dirty="0">
                  <a:solidFill>
                    <a:schemeClr val="bg1"/>
                  </a:solidFill>
                  <a:latin typeface="Tahoma"/>
                  <a:cs typeface="Tahoma"/>
                </a:rPr>
                <a:t>2 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] [</a:t>
              </a:r>
              <a:r>
                <a:rPr lang="en-US" sz="1150" baseline="30000" dirty="0">
                  <a:solidFill>
                    <a:schemeClr val="bg1"/>
                  </a:solidFill>
                  <a:latin typeface="Tahoma"/>
                  <a:cs typeface="Tahoma"/>
                </a:rPr>
                <a:t> 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35</a:t>
              </a:r>
              <a:r>
                <a:rPr lang="en-US" sz="1150" baseline="30000" dirty="0">
                  <a:solidFill>
                    <a:schemeClr val="bg1"/>
                  </a:solidFill>
                  <a:latin typeface="Tahoma"/>
                  <a:cs typeface="Tahoma"/>
                </a:rPr>
                <a:t> 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(152.648) </a:t>
              </a:r>
              <a:r>
                <a:rPr lang="el-GR" sz="1150" dirty="0">
                  <a:solidFill>
                    <a:schemeClr val="bg1"/>
                  </a:solidFill>
                  <a:latin typeface="Tahoma"/>
                  <a:cs typeface="Tahoma"/>
                </a:rPr>
                <a:t>−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 (2.280)</a:t>
              </a:r>
              <a:r>
                <a:rPr lang="en-US" sz="1150" baseline="30000" dirty="0">
                  <a:solidFill>
                    <a:schemeClr val="bg1"/>
                  </a:solidFill>
                  <a:latin typeface="Tahoma"/>
                  <a:cs typeface="Tahoma"/>
                </a:rPr>
                <a:t>2 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]</a:t>
              </a:r>
              <a:endParaRPr lang="en-US" sz="11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598490" y="2541649"/>
              <a:ext cx="685877" cy="269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=</a:t>
              </a:r>
            </a:p>
          </p:txBody>
        </p:sp>
        <p:sp>
          <p:nvSpPr>
            <p:cNvPr id="39" name="TextBox 38"/>
            <p:cNvSpPr txBox="1"/>
            <p:nvPr/>
          </p:nvSpPr>
          <p:spPr bwMode="auto">
            <a:xfrm>
              <a:off x="4953494" y="2394002"/>
              <a:ext cx="1192346" cy="269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7.905</a:t>
              </a:r>
            </a:p>
          </p:txBody>
        </p:sp>
        <p:sp>
          <p:nvSpPr>
            <p:cNvPr id="40" name="TextBox 6"/>
            <p:cNvSpPr txBox="1"/>
            <p:nvPr/>
          </p:nvSpPr>
          <p:spPr bwMode="auto">
            <a:xfrm>
              <a:off x="4883636" y="2694059"/>
              <a:ext cx="457252" cy="4381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50" dirty="0">
                  <a:solidFill>
                    <a:schemeClr val="bg1"/>
                  </a:solidFill>
                  <a:latin typeface="+mn-lt"/>
                </a:rPr>
                <a:t>√</a:t>
              </a: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5131314" y="2768677"/>
              <a:ext cx="943081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>
              <a:off x="4932854" y="2687709"/>
              <a:ext cx="1235214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 bwMode="auto">
            <a:xfrm>
              <a:off x="5099561" y="2790904"/>
              <a:ext cx="997062" cy="269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116.001.120</a:t>
              </a:r>
              <a:endParaRPr lang="en-US" sz="11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560386" y="3192567"/>
              <a:ext cx="2341827" cy="269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r    =  </a:t>
              </a:r>
              <a:r>
                <a:rPr lang="en-US" sz="1150" baseline="30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0,734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4313659" y="2548000"/>
              <a:ext cx="684290" cy="2683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=</a:t>
              </a:r>
            </a:p>
          </p:txBody>
        </p:sp>
        <p:grpSp>
          <p:nvGrpSpPr>
            <p:cNvPr id="85114" name="Group 59"/>
            <p:cNvGrpSpPr>
              <a:grpSpLocks/>
            </p:cNvGrpSpPr>
            <p:nvPr/>
          </p:nvGrpSpPr>
          <p:grpSpPr bwMode="auto">
            <a:xfrm>
              <a:off x="1104900" y="2398915"/>
              <a:ext cx="3314696" cy="748145"/>
              <a:chOff x="1160784" y="2398915"/>
              <a:chExt cx="3314696" cy="748145"/>
            </a:xfrm>
          </p:grpSpPr>
          <p:grpSp>
            <p:nvGrpSpPr>
              <p:cNvPr id="85115" name="Group 34"/>
              <p:cNvGrpSpPr>
                <a:grpSpLocks/>
              </p:cNvGrpSpPr>
              <p:nvPr/>
            </p:nvGrpSpPr>
            <p:grpSpPr bwMode="auto">
              <a:xfrm>
                <a:off x="1160784" y="2708478"/>
                <a:ext cx="3314696" cy="438582"/>
                <a:chOff x="5410204" y="919163"/>
                <a:chExt cx="3314696" cy="438582"/>
              </a:xfrm>
            </p:grpSpPr>
            <p:sp>
              <p:nvSpPr>
                <p:cNvPr id="50" name="TextBox 6"/>
                <p:cNvSpPr txBox="1"/>
                <p:nvPr/>
              </p:nvSpPr>
              <p:spPr bwMode="auto">
                <a:xfrm>
                  <a:off x="5410264" y="919033"/>
                  <a:ext cx="457252" cy="43817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250" dirty="0">
                      <a:solidFill>
                        <a:schemeClr val="bg1"/>
                      </a:solidFill>
                      <a:latin typeface="+mn-lt"/>
                    </a:rPr>
                    <a:t>√</a:t>
                  </a:r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 bwMode="auto">
                <a:xfrm>
                  <a:off x="5657942" y="993650"/>
                  <a:ext cx="295308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/>
              </p:nvSpPr>
              <p:spPr bwMode="auto">
                <a:xfrm>
                  <a:off x="5638890" y="1015876"/>
                  <a:ext cx="3086448" cy="26989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150" dirty="0">
                      <a:solidFill>
                        <a:schemeClr val="bg1"/>
                      </a:solidFill>
                      <a:latin typeface="Tahoma"/>
                      <a:cs typeface="Tahoma"/>
                    </a:rPr>
                    <a:t>(18.760 </a:t>
                  </a:r>
                  <a:r>
                    <a:rPr lang="el-GR" sz="1150" dirty="0">
                      <a:solidFill>
                        <a:schemeClr val="bg1"/>
                      </a:solidFill>
                      <a:latin typeface="Tahoma"/>
                      <a:cs typeface="Tahoma"/>
                    </a:rPr>
                    <a:t>−</a:t>
                  </a:r>
                  <a:r>
                    <a:rPr lang="en-US" sz="1150" dirty="0">
                      <a:solidFill>
                        <a:schemeClr val="bg1"/>
                      </a:solidFill>
                      <a:latin typeface="Tahoma"/>
                      <a:cs typeface="Tahoma"/>
                    </a:rPr>
                    <a:t> 17.956) (5.342.680 </a:t>
                  </a:r>
                  <a:r>
                    <a:rPr lang="el-GR" sz="1150" dirty="0">
                      <a:solidFill>
                        <a:schemeClr val="bg1"/>
                      </a:solidFill>
                      <a:latin typeface="Tahoma"/>
                      <a:cs typeface="Tahoma"/>
                    </a:rPr>
                    <a:t>−</a:t>
                  </a:r>
                  <a:r>
                    <a:rPr lang="en-US" sz="1150" dirty="0">
                      <a:solidFill>
                        <a:schemeClr val="bg1"/>
                      </a:solidFill>
                      <a:latin typeface="Tahoma"/>
                      <a:cs typeface="Tahoma"/>
                    </a:rPr>
                    <a:t> 5.198.400)</a:t>
                  </a:r>
                  <a:endPara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 bwMode="auto">
              <a:xfrm>
                <a:off x="1224351" y="2398765"/>
                <a:ext cx="3200761" cy="2698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313.425 </a:t>
                </a:r>
                <a:r>
                  <a:rPr lang="el-GR" sz="1150" dirty="0">
                    <a:solidFill>
                      <a:schemeClr val="bg1"/>
                    </a:solidFill>
                    <a:latin typeface="Tahoma"/>
                    <a:cs typeface="Tahoma"/>
                  </a:rPr>
                  <a:t>−</a:t>
                </a: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305.520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 bwMode="auto">
              <a:xfrm>
                <a:off x="1205299" y="2690884"/>
                <a:ext cx="3246803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354835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80F91-0F06-4383-A032-C80936E45F35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86019" name="TextBox 2"/>
          <p:cNvSpPr txBox="1">
            <a:spLocks noChangeArrowheads="1"/>
          </p:cNvSpPr>
          <p:nvPr/>
        </p:nvSpPr>
        <p:spPr bwMode="auto">
          <a:xfrm>
            <a:off x="555625" y="171450"/>
            <a:ext cx="784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>
                <a:solidFill>
                  <a:schemeClr val="bg1"/>
                </a:solidFill>
              </a:rPr>
              <a:t>Tabel: Nilai-nilai  r  Product  Moment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336669"/>
              </p:ext>
            </p:extLst>
          </p:nvPr>
        </p:nvGraphicFramePr>
        <p:xfrm>
          <a:off x="650875" y="609600"/>
          <a:ext cx="7315200" cy="5962892"/>
        </p:xfrm>
        <a:graphic>
          <a:graphicData uri="http://schemas.openxmlformats.org/drawingml/2006/table">
            <a:tbl>
              <a:tblPr firstRow="1" firstCol="1">
                <a:tableStyleId>{2A488322-F2BA-4B5B-9748-0D474271808F}</a:tableStyleId>
              </a:tblPr>
              <a:tblGrid>
                <a:gridCol w="662752"/>
                <a:gridCol w="887824"/>
                <a:gridCol w="887824"/>
                <a:gridCol w="662752"/>
                <a:gridCol w="887824"/>
                <a:gridCol w="887824"/>
                <a:gridCol w="662752"/>
                <a:gridCol w="887824"/>
                <a:gridCol w="887824"/>
              </a:tblGrid>
              <a:tr h="2293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N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Taraf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Signif</a:t>
                      </a:r>
                      <a:r>
                        <a:rPr lang="en-US" sz="1100" dirty="0"/>
                        <a:t>.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N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Taraf Signif.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N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Taraf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Signif</a:t>
                      </a:r>
                      <a:r>
                        <a:rPr lang="en-US" sz="1100" dirty="0"/>
                        <a:t>.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33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5%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1%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5%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1%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5%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1%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3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0,997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0,999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27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0,381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0,487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55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0,266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0,345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0,950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0,990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28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0,374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0,478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60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0,254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0,330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0,887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0,959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29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0,367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0,470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65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0,244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0,317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0,811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0,917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30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0,361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0,463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70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0,235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0,306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7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0,754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0,874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31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0,355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0,456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75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0,227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0,296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8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0,707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0,834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32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0,349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0,449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80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0,220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0,286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9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0,666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0,798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33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0,344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0,442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85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0,213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0,278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0,632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0,765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34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0,339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0,436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90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0,207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0,270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11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0,602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0,735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35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0,334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0,430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95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0,202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0,263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12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0,576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0,708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36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0,329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0,424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100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0,195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0,256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13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0,553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0,684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37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0,325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0,418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125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0,176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0,230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0,532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0,661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38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0,320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0,413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150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0,159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0,210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0,514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0,641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39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0,316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0,408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175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0,148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0,194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0,497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0,623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40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0,312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0,403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200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0,138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0,181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17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0,482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0,606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41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0,308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0,398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300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0,113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0,148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18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0,468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0,590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42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0,304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0,393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400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0,098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0,128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19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0,456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0,575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43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0,301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0,389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500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0,088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0,115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20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0,444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0,561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44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0,297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0,384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600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0,080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0,105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21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0,433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0,549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45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0,294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0,380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700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0,074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0,097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22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0,423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0,537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46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0,291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0,376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800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0,070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0,091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23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0,413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0,526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47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0,288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0,372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900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0,065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0,086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24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0,404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0,515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48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0,284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0,368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1000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0,062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0,081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25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0,396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0,505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49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0,281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0,364</a:t>
                      </a:r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26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0,388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0,496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50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0,279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0,361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5720" marR="45720" marT="18278" marB="1827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334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96C5B-F83A-4E81-A87A-1C4C71DE5C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685800"/>
            <a:ext cx="8324850" cy="5837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lIns="182880" tIns="182880"/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solidFill>
                  <a:schemeClr val="bg1"/>
                </a:solidFill>
                <a:latin typeface="+mn-lt"/>
              </a:rPr>
              <a:t>Selanjutnya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  <a:latin typeface="+mn-lt"/>
              </a:rPr>
              <a:t>dikonsultasikan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dibandingkan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)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nilai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korelasi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terdapat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pada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tabel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Pada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alfa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1%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derajat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bebas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(n </a:t>
            </a:r>
            <a:r>
              <a:rPr lang="el-GR" sz="2800" dirty="0">
                <a:solidFill>
                  <a:schemeClr val="bg1"/>
                </a:solidFill>
                <a:latin typeface="+mn-lt"/>
                <a:cs typeface="Tahoma"/>
              </a:rPr>
              <a:t>−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2),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diketahui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bahwa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nilai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r (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pada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tabel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adalah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0,442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demikian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karena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nilai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r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hasil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perhitungan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lebih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besar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daripada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nilai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r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tabel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(0,734 &gt; 0,442)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maka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signifikan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memberikan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alasan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menyimpulkan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bahwa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butir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pertanyaan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nomor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1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valid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dapat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digunakan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sebagai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instrumen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penelitian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).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Cara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yang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sama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dapat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digunakan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memperoleh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nilai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koefisien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korelasi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pertanyaan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butir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nomor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sampai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16. </a:t>
            </a:r>
            <a:endParaRPr lang="id-ID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82190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554037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id-ID" sz="2400" dirty="0" smtClean="0">
                <a:solidFill>
                  <a:schemeClr val="bg1"/>
                </a:solidFill>
              </a:rPr>
              <a:t>Faktor-Faktor Yang Mempengaruhi Validitas</a:t>
            </a:r>
            <a:br>
              <a:rPr lang="id-ID" sz="2400" dirty="0" smtClean="0">
                <a:solidFill>
                  <a:schemeClr val="bg1"/>
                </a:solidFill>
              </a:rPr>
            </a:b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marL="68263" indent="0">
              <a:spcBef>
                <a:spcPts val="1200"/>
              </a:spcBef>
              <a:buClrTx/>
              <a:buNone/>
            </a:pPr>
            <a:r>
              <a:rPr lang="id-ID" sz="2800" dirty="0" smtClean="0">
                <a:solidFill>
                  <a:schemeClr val="bg1"/>
                </a:solidFill>
              </a:rPr>
              <a:t>Banyak </a:t>
            </a:r>
            <a:r>
              <a:rPr lang="id-ID" sz="2800" dirty="0">
                <a:solidFill>
                  <a:schemeClr val="bg1"/>
                </a:solidFill>
              </a:rPr>
              <a:t>faktor yang dapat mempengaruhi hasil tes evaluasi tidak </a:t>
            </a:r>
            <a:r>
              <a:rPr lang="id-ID" sz="2800" dirty="0" smtClean="0">
                <a:solidFill>
                  <a:schemeClr val="bg1"/>
                </a:solidFill>
              </a:rPr>
              <a:t>valid</a:t>
            </a:r>
            <a:r>
              <a:rPr lang="id-ID" sz="2800" dirty="0">
                <a:solidFill>
                  <a:schemeClr val="bg1"/>
                </a:solidFill>
              </a:rPr>
              <a:t>. Beberapa faktor tersebut secara garis besar dapat </a:t>
            </a:r>
            <a:r>
              <a:rPr lang="id-ID" sz="2800" dirty="0" smtClean="0">
                <a:solidFill>
                  <a:schemeClr val="bg1"/>
                </a:solidFill>
              </a:rPr>
              <a:t>dibedakan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id-ID" sz="2800" dirty="0" smtClean="0">
                <a:solidFill>
                  <a:schemeClr val="bg1"/>
                </a:solidFill>
              </a:rPr>
              <a:t>menurut </a:t>
            </a:r>
            <a:r>
              <a:rPr lang="id-ID" sz="2800" dirty="0">
                <a:solidFill>
                  <a:schemeClr val="bg1"/>
                </a:solidFill>
              </a:rPr>
              <a:t>sumbernya, </a:t>
            </a:r>
            <a:r>
              <a:rPr lang="id-ID" sz="2800" dirty="0" smtClean="0">
                <a:solidFill>
                  <a:schemeClr val="bg1"/>
                </a:solidFill>
              </a:rPr>
              <a:t>yaitu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F</a:t>
            </a:r>
            <a:r>
              <a:rPr lang="id-ID" sz="2800" dirty="0" smtClean="0">
                <a:solidFill>
                  <a:schemeClr val="bg1"/>
                </a:solidFill>
              </a:rPr>
              <a:t>aktor </a:t>
            </a:r>
            <a:r>
              <a:rPr lang="id-ID" sz="2800" dirty="0">
                <a:solidFill>
                  <a:schemeClr val="bg1"/>
                </a:solidFill>
              </a:rPr>
              <a:t>internal dari tes,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F</a:t>
            </a:r>
            <a:r>
              <a:rPr lang="id-ID" sz="2800" dirty="0" smtClean="0">
                <a:solidFill>
                  <a:schemeClr val="bg1"/>
                </a:solidFill>
              </a:rPr>
              <a:t>aktor eksternal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id-ID" sz="2800" dirty="0" smtClean="0">
                <a:solidFill>
                  <a:schemeClr val="bg1"/>
                </a:solidFill>
              </a:rPr>
              <a:t>tes</a:t>
            </a:r>
            <a:r>
              <a:rPr lang="id-ID" sz="2800" dirty="0">
                <a:solidFill>
                  <a:schemeClr val="bg1"/>
                </a:solidFill>
              </a:rPr>
              <a:t>, dan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F</a:t>
            </a:r>
            <a:r>
              <a:rPr lang="id-ID" sz="2800" dirty="0" smtClean="0">
                <a:solidFill>
                  <a:schemeClr val="bg1"/>
                </a:solidFill>
              </a:rPr>
              <a:t>aktor </a:t>
            </a:r>
            <a:r>
              <a:rPr lang="id-ID" sz="2800" dirty="0">
                <a:solidFill>
                  <a:schemeClr val="bg1"/>
                </a:solidFill>
              </a:rPr>
              <a:t>yang berasal dari </a:t>
            </a:r>
            <a:r>
              <a:rPr lang="en-US" sz="2800" dirty="0" err="1" smtClean="0">
                <a:solidFill>
                  <a:schemeClr val="bg1"/>
                </a:solidFill>
              </a:rPr>
              <a:t>responden</a:t>
            </a:r>
            <a:r>
              <a:rPr lang="id-ID" sz="2800" dirty="0" smtClean="0">
                <a:solidFill>
                  <a:schemeClr val="bg1"/>
                </a:solidFill>
              </a:rPr>
              <a:t> </a:t>
            </a:r>
            <a:r>
              <a:rPr lang="id-ID" sz="2800" dirty="0">
                <a:solidFill>
                  <a:schemeClr val="bg1"/>
                </a:solidFill>
              </a:rPr>
              <a:t>yang bersangkutan</a:t>
            </a:r>
            <a:r>
              <a:rPr lang="id-ID" sz="2800" dirty="0" smtClean="0">
                <a:solidFill>
                  <a:schemeClr val="bg1"/>
                </a:solidFill>
              </a:rPr>
              <a:t>.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D670B-C9F9-47E7-B4A8-C23A7911208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554037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2400" b="1" dirty="0" smtClean="0">
                <a:solidFill>
                  <a:schemeClr val="bg1"/>
                </a:solidFill>
              </a:rPr>
              <a:t>RELIABILITAS INSTRUMEN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84350"/>
            <a:ext cx="8001000" cy="400685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tIns="182880" bIns="182880"/>
          <a:lstStyle/>
          <a:p>
            <a:pPr eaLnBrk="1" hangingPunct="1">
              <a:spcBef>
                <a:spcPts val="1200"/>
              </a:spcBef>
              <a:buClrTx/>
            </a:pPr>
            <a:r>
              <a:rPr lang="id-ID" altLang="id-ID" dirty="0" smtClean="0">
                <a:solidFill>
                  <a:schemeClr val="bg1"/>
                </a:solidFill>
              </a:rPr>
              <a:t>Menunjukkan konsistensi hasil pengukuran sekiranya alat pengukur itu digunakan oleh orang yang berlainan </a:t>
            </a:r>
            <a:r>
              <a:rPr lang="en-US" altLang="id-ID" dirty="0" err="1" smtClean="0">
                <a:solidFill>
                  <a:schemeClr val="bg1"/>
                </a:solidFill>
              </a:rPr>
              <a:t>pada</a:t>
            </a:r>
            <a:r>
              <a:rPr lang="id-ID" altLang="id-ID" dirty="0" smtClean="0">
                <a:solidFill>
                  <a:schemeClr val="bg1"/>
                </a:solidFill>
              </a:rPr>
              <a:t> waktu bersamaan atau digunakan oleh orang y</a:t>
            </a:r>
            <a:r>
              <a:rPr lang="en-US" altLang="id-ID" dirty="0" smtClean="0">
                <a:solidFill>
                  <a:schemeClr val="bg1"/>
                </a:solidFill>
              </a:rPr>
              <a:t>an</a:t>
            </a:r>
            <a:r>
              <a:rPr lang="id-ID" altLang="id-ID" dirty="0" smtClean="0">
                <a:solidFill>
                  <a:schemeClr val="bg1"/>
                </a:solidFill>
              </a:rPr>
              <a:t>g sama pada waktu berlainan.</a:t>
            </a:r>
            <a:r>
              <a:rPr lang="en-US" altLang="id-ID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ts val="1200"/>
              </a:spcBef>
              <a:buClrTx/>
            </a:pPr>
            <a:r>
              <a:rPr lang="id-ID" altLang="id-ID" dirty="0" smtClean="0">
                <a:solidFill>
                  <a:schemeClr val="bg1"/>
                </a:solidFill>
              </a:rPr>
              <a:t>Jadi</a:t>
            </a:r>
            <a:r>
              <a:rPr lang="en-US" altLang="id-ID" dirty="0" smtClean="0">
                <a:solidFill>
                  <a:schemeClr val="bg1"/>
                </a:solidFill>
              </a:rPr>
              <a:t>,</a:t>
            </a:r>
            <a:r>
              <a:rPr lang="id-ID" altLang="id-ID" dirty="0" smtClean="0">
                <a:solidFill>
                  <a:schemeClr val="bg1"/>
                </a:solidFill>
              </a:rPr>
              <a:t> secara implisit</a:t>
            </a:r>
            <a:r>
              <a:rPr lang="en-US" altLang="id-ID" dirty="0" smtClean="0">
                <a:solidFill>
                  <a:schemeClr val="bg1"/>
                </a:solidFill>
              </a:rPr>
              <a:t>,</a:t>
            </a:r>
            <a:r>
              <a:rPr lang="id-ID" altLang="id-ID" dirty="0" smtClean="0">
                <a:solidFill>
                  <a:schemeClr val="bg1"/>
                </a:solidFill>
              </a:rPr>
              <a:t> mengandung OB</a:t>
            </a:r>
            <a:r>
              <a:rPr lang="en-US" altLang="id-ID" dirty="0" smtClean="0">
                <a:solidFill>
                  <a:schemeClr val="bg1"/>
                </a:solidFill>
              </a:rPr>
              <a:t>J</a:t>
            </a:r>
            <a:r>
              <a:rPr lang="id-ID" altLang="id-ID" dirty="0" smtClean="0">
                <a:solidFill>
                  <a:schemeClr val="bg1"/>
                </a:solidFill>
              </a:rPr>
              <a:t>EKTIVITAS. 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B2F9F-1B0F-4182-9C0B-B8F53C1A7357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616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nimBg="1"/>
      <p:bldP spid="160771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1" y="108156"/>
            <a:ext cx="8534400" cy="501444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800" b="1" dirty="0" smtClean="0">
                <a:solidFill>
                  <a:schemeClr val="bg1"/>
                </a:solidFill>
              </a:rPr>
              <a:t>CARA PENGUKURAN RELIABILITAS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 txBox="1">
                <a:spLocks noChangeArrowheads="1"/>
              </p:cNvSpPr>
              <p:nvPr/>
            </p:nvSpPr>
            <p:spPr bwMode="auto">
              <a:xfrm>
                <a:off x="304800" y="817975"/>
                <a:ext cx="8534400" cy="5811426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tIns="182880"/>
              <a:lstStyle/>
              <a:p>
                <a:pPr marL="411163" indent="-342900">
                  <a:lnSpc>
                    <a:spcPct val="90000"/>
                  </a:lnSpc>
                  <a:spcBef>
                    <a:spcPts val="700"/>
                  </a:spcBef>
                  <a:buSzPct val="95000"/>
                  <a:buFont typeface="Wingdings" pitchFamily="2" charset="2"/>
                  <a:buChar char=""/>
                  <a:defRPr/>
                </a:pPr>
                <a:r>
                  <a:rPr lang="id-ID" sz="2400" b="1" dirty="0" smtClean="0">
                    <a:solidFill>
                      <a:schemeClr val="bg1"/>
                    </a:solidFill>
                    <a:latin typeface="+mn-lt"/>
                  </a:rPr>
                  <a:t>Cara </a:t>
                </a:r>
                <a:r>
                  <a:rPr lang="id-ID" sz="2400" b="1" dirty="0">
                    <a:solidFill>
                      <a:schemeClr val="bg1"/>
                    </a:solidFill>
                    <a:latin typeface="+mn-lt"/>
                  </a:rPr>
                  <a:t>pengukuran Ulang</a:t>
                </a:r>
              </a:p>
              <a:p>
                <a:pPr marL="739775" lvl="1" indent="-285750">
                  <a:lnSpc>
                    <a:spcPct val="9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"/>
                  <a:defRPr/>
                </a:pPr>
                <a:r>
                  <a:rPr lang="id-ID" sz="2000" dirty="0">
                    <a:solidFill>
                      <a:schemeClr val="bg1"/>
                    </a:solidFill>
                    <a:latin typeface="+mn-lt"/>
                  </a:rPr>
                  <a:t>Instrumen diberikan kepada responden yang sama pada waktu</a:t>
                </a:r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id-ID" sz="2000" dirty="0">
                    <a:solidFill>
                      <a:schemeClr val="bg1"/>
                    </a:solidFill>
                    <a:latin typeface="+mn-lt"/>
                  </a:rPr>
                  <a:t>berbeda</a:t>
                </a:r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.</a:t>
                </a:r>
                <a:endParaRPr lang="id-ID" sz="2000" dirty="0">
                  <a:solidFill>
                    <a:schemeClr val="bg1"/>
                  </a:solidFill>
                  <a:latin typeface="+mn-lt"/>
                </a:endParaRPr>
              </a:p>
              <a:p>
                <a:pPr marL="739775" lvl="1" indent="-285750">
                  <a:lnSpc>
                    <a:spcPct val="9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"/>
                  <a:defRPr/>
                </a:pPr>
                <a:r>
                  <a:rPr lang="id-ID" sz="2000" dirty="0">
                    <a:solidFill>
                      <a:schemeClr val="bg1"/>
                    </a:solidFill>
                    <a:latin typeface="+mn-lt"/>
                  </a:rPr>
                  <a:t>Skor total yang diperoleh pada pengukuran pertama dikorelasikan dengan skor total dengan pengukuran kedua</a:t>
                </a:r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.</a:t>
                </a:r>
                <a:endParaRPr lang="id-ID" sz="2000" dirty="0">
                  <a:solidFill>
                    <a:schemeClr val="bg1"/>
                  </a:solidFill>
                  <a:latin typeface="+mn-lt"/>
                </a:endParaRPr>
              </a:p>
              <a:p>
                <a:pPr marL="739775" lvl="1" indent="-285750">
                  <a:lnSpc>
                    <a:spcPct val="9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"/>
                  <a:defRPr/>
                </a:pPr>
                <a:r>
                  <a:rPr lang="id-ID" sz="2000" dirty="0">
                    <a:solidFill>
                      <a:schemeClr val="bg1"/>
                    </a:solidFill>
                    <a:latin typeface="+mn-lt"/>
                  </a:rPr>
                  <a:t>Rumus  korelasi yang digunakan berikut prosedurnya sama dengan menghitung validitas</a:t>
                </a:r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.</a:t>
                </a:r>
                <a:endParaRPr lang="id-ID" sz="2000" dirty="0">
                  <a:solidFill>
                    <a:schemeClr val="bg1"/>
                  </a:solidFill>
                  <a:latin typeface="+mn-lt"/>
                </a:endParaRPr>
              </a:p>
              <a:p>
                <a:pPr marL="411163" indent="-342900">
                  <a:lnSpc>
                    <a:spcPct val="90000"/>
                  </a:lnSpc>
                  <a:spcBef>
                    <a:spcPts val="700"/>
                  </a:spcBef>
                  <a:buSzPct val="95000"/>
                  <a:buFont typeface="Wingdings" pitchFamily="2" charset="2"/>
                  <a:buChar char=""/>
                  <a:defRPr/>
                </a:pPr>
                <a:r>
                  <a:rPr lang="id-ID" sz="2400" b="1" dirty="0">
                    <a:solidFill>
                      <a:schemeClr val="bg1"/>
                    </a:solidFill>
                    <a:latin typeface="+mn-lt"/>
                  </a:rPr>
                  <a:t>Cara Pengukuran Belah</a:t>
                </a:r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D</a:t>
                </a:r>
                <a:r>
                  <a:rPr lang="id-ID" sz="2400" b="1" dirty="0">
                    <a:solidFill>
                      <a:schemeClr val="bg1"/>
                    </a:solidFill>
                    <a:latin typeface="+mn-lt"/>
                  </a:rPr>
                  <a:t>ua</a:t>
                </a:r>
              </a:p>
              <a:p>
                <a:pPr marL="739775" lvl="1" indent="-285750">
                  <a:lnSpc>
                    <a:spcPct val="9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"/>
                  <a:defRPr/>
                </a:pPr>
                <a:r>
                  <a:rPr lang="id-ID" sz="2000" dirty="0">
                    <a:solidFill>
                      <a:schemeClr val="bg1"/>
                    </a:solidFill>
                    <a:latin typeface="+mn-lt"/>
                  </a:rPr>
                  <a:t>Instrumen dibelah menjadi dua bagian: </a:t>
                </a:r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n</a:t>
                </a:r>
                <a:r>
                  <a:rPr lang="id-ID" sz="2000" dirty="0">
                    <a:solidFill>
                      <a:schemeClr val="bg1"/>
                    </a:solidFill>
                    <a:latin typeface="+mn-lt"/>
                  </a:rPr>
                  <a:t>omor genap dan </a:t>
                </a:r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n</a:t>
                </a:r>
                <a:r>
                  <a:rPr lang="id-ID" sz="2000" dirty="0">
                    <a:solidFill>
                      <a:schemeClr val="bg1"/>
                    </a:solidFill>
                    <a:latin typeface="+mn-lt"/>
                  </a:rPr>
                  <a:t>omor ganjil</a:t>
                </a:r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.</a:t>
                </a:r>
                <a:endParaRPr lang="id-ID" sz="2000" dirty="0">
                  <a:solidFill>
                    <a:schemeClr val="bg1"/>
                  </a:solidFill>
                  <a:latin typeface="+mn-lt"/>
                </a:endParaRPr>
              </a:p>
              <a:p>
                <a:pPr marL="739775" lvl="1" indent="-285750">
                  <a:lnSpc>
                    <a:spcPct val="9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"/>
                  <a:defRPr/>
                </a:pPr>
                <a:r>
                  <a:rPr lang="id-ID" sz="2000" dirty="0">
                    <a:solidFill>
                      <a:schemeClr val="bg1"/>
                    </a:solidFill>
                    <a:latin typeface="+mn-lt"/>
                  </a:rPr>
                  <a:t>Skor total dari </a:t>
                </a:r>
                <a:r>
                  <a:rPr lang="en-US" sz="2000" dirty="0" err="1">
                    <a:solidFill>
                      <a:schemeClr val="bg1"/>
                    </a:solidFill>
                    <a:latin typeface="+mn-lt"/>
                  </a:rPr>
                  <a:t>setiap</a:t>
                </a:r>
                <a:r>
                  <a:rPr lang="id-ID" sz="2000" dirty="0">
                    <a:solidFill>
                      <a:schemeClr val="bg1"/>
                    </a:solidFill>
                    <a:latin typeface="+mn-lt"/>
                  </a:rPr>
                  <a:t> belahan dikorelasikan dengan rumus korelasi product moment. Hasilnya dikonversi dalam rumus SPEARMAN-BROWN:</a:t>
                </a:r>
              </a:p>
              <a:p>
                <a:pPr marL="739775" lvl="1" indent="-285750">
                  <a:lnSpc>
                    <a:spcPct val="90000"/>
                  </a:lnSpc>
                  <a:spcBef>
                    <a:spcPct val="20000"/>
                  </a:spcBef>
                  <a:buSzPct val="90000"/>
                  <a:defRPr/>
                </a:pPr>
                <a:r>
                  <a:rPr lang="id-ID" sz="2000" b="1" dirty="0" smtClean="0">
                    <a:solidFill>
                      <a:schemeClr val="bg1"/>
                    </a:solidFill>
                    <a:latin typeface="+mn-lt"/>
                  </a:rPr>
                  <a:t>                       </a:t>
                </a:r>
                <a:r>
                  <a:rPr lang="id-ID" sz="2000" b="1" dirty="0">
                    <a:solidFill>
                      <a:schemeClr val="bg1"/>
                    </a:solidFill>
                    <a:latin typeface="+mn-lt"/>
                  </a:rPr>
                  <a:t>2. r (pm)          </a:t>
                </a:r>
                <a:r>
                  <a:rPr lang="en-US" sz="2000" b="1" dirty="0">
                    <a:solidFill>
                      <a:schemeClr val="bg1"/>
                    </a:solidFill>
                    <a:latin typeface="+mn-lt"/>
                  </a:rPr>
                  <a:t>      </a:t>
                </a:r>
                <a:r>
                  <a:rPr lang="id-ID" sz="2000" b="1" dirty="0">
                    <a:solidFill>
                      <a:schemeClr val="bg1"/>
                    </a:solidFill>
                    <a:latin typeface="+mn-lt"/>
                  </a:rPr>
                  <a:t>  r (sb)  = nilai reliabilitas</a:t>
                </a:r>
              </a:p>
              <a:p>
                <a:pPr marL="739775" lvl="1" indent="-285750">
                  <a:lnSpc>
                    <a:spcPct val="90000"/>
                  </a:lnSpc>
                  <a:spcBef>
                    <a:spcPct val="20000"/>
                  </a:spcBef>
                  <a:buSzPct val="90000"/>
                  <a:defRPr/>
                </a:pPr>
                <a:r>
                  <a:rPr lang="id-ID" sz="2000" b="1" dirty="0">
                    <a:solidFill>
                      <a:schemeClr val="bg1"/>
                    </a:solidFill>
                    <a:latin typeface="+mn-lt"/>
                  </a:rPr>
                  <a:t>      r (sb) =  ---------------        </a:t>
                </a:r>
                <a:r>
                  <a:rPr lang="en-US" sz="2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id-ID" sz="2000" b="1" dirty="0">
                    <a:solidFill>
                      <a:schemeClr val="bg1"/>
                    </a:solidFill>
                    <a:latin typeface="+mn-lt"/>
                  </a:rPr>
                  <a:t>   r (pm) = nilai korelasi product moment</a:t>
                </a:r>
              </a:p>
              <a:p>
                <a:pPr marL="739775" lvl="1" indent="-285750">
                  <a:lnSpc>
                    <a:spcPct val="90000"/>
                  </a:lnSpc>
                  <a:spcBef>
                    <a:spcPct val="20000"/>
                  </a:spcBef>
                  <a:buSzPct val="90000"/>
                  <a:defRPr/>
                </a:pPr>
                <a:r>
                  <a:rPr lang="id-ID" sz="2000" b="1" dirty="0">
                    <a:solidFill>
                      <a:schemeClr val="bg1"/>
                    </a:solidFill>
                    <a:latin typeface="+mn-lt"/>
                  </a:rPr>
                  <a:t>                     1 + r (pm)</a:t>
                </a:r>
              </a:p>
              <a:p>
                <a:pPr marL="339725" indent="-342900">
                  <a:lnSpc>
                    <a:spcPct val="90000"/>
                  </a:lnSpc>
                  <a:spcBef>
                    <a:spcPts val="1800"/>
                  </a:spcBef>
                  <a:buSzPct val="90000"/>
                  <a:buFont typeface="Wingdings" panose="05000000000000000000" pitchFamily="2" charset="2"/>
                  <a:buChar char="§"/>
                  <a:defRPr/>
                </a:pPr>
                <a:r>
                  <a:rPr lang="en-US" sz="2400" b="1" dirty="0" smtClean="0">
                    <a:solidFill>
                      <a:schemeClr val="bg1"/>
                    </a:solidFill>
                    <a:latin typeface="+mn-lt"/>
                  </a:rPr>
                  <a:t>Cara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+mn-lt"/>
                  </a:rPr>
                  <a:t>dengan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+mn-lt"/>
                  </a:rPr>
                  <a:t>nilai</a:t>
                </a:r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id-ID" sz="2400" b="1" dirty="0" smtClean="0">
                    <a:solidFill>
                      <a:srgbClr val="C00000"/>
                    </a:solidFill>
                    <a:latin typeface="+mn-lt"/>
                  </a:rPr>
                  <a:t>Cronbach’s </a:t>
                </a:r>
                <a:r>
                  <a:rPr lang="id-ID" sz="2400" b="1" dirty="0">
                    <a:solidFill>
                      <a:srgbClr val="C00000"/>
                    </a:solidFill>
                    <a:latin typeface="+mn-lt"/>
                  </a:rPr>
                  <a:t>alpha </a:t>
                </a:r>
                <a:r>
                  <a:rPr lang="en-US" sz="2400" b="1" dirty="0">
                    <a:solidFill>
                      <a:srgbClr val="C00000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+mn-lt"/>
                  </a:rPr>
                  <a:t>)</a:t>
                </a:r>
              </a:p>
              <a:p>
                <a:pPr marL="739775" lvl="1" indent="-285750">
                  <a:lnSpc>
                    <a:spcPct val="90000"/>
                  </a:lnSpc>
                  <a:spcBef>
                    <a:spcPct val="20000"/>
                  </a:spcBef>
                  <a:buSzPct val="90000"/>
                  <a:defRPr/>
                </a:pPr>
                <a:endParaRPr lang="id-ID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817975"/>
                <a:ext cx="8534400" cy="5811426"/>
              </a:xfrm>
              <a:prstGeom prst="rect">
                <a:avLst/>
              </a:prstGeom>
              <a:blipFill rotWithShape="1">
                <a:blip r:embed="rId3"/>
                <a:stretch>
                  <a:fillRect l="-571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5831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98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98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98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98" decel="100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98" decel="100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40AEF-6C42-42B8-BAA5-174B8468A8B5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0115" name="TextBox 4"/>
          <p:cNvSpPr txBox="1">
            <a:spLocks noChangeArrowheads="1"/>
          </p:cNvSpPr>
          <p:nvPr/>
        </p:nvSpPr>
        <p:spPr bwMode="auto">
          <a:xfrm>
            <a:off x="6115050" y="6346825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altLang="id-ID" sz="1200" i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bersambung</a:t>
            </a:r>
            <a:r>
              <a:rPr lang="en-US" altLang="id-ID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156546"/>
              </p:ext>
            </p:extLst>
          </p:nvPr>
        </p:nvGraphicFramePr>
        <p:xfrm>
          <a:off x="658813" y="844550"/>
          <a:ext cx="7543800" cy="5467468"/>
        </p:xfrm>
        <a:graphic>
          <a:graphicData uri="http://schemas.openxmlformats.org/drawingml/2006/table">
            <a:tbl>
              <a:tblPr firstRow="1" firstCol="1">
                <a:tableStyleId>{74C1A8A3-306A-4EB7-A6B1-4F7E0EB9C5D6}</a:tableStyleId>
              </a:tblPr>
              <a:tblGrid>
                <a:gridCol w="1635644"/>
                <a:gridCol w="981617"/>
                <a:gridCol w="981617"/>
                <a:gridCol w="1314974"/>
                <a:gridCol w="1314974"/>
                <a:gridCol w="1314974"/>
              </a:tblGrid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Responden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X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Y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X</a:t>
                      </a:r>
                      <a:r>
                        <a:rPr lang="en-US" sz="1200" baseline="300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Y</a:t>
                      </a:r>
                      <a:r>
                        <a:rPr lang="en-US" sz="1200" baseline="300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XY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5.476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4.900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5.180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47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2.209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2.500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2.350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5.776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6.084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5.928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3.844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4.225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4.030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2.704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2.916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2.808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5.476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6.084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5.772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1.764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2.025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1.890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5.184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4.900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5.040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3.364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3.481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3.422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6.084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6.084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6.084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2.916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2.704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2.808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3.364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3.600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3.480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4.096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4.761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4.416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4.761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4.900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4.830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80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6.400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6.084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6.240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4.761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4.096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4.416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17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80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6.400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6.241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6.320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3.364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3.600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3.480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3.136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3.600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3.360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4.356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3.600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3.960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21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60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3.481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3.600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3.540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  <a:tr h="237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74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70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5.476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4.900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5.180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8" marB="27418" anchor="ctr"/>
                </a:tc>
              </a:tr>
            </a:tbl>
          </a:graphicData>
        </a:graphic>
      </p:graphicFrame>
      <p:sp>
        <p:nvSpPr>
          <p:cNvPr id="90265" name="TextBox 2"/>
          <p:cNvSpPr txBox="1">
            <a:spLocks noChangeArrowheads="1"/>
          </p:cNvSpPr>
          <p:nvPr/>
        </p:nvSpPr>
        <p:spPr bwMode="auto">
          <a:xfrm>
            <a:off x="555625" y="17145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>
                <a:solidFill>
                  <a:schemeClr val="bg1"/>
                </a:solidFill>
              </a:rPr>
              <a:t>CONTOH CARA PENGUKURAN ULANG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>
                <a:solidFill>
                  <a:schemeClr val="bg1"/>
                </a:solidFill>
              </a:rPr>
              <a:t>Tabel: Perhitungan Reliabilitas dengan Cara Pengukuran Ulang</a:t>
            </a:r>
          </a:p>
        </p:txBody>
      </p:sp>
    </p:spTree>
    <p:extLst>
      <p:ext uri="{BB962C8B-B14F-4D97-AF65-F5344CB8AC3E}">
        <p14:creationId xmlns:p14="http://schemas.microsoft.com/office/powerpoint/2010/main" val="3524797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5715000" cy="533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dirty="0" smtClean="0">
                <a:solidFill>
                  <a:schemeClr val="bg1"/>
                </a:solidFill>
              </a:rPr>
              <a:t>Contoh: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MENYUSUN INSTRUMEN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FBBAE1-2610-46DE-8219-A14E6064C64F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334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406400" indent="-33813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id-ID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Rumusan masalah penelitian:</a:t>
            </a:r>
            <a:endParaRPr lang="en-US" sz="24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406400" indent="-33813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	</a:t>
            </a: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Sejauh</a:t>
            </a:r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mana pengaruh motivasi terhadap prestasi kerja karyawan di</a:t>
            </a:r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perusahaan X?</a:t>
            </a:r>
            <a:endParaRPr lang="en-US" sz="24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406400" indent="-338138" eaLnBrk="1" fontAlgn="auto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	</a:t>
            </a:r>
            <a:r>
              <a:rPr lang="id-ID" sz="2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Definisi:</a:t>
            </a: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id-ID" sz="2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Menurut Terry </a:t>
            </a: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</a:t>
            </a:r>
            <a:r>
              <a:rPr lang="id-ID" sz="2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1997</a:t>
            </a: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:</a:t>
            </a:r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id-ID" sz="2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390</a:t>
            </a: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,</a:t>
            </a:r>
            <a:r>
              <a:rPr lang="en-US" sz="2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id-ID" sz="2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motivasi adalah keinginan yang terdapat pada seorang individu y</a:t>
            </a:r>
            <a:r>
              <a:rPr lang="en-US" sz="2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an</a:t>
            </a:r>
            <a:r>
              <a:rPr lang="id-ID" sz="2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g merangsangnya untuk melakukan tindakan</a:t>
            </a: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</a:p>
          <a:p>
            <a:pPr marL="406400" indent="-338138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Jadi, berdasarkan definisi ini, seseorang bertindak untuk melakukan sesuatu karena ada rangsangan yang bisa jadi merupakan pemenuhan kebutuhan.  Kita hubungkan dengan teori Maslow tentang Teori Hierarki kebutuhan  y</a:t>
            </a:r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an</a:t>
            </a: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g</a:t>
            </a:r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terdiri</a:t>
            </a:r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atas</a:t>
            </a:r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5 tingkat kebutuhan</a:t>
            </a:r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, </a:t>
            </a: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yaitu </a:t>
            </a:r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k</a:t>
            </a: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ebutuhan fisiologis, keamanan dan rasa aman, kebutuhan sosial, harga diri, </a:t>
            </a:r>
            <a:r>
              <a:rPr lang="en-US" sz="24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aktualisasi diri</a:t>
            </a:r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</a:p>
          <a:p>
            <a:pPr marL="406400" indent="-338138" eaLnBrk="1" fontAlgn="auto" hangingPunct="1">
              <a:spcBef>
                <a:spcPts val="120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Kelima tingkat kebutuhan ini sebagai dimensi dari motivasi.</a:t>
            </a:r>
          </a:p>
          <a:p>
            <a:pPr marL="406400" indent="-338138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Dari </a:t>
            </a:r>
            <a:r>
              <a:rPr lang="en-US" sz="24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setiap</a:t>
            </a: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dimensi itu</a:t>
            </a:r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,</a:t>
            </a:r>
            <a:r>
              <a:rPr lang="id-ID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cari indikator-indikatornya (perhatikan tabel berikut)</a:t>
            </a:r>
            <a:r>
              <a:rPr lang="en-US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  <a:endParaRPr lang="id-ID" sz="2400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5800" y="4655793"/>
            <a:ext cx="7848600" cy="19736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138" name="TextBox 2"/>
          <p:cNvSpPr txBox="1">
            <a:spLocks noChangeArrowheads="1"/>
          </p:cNvSpPr>
          <p:nvPr/>
        </p:nvSpPr>
        <p:spPr bwMode="auto">
          <a:xfrm>
            <a:off x="652923" y="264072"/>
            <a:ext cx="7848600" cy="338554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 dirty="0" err="1" smtClean="0"/>
              <a:t>Tabel</a:t>
            </a:r>
            <a:r>
              <a:rPr lang="en-US" altLang="id-ID" sz="1600" b="1" dirty="0"/>
              <a:t>: (</a:t>
            </a:r>
            <a:r>
              <a:rPr lang="en-US" altLang="id-ID" sz="1600" b="1" i="1" dirty="0" err="1"/>
              <a:t>lanjutan</a:t>
            </a:r>
            <a:r>
              <a:rPr lang="en-US" altLang="id-ID" sz="1600" b="1" dirty="0"/>
              <a:t>)  </a:t>
            </a:r>
            <a:r>
              <a:rPr lang="en-US" altLang="id-ID" sz="1600" b="1" dirty="0" err="1"/>
              <a:t>Perhitungan</a:t>
            </a:r>
            <a:r>
              <a:rPr lang="en-US" altLang="id-ID" sz="1600" b="1" dirty="0"/>
              <a:t> </a:t>
            </a:r>
            <a:r>
              <a:rPr lang="en-US" altLang="id-ID" sz="1600" b="1" dirty="0" err="1"/>
              <a:t>Reliabilitas</a:t>
            </a:r>
            <a:r>
              <a:rPr lang="en-US" altLang="id-ID" sz="1600" b="1" dirty="0"/>
              <a:t> </a:t>
            </a:r>
            <a:r>
              <a:rPr lang="en-US" altLang="id-ID" sz="1600" b="1" dirty="0" err="1"/>
              <a:t>dengan</a:t>
            </a:r>
            <a:r>
              <a:rPr lang="en-US" altLang="id-ID" sz="1600" b="1" dirty="0"/>
              <a:t> Cara </a:t>
            </a:r>
            <a:r>
              <a:rPr lang="en-US" altLang="id-ID" sz="1600" b="1" dirty="0" err="1"/>
              <a:t>Pengukuran</a:t>
            </a:r>
            <a:r>
              <a:rPr lang="en-US" altLang="id-ID" sz="1600" b="1" dirty="0"/>
              <a:t> </a:t>
            </a:r>
            <a:r>
              <a:rPr lang="en-US" altLang="id-ID" sz="1600" b="1" dirty="0" err="1"/>
              <a:t>Ulang</a:t>
            </a:r>
            <a:endParaRPr lang="en-US" altLang="id-ID" sz="1600" b="1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1FA81C-F2B9-402B-830A-6692DCCEB3C9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09245"/>
              </p:ext>
            </p:extLst>
          </p:nvPr>
        </p:nvGraphicFramePr>
        <p:xfrm>
          <a:off x="658813" y="841375"/>
          <a:ext cx="7658100" cy="3565620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1660426"/>
                <a:gridCol w="996490"/>
                <a:gridCol w="996490"/>
                <a:gridCol w="1334898"/>
                <a:gridCol w="1334898"/>
                <a:gridCol w="1334898"/>
              </a:tblGrid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Responden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X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Y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X</a:t>
                      </a:r>
                      <a:r>
                        <a:rPr lang="en-US" sz="1200" baseline="300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Y</a:t>
                      </a:r>
                      <a:r>
                        <a:rPr lang="en-US" sz="1200" baseline="300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XY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23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64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65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4.096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4.225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4.160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3.600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4.096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3.840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5.329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4.900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5.110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80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80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6.400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6.400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6.400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27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3.481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3.600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3.540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2.809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2.916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2.862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80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6.241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6.400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6.320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4.900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5.476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5.180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31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38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47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1.444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2.209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1.786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5.184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4.900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5.040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33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5.776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5.476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5.624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60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4.096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3.600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3.840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35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72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4.900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5.184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/>
                        <a:t>5.040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</a:tr>
              <a:tr h="23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Jumlah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2.280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2.299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152.648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154.267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/>
                        <a:t>153.276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7" marR="49427" marT="27414" marB="27414" anchor="ctr"/>
                </a:tc>
              </a:tr>
            </a:tbl>
          </a:graphicData>
        </a:graphic>
      </p:graphicFrame>
      <p:grpSp>
        <p:nvGrpSpPr>
          <p:cNvPr id="91242" name="Group 38"/>
          <p:cNvGrpSpPr>
            <a:grpSpLocks/>
          </p:cNvGrpSpPr>
          <p:nvPr/>
        </p:nvGrpSpPr>
        <p:grpSpPr bwMode="auto">
          <a:xfrm>
            <a:off x="1406525" y="4691063"/>
            <a:ext cx="5983288" cy="1862137"/>
            <a:chOff x="615945" y="990600"/>
            <a:chExt cx="5983292" cy="1862260"/>
          </a:xfrm>
        </p:grpSpPr>
        <p:sp>
          <p:nvSpPr>
            <p:cNvPr id="40" name="TextBox 39"/>
            <p:cNvSpPr txBox="1"/>
            <p:nvPr/>
          </p:nvSpPr>
          <p:spPr bwMode="auto">
            <a:xfrm>
              <a:off x="620708" y="1146185"/>
              <a:ext cx="685800" cy="2683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r    =</a:t>
              </a: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1225545" y="990600"/>
              <a:ext cx="3857628" cy="269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35</a:t>
              </a:r>
              <a:r>
                <a:rPr lang="en-US" sz="1150" baseline="30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(153.276) </a:t>
              </a:r>
              <a:r>
                <a:rPr lang="el-GR" sz="1150" dirty="0">
                  <a:solidFill>
                    <a:schemeClr val="bg1"/>
                  </a:solidFill>
                  <a:latin typeface="Tahoma"/>
                  <a:cs typeface="Tahoma"/>
                </a:rPr>
                <a:t>−</a:t>
              </a: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(2.280 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×</a:t>
              </a: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2.299) </a:t>
              </a:r>
            </a:p>
          </p:txBody>
        </p:sp>
        <p:sp>
          <p:nvSpPr>
            <p:cNvPr id="42" name="TextBox 6"/>
            <p:cNvSpPr txBox="1"/>
            <p:nvPr/>
          </p:nvSpPr>
          <p:spPr bwMode="auto">
            <a:xfrm>
              <a:off x="1141408" y="1289070"/>
              <a:ext cx="457200" cy="4397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50" dirty="0">
                  <a:solidFill>
                    <a:schemeClr val="bg1"/>
                  </a:solidFill>
                  <a:latin typeface="+mn-lt"/>
                </a:rPr>
                <a:t>√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389059" y="1363687"/>
              <a:ext cx="3611564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>
              <a:off x="1190620" y="1282719"/>
              <a:ext cx="3932241" cy="1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 bwMode="auto">
            <a:xfrm>
              <a:off x="1357308" y="1387501"/>
              <a:ext cx="3706814" cy="2683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[</a:t>
              </a:r>
              <a:r>
                <a:rPr lang="en-US" sz="1150" baseline="30000" dirty="0">
                  <a:solidFill>
                    <a:schemeClr val="bg1"/>
                  </a:solidFill>
                  <a:latin typeface="Tahoma"/>
                  <a:cs typeface="Tahoma"/>
                </a:rPr>
                <a:t> 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35</a:t>
              </a:r>
              <a:r>
                <a:rPr lang="en-US" sz="1150" baseline="30000" dirty="0">
                  <a:solidFill>
                    <a:schemeClr val="bg1"/>
                  </a:solidFill>
                  <a:latin typeface="Tahoma"/>
                  <a:cs typeface="Tahoma"/>
                </a:rPr>
                <a:t> 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(152.648) </a:t>
              </a:r>
              <a:r>
                <a:rPr lang="el-GR" sz="1150" dirty="0">
                  <a:solidFill>
                    <a:schemeClr val="bg1"/>
                  </a:solidFill>
                  <a:latin typeface="Tahoma"/>
                  <a:cs typeface="Tahoma"/>
                </a:rPr>
                <a:t>−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 (2.280)</a:t>
              </a:r>
              <a:r>
                <a:rPr lang="en-US" sz="1150" baseline="30000" dirty="0">
                  <a:solidFill>
                    <a:schemeClr val="bg1"/>
                  </a:solidFill>
                  <a:latin typeface="Tahoma"/>
                  <a:cs typeface="Tahoma"/>
                </a:rPr>
                <a:t>2 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] [</a:t>
              </a:r>
              <a:r>
                <a:rPr lang="en-US" sz="1150" baseline="30000" dirty="0">
                  <a:solidFill>
                    <a:schemeClr val="bg1"/>
                  </a:solidFill>
                  <a:latin typeface="Tahoma"/>
                  <a:cs typeface="Tahoma"/>
                </a:rPr>
                <a:t> 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35</a:t>
              </a:r>
              <a:r>
                <a:rPr lang="en-US" sz="1150" baseline="30000" dirty="0">
                  <a:solidFill>
                    <a:schemeClr val="bg1"/>
                  </a:solidFill>
                  <a:latin typeface="Tahoma"/>
                  <a:cs typeface="Tahoma"/>
                </a:rPr>
                <a:t> 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(154.267) </a:t>
              </a:r>
              <a:r>
                <a:rPr lang="el-GR" sz="1150" dirty="0">
                  <a:solidFill>
                    <a:schemeClr val="bg1"/>
                  </a:solidFill>
                  <a:latin typeface="Tahoma"/>
                  <a:cs typeface="Tahoma"/>
                </a:rPr>
                <a:t>−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 (2.299)</a:t>
              </a:r>
              <a:r>
                <a:rPr lang="en-US" sz="1150" baseline="30000" dirty="0">
                  <a:solidFill>
                    <a:schemeClr val="bg1"/>
                  </a:solidFill>
                  <a:latin typeface="Tahoma"/>
                  <a:cs typeface="Tahoma"/>
                </a:rPr>
                <a:t>2 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]</a:t>
              </a:r>
              <a:endParaRPr lang="en-US" sz="11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1365246" y="2186066"/>
              <a:ext cx="3486152" cy="269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(5.342.680 </a:t>
              </a:r>
              <a:r>
                <a:rPr lang="el-GR" sz="1150" dirty="0">
                  <a:solidFill>
                    <a:schemeClr val="bg1"/>
                  </a:solidFill>
                  <a:latin typeface="Tahoma"/>
                  <a:cs typeface="Tahoma"/>
                </a:rPr>
                <a:t>−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 5.198.400) (5.399.345 </a:t>
              </a:r>
              <a:r>
                <a:rPr lang="el-GR" sz="1150" dirty="0">
                  <a:solidFill>
                    <a:schemeClr val="bg1"/>
                  </a:solidFill>
                  <a:latin typeface="Tahoma"/>
                  <a:cs typeface="Tahoma"/>
                </a:rPr>
                <a:t>−</a:t>
              </a: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 5.285.401)</a:t>
              </a:r>
              <a:endParaRPr lang="en-US" sz="11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" name="TextBox 6"/>
            <p:cNvSpPr txBox="1"/>
            <p:nvPr/>
          </p:nvSpPr>
          <p:spPr bwMode="auto">
            <a:xfrm>
              <a:off x="1142995" y="2089223"/>
              <a:ext cx="635000" cy="4381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50" dirty="0">
                  <a:solidFill>
                    <a:schemeClr val="bg1"/>
                  </a:solidFill>
                  <a:latin typeface="+mn-lt"/>
                </a:rPr>
                <a:t>√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1390646" y="2163839"/>
              <a:ext cx="333692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 bwMode="auto">
            <a:xfrm>
              <a:off x="1206495" y="1779639"/>
              <a:ext cx="3614740" cy="2683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5.364.660 </a:t>
              </a:r>
              <a:r>
                <a:rPr lang="el-GR" sz="1150" dirty="0">
                  <a:solidFill>
                    <a:schemeClr val="bg1"/>
                  </a:solidFill>
                  <a:latin typeface="Tahoma"/>
                  <a:cs typeface="Tahoma"/>
                </a:rPr>
                <a:t>−</a:t>
              </a: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5.241.720</a:t>
              </a: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1187445" y="2071758"/>
              <a:ext cx="3657602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 bwMode="auto">
            <a:xfrm>
              <a:off x="647695" y="1932049"/>
              <a:ext cx="685800" cy="269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=</a:t>
              </a: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5232398" y="1778052"/>
              <a:ext cx="1354139" cy="269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122.940</a:t>
              </a:r>
            </a:p>
          </p:txBody>
        </p:sp>
        <p:sp>
          <p:nvSpPr>
            <p:cNvPr id="53" name="TextBox 6"/>
            <p:cNvSpPr txBox="1"/>
            <p:nvPr/>
          </p:nvSpPr>
          <p:spPr bwMode="auto">
            <a:xfrm>
              <a:off x="5175248" y="2078109"/>
              <a:ext cx="457200" cy="4381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50" dirty="0">
                  <a:solidFill>
                    <a:schemeClr val="bg1"/>
                  </a:solidFill>
                  <a:latin typeface="+mn-lt"/>
                </a:rPr>
                <a:t>√</a:t>
              </a: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5422898" y="2152727"/>
              <a:ext cx="1096964" cy="15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>
              <a:off x="5224461" y="2071758"/>
              <a:ext cx="1371601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 bwMode="auto">
            <a:xfrm>
              <a:off x="5391148" y="2174953"/>
              <a:ext cx="1208089" cy="269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/>
                  <a:cs typeface="Tahoma"/>
                </a:rPr>
                <a:t>16.439.840.320</a:t>
              </a:r>
              <a:endParaRPr lang="en-US" sz="11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615945" y="2582967"/>
              <a:ext cx="2341565" cy="269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r    = </a:t>
              </a:r>
              <a:r>
                <a:rPr lang="en-US" sz="1150" baseline="30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0,9588</a:t>
              </a:r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4686298" y="1932049"/>
              <a:ext cx="685800" cy="269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8168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81015-9A69-44ED-A108-5E8370D5A0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39994" y="990600"/>
            <a:ext cx="8275638" cy="3962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lIns="182880" tIns="182880"/>
          <a:lstStyle/>
          <a:p>
            <a:pPr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sz="3000" dirty="0" err="1">
                <a:solidFill>
                  <a:schemeClr val="bg1"/>
                </a:solidFill>
                <a:latin typeface="+mn-lt"/>
              </a:rPr>
              <a:t>Nilai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koefisien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korelasi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dibandingkan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dengan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nilai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r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dalam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tabel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Pada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alfa 1%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derajat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bebas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+mn-lt"/>
              </a:rPr>
              <a:t>          (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n </a:t>
            </a:r>
            <a:r>
              <a:rPr lang="el-GR" sz="3000" dirty="0">
                <a:solidFill>
                  <a:schemeClr val="bg1"/>
                </a:solidFill>
                <a:latin typeface="+mn-lt"/>
                <a:cs typeface="Tahoma"/>
              </a:rPr>
              <a:t>−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+mn-lt"/>
              </a:rPr>
              <a:t>2),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diketahui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bahwa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nilai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r (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pada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tabel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)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adalah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0,442.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Dengan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demikian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nilai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koefisien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korelasi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hasil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perhitungan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lebih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besar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daripada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nilai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r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tabel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(0,9588 &gt; 0,442);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uji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reliabilitas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signifikan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Dengan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kata lain,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instrumen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n-lt"/>
              </a:rPr>
              <a:t>penelitian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reliabel.</a:t>
            </a:r>
            <a:r>
              <a:rPr lang="en-US" sz="3000" baseline="30000" dirty="0">
                <a:solidFill>
                  <a:schemeClr val="bg1"/>
                </a:solidFill>
                <a:latin typeface="+mn-lt"/>
                <a:cs typeface="Tahoma"/>
              </a:rPr>
              <a:t>*</a:t>
            </a:r>
            <a:endParaRPr lang="id-ID" sz="3000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39994" y="5857568"/>
            <a:ext cx="8275638" cy="8382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sz="1600" dirty="0">
                <a:solidFill>
                  <a:schemeClr val="bg1"/>
                </a:solidFill>
                <a:latin typeface="Tahoma"/>
                <a:cs typeface="Tahoma"/>
              </a:rPr>
              <a:t>*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Perhitungan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cara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“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belah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dua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”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dapat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dilihat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pada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buku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penulis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[Anwar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Sanusi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+mn-lt"/>
              </a:rPr>
              <a:t>Metodologi</a:t>
            </a:r>
            <a:r>
              <a:rPr lang="en-US" sz="16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+mn-lt"/>
              </a:rPr>
              <a:t>Penelitian</a:t>
            </a:r>
            <a:r>
              <a:rPr lang="en-US" sz="16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+mn-lt"/>
              </a:rPr>
              <a:t>Bisnis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(Jakarta: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Penerbit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Salemba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, 2011 )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atau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referensi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lain yang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membahas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mengenai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“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pengukuran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instrumen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”.] </a:t>
            </a:r>
            <a:endParaRPr lang="id-ID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22075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08E70-4FA7-48F6-954A-E056F1618238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3187" name="TextBox 2"/>
          <p:cNvSpPr txBox="1">
            <a:spLocks noChangeArrowheads="1"/>
          </p:cNvSpPr>
          <p:nvPr/>
        </p:nvSpPr>
        <p:spPr bwMode="auto">
          <a:xfrm>
            <a:off x="555625" y="17145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>
                <a:solidFill>
                  <a:schemeClr val="bg1"/>
                </a:solidFill>
              </a:rPr>
              <a:t>CONTOH CARA BELAH DUA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>
                <a:solidFill>
                  <a:schemeClr val="bg1"/>
                </a:solidFill>
              </a:rPr>
              <a:t>Tabel: Skor Butir Nomor Ganjil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840973"/>
              </p:ext>
            </p:extLst>
          </p:nvPr>
        </p:nvGraphicFramePr>
        <p:xfrm>
          <a:off x="1038225" y="838200"/>
          <a:ext cx="7038976" cy="5638800"/>
        </p:xfrm>
        <a:graphic>
          <a:graphicData uri="http://schemas.openxmlformats.org/drawingml/2006/table">
            <a:tbl>
              <a:tblPr/>
              <a:tblGrid>
                <a:gridCol w="1219011"/>
                <a:gridCol w="609506"/>
                <a:gridCol w="609506"/>
                <a:gridCol w="609506"/>
                <a:gridCol w="609506"/>
                <a:gridCol w="609506"/>
                <a:gridCol w="609506"/>
                <a:gridCol w="609506"/>
                <a:gridCol w="609506"/>
                <a:gridCol w="943917"/>
              </a:tblGrid>
              <a:tr h="1098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Responden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Skor Butir Nomor Ganjil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Skor Total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9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9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11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13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15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37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27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17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27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27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32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35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5" marR="494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1822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8F32E-3E4A-44A4-9E88-B8360000B012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555625" y="17145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>
                <a:solidFill>
                  <a:schemeClr val="bg1"/>
                </a:solidFill>
              </a:rPr>
              <a:t>CONTOH CARA BELAH DUA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>
                <a:solidFill>
                  <a:schemeClr val="bg1"/>
                </a:solidFill>
              </a:rPr>
              <a:t>Tabel: Skor Butir Nomor Genap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46453"/>
              </p:ext>
            </p:extLst>
          </p:nvPr>
        </p:nvGraphicFramePr>
        <p:xfrm>
          <a:off x="1039813" y="838200"/>
          <a:ext cx="7037385" cy="5638800"/>
        </p:xfrm>
        <a:graphic>
          <a:graphicData uri="http://schemas.openxmlformats.org/drawingml/2006/table">
            <a:tbl>
              <a:tblPr/>
              <a:tblGrid>
                <a:gridCol w="1218737"/>
                <a:gridCol w="609368"/>
                <a:gridCol w="609368"/>
                <a:gridCol w="609368"/>
                <a:gridCol w="609368"/>
                <a:gridCol w="609368"/>
                <a:gridCol w="609368"/>
                <a:gridCol w="609368"/>
                <a:gridCol w="609368"/>
                <a:gridCol w="943704"/>
              </a:tblGrid>
              <a:tr h="1098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Responden</a:t>
                      </a:r>
                      <a:endParaRPr lang="en-US" sz="1000" dirty="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Skor Butir Nomor Genap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Skor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Total</a:t>
                      </a:r>
                      <a:endParaRPr lang="en-US" sz="1000" dirty="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</a:tr>
              <a:tr h="109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8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10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12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14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16</a:t>
                      </a:r>
                      <a:endParaRPr lang="en-US" sz="1000" dirty="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37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8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9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10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11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27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12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13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14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15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16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17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18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19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21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22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23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32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24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25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38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26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27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30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28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29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39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30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35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31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19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32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38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33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38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34</a:t>
                      </a:r>
                      <a:endParaRPr lang="en-US" sz="100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32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35</a:t>
                      </a:r>
                      <a:endParaRPr lang="en-US" sz="1000" dirty="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36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9" marR="4942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691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248094"/>
              </p:ext>
            </p:extLst>
          </p:nvPr>
        </p:nvGraphicFramePr>
        <p:xfrm>
          <a:off x="1044575" y="835025"/>
          <a:ext cx="7032625" cy="5694373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1524811"/>
                <a:gridCol w="915102"/>
                <a:gridCol w="915102"/>
                <a:gridCol w="1225870"/>
                <a:gridCol w="1225870"/>
                <a:gridCol w="1225870"/>
              </a:tblGrid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err="1"/>
                        <a:t>Responden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X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Y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X</a:t>
                      </a:r>
                      <a:r>
                        <a:rPr lang="en-US" sz="1000" baseline="30000"/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Y</a:t>
                      </a:r>
                      <a:r>
                        <a:rPr lang="en-US" sz="1000" baseline="30000"/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/>
                        <a:t>XY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1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37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37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1.369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1.369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1.369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2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576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529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552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38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1.444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1.444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1.444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961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961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961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26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676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676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676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1.444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1.296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1.368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7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20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400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484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440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1.296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1.296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1.296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29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841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841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841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40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1.444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1.600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1.520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27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27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729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729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729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841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841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841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1.024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1.024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1.024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1.156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1.225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1.190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40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40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1.600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1.600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1.600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1.156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1.225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1.190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17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40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40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1.600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1.600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1.600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841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841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841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784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784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784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1.089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1.089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1.089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841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900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870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1.296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1.444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1.368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1.024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1.024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1.024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961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841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899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1.225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1.444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1.330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40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40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1.600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1.600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1.600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27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841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900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870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27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729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676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702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29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40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1.600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1.521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1.560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30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1.225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1.225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1.225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19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361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361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361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1.156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1.444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1.292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33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38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1.444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1.444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1.444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32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1.024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1.024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1.024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1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35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34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36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1.156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/>
                        <a:t>1.296</a:t>
                      </a:r>
                      <a:endParaRPr lang="en-US" sz="100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1.224</a:t>
                      </a:r>
                      <a:endParaRPr lang="en-US" sz="1000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0" marB="0" anchor="ctr"/>
                </a:tc>
              </a:tr>
              <a:tr h="20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err="1"/>
                        <a:t>Jumlah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27435" marB="27435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1.134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27435" marB="2743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1.146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27435" marB="2743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37.754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27435" marB="2743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38.598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27435" marB="2743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dirty="0"/>
                        <a:t>38.148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49423" marR="49423" marT="27435" marB="27435" anchor="ctr"/>
                </a:tc>
              </a:tr>
            </a:tbl>
          </a:graphicData>
        </a:graphic>
      </p:graphicFrame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6E731D-8ADE-41ED-B0E7-6E16F83AF321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5469" name="TextBox 2"/>
          <p:cNvSpPr txBox="1">
            <a:spLocks noChangeArrowheads="1"/>
          </p:cNvSpPr>
          <p:nvPr/>
        </p:nvSpPr>
        <p:spPr bwMode="auto">
          <a:xfrm>
            <a:off x="555625" y="17145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 dirty="0">
                <a:solidFill>
                  <a:schemeClr val="bg1"/>
                </a:solidFill>
              </a:rPr>
              <a:t>CONTOH CARA BELAH DUA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 dirty="0" err="1">
                <a:solidFill>
                  <a:schemeClr val="bg1"/>
                </a:solidFill>
              </a:rPr>
              <a:t>Tabel</a:t>
            </a:r>
            <a:r>
              <a:rPr lang="en-US" altLang="id-ID" sz="1600" b="1" dirty="0">
                <a:solidFill>
                  <a:schemeClr val="bg1"/>
                </a:solidFill>
              </a:rPr>
              <a:t>: </a:t>
            </a:r>
            <a:r>
              <a:rPr lang="en-US" altLang="id-ID" sz="1600" b="1" dirty="0" err="1">
                <a:solidFill>
                  <a:schemeClr val="bg1"/>
                </a:solidFill>
              </a:rPr>
              <a:t>Perhitungan</a:t>
            </a:r>
            <a:r>
              <a:rPr lang="en-US" altLang="id-ID" sz="1600" b="1" dirty="0">
                <a:solidFill>
                  <a:schemeClr val="bg1"/>
                </a:solidFill>
              </a:rPr>
              <a:t> </a:t>
            </a:r>
            <a:r>
              <a:rPr lang="en-US" altLang="id-ID" sz="1600" b="1" dirty="0" err="1">
                <a:solidFill>
                  <a:schemeClr val="bg1"/>
                </a:solidFill>
              </a:rPr>
              <a:t>Reliabilitas</a:t>
            </a:r>
            <a:r>
              <a:rPr lang="en-US" altLang="id-ID" sz="1600" b="1" dirty="0">
                <a:solidFill>
                  <a:schemeClr val="bg1"/>
                </a:solidFill>
              </a:rPr>
              <a:t> Cara </a:t>
            </a:r>
            <a:r>
              <a:rPr lang="en-US" altLang="id-ID" sz="1600" b="1" dirty="0" err="1">
                <a:solidFill>
                  <a:schemeClr val="bg1"/>
                </a:solidFill>
              </a:rPr>
              <a:t>Belah</a:t>
            </a:r>
            <a:r>
              <a:rPr lang="en-US" altLang="id-ID" sz="1600" b="1" dirty="0">
                <a:solidFill>
                  <a:schemeClr val="bg1"/>
                </a:solidFill>
              </a:rPr>
              <a:t> </a:t>
            </a:r>
            <a:r>
              <a:rPr lang="en-US" altLang="id-ID" sz="1600" b="1" dirty="0" err="1">
                <a:solidFill>
                  <a:schemeClr val="bg1"/>
                </a:solidFill>
              </a:rPr>
              <a:t>Dua</a:t>
            </a:r>
            <a:endParaRPr lang="en-US" altLang="id-ID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90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61212"/>
            <a:ext cx="8305800" cy="5791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2CAA4A-57ED-49AF-B197-3E8A77DE43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  <p:grpSp>
        <p:nvGrpSpPr>
          <p:cNvPr id="96259" name="Group 24"/>
          <p:cNvGrpSpPr>
            <a:grpSpLocks/>
          </p:cNvGrpSpPr>
          <p:nvPr/>
        </p:nvGrpSpPr>
        <p:grpSpPr bwMode="auto">
          <a:xfrm>
            <a:off x="2165350" y="1046975"/>
            <a:ext cx="4791075" cy="2489200"/>
            <a:chOff x="1365250" y="609600"/>
            <a:chExt cx="4792028" cy="2489200"/>
          </a:xfrm>
        </p:grpSpPr>
        <p:grpSp>
          <p:nvGrpSpPr>
            <p:cNvPr id="96261" name="Group 29"/>
            <p:cNvGrpSpPr>
              <a:grpSpLocks/>
            </p:cNvGrpSpPr>
            <p:nvPr/>
          </p:nvGrpSpPr>
          <p:grpSpPr bwMode="auto">
            <a:xfrm>
              <a:off x="1371601" y="609600"/>
              <a:ext cx="4785677" cy="1504950"/>
              <a:chOff x="1371601" y="609600"/>
              <a:chExt cx="4785677" cy="1504950"/>
            </a:xfrm>
          </p:grpSpPr>
          <p:sp>
            <p:nvSpPr>
              <p:cNvPr id="34" name="TextBox 33"/>
              <p:cNvSpPr txBox="1"/>
              <p:nvPr/>
            </p:nvSpPr>
            <p:spPr bwMode="auto">
              <a:xfrm>
                <a:off x="2236961" y="1287462"/>
                <a:ext cx="749449" cy="2698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35.616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>
                <a:off x="2229022" y="1581150"/>
                <a:ext cx="778030" cy="158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 bwMode="auto">
              <a:xfrm>
                <a:off x="2011491" y="1601787"/>
                <a:ext cx="1208327" cy="2698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150" dirty="0">
                    <a:solidFill>
                      <a:schemeClr val="bg1"/>
                    </a:solidFill>
                    <a:latin typeface="Tahoma"/>
                    <a:cs typeface="Tahoma"/>
                  </a:rPr>
                  <a:t>36.508</a:t>
                </a:r>
                <a:endPara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 bwMode="auto">
              <a:xfrm>
                <a:off x="1692340" y="1441450"/>
                <a:ext cx="684349" cy="2698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=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 bwMode="auto">
              <a:xfrm>
                <a:off x="1882878" y="1844675"/>
                <a:ext cx="1827577" cy="2698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=</a:t>
                </a:r>
                <a:r>
                  <a:rPr lang="en-US" sz="1150" baseline="-25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1150" baseline="-25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0,9756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 bwMode="auto">
              <a:xfrm>
                <a:off x="1371601" y="1844675"/>
                <a:ext cx="685936" cy="2698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r</a:t>
                </a:r>
                <a:r>
                  <a:rPr lang="en-US" sz="1150" baseline="-25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pm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 bwMode="auto">
              <a:xfrm>
                <a:off x="1655821" y="765175"/>
                <a:ext cx="684348" cy="2682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r    =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 bwMode="auto">
              <a:xfrm>
                <a:off x="2259191" y="609600"/>
                <a:ext cx="3858393" cy="2698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35</a:t>
                </a:r>
                <a:r>
                  <a:rPr lang="en-US" sz="1150" baseline="30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(38.148) </a:t>
                </a:r>
                <a:r>
                  <a:rPr lang="el-GR" sz="1150" dirty="0">
                    <a:solidFill>
                      <a:schemeClr val="bg1"/>
                    </a:solidFill>
                    <a:latin typeface="Tahoma"/>
                    <a:cs typeface="Tahoma"/>
                  </a:rPr>
                  <a:t>−</a:t>
                </a: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(1.134 </a:t>
                </a:r>
                <a:r>
                  <a:rPr lang="en-US" sz="1150" dirty="0">
                    <a:solidFill>
                      <a:schemeClr val="bg1"/>
                    </a:solidFill>
                    <a:latin typeface="Tahoma"/>
                    <a:cs typeface="Tahoma"/>
                  </a:rPr>
                  <a:t>×</a:t>
                </a: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1.146) </a:t>
                </a:r>
              </a:p>
            </p:txBody>
          </p:sp>
          <p:sp>
            <p:nvSpPr>
              <p:cNvPr id="42" name="TextBox 6"/>
              <p:cNvSpPr txBox="1"/>
              <p:nvPr/>
            </p:nvSpPr>
            <p:spPr bwMode="auto">
              <a:xfrm>
                <a:off x="2175036" y="908050"/>
                <a:ext cx="457291" cy="4397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50" dirty="0">
                    <a:solidFill>
                      <a:schemeClr val="bg1"/>
                    </a:solidFill>
                    <a:latin typeface="+mn-lt"/>
                  </a:rPr>
                  <a:t>√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>
                <a:off x="2422735" y="982662"/>
                <a:ext cx="3612282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2224259" y="901700"/>
                <a:ext cx="3933019" cy="158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 bwMode="auto">
              <a:xfrm>
                <a:off x="2390979" y="1006475"/>
                <a:ext cx="3707551" cy="2698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50" dirty="0">
                    <a:solidFill>
                      <a:schemeClr val="bg1"/>
                    </a:solidFill>
                    <a:latin typeface="Tahoma"/>
                    <a:cs typeface="Tahoma"/>
                  </a:rPr>
                  <a:t>[</a:t>
                </a:r>
                <a:r>
                  <a:rPr lang="en-US" sz="1150" baseline="30000" dirty="0">
                    <a:solidFill>
                      <a:schemeClr val="bg1"/>
                    </a:solidFill>
                    <a:latin typeface="Tahoma"/>
                    <a:cs typeface="Tahoma"/>
                  </a:rPr>
                  <a:t> </a:t>
                </a:r>
                <a:r>
                  <a:rPr lang="en-US" sz="1150" dirty="0">
                    <a:solidFill>
                      <a:schemeClr val="bg1"/>
                    </a:solidFill>
                    <a:latin typeface="Tahoma"/>
                    <a:cs typeface="Tahoma"/>
                  </a:rPr>
                  <a:t>35</a:t>
                </a:r>
                <a:r>
                  <a:rPr lang="en-US" sz="1150" baseline="30000" dirty="0">
                    <a:solidFill>
                      <a:schemeClr val="bg1"/>
                    </a:solidFill>
                    <a:latin typeface="Tahoma"/>
                    <a:cs typeface="Tahoma"/>
                  </a:rPr>
                  <a:t> </a:t>
                </a:r>
                <a:r>
                  <a:rPr lang="en-US" sz="1150" dirty="0">
                    <a:solidFill>
                      <a:schemeClr val="bg1"/>
                    </a:solidFill>
                    <a:latin typeface="Tahoma"/>
                    <a:cs typeface="Tahoma"/>
                  </a:rPr>
                  <a:t>(37.754) </a:t>
                </a:r>
                <a:r>
                  <a:rPr lang="el-GR" sz="1150" dirty="0">
                    <a:solidFill>
                      <a:schemeClr val="bg1"/>
                    </a:solidFill>
                    <a:latin typeface="Tahoma"/>
                    <a:cs typeface="Tahoma"/>
                  </a:rPr>
                  <a:t>−</a:t>
                </a:r>
                <a:r>
                  <a:rPr lang="en-US" sz="1150" dirty="0">
                    <a:solidFill>
                      <a:schemeClr val="bg1"/>
                    </a:solidFill>
                    <a:latin typeface="Tahoma"/>
                    <a:cs typeface="Tahoma"/>
                  </a:rPr>
                  <a:t> (1.134)</a:t>
                </a:r>
                <a:r>
                  <a:rPr lang="en-US" sz="1150" baseline="30000" dirty="0">
                    <a:solidFill>
                      <a:schemeClr val="bg1"/>
                    </a:solidFill>
                    <a:latin typeface="Tahoma"/>
                    <a:cs typeface="Tahoma"/>
                  </a:rPr>
                  <a:t>2 </a:t>
                </a:r>
                <a:r>
                  <a:rPr lang="en-US" sz="1150" dirty="0">
                    <a:solidFill>
                      <a:schemeClr val="bg1"/>
                    </a:solidFill>
                    <a:latin typeface="Tahoma"/>
                    <a:cs typeface="Tahoma"/>
                  </a:rPr>
                  <a:t>] [</a:t>
                </a:r>
                <a:r>
                  <a:rPr lang="en-US" sz="1150" baseline="30000" dirty="0">
                    <a:solidFill>
                      <a:schemeClr val="bg1"/>
                    </a:solidFill>
                    <a:latin typeface="Tahoma"/>
                    <a:cs typeface="Tahoma"/>
                  </a:rPr>
                  <a:t> </a:t>
                </a:r>
                <a:r>
                  <a:rPr lang="en-US" sz="1150" dirty="0">
                    <a:solidFill>
                      <a:schemeClr val="bg1"/>
                    </a:solidFill>
                    <a:latin typeface="Tahoma"/>
                    <a:cs typeface="Tahoma"/>
                  </a:rPr>
                  <a:t>35</a:t>
                </a:r>
                <a:r>
                  <a:rPr lang="en-US" sz="1150" baseline="30000" dirty="0">
                    <a:solidFill>
                      <a:schemeClr val="bg1"/>
                    </a:solidFill>
                    <a:latin typeface="Tahoma"/>
                    <a:cs typeface="Tahoma"/>
                  </a:rPr>
                  <a:t> </a:t>
                </a:r>
                <a:r>
                  <a:rPr lang="en-US" sz="1150" dirty="0">
                    <a:solidFill>
                      <a:schemeClr val="bg1"/>
                    </a:solidFill>
                    <a:latin typeface="Tahoma"/>
                    <a:cs typeface="Tahoma"/>
                  </a:rPr>
                  <a:t>(38.598) </a:t>
                </a:r>
                <a:r>
                  <a:rPr lang="el-GR" sz="1150" dirty="0">
                    <a:solidFill>
                      <a:schemeClr val="bg1"/>
                    </a:solidFill>
                    <a:latin typeface="Tahoma"/>
                    <a:cs typeface="Tahoma"/>
                  </a:rPr>
                  <a:t>−</a:t>
                </a:r>
                <a:r>
                  <a:rPr lang="en-US" sz="1150" dirty="0">
                    <a:solidFill>
                      <a:schemeClr val="bg1"/>
                    </a:solidFill>
                    <a:latin typeface="Tahoma"/>
                    <a:cs typeface="Tahoma"/>
                  </a:rPr>
                  <a:t> (1.146)</a:t>
                </a:r>
                <a:r>
                  <a:rPr lang="en-US" sz="1150" baseline="30000" dirty="0">
                    <a:solidFill>
                      <a:schemeClr val="bg1"/>
                    </a:solidFill>
                    <a:latin typeface="Tahoma"/>
                    <a:cs typeface="Tahoma"/>
                  </a:rPr>
                  <a:t>2 </a:t>
                </a:r>
                <a:r>
                  <a:rPr lang="en-US" sz="1150" dirty="0">
                    <a:solidFill>
                      <a:schemeClr val="bg1"/>
                    </a:solidFill>
                    <a:latin typeface="Tahoma"/>
                    <a:cs typeface="Tahoma"/>
                  </a:rPr>
                  <a:t>]</a:t>
                </a:r>
                <a:endPara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6262" name="Group 28"/>
            <p:cNvGrpSpPr>
              <a:grpSpLocks/>
            </p:cNvGrpSpPr>
            <p:nvPr/>
          </p:nvGrpSpPr>
          <p:grpSpPr bwMode="auto">
            <a:xfrm>
              <a:off x="1365250" y="2271966"/>
              <a:ext cx="1851660" cy="826834"/>
              <a:chOff x="6601460" y="5486400"/>
              <a:chExt cx="1851660" cy="826834"/>
            </a:xfrm>
          </p:grpSpPr>
          <p:sp>
            <p:nvSpPr>
              <p:cNvPr id="28" name="TextBox 27"/>
              <p:cNvSpPr txBox="1"/>
              <p:nvPr/>
            </p:nvSpPr>
            <p:spPr bwMode="auto">
              <a:xfrm>
                <a:off x="7466820" y="5486146"/>
                <a:ext cx="917757" cy="2698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lang="en-US" sz="1150" baseline="-25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(0,9756)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>
                <a:off x="7458880" y="5779834"/>
                <a:ext cx="914582" cy="158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 bwMode="auto">
              <a:xfrm>
                <a:off x="7385841" y="5800471"/>
                <a:ext cx="1067012" cy="2698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150" dirty="0">
                    <a:solidFill>
                      <a:schemeClr val="bg1"/>
                    </a:solidFill>
                    <a:latin typeface="Tahoma"/>
                    <a:cs typeface="Tahoma"/>
                  </a:rPr>
                  <a:t>1 + 0,9756</a:t>
                </a:r>
                <a:endParaRPr lang="en-US" sz="115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6922199" y="5640134"/>
                <a:ext cx="684349" cy="2698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=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 bwMode="auto">
              <a:xfrm>
                <a:off x="7111149" y="6043359"/>
                <a:ext cx="1243259" cy="2698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=</a:t>
                </a:r>
                <a:r>
                  <a:rPr lang="en-US" sz="1150" baseline="-25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1150" baseline="-25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115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0,9875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 bwMode="auto">
              <a:xfrm>
                <a:off x="6601460" y="5630609"/>
                <a:ext cx="685936" cy="2698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15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r</a:t>
                </a:r>
                <a:r>
                  <a:rPr lang="en-US" sz="1150" baseline="-25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sb</a:t>
                </a:r>
                <a:endParaRPr lang="en-US" sz="1150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830263" y="4190224"/>
            <a:ext cx="7554912" cy="172878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dirty="0" err="1">
                <a:solidFill>
                  <a:schemeClr val="bg1"/>
                </a:solidFill>
                <a:latin typeface="+mn-lt"/>
              </a:rPr>
              <a:t>Nilai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koefisien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korelasi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perhitungan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dibandingkan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nilai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r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pada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tabel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Pada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alfa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1%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derajat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bebas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(n </a:t>
            </a:r>
            <a:r>
              <a:rPr lang="el-GR" dirty="0">
                <a:solidFill>
                  <a:schemeClr val="bg1"/>
                </a:solidFill>
                <a:latin typeface="+mn-lt"/>
                <a:cs typeface="Tahoma"/>
              </a:rPr>
              <a:t>−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2),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diketahui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bahwa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nilai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r (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pada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tabel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0,442.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demikian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nilai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r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hasil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perhitungan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lebih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besar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daripada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nilai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r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tabel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(0,9875 &gt; 0,442);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reliabilitas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signifikan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Dengan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kata lain,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instrumen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penelitian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reliabel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 </a:t>
            </a:r>
            <a:endParaRPr lang="id-ID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0307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4750" y="228600"/>
                <a:ext cx="8378249" cy="86793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err="1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Uji</a:t>
                </a:r>
                <a:r>
                  <a:rPr lang="en-US" sz="2400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Reliabilitas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 </a:t>
                </a:r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SzPct val="90000"/>
                  <a:defRPr/>
                </a:pPr>
                <a:r>
                  <a:rPr lang="id-ID" sz="2400" b="1" dirty="0">
                    <a:solidFill>
                      <a:srgbClr val="C00000"/>
                    </a:solidFill>
                  </a:rPr>
                  <a:t>Cronbach’s alpha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)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50" y="228600"/>
                <a:ext cx="8378249" cy="867930"/>
              </a:xfrm>
              <a:prstGeom prst="rect">
                <a:avLst/>
              </a:prstGeom>
              <a:blipFill rotWithShape="1">
                <a:blip r:embed="rId2"/>
                <a:stretch>
                  <a:fillRect t="-4861" b="-14583"/>
                </a:stretch>
              </a:blipFill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4751" y="1447800"/>
                <a:ext cx="8378248" cy="47559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d-ID" sz="2400" dirty="0" smtClean="0">
                    <a:solidFill>
                      <a:schemeClr val="bg1"/>
                    </a:solidFill>
                    <a:latin typeface="+mn-lt"/>
                  </a:rPr>
                  <a:t>Untuk mengukur reliabilitas kuosioner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meng</a:t>
                </a:r>
                <a:r>
                  <a:rPr lang="id-ID" sz="2400" dirty="0" smtClean="0">
                    <a:solidFill>
                      <a:schemeClr val="bg1"/>
                    </a:solidFill>
                    <a:latin typeface="+mn-lt"/>
                  </a:rPr>
                  <a:t>gunakan rumus Cronbach’s Alpha sebagai berikut: </a:t>
                </a:r>
                <a:endParaRPr lang="en-US" sz="2400" dirty="0" smtClean="0">
                  <a:solidFill>
                    <a:schemeClr val="bg1"/>
                  </a:solidFill>
                  <a:latin typeface="+mn-lt"/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  <m:sub/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  <m:sub/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1"/>
                  </a:solidFill>
                  <a:latin typeface="+mn-lt"/>
                </a:endParaRPr>
              </a:p>
              <a:p>
                <a:pPr algn="just"/>
                <a:endParaRPr lang="en-US" sz="2400" dirty="0" smtClean="0">
                  <a:solidFill>
                    <a:schemeClr val="bg1"/>
                  </a:solidFill>
                  <a:latin typeface="+mn-lt"/>
                </a:endParaRPr>
              </a:p>
              <a:p>
                <a:pPr algn="just"/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Dimana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:</a:t>
                </a:r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  <a:p>
                <a:pPr algn="just">
                  <a:tabLst>
                    <a:tab pos="633413" algn="l"/>
                  </a:tabLst>
                </a:pP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r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        =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Realibilitas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Instrumen</a:t>
                </a:r>
                <a:endParaRPr lang="en-US" sz="2400" dirty="0" smtClean="0">
                  <a:solidFill>
                    <a:schemeClr val="bg1"/>
                  </a:solidFill>
                  <a:latin typeface="+mn-lt"/>
                </a:endParaRPr>
              </a:p>
              <a:p>
                <a:pPr algn="just">
                  <a:tabLst>
                    <a:tab pos="633413" algn="l"/>
                  </a:tabLst>
                </a:pP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k        =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Banyaknya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butir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pertanyaan</a:t>
                </a:r>
                <a:endParaRPr lang="en-US" sz="2400" dirty="0" smtClean="0">
                  <a:solidFill>
                    <a:schemeClr val="bg1"/>
                  </a:solidFill>
                  <a:latin typeface="+mn-lt"/>
                </a:endParaRPr>
              </a:p>
              <a:p>
                <a:pPr algn="just">
                  <a:tabLst>
                    <a:tab pos="633413" algn="l"/>
                  </a:tabLst>
                </a:pP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∑</a:t>
                </a:r>
                <a:r>
                  <a:rPr lang="el-GR" sz="2400" dirty="0">
                    <a:solidFill>
                      <a:schemeClr val="bg1"/>
                    </a:solidFill>
                    <a:latin typeface="+mn-lt"/>
                  </a:rPr>
                  <a:t>δ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+mn-lt"/>
                  </a:rPr>
                  <a:t>b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² 	=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Jumlah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Varian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butir</a:t>
                </a:r>
                <a:endParaRPr lang="en-US" sz="2400" dirty="0" smtClean="0">
                  <a:solidFill>
                    <a:schemeClr val="bg1"/>
                  </a:solidFill>
                  <a:latin typeface="+mn-lt"/>
                </a:endParaRPr>
              </a:p>
              <a:p>
                <a:pPr algn="just">
                  <a:tabLst>
                    <a:tab pos="633413" algn="l"/>
                  </a:tabLst>
                </a:pPr>
                <a:r>
                  <a:rPr lang="el-GR" sz="2400" dirty="0" smtClean="0">
                    <a:solidFill>
                      <a:schemeClr val="bg1"/>
                    </a:solidFill>
                    <a:latin typeface="+mn-lt"/>
                  </a:rPr>
                  <a:t>δ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+mn-lt"/>
                  </a:rPr>
                  <a:t>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²    	=  Varian Total</a:t>
                </a:r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51" y="1447800"/>
                <a:ext cx="8378248" cy="4755917"/>
              </a:xfrm>
              <a:prstGeom prst="rect">
                <a:avLst/>
              </a:prstGeom>
              <a:blipFill rotWithShape="1">
                <a:blip r:embed="rId3"/>
                <a:stretch>
                  <a:fillRect l="-1017" t="-895" r="-1090"/>
                </a:stretch>
              </a:blipFill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7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28600"/>
            <a:ext cx="8579224" cy="738664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tIns="182880" bIns="18288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111111"/>
                </a:solidFill>
                <a:latin typeface="Arial Black" panose="020B0A04020102020204" pitchFamily="34" charset="0"/>
              </a:rPr>
              <a:t>Nilai</a:t>
            </a:r>
            <a:r>
              <a:rPr lang="en-US" sz="2400" dirty="0" smtClean="0">
                <a:solidFill>
                  <a:srgbClr val="11111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solidFill>
                  <a:srgbClr val="111111"/>
                </a:solidFill>
                <a:latin typeface="Arial Black" panose="020B0A04020102020204" pitchFamily="34" charset="0"/>
              </a:rPr>
              <a:t>Realiabitasi</a:t>
            </a:r>
            <a:endParaRPr lang="en-US" sz="2400" b="0" i="0" dirty="0">
              <a:solidFill>
                <a:srgbClr val="11111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012" y="1524000"/>
            <a:ext cx="8544811" cy="42165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tIns="182880" rIns="182880" bIns="182880">
            <a:sp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Misalkan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kita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akan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menguji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reabilitas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pertanyaan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setiap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soal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kuisioner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,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dengan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ketentuan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nilai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reabilitas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menurut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para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ahli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adalah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:</a:t>
            </a:r>
          </a:p>
          <a:p>
            <a:pPr lvl="1" algn="just">
              <a:spcBef>
                <a:spcPts val="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0 – 0,2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sangat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tidak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+mn-lt"/>
              </a:rPr>
              <a:t>reabilitas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, </a:t>
            </a:r>
          </a:p>
          <a:p>
            <a:pPr lvl="1" algn="just">
              <a:spcBef>
                <a:spcPts val="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0,2 – 0,4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tidak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+mn-lt"/>
              </a:rPr>
              <a:t>reabilitas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, </a:t>
            </a:r>
          </a:p>
          <a:p>
            <a:pPr lvl="1" algn="just">
              <a:spcBef>
                <a:spcPts val="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0,4 – 0,6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cukup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valid, 0,6, - 0,8 </a:t>
            </a:r>
            <a:r>
              <a:rPr lang="en-US" sz="2400" b="1" dirty="0" err="1">
                <a:solidFill>
                  <a:srgbClr val="222222"/>
                </a:solidFill>
                <a:latin typeface="+mn-lt"/>
              </a:rPr>
              <a:t>reabilitas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</a:p>
          <a:p>
            <a:pPr lvl="1" algn="just">
              <a:spcBef>
                <a:spcPts val="0"/>
              </a:spcBef>
            </a:pP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dan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0,8 – 0,10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sangat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+mn-lt"/>
              </a:rPr>
              <a:t>reabilitas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.  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Untuk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memudahkan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perhitungan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kita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menggunakan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tabel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bantu,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dan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memasukan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nilai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setiap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soal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yang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telah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responden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+mn-lt"/>
              </a:rPr>
              <a:t>berikan</a:t>
            </a:r>
            <a:r>
              <a:rPr lang="en-US" sz="2400" b="1" dirty="0" smtClean="0">
                <a:solidFill>
                  <a:srgbClr val="222222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8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371600"/>
            <a:ext cx="8686800" cy="510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381881"/>
              </p:ext>
            </p:extLst>
          </p:nvPr>
        </p:nvGraphicFramePr>
        <p:xfrm>
          <a:off x="537739" y="2631996"/>
          <a:ext cx="8270082" cy="3464005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757661"/>
                <a:gridCol w="539606"/>
                <a:gridCol w="610479"/>
                <a:gridCol w="610479"/>
                <a:gridCol w="610479"/>
                <a:gridCol w="610479"/>
                <a:gridCol w="610479"/>
                <a:gridCol w="610479"/>
                <a:gridCol w="610479"/>
                <a:gridCol w="610479"/>
                <a:gridCol w="610479"/>
                <a:gridCol w="610479"/>
                <a:gridCol w="868025"/>
              </a:tblGrid>
              <a:tr h="2652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No </a:t>
                      </a:r>
                      <a:r>
                        <a:rPr lang="en-US" sz="1400" u="none" strike="noStrike" dirty="0" err="1">
                          <a:effectLst/>
                        </a:rPr>
                        <a:t>Respon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Item Pertanyaan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Jumlah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Kuadrat Jumlah Nilai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448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2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Respon1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48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Respon2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2652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Respon3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48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Respon4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2652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Respon5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3315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∑X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3315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∑Y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3315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∑X²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5448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8600" y="228600"/>
                <a:ext cx="8686800" cy="73866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 wrap="square" tIns="182880" bIns="182880">
                <a:sp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rgbClr val="C00000"/>
                    </a:solidFill>
                    <a:latin typeface="+mn-lt"/>
                  </a:rPr>
                  <a:t>Contoh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+mn-lt"/>
                  </a:rPr>
                  <a:t>Nilai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+mn-lt"/>
                  </a:rPr>
                  <a:t>Realiabitasi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+mn-lt"/>
                  </a:rPr>
                  <a:t>dengan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id-ID" sz="2400" b="1" dirty="0">
                    <a:solidFill>
                      <a:srgbClr val="C00000"/>
                    </a:solidFill>
                    <a:latin typeface="+mn-lt"/>
                  </a:rPr>
                  <a:t>Cronbach’s alpha </a:t>
                </a:r>
                <a:r>
                  <a:rPr lang="en-US" sz="2400" b="1" dirty="0">
                    <a:solidFill>
                      <a:srgbClr val="C00000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+mn-lt"/>
                  </a:rPr>
                  <a:t>)</a:t>
                </a:r>
                <a:endParaRPr lang="en-US" sz="24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738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37737" y="1524000"/>
            <a:ext cx="8270087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tIns="182880" bIns="18288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Contoh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Nilai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Realiabitasi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Cronbach Alpha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setiap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pertanyaan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5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responden</a:t>
            </a:r>
            <a:endParaRPr lang="en-US" sz="2400" b="0" i="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59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4415" y="1524000"/>
                <a:ext cx="8454449" cy="480657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Menentukan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Jumlah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Varians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Butir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dan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Varians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Total  </a:t>
                </a:r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nary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                  </a:t>
                </a:r>
              </a:p>
              <a:p>
                <a:pPr algn="just"/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dst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untuk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mencari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l-GR" sz="2400" dirty="0" smtClean="0">
                    <a:solidFill>
                      <a:schemeClr val="bg1"/>
                    </a:solidFill>
                    <a:latin typeface="+mn-lt"/>
                  </a:rPr>
                  <a:t>δ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berikutnya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                  </a:t>
                </a: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35 −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11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/5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= 2,16</a:t>
                </a:r>
              </a:p>
              <a:p>
                <a:pPr algn="just"/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silahkan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hitung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sampe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soal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+mn-lt"/>
                  </a:rPr>
                  <a:t>ke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10)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∑</a:t>
                </a:r>
                <a:r>
                  <a:rPr lang="el-GR" sz="2400" dirty="0">
                    <a:solidFill>
                      <a:schemeClr val="bg1"/>
                    </a:solidFill>
                    <a:latin typeface="+mn-lt"/>
                  </a:rPr>
                  <a:t>δ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b²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= </a:t>
                </a:r>
                <a:r>
                  <a:rPr lang="el-GR" sz="2400" dirty="0">
                    <a:solidFill>
                      <a:schemeClr val="bg1"/>
                    </a:solidFill>
                    <a:latin typeface="+mn-lt"/>
                  </a:rPr>
                  <a:t>δ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1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+ </a:t>
                </a:r>
                <a:r>
                  <a:rPr lang="el-GR" sz="2400" dirty="0">
                    <a:solidFill>
                      <a:schemeClr val="bg1"/>
                    </a:solidFill>
                    <a:latin typeface="+mn-lt"/>
                  </a:rPr>
                  <a:t>δ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2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+ … + </a:t>
                </a:r>
                <a:r>
                  <a:rPr lang="el-GR" sz="2400" dirty="0">
                    <a:solidFill>
                      <a:schemeClr val="bg1"/>
                    </a:solidFill>
                    <a:latin typeface="+mn-lt"/>
                  </a:rPr>
                  <a:t>δ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210  =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+mn-lt"/>
                  </a:rPr>
                  <a:t>2,16 + 1,04 + …+ 0.56  = 11,9 </a:t>
                </a: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448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−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64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/5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=13,76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15" y="1524000"/>
                <a:ext cx="8454449" cy="48065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4414" y="228600"/>
                <a:ext cx="8454449" cy="73866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 wrap="square" tIns="182880" bIns="182880">
                <a:sp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rgbClr val="C00000"/>
                    </a:solidFill>
                    <a:latin typeface="+mn-lt"/>
                  </a:rPr>
                  <a:t>Contoh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+mn-lt"/>
                  </a:rPr>
                  <a:t>Nilai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+mn-lt"/>
                  </a:rPr>
                  <a:t>Realiabitasi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+mn-lt"/>
                  </a:rPr>
                  <a:t>dengan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id-ID" sz="2400" b="1" dirty="0">
                    <a:solidFill>
                      <a:srgbClr val="C00000"/>
                    </a:solidFill>
                    <a:latin typeface="+mn-lt"/>
                  </a:rPr>
                  <a:t>Cronbach’s alpha </a:t>
                </a:r>
                <a:r>
                  <a:rPr lang="en-US" sz="2400" b="1" dirty="0">
                    <a:solidFill>
                      <a:srgbClr val="C00000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+mn-lt"/>
                  </a:rPr>
                  <a:t>)</a:t>
                </a:r>
                <a:endParaRPr lang="en-US" sz="24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14" y="228600"/>
                <a:ext cx="8454449" cy="738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D47DD7-F75E-4594-89FB-103B494C9370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499355"/>
              </p:ext>
            </p:extLst>
          </p:nvPr>
        </p:nvGraphicFramePr>
        <p:xfrm>
          <a:off x="457200" y="651384"/>
          <a:ext cx="8382001" cy="603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5401"/>
                <a:gridCol w="2057400"/>
                <a:gridCol w="3581400"/>
                <a:gridCol w="14478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VARIABEL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DIMENSI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INDIKATOR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INSTRUMEN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MOTIVASI</a:t>
                      </a:r>
                      <a:endParaRPr lang="en-US" sz="13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2100" indent="-292100" algn="l"/>
                      <a:r>
                        <a:rPr lang="en-US" sz="1300" dirty="0" smtClean="0"/>
                        <a:t>1.	</a:t>
                      </a:r>
                      <a:r>
                        <a:rPr lang="en-US" sz="1300" dirty="0" err="1" smtClean="0"/>
                        <a:t>Kebutuhan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fisiologis</a:t>
                      </a: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2.	</a:t>
                      </a:r>
                      <a:r>
                        <a:rPr lang="en-US" sz="1300" dirty="0" err="1" smtClean="0"/>
                        <a:t>Kebutuhan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keamanan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dan</a:t>
                      </a:r>
                      <a:r>
                        <a:rPr lang="en-US" sz="1300" baseline="0" dirty="0" smtClean="0"/>
                        <a:t> rasa </a:t>
                      </a:r>
                      <a:r>
                        <a:rPr lang="en-US" sz="1300" baseline="0" dirty="0" err="1" smtClean="0"/>
                        <a:t>aman</a:t>
                      </a:r>
                      <a:endParaRPr lang="en-US" sz="1300" baseline="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3.	</a:t>
                      </a:r>
                      <a:r>
                        <a:rPr lang="en-US" sz="1300" dirty="0" err="1" smtClean="0"/>
                        <a:t>Kebutuhan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sosial</a:t>
                      </a: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4.	</a:t>
                      </a:r>
                      <a:r>
                        <a:rPr lang="en-US" sz="1300" dirty="0" err="1" smtClean="0"/>
                        <a:t>Kebutuhan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harga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diri</a:t>
                      </a: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292100" marR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5.	</a:t>
                      </a:r>
                      <a:r>
                        <a:rPr lang="en-US" sz="1300" dirty="0" err="1" smtClean="0"/>
                        <a:t>Kebutuhan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aktualisasi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diri</a:t>
                      </a:r>
                      <a:endParaRPr lang="en-US" sz="13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2100" indent="-292100" algn="l"/>
                      <a:r>
                        <a:rPr lang="en-US" sz="1300" dirty="0" smtClean="0"/>
                        <a:t>a.	</a:t>
                      </a:r>
                      <a:r>
                        <a:rPr lang="en-US" sz="1300" dirty="0" err="1" smtClean="0"/>
                        <a:t>Pemenuhan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pangan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b.	</a:t>
                      </a:r>
                      <a:r>
                        <a:rPr lang="en-US" sz="1300" dirty="0" err="1" smtClean="0"/>
                        <a:t>Pemenuhan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sandang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c.	</a:t>
                      </a:r>
                      <a:r>
                        <a:rPr lang="en-US" sz="1300" dirty="0" err="1" smtClean="0"/>
                        <a:t>Pemenuhan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tempat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tinggal</a:t>
                      </a:r>
                      <a:endParaRPr lang="en-US" sz="1300" baseline="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d.	</a:t>
                      </a:r>
                      <a:r>
                        <a:rPr lang="en-US" sz="1300" dirty="0" err="1" smtClean="0"/>
                        <a:t>Pemenuhan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kesehatan</a:t>
                      </a:r>
                      <a:r>
                        <a:rPr lang="en-US" sz="1300" dirty="0" smtClean="0"/>
                        <a:t>,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rekreasi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e.	</a:t>
                      </a:r>
                      <a:r>
                        <a:rPr lang="en-US" sz="1300" dirty="0" err="1" smtClean="0"/>
                        <a:t>Pemenuhan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pendidikan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keluarga</a:t>
                      </a:r>
                      <a:endParaRPr lang="en-US" sz="1300" baseline="0" dirty="0" smtClean="0"/>
                    </a:p>
                    <a:p>
                      <a:pPr marL="292100" indent="-292100" algn="l"/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f.	Rasa </a:t>
                      </a:r>
                      <a:r>
                        <a:rPr lang="en-US" sz="1300" dirty="0" err="1" smtClean="0"/>
                        <a:t>aman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dari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pemutusan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hubungan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kerja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g.	Rasa </a:t>
                      </a:r>
                      <a:r>
                        <a:rPr lang="en-US" sz="1300" dirty="0" err="1" smtClean="0"/>
                        <a:t>aman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terhadap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kecelakaan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kerja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h.	Rasa </a:t>
                      </a:r>
                      <a:r>
                        <a:rPr lang="en-US" sz="1300" dirty="0" err="1" smtClean="0"/>
                        <a:t>aman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karier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dan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masa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depan</a:t>
                      </a:r>
                      <a:endParaRPr lang="en-US" sz="1300" baseline="0" dirty="0" smtClean="0"/>
                    </a:p>
                    <a:p>
                      <a:pPr marL="292100" indent="-292100" algn="l"/>
                      <a:r>
                        <a:rPr lang="en-US" sz="1300" dirty="0" err="1" smtClean="0"/>
                        <a:t>i</a:t>
                      </a:r>
                      <a:r>
                        <a:rPr lang="en-US" sz="1300" dirty="0" smtClean="0"/>
                        <a:t>.	Rasa </a:t>
                      </a:r>
                      <a:r>
                        <a:rPr lang="en-US" sz="1300" dirty="0" err="1" smtClean="0"/>
                        <a:t>aman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dari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pemutusan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hubungan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kerja</a:t>
                      </a:r>
                      <a:endParaRPr lang="en-US" sz="1300" dirty="0" smtClean="0"/>
                    </a:p>
                    <a:p>
                      <a:pPr marL="292100" indent="-292100" algn="l"/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j.	</a:t>
                      </a:r>
                      <a:r>
                        <a:rPr lang="en-US" sz="1300" dirty="0" err="1" smtClean="0"/>
                        <a:t>Diterima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dengan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baik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oleh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sesama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k.	Rasa </a:t>
                      </a:r>
                      <a:r>
                        <a:rPr lang="en-US" sz="1300" dirty="0" err="1" smtClean="0"/>
                        <a:t>memiliki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terhadap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perusahaan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l.	</a:t>
                      </a:r>
                      <a:r>
                        <a:rPr lang="en-US" sz="1300" dirty="0" err="1" smtClean="0"/>
                        <a:t>Hubungan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kerja</a:t>
                      </a:r>
                      <a:r>
                        <a:rPr lang="en-US" sz="1300" dirty="0" smtClean="0"/>
                        <a:t> yang </a:t>
                      </a:r>
                      <a:r>
                        <a:rPr lang="en-US" sz="1300" dirty="0" err="1" smtClean="0"/>
                        <a:t>harmonis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antartingkatan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manajemen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m.	</a:t>
                      </a:r>
                      <a:r>
                        <a:rPr lang="en-US" sz="1300" dirty="0" err="1" smtClean="0"/>
                        <a:t>Interaksi</a:t>
                      </a:r>
                      <a:r>
                        <a:rPr lang="en-US" sz="1300" dirty="0" smtClean="0"/>
                        <a:t> yang </a:t>
                      </a:r>
                      <a:r>
                        <a:rPr lang="en-US" sz="1300" dirty="0" err="1" smtClean="0"/>
                        <a:t>dinamis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dan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persahabatan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antarsesama</a:t>
                      </a:r>
                      <a:endParaRPr lang="en-US" sz="1300" dirty="0" smtClean="0"/>
                    </a:p>
                    <a:p>
                      <a:pPr marL="292100" indent="-292100" algn="l"/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n.	</a:t>
                      </a:r>
                      <a:r>
                        <a:rPr lang="en-US" sz="1300" dirty="0" err="1" smtClean="0"/>
                        <a:t>Penghargaan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atas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prestasi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o.	</a:t>
                      </a:r>
                      <a:r>
                        <a:rPr lang="en-US" sz="1300" dirty="0" err="1" smtClean="0"/>
                        <a:t>Kesesuaian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penghargaan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dengan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prestasi</a:t>
                      </a:r>
                      <a:endParaRPr lang="en-US" sz="1300" baseline="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p.	</a:t>
                      </a:r>
                      <a:r>
                        <a:rPr lang="en-US" sz="1300" dirty="0" err="1" smtClean="0"/>
                        <a:t>Delegasi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wewenang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sesuai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dengan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kompetensi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karyawan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q.	</a:t>
                      </a:r>
                      <a:r>
                        <a:rPr lang="en-US" sz="1300" dirty="0" err="1" smtClean="0"/>
                        <a:t>Perhatian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atasan</a:t>
                      </a:r>
                      <a:r>
                        <a:rPr lang="en-US" sz="1300" dirty="0" smtClean="0"/>
                        <a:t>/</a:t>
                      </a:r>
                      <a:r>
                        <a:rPr lang="en-US" sz="1300" dirty="0" err="1" smtClean="0"/>
                        <a:t>pemimpin</a:t>
                      </a:r>
                      <a:endParaRPr lang="en-US" sz="1300" dirty="0" smtClean="0"/>
                    </a:p>
                    <a:p>
                      <a:pPr marL="292100" indent="-292100" algn="l"/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r.	</a:t>
                      </a:r>
                      <a:r>
                        <a:rPr lang="en-US" sz="1300" dirty="0" err="1" smtClean="0"/>
                        <a:t>Kesempatan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pengembangan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diri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s.	</a:t>
                      </a:r>
                      <a:r>
                        <a:rPr lang="en-US" sz="1300" dirty="0" err="1" smtClean="0"/>
                        <a:t>Kesempatan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promosi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jabatan</a:t>
                      </a:r>
                      <a:endParaRPr lang="en-US" sz="1300" dirty="0" smtClean="0"/>
                    </a:p>
                    <a:p>
                      <a:pPr marL="292100" indent="-292100" algn="l"/>
                      <a:r>
                        <a:rPr lang="en-US" sz="1300" dirty="0" smtClean="0"/>
                        <a:t>t.	</a:t>
                      </a:r>
                      <a:r>
                        <a:rPr lang="en-US" sz="1300" dirty="0" err="1" smtClean="0"/>
                        <a:t>Kebijakan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pendukung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untuk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kerja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secara</a:t>
                      </a:r>
                      <a:r>
                        <a:rPr lang="en-US" sz="1300" baseline="0" dirty="0" smtClean="0"/>
                        <a:t> optimal</a:t>
                      </a:r>
                      <a:endParaRPr lang="en-US" sz="13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r>
                        <a:rPr lang="en-US" sz="1300" dirty="0" smtClean="0"/>
                        <a:t>1 </a:t>
                      </a:r>
                      <a:r>
                        <a:rPr lang="en-US" sz="1300" dirty="0" err="1" smtClean="0"/>
                        <a:t>s.d</a:t>
                      </a:r>
                      <a:r>
                        <a:rPr lang="en-US" sz="1300" dirty="0" smtClean="0"/>
                        <a:t>. 5</a:t>
                      </a:r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1300" dirty="0" smtClean="0"/>
                        <a:t>6 </a:t>
                      </a:r>
                      <a:r>
                        <a:rPr lang="en-US" sz="1300" dirty="0" err="1" smtClean="0"/>
                        <a:t>s.d</a:t>
                      </a:r>
                      <a:r>
                        <a:rPr lang="en-US" sz="1300" dirty="0" smtClean="0"/>
                        <a:t>. 9</a:t>
                      </a:r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r>
                        <a:rPr lang="en-US" sz="1300" dirty="0" smtClean="0"/>
                        <a:t>10 </a:t>
                      </a:r>
                      <a:r>
                        <a:rPr lang="en-US" sz="1300" dirty="0" err="1" smtClean="0"/>
                        <a:t>s.d</a:t>
                      </a:r>
                      <a:r>
                        <a:rPr lang="en-US" sz="1300" dirty="0" smtClean="0"/>
                        <a:t>. 13</a:t>
                      </a:r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1300" dirty="0" smtClean="0"/>
                        <a:t>14 </a:t>
                      </a:r>
                      <a:r>
                        <a:rPr lang="en-US" sz="1300" dirty="0" err="1" smtClean="0"/>
                        <a:t>s.d</a:t>
                      </a:r>
                      <a:r>
                        <a:rPr lang="en-US" sz="1300" dirty="0" smtClean="0"/>
                        <a:t>. 17</a:t>
                      </a:r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3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300" dirty="0" smtClean="0"/>
                        <a:t>18 </a:t>
                      </a:r>
                      <a:r>
                        <a:rPr lang="en-US" sz="1300" dirty="0" err="1" smtClean="0"/>
                        <a:t>s.d</a:t>
                      </a:r>
                      <a:r>
                        <a:rPr lang="en-US" sz="1300" dirty="0" smtClean="0"/>
                        <a:t>. 20</a:t>
                      </a:r>
                      <a:endParaRPr lang="en-US" sz="13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4244"/>
            <a:ext cx="5715000" cy="533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dirty="0" smtClean="0">
                <a:solidFill>
                  <a:schemeClr val="bg1"/>
                </a:solidFill>
              </a:rPr>
              <a:t>Contoh: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MENYUSUN INSTRUMEN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600" y="1524000"/>
                <a:ext cx="8686800" cy="490365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lIns="274320" tIns="182880" rIns="182880" bIns="18288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smtClean="0">
                    <a:solidFill>
                      <a:srgbClr val="111111"/>
                    </a:solidFill>
                    <a:latin typeface="+mn-lt"/>
                  </a:rPr>
                  <a:t>Menentukan</a:t>
                </a:r>
                <a:r>
                  <a:rPr lang="en-US" sz="2400" dirty="0">
                    <a:solidFill>
                      <a:srgbClr val="11111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111111"/>
                    </a:solidFill>
                    <a:latin typeface="+mn-lt"/>
                  </a:rPr>
                  <a:t>Realibilitas</a:t>
                </a:r>
                <a:r>
                  <a:rPr lang="en-US" sz="2400" dirty="0">
                    <a:solidFill>
                      <a:srgbClr val="111111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rgbClr val="111111"/>
                    </a:solidFill>
                    <a:latin typeface="+mn-lt"/>
                  </a:rPr>
                  <a:t>Instrumen</a:t>
                </a:r>
                <a:r>
                  <a:rPr lang="en-US" sz="2400" dirty="0" smtClean="0">
                    <a:solidFill>
                      <a:srgbClr val="111111"/>
                    </a:solidFill>
                    <a:latin typeface="+mn-lt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  <m:sub/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  <m:sub/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11,9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13,76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=0,15</m:t>
                      </m:r>
                    </m:oMath>
                  </m:oMathPara>
                </a14:m>
                <a:endParaRPr lang="en-US" sz="2400" b="0" dirty="0" smtClean="0">
                  <a:solidFill>
                    <a:schemeClr val="bg1"/>
                  </a:solidFill>
                  <a:latin typeface="+mn-lt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  <a:p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Untuk</a:t>
                </a: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kuisioner</a:t>
                </a: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/</a:t>
                </a:r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instrumen</a:t>
                </a: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ini</a:t>
                </a: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  </a:t>
                </a:r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didapatkan</a:t>
                </a: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hasil</a:t>
                </a: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 r =  0,15. Hal </a:t>
                </a:r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ini</a:t>
                </a: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menunjukkan</a:t>
                </a: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bahwa</a:t>
                </a: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tingkat</a:t>
                </a: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reliabilitas</a:t>
                </a: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instrumen</a:t>
                </a: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termasuk</a:t>
                </a: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 .</a:t>
                </a:r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Sangat</a:t>
                </a: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Rendah</a:t>
                </a:r>
                <a:endParaRPr lang="en-US" sz="2400" dirty="0">
                  <a:latin typeface="+mn-lt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24000"/>
                <a:ext cx="8686800" cy="49036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600" y="228600"/>
                <a:ext cx="8686800" cy="73866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 wrap="square" tIns="182880" bIns="182880">
                <a:sp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rgbClr val="C00000"/>
                    </a:solidFill>
                    <a:latin typeface="+mn-lt"/>
                  </a:rPr>
                  <a:t>Contoh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+mn-lt"/>
                  </a:rPr>
                  <a:t>Nilai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+mn-lt"/>
                  </a:rPr>
                  <a:t>Realiabitasi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+mn-lt"/>
                  </a:rPr>
                  <a:t>dengan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id-ID" sz="2400" b="1" dirty="0">
                    <a:solidFill>
                      <a:srgbClr val="C00000"/>
                    </a:solidFill>
                    <a:latin typeface="+mn-lt"/>
                  </a:rPr>
                  <a:t>Cronbach’s alpha </a:t>
                </a:r>
                <a:r>
                  <a:rPr lang="en-US" sz="2400" b="1" dirty="0">
                    <a:solidFill>
                      <a:srgbClr val="C00000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+mn-lt"/>
                  </a:rPr>
                  <a:t>)</a:t>
                </a:r>
                <a:endParaRPr lang="en-US" sz="24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738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7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914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id-ID" sz="2400" dirty="0">
                <a:solidFill>
                  <a:schemeClr val="bg1"/>
                </a:solidFill>
              </a:rPr>
              <a:t>Faktor-Faktor Yang Mempengaruhi Reliabilitas Instrumen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800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ClrTx/>
            </a:pPr>
            <a:r>
              <a:rPr lang="id-ID" sz="2400" dirty="0">
                <a:solidFill>
                  <a:schemeClr val="bg1"/>
                </a:solidFill>
              </a:rPr>
              <a:t>Panjang tes, semakin </a:t>
            </a:r>
            <a:r>
              <a:rPr lang="en-US" sz="2400" dirty="0" err="1" smtClean="0">
                <a:solidFill>
                  <a:schemeClr val="bg1"/>
                </a:solidFill>
              </a:rPr>
              <a:t>banyak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variabel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pertanyaan</a:t>
            </a:r>
            <a:r>
              <a:rPr lang="id-ID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yang</a:t>
            </a:r>
            <a:r>
              <a:rPr lang="id-ID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>
                <a:solidFill>
                  <a:schemeClr val="bg1"/>
                </a:solidFill>
              </a:rPr>
              <a:t>diukur.</a:t>
            </a:r>
          </a:p>
          <a:p>
            <a:pPr>
              <a:buClrTx/>
            </a:pPr>
            <a:r>
              <a:rPr lang="id-ID" sz="2400" dirty="0">
                <a:solidFill>
                  <a:schemeClr val="bg1"/>
                </a:solidFill>
              </a:rPr>
              <a:t>Penyebaran skor, koefisien reliabilitas secara langsung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dipengaruhi </a:t>
            </a:r>
            <a:r>
              <a:rPr lang="id-ID" sz="2400" dirty="0">
                <a:solidFill>
                  <a:schemeClr val="bg1"/>
                </a:solidFill>
              </a:rPr>
              <a:t>oleh bentuk sebaran skor dalam kelompok </a:t>
            </a:r>
            <a:r>
              <a:rPr lang="en-US" sz="2400" dirty="0" err="1" smtClean="0">
                <a:solidFill>
                  <a:schemeClr val="bg1"/>
                </a:solidFill>
              </a:rPr>
              <a:t>responden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yang </a:t>
            </a:r>
            <a:r>
              <a:rPr lang="id-ID" sz="2400" dirty="0">
                <a:solidFill>
                  <a:schemeClr val="bg1"/>
                </a:solidFill>
              </a:rPr>
              <a:t>di ukur. Semakin tinggi sebaran, semakin tinggi </a:t>
            </a:r>
            <a:r>
              <a:rPr lang="id-ID" sz="2400" dirty="0" smtClean="0">
                <a:solidFill>
                  <a:schemeClr val="bg1"/>
                </a:solidFill>
              </a:rPr>
              <a:t>estimasi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koefisien </a:t>
            </a:r>
            <a:r>
              <a:rPr lang="id-ID" sz="2400" dirty="0">
                <a:solidFill>
                  <a:schemeClr val="bg1"/>
                </a:solidFill>
              </a:rPr>
              <a:t>reliabel.</a:t>
            </a:r>
          </a:p>
          <a:p>
            <a:pPr>
              <a:buClrTx/>
            </a:pPr>
            <a:r>
              <a:rPr lang="id-ID" sz="2400" dirty="0">
                <a:solidFill>
                  <a:schemeClr val="bg1"/>
                </a:solidFill>
              </a:rPr>
              <a:t>Kesulitan tes, tes normatif yang terlalu mudah atau terlalu </a:t>
            </a:r>
            <a:r>
              <a:rPr lang="id-ID" sz="2400" dirty="0" smtClean="0">
                <a:solidFill>
                  <a:schemeClr val="bg1"/>
                </a:solidFill>
              </a:rPr>
              <a:t>sulit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untuk </a:t>
            </a:r>
            <a:r>
              <a:rPr lang="en-US" sz="2400" dirty="0" err="1" smtClean="0">
                <a:solidFill>
                  <a:schemeClr val="bg1"/>
                </a:solidFill>
              </a:rPr>
              <a:t>responden</a:t>
            </a:r>
            <a:r>
              <a:rPr lang="id-ID" sz="2400" dirty="0" smtClean="0">
                <a:solidFill>
                  <a:schemeClr val="bg1"/>
                </a:solidFill>
              </a:rPr>
              <a:t>, </a:t>
            </a:r>
            <a:r>
              <a:rPr lang="id-ID" sz="2400" dirty="0">
                <a:solidFill>
                  <a:schemeClr val="bg1"/>
                </a:solidFill>
              </a:rPr>
              <a:t>cenderung menghasilkan skor reliabilitas rendah.</a:t>
            </a:r>
          </a:p>
          <a:p>
            <a:pPr>
              <a:buClrTx/>
            </a:pPr>
            <a:r>
              <a:rPr lang="id-ID" sz="2400" dirty="0">
                <a:solidFill>
                  <a:schemeClr val="bg1"/>
                </a:solidFill>
              </a:rPr>
              <a:t>Objektifitas, yang dimaksud dengan objektif yaitu derajat </a:t>
            </a:r>
            <a:r>
              <a:rPr lang="id-ID" sz="2400" dirty="0" smtClean="0">
                <a:solidFill>
                  <a:schemeClr val="bg1"/>
                </a:solidFill>
              </a:rPr>
              <a:t>dimana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responden</a:t>
            </a:r>
            <a:r>
              <a:rPr lang="id-ID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>
                <a:solidFill>
                  <a:schemeClr val="bg1"/>
                </a:solidFill>
              </a:rPr>
              <a:t>dengan kompetensi sama, mencapai hasil yang sama.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D670B-C9F9-47E7-B4A8-C23A7911208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2156" y="1600200"/>
            <a:ext cx="8136201" cy="397031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lIns="274320" tIns="182880" rIns="274320" bIns="182880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222222"/>
                </a:solidFill>
                <a:latin typeface="+mn-lt"/>
              </a:rPr>
              <a:t>Pada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prakteknya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sebuah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item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soal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dalam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sebuah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alat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ukur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haruslah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valid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terlebih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dahulu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baru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kemudian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diuji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kehandalannnya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.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Jadi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 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dapat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dimaknai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bahwa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: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soal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yang valid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belum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tentu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reliabel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. </a:t>
            </a:r>
            <a:endParaRPr lang="en-US" sz="2800" dirty="0" smtClean="0">
              <a:solidFill>
                <a:srgbClr val="222222"/>
              </a:solidFill>
              <a:latin typeface="+mn-lt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222222"/>
                </a:solidFill>
                <a:latin typeface="+mn-lt"/>
              </a:rPr>
              <a:t>Sedangkan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 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soal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yang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reliabel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maka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pastilah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sudah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valid.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Demikian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kiranya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perbedaan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 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uji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validitas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dan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+mn-lt"/>
              </a:rPr>
              <a:t>reliabilitas</a:t>
            </a:r>
            <a:r>
              <a:rPr lang="en-US" sz="2800" dirty="0">
                <a:solidFill>
                  <a:srgbClr val="222222"/>
                </a:solidFill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732" y="228600"/>
            <a:ext cx="8136202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cap="small" dirty="0" err="1" smtClean="0">
                <a:solidFill>
                  <a:srgbClr val="111111"/>
                </a:solidFill>
                <a:latin typeface="+mj-lt"/>
              </a:rPr>
              <a:t>Pandangan</a:t>
            </a:r>
            <a:r>
              <a:rPr lang="en-US" sz="2400" cap="small" dirty="0" smtClean="0">
                <a:solidFill>
                  <a:srgbClr val="111111"/>
                </a:solidFill>
                <a:latin typeface="+mj-lt"/>
              </a:rPr>
              <a:t> </a:t>
            </a:r>
            <a:r>
              <a:rPr lang="en-US" sz="2400" cap="small" dirty="0" err="1" smtClean="0">
                <a:solidFill>
                  <a:srgbClr val="111111"/>
                </a:solidFill>
                <a:latin typeface="+mj-lt"/>
              </a:rPr>
              <a:t>Secara</a:t>
            </a:r>
            <a:r>
              <a:rPr lang="en-US" sz="2400" cap="small" dirty="0" smtClean="0">
                <a:solidFill>
                  <a:srgbClr val="111111"/>
                </a:solidFill>
                <a:latin typeface="+mj-lt"/>
              </a:rPr>
              <a:t> </a:t>
            </a:r>
            <a:r>
              <a:rPr lang="en-US" sz="2400" cap="small" dirty="0" err="1" smtClean="0">
                <a:solidFill>
                  <a:srgbClr val="111111"/>
                </a:solidFill>
                <a:latin typeface="+mj-lt"/>
              </a:rPr>
              <a:t>Umum</a:t>
            </a:r>
            <a:r>
              <a:rPr lang="en-US" sz="2400" cap="small" dirty="0" smtClean="0">
                <a:solidFill>
                  <a:srgbClr val="111111"/>
                </a:solidFill>
                <a:latin typeface="+mj-lt"/>
              </a:rPr>
              <a:t>   </a:t>
            </a:r>
            <a:endParaRPr lang="en-US" sz="2400" b="0" i="0" cap="small" dirty="0">
              <a:solidFill>
                <a:srgbClr val="11111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30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7" y="871539"/>
            <a:ext cx="8440614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3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D670B-C9F9-47E7-B4A8-C23A7911208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30480" y="609600"/>
            <a:ext cx="9144000" cy="552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2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916" y="685800"/>
            <a:ext cx="8637019" cy="594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507364" y="6416675"/>
            <a:ext cx="4572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EB4032-685C-429B-A049-E0B45028FAD9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245916" y="171450"/>
            <a:ext cx="7848600" cy="3381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00" b="1" dirty="0"/>
              <a:t>INSTRUMEN  BERUPA KUESIONER  (DAFTAR PERNYATAAN DENGAN SKALA LIKERT)</a:t>
            </a:r>
          </a:p>
        </p:txBody>
      </p:sp>
      <p:grpSp>
        <p:nvGrpSpPr>
          <p:cNvPr id="71684" name="Group 303"/>
          <p:cNvGrpSpPr>
            <a:grpSpLocks/>
          </p:cNvGrpSpPr>
          <p:nvPr/>
        </p:nvGrpSpPr>
        <p:grpSpPr bwMode="auto">
          <a:xfrm>
            <a:off x="424736" y="799689"/>
            <a:ext cx="8458200" cy="5689599"/>
            <a:chOff x="527972" y="711510"/>
            <a:chExt cx="8458200" cy="568929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527972" y="711510"/>
              <a:ext cx="8458200" cy="54432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Gaji yang saya terima dapat memenuhi kebutuhan pangan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 algn="ctr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 algn="ctr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2.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Gaji yang saya terima dapat memenuhi kebutuhan sandang.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3.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Gaji yang saya terima dapat memenuhi kebutuhan tempat tinggal.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4.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Gaji yang saya terima dapat memenuhi kebutuhan untuk pendidikan anak-anak.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5.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Gaji yang saya terima dapat memenuhi kebutuhan kesehatan dan rekreasi keluarga.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6.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Saya merasa di perusahaan ini tidak akan terjadi pemutusan hubungan kerja.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71686" name="Group 183"/>
            <p:cNvGrpSpPr>
              <a:grpSpLocks/>
            </p:cNvGrpSpPr>
            <p:nvPr/>
          </p:nvGrpSpPr>
          <p:grpSpPr bwMode="auto">
            <a:xfrm>
              <a:off x="796290" y="942975"/>
              <a:ext cx="7962900" cy="523875"/>
              <a:chOff x="787400" y="3495675"/>
              <a:chExt cx="7962900" cy="523875"/>
            </a:xfrm>
            <a:grpFill/>
          </p:grpSpPr>
          <p:cxnSp>
            <p:nvCxnSpPr>
              <p:cNvPr id="185" name="Straight Connector 184"/>
              <p:cNvCxnSpPr/>
              <p:nvPr/>
            </p:nvCxnSpPr>
            <p:spPr>
              <a:xfrm>
                <a:off x="1453198" y="3586454"/>
                <a:ext cx="1481137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TextBox 185"/>
              <p:cNvSpPr txBox="1"/>
              <p:nvPr/>
            </p:nvSpPr>
            <p:spPr>
              <a:xfrm>
                <a:off x="788035" y="3767419"/>
                <a:ext cx="1143000" cy="246049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1265873" y="3495971"/>
                <a:ext cx="182562" cy="182553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88" name="Straight Connector 187"/>
              <p:cNvCxnSpPr/>
              <p:nvPr/>
            </p:nvCxnSpPr>
            <p:spPr>
              <a:xfrm rot="5400000">
                <a:off x="1309531" y="3731702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TextBox 188"/>
              <p:cNvSpPr txBox="1"/>
              <p:nvPr/>
            </p:nvSpPr>
            <p:spPr>
              <a:xfrm>
                <a:off x="2537460" y="3773769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2943860" y="3497559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1" name="Straight Connector 190"/>
              <p:cNvCxnSpPr/>
              <p:nvPr/>
            </p:nvCxnSpPr>
            <p:spPr>
              <a:xfrm rot="5400000">
                <a:off x="2987518" y="3733290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extBox 191"/>
              <p:cNvSpPr txBox="1"/>
              <p:nvPr/>
            </p:nvSpPr>
            <p:spPr>
              <a:xfrm>
                <a:off x="4213860" y="3764245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5890260" y="3773769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6295073" y="3497559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rot="5400000">
                <a:off x="6338731" y="3733290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TextBox 195"/>
              <p:cNvSpPr txBox="1"/>
              <p:nvPr/>
            </p:nvSpPr>
            <p:spPr>
              <a:xfrm>
                <a:off x="7379335" y="3773769"/>
                <a:ext cx="1371600" cy="246049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7971473" y="3497559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8" name="Straight Connector 197"/>
              <p:cNvCxnSpPr/>
              <p:nvPr/>
            </p:nvCxnSpPr>
            <p:spPr>
              <a:xfrm rot="5400000">
                <a:off x="8015131" y="3733290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3134360" y="3588041"/>
                <a:ext cx="1481138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Oval 199"/>
              <p:cNvSpPr/>
              <p:nvPr/>
            </p:nvSpPr>
            <p:spPr>
              <a:xfrm>
                <a:off x="4620260" y="3499146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1" name="Straight Connector 200"/>
              <p:cNvCxnSpPr/>
              <p:nvPr/>
            </p:nvCxnSpPr>
            <p:spPr>
              <a:xfrm rot="5400000">
                <a:off x="4663918" y="3734877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4812348" y="3589629"/>
                <a:ext cx="1481137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6483985" y="3589629"/>
                <a:ext cx="1481138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687" name="Group 203"/>
            <p:cNvGrpSpPr>
              <a:grpSpLocks/>
            </p:cNvGrpSpPr>
            <p:nvPr/>
          </p:nvGrpSpPr>
          <p:grpSpPr bwMode="auto">
            <a:xfrm>
              <a:off x="792480" y="1925955"/>
              <a:ext cx="7962900" cy="523875"/>
              <a:chOff x="787400" y="3495675"/>
              <a:chExt cx="7962900" cy="523875"/>
            </a:xfrm>
            <a:grpFill/>
          </p:grpSpPr>
          <p:cxnSp>
            <p:nvCxnSpPr>
              <p:cNvPr id="205" name="Straight Connector 204"/>
              <p:cNvCxnSpPr/>
              <p:nvPr/>
            </p:nvCxnSpPr>
            <p:spPr>
              <a:xfrm>
                <a:off x="1452245" y="3586083"/>
                <a:ext cx="1481138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TextBox 205"/>
              <p:cNvSpPr txBox="1"/>
              <p:nvPr/>
            </p:nvSpPr>
            <p:spPr>
              <a:xfrm>
                <a:off x="787083" y="3767048"/>
                <a:ext cx="1143000" cy="246050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264920" y="3495601"/>
                <a:ext cx="182563" cy="182552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 rot="5400000">
                <a:off x="1308578" y="3731332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TextBox 208"/>
              <p:cNvSpPr txBox="1"/>
              <p:nvPr/>
            </p:nvSpPr>
            <p:spPr>
              <a:xfrm>
                <a:off x="2536508" y="3773398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2942908" y="3497188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1" name="Straight Connector 210"/>
              <p:cNvCxnSpPr/>
              <p:nvPr/>
            </p:nvCxnSpPr>
            <p:spPr>
              <a:xfrm rot="5400000">
                <a:off x="2986566" y="3732919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TextBox 211"/>
              <p:cNvSpPr txBox="1"/>
              <p:nvPr/>
            </p:nvSpPr>
            <p:spPr>
              <a:xfrm>
                <a:off x="4212908" y="3763874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5889308" y="3773398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6294120" y="3497188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 rot="5400000">
                <a:off x="6337778" y="3732919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TextBox 215"/>
              <p:cNvSpPr txBox="1"/>
              <p:nvPr/>
            </p:nvSpPr>
            <p:spPr>
              <a:xfrm>
                <a:off x="7378383" y="3773398"/>
                <a:ext cx="1371600" cy="246050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7970520" y="3497188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rot="5400000">
                <a:off x="8014178" y="3732919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3133408" y="3587671"/>
                <a:ext cx="1481137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Oval 219"/>
              <p:cNvSpPr/>
              <p:nvPr/>
            </p:nvSpPr>
            <p:spPr>
              <a:xfrm>
                <a:off x="4619308" y="3498776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 rot="5400000">
                <a:off x="4662966" y="3734507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4811395" y="3589258"/>
                <a:ext cx="1481138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6483033" y="3589258"/>
                <a:ext cx="1481137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688" name="Group 223"/>
            <p:cNvGrpSpPr>
              <a:grpSpLocks/>
            </p:cNvGrpSpPr>
            <p:nvPr/>
          </p:nvGrpSpPr>
          <p:grpSpPr bwMode="auto">
            <a:xfrm>
              <a:off x="796290" y="2916555"/>
              <a:ext cx="7962900" cy="523875"/>
              <a:chOff x="787400" y="3495675"/>
              <a:chExt cx="7962900" cy="523875"/>
            </a:xfrm>
            <a:grpFill/>
          </p:grpSpPr>
          <p:cxnSp>
            <p:nvCxnSpPr>
              <p:cNvPr id="225" name="Straight Connector 224"/>
              <p:cNvCxnSpPr/>
              <p:nvPr/>
            </p:nvCxnSpPr>
            <p:spPr>
              <a:xfrm>
                <a:off x="1453198" y="3586029"/>
                <a:ext cx="1481137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TextBox 225"/>
              <p:cNvSpPr txBox="1"/>
              <p:nvPr/>
            </p:nvSpPr>
            <p:spPr>
              <a:xfrm>
                <a:off x="788035" y="3766994"/>
                <a:ext cx="1143000" cy="246050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265873" y="3495547"/>
                <a:ext cx="182562" cy="182552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8" name="Straight Connector 227"/>
              <p:cNvCxnSpPr/>
              <p:nvPr/>
            </p:nvCxnSpPr>
            <p:spPr>
              <a:xfrm rot="5400000">
                <a:off x="1309531" y="3731278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TextBox 228"/>
              <p:cNvSpPr txBox="1"/>
              <p:nvPr/>
            </p:nvSpPr>
            <p:spPr>
              <a:xfrm>
                <a:off x="2537460" y="3773344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2943860" y="3497134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1" name="Straight Connector 230"/>
              <p:cNvCxnSpPr/>
              <p:nvPr/>
            </p:nvCxnSpPr>
            <p:spPr>
              <a:xfrm rot="5400000">
                <a:off x="2987518" y="3732865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TextBox 231"/>
              <p:cNvSpPr txBox="1"/>
              <p:nvPr/>
            </p:nvSpPr>
            <p:spPr>
              <a:xfrm>
                <a:off x="4213860" y="3763820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5890260" y="3773344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6295073" y="3497134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5" name="Straight Connector 234"/>
              <p:cNvCxnSpPr/>
              <p:nvPr/>
            </p:nvCxnSpPr>
            <p:spPr>
              <a:xfrm rot="5400000">
                <a:off x="6338731" y="3732865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TextBox 235"/>
              <p:cNvSpPr txBox="1"/>
              <p:nvPr/>
            </p:nvSpPr>
            <p:spPr>
              <a:xfrm>
                <a:off x="7379335" y="3773344"/>
                <a:ext cx="1371600" cy="246050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7971473" y="3497134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8" name="Straight Connector 237"/>
              <p:cNvCxnSpPr/>
              <p:nvPr/>
            </p:nvCxnSpPr>
            <p:spPr>
              <a:xfrm rot="5400000">
                <a:off x="8015131" y="3732865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3134360" y="3587617"/>
                <a:ext cx="1481138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Oval 239"/>
              <p:cNvSpPr/>
              <p:nvPr/>
            </p:nvSpPr>
            <p:spPr>
              <a:xfrm>
                <a:off x="4620260" y="3498722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1" name="Straight Connector 240"/>
              <p:cNvCxnSpPr/>
              <p:nvPr/>
            </p:nvCxnSpPr>
            <p:spPr>
              <a:xfrm rot="5400000">
                <a:off x="4663918" y="3734453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4812348" y="3589204"/>
                <a:ext cx="1481137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6483985" y="3589204"/>
                <a:ext cx="1481138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689" name="Group 243"/>
            <p:cNvGrpSpPr>
              <a:grpSpLocks/>
            </p:cNvGrpSpPr>
            <p:nvPr/>
          </p:nvGrpSpPr>
          <p:grpSpPr bwMode="auto">
            <a:xfrm>
              <a:off x="796290" y="3895725"/>
              <a:ext cx="7962900" cy="523875"/>
              <a:chOff x="787400" y="3495675"/>
              <a:chExt cx="7962900" cy="523875"/>
            </a:xfrm>
            <a:grpFill/>
          </p:grpSpPr>
          <p:cxnSp>
            <p:nvCxnSpPr>
              <p:cNvPr id="245" name="Straight Connector 244"/>
              <p:cNvCxnSpPr/>
              <p:nvPr/>
            </p:nvCxnSpPr>
            <p:spPr>
              <a:xfrm>
                <a:off x="1453198" y="3586294"/>
                <a:ext cx="1481137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TextBox 245"/>
              <p:cNvSpPr txBox="1"/>
              <p:nvPr/>
            </p:nvSpPr>
            <p:spPr>
              <a:xfrm>
                <a:off x="788035" y="3767259"/>
                <a:ext cx="1143000" cy="246049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1265873" y="3495811"/>
                <a:ext cx="182562" cy="182553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8" name="Straight Connector 247"/>
              <p:cNvCxnSpPr/>
              <p:nvPr/>
            </p:nvCxnSpPr>
            <p:spPr>
              <a:xfrm rot="5400000">
                <a:off x="1309531" y="3731542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Box 248"/>
              <p:cNvSpPr txBox="1"/>
              <p:nvPr/>
            </p:nvSpPr>
            <p:spPr>
              <a:xfrm>
                <a:off x="2537460" y="3773609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2943860" y="3497399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1" name="Straight Connector 250"/>
              <p:cNvCxnSpPr/>
              <p:nvPr/>
            </p:nvCxnSpPr>
            <p:spPr>
              <a:xfrm rot="5400000">
                <a:off x="2987518" y="3733130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TextBox 251"/>
              <p:cNvSpPr txBox="1"/>
              <p:nvPr/>
            </p:nvSpPr>
            <p:spPr>
              <a:xfrm>
                <a:off x="4213860" y="3764085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5890260" y="3773609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6295073" y="3497399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5" name="Straight Connector 254"/>
              <p:cNvCxnSpPr/>
              <p:nvPr/>
            </p:nvCxnSpPr>
            <p:spPr>
              <a:xfrm rot="5400000">
                <a:off x="6338731" y="3733130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TextBox 255"/>
              <p:cNvSpPr txBox="1"/>
              <p:nvPr/>
            </p:nvSpPr>
            <p:spPr>
              <a:xfrm>
                <a:off x="7379335" y="3773609"/>
                <a:ext cx="1371600" cy="246049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7971473" y="3497399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8" name="Straight Connector 257"/>
              <p:cNvCxnSpPr/>
              <p:nvPr/>
            </p:nvCxnSpPr>
            <p:spPr>
              <a:xfrm rot="5400000">
                <a:off x="8015131" y="3733130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3134360" y="3587881"/>
                <a:ext cx="1481138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Oval 259"/>
              <p:cNvSpPr/>
              <p:nvPr/>
            </p:nvSpPr>
            <p:spPr>
              <a:xfrm>
                <a:off x="4620260" y="3498986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1" name="Straight Connector 260"/>
              <p:cNvCxnSpPr/>
              <p:nvPr/>
            </p:nvCxnSpPr>
            <p:spPr>
              <a:xfrm rot="5400000">
                <a:off x="4663918" y="3734717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4812348" y="3589469"/>
                <a:ext cx="1481137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6483985" y="3589469"/>
                <a:ext cx="1481138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690" name="Group 263"/>
            <p:cNvGrpSpPr>
              <a:grpSpLocks/>
            </p:cNvGrpSpPr>
            <p:nvPr/>
          </p:nvGrpSpPr>
          <p:grpSpPr bwMode="auto">
            <a:xfrm>
              <a:off x="796290" y="4888230"/>
              <a:ext cx="7962900" cy="523875"/>
              <a:chOff x="787400" y="3495675"/>
              <a:chExt cx="7962900" cy="523875"/>
            </a:xfrm>
            <a:grpFill/>
          </p:grpSpPr>
          <p:cxnSp>
            <p:nvCxnSpPr>
              <p:cNvPr id="265" name="Straight Connector 264"/>
              <p:cNvCxnSpPr/>
              <p:nvPr/>
            </p:nvCxnSpPr>
            <p:spPr>
              <a:xfrm>
                <a:off x="1453198" y="3585922"/>
                <a:ext cx="1481137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TextBox 265"/>
              <p:cNvSpPr txBox="1"/>
              <p:nvPr/>
            </p:nvSpPr>
            <p:spPr>
              <a:xfrm>
                <a:off x="788035" y="3766888"/>
                <a:ext cx="1143000" cy="246050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1265873" y="3495440"/>
                <a:ext cx="182562" cy="182552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8" name="Straight Connector 267"/>
              <p:cNvCxnSpPr/>
              <p:nvPr/>
            </p:nvCxnSpPr>
            <p:spPr>
              <a:xfrm rot="5400000">
                <a:off x="1309531" y="3731171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TextBox 268"/>
              <p:cNvSpPr txBox="1"/>
              <p:nvPr/>
            </p:nvSpPr>
            <p:spPr>
              <a:xfrm>
                <a:off x="2537460" y="3773237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2943860" y="3497027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71" name="Straight Connector 270"/>
              <p:cNvCxnSpPr/>
              <p:nvPr/>
            </p:nvCxnSpPr>
            <p:spPr>
              <a:xfrm rot="5400000">
                <a:off x="2987518" y="3732758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TextBox 271"/>
              <p:cNvSpPr txBox="1"/>
              <p:nvPr/>
            </p:nvSpPr>
            <p:spPr>
              <a:xfrm>
                <a:off x="4213860" y="3763713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5890260" y="3773237"/>
                <a:ext cx="990600" cy="246050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6295073" y="3497027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75" name="Straight Connector 274"/>
              <p:cNvCxnSpPr/>
              <p:nvPr/>
            </p:nvCxnSpPr>
            <p:spPr>
              <a:xfrm rot="5400000">
                <a:off x="6338731" y="3732758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TextBox 275"/>
              <p:cNvSpPr txBox="1"/>
              <p:nvPr/>
            </p:nvSpPr>
            <p:spPr>
              <a:xfrm>
                <a:off x="7379335" y="3773237"/>
                <a:ext cx="1371600" cy="246050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7971473" y="3497027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78" name="Straight Connector 277"/>
              <p:cNvCxnSpPr/>
              <p:nvPr/>
            </p:nvCxnSpPr>
            <p:spPr>
              <a:xfrm rot="5400000">
                <a:off x="8015131" y="3732758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3134360" y="3587510"/>
                <a:ext cx="1481138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Oval 279"/>
              <p:cNvSpPr/>
              <p:nvPr/>
            </p:nvSpPr>
            <p:spPr>
              <a:xfrm>
                <a:off x="4620260" y="3498615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81" name="Straight Connector 280"/>
              <p:cNvCxnSpPr/>
              <p:nvPr/>
            </p:nvCxnSpPr>
            <p:spPr>
              <a:xfrm rot="5400000">
                <a:off x="4663918" y="3734346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4812348" y="3589097"/>
                <a:ext cx="1481137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6483985" y="3589097"/>
                <a:ext cx="1481138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691" name="Group 283"/>
            <p:cNvGrpSpPr>
              <a:grpSpLocks/>
            </p:cNvGrpSpPr>
            <p:nvPr/>
          </p:nvGrpSpPr>
          <p:grpSpPr bwMode="auto">
            <a:xfrm>
              <a:off x="796290" y="5876925"/>
              <a:ext cx="7962900" cy="523875"/>
              <a:chOff x="787400" y="3495675"/>
              <a:chExt cx="7962900" cy="523875"/>
            </a:xfrm>
            <a:grpFill/>
          </p:grpSpPr>
          <p:cxnSp>
            <p:nvCxnSpPr>
              <p:cNvPr id="285" name="Straight Connector 284"/>
              <p:cNvCxnSpPr/>
              <p:nvPr/>
            </p:nvCxnSpPr>
            <p:spPr>
              <a:xfrm>
                <a:off x="1453198" y="3586186"/>
                <a:ext cx="1481137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TextBox 285"/>
              <p:cNvSpPr txBox="1"/>
              <p:nvPr/>
            </p:nvSpPr>
            <p:spPr>
              <a:xfrm>
                <a:off x="788035" y="3767151"/>
                <a:ext cx="1143000" cy="246049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1265873" y="3495703"/>
                <a:ext cx="182562" cy="182553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88" name="Straight Connector 287"/>
              <p:cNvCxnSpPr/>
              <p:nvPr/>
            </p:nvCxnSpPr>
            <p:spPr>
              <a:xfrm rot="5400000">
                <a:off x="1309531" y="3731434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TextBox 288"/>
              <p:cNvSpPr txBox="1"/>
              <p:nvPr/>
            </p:nvSpPr>
            <p:spPr>
              <a:xfrm>
                <a:off x="2537460" y="3773501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2943860" y="3497291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1" name="Straight Connector 290"/>
              <p:cNvCxnSpPr/>
              <p:nvPr/>
            </p:nvCxnSpPr>
            <p:spPr>
              <a:xfrm rot="5400000">
                <a:off x="2987518" y="3733022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TextBox 291"/>
              <p:cNvSpPr txBox="1"/>
              <p:nvPr/>
            </p:nvSpPr>
            <p:spPr>
              <a:xfrm>
                <a:off x="4213860" y="3763977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93" name="TextBox 292"/>
              <p:cNvSpPr txBox="1"/>
              <p:nvPr/>
            </p:nvSpPr>
            <p:spPr>
              <a:xfrm>
                <a:off x="5890260" y="3773501"/>
                <a:ext cx="990600" cy="246049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6295073" y="3497291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5" name="Straight Connector 294"/>
              <p:cNvCxnSpPr/>
              <p:nvPr/>
            </p:nvCxnSpPr>
            <p:spPr>
              <a:xfrm rot="5400000">
                <a:off x="6338731" y="3733022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TextBox 295"/>
              <p:cNvSpPr txBox="1"/>
              <p:nvPr/>
            </p:nvSpPr>
            <p:spPr>
              <a:xfrm>
                <a:off x="7379335" y="3773501"/>
                <a:ext cx="1371600" cy="246049"/>
              </a:xfrm>
              <a:prstGeom prst="rect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7971473" y="3497291"/>
                <a:ext cx="182562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8" name="Straight Connector 297"/>
              <p:cNvCxnSpPr/>
              <p:nvPr/>
            </p:nvCxnSpPr>
            <p:spPr>
              <a:xfrm rot="5400000">
                <a:off x="8015131" y="3733022"/>
                <a:ext cx="92070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>
                <a:off x="3134360" y="3587773"/>
                <a:ext cx="1481138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0" name="Oval 299"/>
              <p:cNvSpPr/>
              <p:nvPr/>
            </p:nvSpPr>
            <p:spPr>
              <a:xfrm>
                <a:off x="4620260" y="3498878"/>
                <a:ext cx="182563" cy="18414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01" name="Straight Connector 300"/>
              <p:cNvCxnSpPr/>
              <p:nvPr/>
            </p:nvCxnSpPr>
            <p:spPr>
              <a:xfrm rot="5400000">
                <a:off x="4663918" y="3734609"/>
                <a:ext cx="92070" cy="1588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4812348" y="3589361"/>
                <a:ext cx="1481137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6483985" y="3589361"/>
                <a:ext cx="1481138" cy="1587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206994" y="473585"/>
            <a:ext cx="8681372" cy="594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0D0D2C-1139-476A-BDF0-9AF711919704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solidFill>
                <a:schemeClr val="bg1"/>
              </a:solidFill>
            </a:endParaRPr>
          </a:p>
        </p:txBody>
      </p:sp>
      <p:grpSp>
        <p:nvGrpSpPr>
          <p:cNvPr id="72707" name="Group 279"/>
          <p:cNvGrpSpPr>
            <a:grpSpLocks/>
          </p:cNvGrpSpPr>
          <p:nvPr/>
        </p:nvGrpSpPr>
        <p:grpSpPr bwMode="auto">
          <a:xfrm>
            <a:off x="371172" y="575184"/>
            <a:ext cx="8458200" cy="5562600"/>
            <a:chOff x="533400" y="457200"/>
            <a:chExt cx="8458200" cy="5562600"/>
          </a:xfrm>
        </p:grpSpPr>
        <p:sp>
          <p:nvSpPr>
            <p:cNvPr id="34" name="TextBox 33"/>
            <p:cNvSpPr txBox="1"/>
            <p:nvPr/>
          </p:nvSpPr>
          <p:spPr>
            <a:xfrm>
              <a:off x="533400" y="457200"/>
              <a:ext cx="8458200" cy="5057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marL="342900" indent="-342900"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7.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Jenis pekerjaan yang rawan terjadi kecelakaan kerja sudah dilengkapi dengan peralatan untuk keselamatan kerja.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buFontTx/>
                <a:buAutoNum type="arabicPeriod" startAt="8"/>
                <a:defRPr/>
              </a:pP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Saya merasa aman </a:t>
              </a:r>
              <a:r>
                <a:rPr lang="en-US" sz="1600" dirty="0" err="1">
                  <a:solidFill>
                    <a:schemeClr val="bg1"/>
                  </a:solidFill>
                  <a:latin typeface="+mn-lt"/>
                </a:rPr>
                <a:t>dengan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karier dan masa depan saya di perusahaan ini.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9.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Menurut saya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,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 kelangsungan hidup perusahaan ini terjamin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10.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Rekan-rekan kerja menerima saya dengan penuh kekeluargaan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11.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Saya merasa memiliki perusahaan ini karena saya sadar </a:t>
              </a:r>
              <a:r>
                <a:rPr lang="en-US" sz="1600" dirty="0" err="1">
                  <a:solidFill>
                    <a:schemeClr val="bg1"/>
                  </a:solidFill>
                  <a:latin typeface="+mn-lt"/>
                </a:rPr>
                <a:t>bahwa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di samping menjadi wadah bagi saya untuk bersosialisasi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+mn-lt"/>
                </a:rPr>
                <a:t>perusahaan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+mn-lt"/>
                </a:rPr>
                <a:t>ini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juga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+mn-lt"/>
                </a:rPr>
                <a:t>merupakan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tempat menggantungkan hidup.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72709" name="Group 157"/>
            <p:cNvGrpSpPr>
              <a:grpSpLocks/>
            </p:cNvGrpSpPr>
            <p:nvPr/>
          </p:nvGrpSpPr>
          <p:grpSpPr bwMode="auto">
            <a:xfrm>
              <a:off x="796290" y="1078230"/>
              <a:ext cx="7962900" cy="523875"/>
              <a:chOff x="787400" y="3495675"/>
              <a:chExt cx="7962900" cy="52387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>
                <a:off x="1453198" y="3585845"/>
                <a:ext cx="1481137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TextBox 159"/>
              <p:cNvSpPr txBox="1"/>
              <p:nvPr/>
            </p:nvSpPr>
            <p:spPr>
              <a:xfrm>
                <a:off x="788035" y="3766820"/>
                <a:ext cx="1143000" cy="24606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1265873" y="3495358"/>
                <a:ext cx="182562" cy="182562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62" name="Straight Connector 161"/>
              <p:cNvCxnSpPr/>
              <p:nvPr/>
            </p:nvCxnSpPr>
            <p:spPr>
              <a:xfrm rot="5400000">
                <a:off x="1309529" y="3731102"/>
                <a:ext cx="92075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2537460" y="3773170"/>
                <a:ext cx="990600" cy="24606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943860" y="3496945"/>
                <a:ext cx="182563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>
              <a:xfrm rot="5400000">
                <a:off x="2987516" y="3732689"/>
                <a:ext cx="92075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TextBox 165"/>
              <p:cNvSpPr txBox="1"/>
              <p:nvPr/>
            </p:nvSpPr>
            <p:spPr>
              <a:xfrm>
                <a:off x="4213860" y="3763645"/>
                <a:ext cx="990600" cy="24606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5890260" y="3773170"/>
                <a:ext cx="990600" cy="24606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6295073" y="3496945"/>
                <a:ext cx="182562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 rot="5400000">
                <a:off x="6338729" y="3732689"/>
                <a:ext cx="92075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TextBox 169"/>
              <p:cNvSpPr txBox="1"/>
              <p:nvPr/>
            </p:nvSpPr>
            <p:spPr>
              <a:xfrm>
                <a:off x="7379335" y="3773170"/>
                <a:ext cx="1371600" cy="24606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7971473" y="3496945"/>
                <a:ext cx="182562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 rot="5400000">
                <a:off x="8015129" y="3732689"/>
                <a:ext cx="92075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3134360" y="3587433"/>
                <a:ext cx="148113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Oval 173"/>
              <p:cNvSpPr/>
              <p:nvPr/>
            </p:nvSpPr>
            <p:spPr>
              <a:xfrm>
                <a:off x="4620260" y="3498533"/>
                <a:ext cx="182563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 rot="5400000">
                <a:off x="4663916" y="3734277"/>
                <a:ext cx="92075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4812348" y="3589020"/>
                <a:ext cx="1481137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6483985" y="3589020"/>
                <a:ext cx="148113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710" name="Group 177"/>
            <p:cNvGrpSpPr>
              <a:grpSpLocks/>
            </p:cNvGrpSpPr>
            <p:nvPr/>
          </p:nvGrpSpPr>
          <p:grpSpPr bwMode="auto">
            <a:xfrm>
              <a:off x="796290" y="2061210"/>
              <a:ext cx="7962900" cy="523875"/>
              <a:chOff x="787400" y="3495675"/>
              <a:chExt cx="7962900" cy="523875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>
                <a:off x="1453198" y="3585528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TextBox 179"/>
              <p:cNvSpPr txBox="1"/>
              <p:nvPr/>
            </p:nvSpPr>
            <p:spPr>
              <a:xfrm>
                <a:off x="788035" y="3766503"/>
                <a:ext cx="11430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265873" y="3495040"/>
                <a:ext cx="182562" cy="1825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82" name="Straight Connector 181"/>
              <p:cNvCxnSpPr/>
              <p:nvPr/>
            </p:nvCxnSpPr>
            <p:spPr>
              <a:xfrm rot="5400000">
                <a:off x="1309529" y="3730784"/>
                <a:ext cx="92075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TextBox 182"/>
              <p:cNvSpPr txBox="1"/>
              <p:nvPr/>
            </p:nvSpPr>
            <p:spPr>
              <a:xfrm>
                <a:off x="2537460" y="3772853"/>
                <a:ext cx="9906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2943860" y="3496628"/>
                <a:ext cx="182563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85" name="Straight Connector 184"/>
              <p:cNvCxnSpPr/>
              <p:nvPr/>
            </p:nvCxnSpPr>
            <p:spPr>
              <a:xfrm rot="5400000">
                <a:off x="2987516" y="3732372"/>
                <a:ext cx="92075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TextBox 185"/>
              <p:cNvSpPr txBox="1"/>
              <p:nvPr/>
            </p:nvSpPr>
            <p:spPr>
              <a:xfrm>
                <a:off x="4213860" y="3763328"/>
                <a:ext cx="9906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5890260" y="3772853"/>
                <a:ext cx="9906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6295073" y="3496628"/>
                <a:ext cx="182562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89" name="Straight Connector 188"/>
              <p:cNvCxnSpPr/>
              <p:nvPr/>
            </p:nvCxnSpPr>
            <p:spPr>
              <a:xfrm rot="5400000">
                <a:off x="6338729" y="3732372"/>
                <a:ext cx="92075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TextBox 189"/>
              <p:cNvSpPr txBox="1"/>
              <p:nvPr/>
            </p:nvSpPr>
            <p:spPr>
              <a:xfrm>
                <a:off x="7379335" y="3772853"/>
                <a:ext cx="13716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7971473" y="3496628"/>
                <a:ext cx="182562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 rot="5400000">
                <a:off x="8015129" y="3732372"/>
                <a:ext cx="92075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3134360" y="3587115"/>
                <a:ext cx="148113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Oval 193"/>
              <p:cNvSpPr/>
              <p:nvPr/>
            </p:nvSpPr>
            <p:spPr>
              <a:xfrm>
                <a:off x="4620260" y="3498215"/>
                <a:ext cx="182563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rot="5400000">
                <a:off x="4663916" y="3733959"/>
                <a:ext cx="92075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4812348" y="3588703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6483985" y="3588703"/>
                <a:ext cx="148113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711" name="Group 197"/>
            <p:cNvGrpSpPr>
              <a:grpSpLocks/>
            </p:cNvGrpSpPr>
            <p:nvPr/>
          </p:nvGrpSpPr>
          <p:grpSpPr bwMode="auto">
            <a:xfrm>
              <a:off x="796290" y="3042285"/>
              <a:ext cx="7962900" cy="523875"/>
              <a:chOff x="787400" y="3495675"/>
              <a:chExt cx="7962900" cy="523875"/>
            </a:xfrm>
          </p:grpSpPr>
          <p:cxnSp>
            <p:nvCxnSpPr>
              <p:cNvPr id="199" name="Straight Connector 198"/>
              <p:cNvCxnSpPr/>
              <p:nvPr/>
            </p:nvCxnSpPr>
            <p:spPr>
              <a:xfrm>
                <a:off x="1453198" y="3585528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TextBox 199"/>
              <p:cNvSpPr txBox="1"/>
              <p:nvPr/>
            </p:nvSpPr>
            <p:spPr>
              <a:xfrm>
                <a:off x="788035" y="3766503"/>
                <a:ext cx="11430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265873" y="3495040"/>
                <a:ext cx="182562" cy="1825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2" name="Straight Connector 201"/>
              <p:cNvCxnSpPr/>
              <p:nvPr/>
            </p:nvCxnSpPr>
            <p:spPr>
              <a:xfrm rot="5400000">
                <a:off x="1309529" y="3730784"/>
                <a:ext cx="92075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TextBox 202"/>
              <p:cNvSpPr txBox="1"/>
              <p:nvPr/>
            </p:nvSpPr>
            <p:spPr>
              <a:xfrm>
                <a:off x="2537460" y="3772853"/>
                <a:ext cx="9906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2943860" y="3496628"/>
                <a:ext cx="182563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 rot="5400000">
                <a:off x="2987516" y="3732372"/>
                <a:ext cx="92075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TextBox 205"/>
              <p:cNvSpPr txBox="1"/>
              <p:nvPr/>
            </p:nvSpPr>
            <p:spPr>
              <a:xfrm>
                <a:off x="4213860" y="3763328"/>
                <a:ext cx="9906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5890260" y="3772853"/>
                <a:ext cx="9906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6295073" y="3496628"/>
                <a:ext cx="182562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9" name="Straight Connector 208"/>
              <p:cNvCxnSpPr/>
              <p:nvPr/>
            </p:nvCxnSpPr>
            <p:spPr>
              <a:xfrm rot="5400000">
                <a:off x="6338729" y="3732372"/>
                <a:ext cx="92075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TextBox 209"/>
              <p:cNvSpPr txBox="1"/>
              <p:nvPr/>
            </p:nvSpPr>
            <p:spPr>
              <a:xfrm>
                <a:off x="7379335" y="3772853"/>
                <a:ext cx="13716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7971473" y="3496628"/>
                <a:ext cx="182562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2" name="Straight Connector 211"/>
              <p:cNvCxnSpPr/>
              <p:nvPr/>
            </p:nvCxnSpPr>
            <p:spPr>
              <a:xfrm rot="5400000">
                <a:off x="8015129" y="3732372"/>
                <a:ext cx="92075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3134360" y="3587115"/>
                <a:ext cx="148113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Oval 213"/>
              <p:cNvSpPr/>
              <p:nvPr/>
            </p:nvSpPr>
            <p:spPr>
              <a:xfrm>
                <a:off x="4620260" y="3498215"/>
                <a:ext cx="182563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 rot="5400000">
                <a:off x="4663916" y="3733959"/>
                <a:ext cx="92075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4812348" y="3588703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6483985" y="3588703"/>
                <a:ext cx="148113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712" name="Group 217"/>
            <p:cNvGrpSpPr>
              <a:grpSpLocks/>
            </p:cNvGrpSpPr>
            <p:nvPr/>
          </p:nvGrpSpPr>
          <p:grpSpPr bwMode="auto">
            <a:xfrm>
              <a:off x="796290" y="4032885"/>
              <a:ext cx="7962900" cy="523875"/>
              <a:chOff x="787400" y="3495675"/>
              <a:chExt cx="7962900" cy="523875"/>
            </a:xfrm>
          </p:grpSpPr>
          <p:cxnSp>
            <p:nvCxnSpPr>
              <p:cNvPr id="219" name="Straight Connector 218"/>
              <p:cNvCxnSpPr/>
              <p:nvPr/>
            </p:nvCxnSpPr>
            <p:spPr>
              <a:xfrm>
                <a:off x="1453198" y="3585528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TextBox 219"/>
              <p:cNvSpPr txBox="1"/>
              <p:nvPr/>
            </p:nvSpPr>
            <p:spPr>
              <a:xfrm>
                <a:off x="788035" y="3766503"/>
                <a:ext cx="11430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265873" y="3495040"/>
                <a:ext cx="182562" cy="1825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 rot="5400000">
                <a:off x="1309529" y="3730784"/>
                <a:ext cx="92075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TextBox 222"/>
              <p:cNvSpPr txBox="1"/>
              <p:nvPr/>
            </p:nvSpPr>
            <p:spPr>
              <a:xfrm>
                <a:off x="2537460" y="3772853"/>
                <a:ext cx="9906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2943860" y="3496628"/>
                <a:ext cx="182563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5" name="Straight Connector 224"/>
              <p:cNvCxnSpPr/>
              <p:nvPr/>
            </p:nvCxnSpPr>
            <p:spPr>
              <a:xfrm rot="5400000">
                <a:off x="2987516" y="3732372"/>
                <a:ext cx="92075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TextBox 225"/>
              <p:cNvSpPr txBox="1"/>
              <p:nvPr/>
            </p:nvSpPr>
            <p:spPr>
              <a:xfrm>
                <a:off x="4213860" y="3763328"/>
                <a:ext cx="9906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5890260" y="3772853"/>
                <a:ext cx="9906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6295073" y="3496628"/>
                <a:ext cx="182562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9" name="Straight Connector 228"/>
              <p:cNvCxnSpPr/>
              <p:nvPr/>
            </p:nvCxnSpPr>
            <p:spPr>
              <a:xfrm rot="5400000">
                <a:off x="6338729" y="3732372"/>
                <a:ext cx="92075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TextBox 229"/>
              <p:cNvSpPr txBox="1"/>
              <p:nvPr/>
            </p:nvSpPr>
            <p:spPr>
              <a:xfrm>
                <a:off x="7379335" y="3772853"/>
                <a:ext cx="13716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971473" y="3496628"/>
                <a:ext cx="182562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2" name="Straight Connector 231"/>
              <p:cNvCxnSpPr/>
              <p:nvPr/>
            </p:nvCxnSpPr>
            <p:spPr>
              <a:xfrm rot="5400000">
                <a:off x="8015129" y="3732372"/>
                <a:ext cx="92075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3134360" y="3587115"/>
                <a:ext cx="148113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Oval 233"/>
              <p:cNvSpPr/>
              <p:nvPr/>
            </p:nvSpPr>
            <p:spPr>
              <a:xfrm>
                <a:off x="4620260" y="3498215"/>
                <a:ext cx="182563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5" name="Straight Connector 234"/>
              <p:cNvCxnSpPr/>
              <p:nvPr/>
            </p:nvCxnSpPr>
            <p:spPr>
              <a:xfrm rot="5400000">
                <a:off x="4663916" y="3733959"/>
                <a:ext cx="92075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4812348" y="3588703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6483985" y="3588703"/>
                <a:ext cx="148113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713" name="Group 237"/>
            <p:cNvGrpSpPr>
              <a:grpSpLocks/>
            </p:cNvGrpSpPr>
            <p:nvPr/>
          </p:nvGrpSpPr>
          <p:grpSpPr bwMode="auto">
            <a:xfrm>
              <a:off x="796290" y="5495925"/>
              <a:ext cx="7962900" cy="523875"/>
              <a:chOff x="787400" y="3495675"/>
              <a:chExt cx="7962900" cy="523875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>
                <a:off x="1453198" y="3586163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TextBox 239"/>
              <p:cNvSpPr txBox="1"/>
              <p:nvPr/>
            </p:nvSpPr>
            <p:spPr>
              <a:xfrm>
                <a:off x="788035" y="3767138"/>
                <a:ext cx="11430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1265873" y="3495675"/>
                <a:ext cx="182562" cy="1825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2" name="Straight Connector 241"/>
              <p:cNvCxnSpPr/>
              <p:nvPr/>
            </p:nvCxnSpPr>
            <p:spPr>
              <a:xfrm rot="5400000">
                <a:off x="1309529" y="3731419"/>
                <a:ext cx="92075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TextBox 242"/>
              <p:cNvSpPr txBox="1"/>
              <p:nvPr/>
            </p:nvSpPr>
            <p:spPr>
              <a:xfrm>
                <a:off x="2537460" y="3773488"/>
                <a:ext cx="9906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2943860" y="3497263"/>
                <a:ext cx="182563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5" name="Straight Connector 244"/>
              <p:cNvCxnSpPr/>
              <p:nvPr/>
            </p:nvCxnSpPr>
            <p:spPr>
              <a:xfrm rot="5400000">
                <a:off x="2987516" y="3733007"/>
                <a:ext cx="92075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TextBox 245"/>
              <p:cNvSpPr txBox="1"/>
              <p:nvPr/>
            </p:nvSpPr>
            <p:spPr>
              <a:xfrm>
                <a:off x="4213860" y="3763963"/>
                <a:ext cx="9906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5890260" y="3773488"/>
                <a:ext cx="9906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6295073" y="3497263"/>
                <a:ext cx="182562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9" name="Straight Connector 248"/>
              <p:cNvCxnSpPr/>
              <p:nvPr/>
            </p:nvCxnSpPr>
            <p:spPr>
              <a:xfrm rot="5400000">
                <a:off x="6338729" y="3733007"/>
                <a:ext cx="92075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TextBox 249"/>
              <p:cNvSpPr txBox="1"/>
              <p:nvPr/>
            </p:nvSpPr>
            <p:spPr>
              <a:xfrm>
                <a:off x="7379335" y="3773488"/>
                <a:ext cx="1371600" cy="2460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7971473" y="3497263"/>
                <a:ext cx="182562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2" name="Straight Connector 251"/>
              <p:cNvCxnSpPr/>
              <p:nvPr/>
            </p:nvCxnSpPr>
            <p:spPr>
              <a:xfrm rot="5400000">
                <a:off x="8015129" y="3733007"/>
                <a:ext cx="92075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3134360" y="3587750"/>
                <a:ext cx="148113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Oval 253"/>
              <p:cNvSpPr/>
              <p:nvPr/>
            </p:nvSpPr>
            <p:spPr>
              <a:xfrm>
                <a:off x="4620260" y="3498850"/>
                <a:ext cx="182563" cy="1841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5" name="Straight Connector 254"/>
              <p:cNvCxnSpPr/>
              <p:nvPr/>
            </p:nvCxnSpPr>
            <p:spPr>
              <a:xfrm rot="5400000">
                <a:off x="4663916" y="3734594"/>
                <a:ext cx="92075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4812348" y="3589338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6483985" y="3589338"/>
                <a:ext cx="148113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221742" y="576821"/>
            <a:ext cx="8681372" cy="594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noFill/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7F9990-8E60-437E-BC2D-56A4440005B6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solidFill>
                <a:schemeClr val="bg1"/>
              </a:solidFill>
            </a:endParaRPr>
          </a:p>
        </p:txBody>
      </p:sp>
      <p:grpSp>
        <p:nvGrpSpPr>
          <p:cNvPr id="73731" name="Group 152"/>
          <p:cNvGrpSpPr>
            <a:grpSpLocks/>
          </p:cNvGrpSpPr>
          <p:nvPr/>
        </p:nvGrpSpPr>
        <p:grpSpPr bwMode="auto">
          <a:xfrm>
            <a:off x="489156" y="840648"/>
            <a:ext cx="8458200" cy="5089525"/>
            <a:chOff x="533400" y="457200"/>
            <a:chExt cx="8458200" cy="5090160"/>
          </a:xfrm>
        </p:grpSpPr>
        <p:sp>
          <p:nvSpPr>
            <p:cNvPr id="52" name="TextBox 51"/>
            <p:cNvSpPr txBox="1"/>
            <p:nvPr/>
          </p:nvSpPr>
          <p:spPr>
            <a:xfrm>
              <a:off x="533400" y="457200"/>
              <a:ext cx="8458200" cy="45646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342900" indent="-342900"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12.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Hubungan saya dengan atasan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,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 bawahan serta dengan sesama terjalin harmonis.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13.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Saya dapat berinteraksi dengan rekan-rekan sesam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a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 karyawan dengan penuh persahabatan.     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14.	</a:t>
              </a:r>
              <a:r>
                <a:rPr lang="en-US" sz="1600" dirty="0" err="1">
                  <a:solidFill>
                    <a:schemeClr val="bg1"/>
                  </a:solidFill>
                  <a:latin typeface="+mn-lt"/>
                </a:rPr>
                <a:t>Jika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saya berprestasi, pimpinan memberikan penghargaan kepada saya.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15.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Penghargaan yang saya terima sesuai dengan prestasi yang saya berikan.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16.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P</a:t>
              </a:r>
              <a:r>
                <a:rPr lang="en-US" sz="1600" dirty="0" err="1">
                  <a:solidFill>
                    <a:schemeClr val="bg1"/>
                  </a:solidFill>
                  <a:latin typeface="+mn-lt"/>
                </a:rPr>
                <a:t>emimpin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(</a:t>
              </a:r>
              <a:r>
                <a:rPr lang="en-US" sz="1600" dirty="0" err="1">
                  <a:solidFill>
                    <a:schemeClr val="bg1"/>
                  </a:solidFill>
                  <a:latin typeface="+mn-lt"/>
                </a:rPr>
                <a:t>perusahaan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) 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memberikan kepercayaan kepada saya untuk mengerjakan pekerjaan yang sesuai dengan kompetensi yang saya miliki.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73733" name="Group 52"/>
            <p:cNvGrpSpPr>
              <a:grpSpLocks/>
            </p:cNvGrpSpPr>
            <p:nvPr/>
          </p:nvGrpSpPr>
          <p:grpSpPr bwMode="auto">
            <a:xfrm>
              <a:off x="796290" y="5023485"/>
              <a:ext cx="7962900" cy="523875"/>
              <a:chOff x="787400" y="3495675"/>
              <a:chExt cx="7962900" cy="52387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453198" y="3586109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788035" y="3767107"/>
                <a:ext cx="1143000" cy="2460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265873" y="3495610"/>
                <a:ext cx="182562" cy="18258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5400000">
                <a:off x="1309523" y="3731383"/>
                <a:ext cx="92086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2537460" y="3773457"/>
                <a:ext cx="990600" cy="2460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943860" y="3497198"/>
                <a:ext cx="182563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rot="5400000">
                <a:off x="2987510" y="3732972"/>
                <a:ext cx="92086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4213860" y="3763931"/>
                <a:ext cx="990600" cy="2460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890260" y="3773457"/>
                <a:ext cx="990600" cy="2460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295073" y="3497198"/>
                <a:ext cx="182562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rot="5400000">
                <a:off x="6338723" y="3732972"/>
                <a:ext cx="92086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7379335" y="3773457"/>
                <a:ext cx="1371600" cy="2460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971473" y="3497198"/>
                <a:ext cx="182562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rot="5400000">
                <a:off x="8015123" y="3732972"/>
                <a:ext cx="92086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134360" y="3587696"/>
                <a:ext cx="148113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4620260" y="3498785"/>
                <a:ext cx="182563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rot="5400000">
                <a:off x="4663910" y="3734559"/>
                <a:ext cx="92086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4812348" y="3589285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483985" y="3589285"/>
                <a:ext cx="148113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734" name="Group 72"/>
            <p:cNvGrpSpPr>
              <a:grpSpLocks/>
            </p:cNvGrpSpPr>
            <p:nvPr/>
          </p:nvGrpSpPr>
          <p:grpSpPr bwMode="auto">
            <a:xfrm>
              <a:off x="796290" y="3785235"/>
              <a:ext cx="7962900" cy="523875"/>
              <a:chOff x="787400" y="3495675"/>
              <a:chExt cx="7962900" cy="523875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1453198" y="3585954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788035" y="3766952"/>
                <a:ext cx="1143000" cy="2460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265873" y="3495455"/>
                <a:ext cx="182562" cy="18258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rot="5400000">
                <a:off x="1309523" y="3731228"/>
                <a:ext cx="92086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2537460" y="3773302"/>
                <a:ext cx="990600" cy="2460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943860" y="3497043"/>
                <a:ext cx="182563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rot="5400000">
                <a:off x="2987510" y="3732817"/>
                <a:ext cx="92086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4213860" y="3763776"/>
                <a:ext cx="990600" cy="2460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890260" y="3773302"/>
                <a:ext cx="990600" cy="2460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295073" y="3497043"/>
                <a:ext cx="182562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 rot="5400000">
                <a:off x="6338723" y="3732817"/>
                <a:ext cx="92086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7379335" y="3773302"/>
                <a:ext cx="1371600" cy="2460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971473" y="3497043"/>
                <a:ext cx="182562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rot="5400000">
                <a:off x="8015123" y="3732817"/>
                <a:ext cx="92086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134360" y="3587541"/>
                <a:ext cx="148113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/>
              <p:cNvSpPr/>
              <p:nvPr/>
            </p:nvSpPr>
            <p:spPr>
              <a:xfrm>
                <a:off x="4620260" y="3498630"/>
                <a:ext cx="182563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 rot="5400000">
                <a:off x="4663910" y="3734404"/>
                <a:ext cx="92086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812348" y="3589130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483985" y="3589130"/>
                <a:ext cx="148113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735" name="Group 92"/>
            <p:cNvGrpSpPr>
              <a:grpSpLocks/>
            </p:cNvGrpSpPr>
            <p:nvPr/>
          </p:nvGrpSpPr>
          <p:grpSpPr bwMode="auto">
            <a:xfrm>
              <a:off x="796290" y="2806065"/>
              <a:ext cx="7962900" cy="523875"/>
              <a:chOff x="787400" y="3495675"/>
              <a:chExt cx="7962900" cy="523875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1453198" y="3585514"/>
                <a:ext cx="1481137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/>
              <p:cNvSpPr txBox="1"/>
              <p:nvPr/>
            </p:nvSpPr>
            <p:spPr>
              <a:xfrm>
                <a:off x="788035" y="3766512"/>
                <a:ext cx="1143000" cy="24609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265873" y="3495016"/>
                <a:ext cx="182562" cy="182585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rot="5400000">
                <a:off x="1309523" y="3730789"/>
                <a:ext cx="92086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2537460" y="3772862"/>
                <a:ext cx="990600" cy="24609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943860" y="3496603"/>
                <a:ext cx="182563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rot="5400000">
                <a:off x="2987510" y="3732376"/>
                <a:ext cx="92086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4213860" y="3763336"/>
                <a:ext cx="990600" cy="24609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890260" y="3772862"/>
                <a:ext cx="990600" cy="24609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6295073" y="3496603"/>
                <a:ext cx="182562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 rot="5400000">
                <a:off x="6338723" y="3732376"/>
                <a:ext cx="92086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7379335" y="3772862"/>
                <a:ext cx="1371600" cy="24609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7971473" y="3496603"/>
                <a:ext cx="182562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 rot="5400000">
                <a:off x="8015123" y="3732376"/>
                <a:ext cx="92086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3134360" y="3587102"/>
                <a:ext cx="148113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>
                <a:off x="4620260" y="3498191"/>
                <a:ext cx="182563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rot="5400000">
                <a:off x="4663910" y="3733965"/>
                <a:ext cx="92086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4812348" y="3588690"/>
                <a:ext cx="1481137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6483985" y="3588690"/>
                <a:ext cx="148113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736" name="Group 112"/>
            <p:cNvGrpSpPr>
              <a:grpSpLocks/>
            </p:cNvGrpSpPr>
            <p:nvPr/>
          </p:nvGrpSpPr>
          <p:grpSpPr bwMode="auto">
            <a:xfrm>
              <a:off x="796290" y="1826895"/>
              <a:ext cx="7962900" cy="523875"/>
              <a:chOff x="787400" y="3495675"/>
              <a:chExt cx="7962900" cy="52387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1453198" y="3586662"/>
                <a:ext cx="1481137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/>
            </p:nvSpPr>
            <p:spPr>
              <a:xfrm>
                <a:off x="788035" y="3767660"/>
                <a:ext cx="1143000" cy="24609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265873" y="3496164"/>
                <a:ext cx="182562" cy="182585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 rot="5400000">
                <a:off x="1309523" y="3731937"/>
                <a:ext cx="92086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/>
              <p:cNvSpPr txBox="1"/>
              <p:nvPr/>
            </p:nvSpPr>
            <p:spPr>
              <a:xfrm>
                <a:off x="2537460" y="3774011"/>
                <a:ext cx="990600" cy="24609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2943860" y="3497751"/>
                <a:ext cx="182563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 rot="5400000">
                <a:off x="2987510" y="3733525"/>
                <a:ext cx="92086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/>
              <p:cNvSpPr txBox="1"/>
              <p:nvPr/>
            </p:nvSpPr>
            <p:spPr>
              <a:xfrm>
                <a:off x="4213860" y="3764484"/>
                <a:ext cx="990600" cy="24609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5890260" y="3774011"/>
                <a:ext cx="990600" cy="24609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295073" y="3497751"/>
                <a:ext cx="182562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 rot="5400000">
                <a:off x="6338723" y="3733525"/>
                <a:ext cx="92086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24"/>
              <p:cNvSpPr txBox="1"/>
              <p:nvPr/>
            </p:nvSpPr>
            <p:spPr>
              <a:xfrm>
                <a:off x="7379335" y="3774011"/>
                <a:ext cx="1371600" cy="24609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971473" y="3497751"/>
                <a:ext cx="182562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5400000">
                <a:off x="8015123" y="3733525"/>
                <a:ext cx="92086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3134360" y="3588250"/>
                <a:ext cx="148113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Oval 128"/>
              <p:cNvSpPr/>
              <p:nvPr/>
            </p:nvSpPr>
            <p:spPr>
              <a:xfrm>
                <a:off x="4620260" y="3499339"/>
                <a:ext cx="182563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 rot="5400000">
                <a:off x="4663910" y="3735113"/>
                <a:ext cx="92086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4812348" y="3589838"/>
                <a:ext cx="1481137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483985" y="3589838"/>
                <a:ext cx="148113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737" name="Group 132"/>
            <p:cNvGrpSpPr>
              <a:grpSpLocks/>
            </p:cNvGrpSpPr>
            <p:nvPr/>
          </p:nvGrpSpPr>
          <p:grpSpPr bwMode="auto">
            <a:xfrm>
              <a:off x="796290" y="838200"/>
              <a:ext cx="7962900" cy="523875"/>
              <a:chOff x="787400" y="3495675"/>
              <a:chExt cx="7962900" cy="523875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1453198" y="3586222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extBox 134"/>
              <p:cNvSpPr txBox="1"/>
              <p:nvPr/>
            </p:nvSpPr>
            <p:spPr>
              <a:xfrm>
                <a:off x="788035" y="3767220"/>
                <a:ext cx="1143000" cy="2460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265873" y="3495723"/>
                <a:ext cx="182562" cy="18258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rot="5400000">
                <a:off x="1309523" y="3731496"/>
                <a:ext cx="92086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>
                <a:off x="2537460" y="3773570"/>
                <a:ext cx="990600" cy="2460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2943860" y="3497311"/>
                <a:ext cx="182563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rot="5400000">
                <a:off x="2987510" y="3733085"/>
                <a:ext cx="92086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/>
              <p:cNvSpPr txBox="1"/>
              <p:nvPr/>
            </p:nvSpPr>
            <p:spPr>
              <a:xfrm>
                <a:off x="4213860" y="3764044"/>
                <a:ext cx="990600" cy="2460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5890260" y="3773570"/>
                <a:ext cx="990600" cy="2460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6295073" y="3497311"/>
                <a:ext cx="182562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 rot="5400000">
                <a:off x="6338723" y="3733085"/>
                <a:ext cx="92086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TextBox 144"/>
              <p:cNvSpPr txBox="1"/>
              <p:nvPr/>
            </p:nvSpPr>
            <p:spPr>
              <a:xfrm>
                <a:off x="7379335" y="3773570"/>
                <a:ext cx="1371600" cy="2460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971473" y="3497311"/>
                <a:ext cx="182562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rot="5400000">
                <a:off x="8015123" y="3733085"/>
                <a:ext cx="92086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3134360" y="3587809"/>
                <a:ext cx="148113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Oval 148"/>
              <p:cNvSpPr/>
              <p:nvPr/>
            </p:nvSpPr>
            <p:spPr>
              <a:xfrm>
                <a:off x="4620260" y="3498898"/>
                <a:ext cx="182563" cy="1841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0" name="Straight Connector 149"/>
              <p:cNvCxnSpPr/>
              <p:nvPr/>
            </p:nvCxnSpPr>
            <p:spPr>
              <a:xfrm rot="5400000">
                <a:off x="4663910" y="3734672"/>
                <a:ext cx="92086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4812348" y="3589398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483985" y="3589398"/>
                <a:ext cx="148113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92246" y="429341"/>
            <a:ext cx="8681372" cy="594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716021-B28C-4931-95D1-43FAC1566B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grpSp>
        <p:nvGrpSpPr>
          <p:cNvPr id="74755" name="Group 85"/>
          <p:cNvGrpSpPr>
            <a:grpSpLocks/>
          </p:cNvGrpSpPr>
          <p:nvPr/>
        </p:nvGrpSpPr>
        <p:grpSpPr bwMode="auto">
          <a:xfrm>
            <a:off x="430164" y="722664"/>
            <a:ext cx="8458200" cy="4584700"/>
            <a:chOff x="533400" y="457200"/>
            <a:chExt cx="8458200" cy="4585335"/>
          </a:xfrm>
        </p:grpSpPr>
        <p:sp>
          <p:nvSpPr>
            <p:cNvPr id="4" name="TextBox 3"/>
            <p:cNvSpPr txBox="1"/>
            <p:nvPr/>
          </p:nvSpPr>
          <p:spPr>
            <a:xfrm>
              <a:off x="533400" y="457200"/>
              <a:ext cx="8458200" cy="406297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342900" indent="-342900"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17.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Saya memperoleh perhatian yang cukup dari </a:t>
              </a:r>
              <a:r>
                <a:rPr lang="en-US" sz="1600" dirty="0" err="1">
                  <a:solidFill>
                    <a:schemeClr val="bg1"/>
                  </a:solidFill>
                  <a:latin typeface="+mn-lt"/>
                </a:rPr>
                <a:t>pemimpin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/</a:t>
              </a:r>
              <a:r>
                <a:rPr lang="en-US" sz="1600" dirty="0" err="1">
                  <a:solidFill>
                    <a:schemeClr val="bg1"/>
                  </a:solidFill>
                  <a:latin typeface="+mn-lt"/>
                </a:rPr>
                <a:t>atasan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saya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buFontTx/>
                <a:buAutoNum type="arabicPeriod" startAt="18"/>
                <a:defRPr/>
              </a:pP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Saya memperoleh kesempatan yang luas untuk mengembangkan diri saya melalui pendidikan dan pelatihan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buFontTx/>
                <a:buAutoNum type="arabicPeriod" startAt="19"/>
                <a:defRPr/>
              </a:pP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Saya memperoleh kesempatan yang luas untuk dipromosikan sesuai dengan potensi yang saya miliki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spcBef>
                  <a:spcPts val="2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20.	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Di perusahaan ini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,</a:t>
              </a:r>
              <a:r>
                <a:rPr lang="id-ID" sz="1600" dirty="0">
                  <a:solidFill>
                    <a:schemeClr val="bg1"/>
                  </a:solidFill>
                  <a:latin typeface="+mn-lt"/>
                </a:rPr>
                <a:t> terdapat kebijakan yang mendukung bagi karyawan untuk unjuk kerja secara optimal.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74757" name="Group 4"/>
            <p:cNvGrpSpPr>
              <a:grpSpLocks/>
            </p:cNvGrpSpPr>
            <p:nvPr/>
          </p:nvGrpSpPr>
          <p:grpSpPr bwMode="auto">
            <a:xfrm>
              <a:off x="796290" y="4518660"/>
              <a:ext cx="7962900" cy="523875"/>
              <a:chOff x="787400" y="3495675"/>
              <a:chExt cx="7962900" cy="523875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453198" y="3586103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788035" y="3767103"/>
                <a:ext cx="11430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265873" y="3495602"/>
                <a:ext cx="182562" cy="18258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rot="5400000">
                <a:off x="1309523" y="3731379"/>
                <a:ext cx="9208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2537460" y="3773454"/>
                <a:ext cx="9906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943860" y="3497190"/>
                <a:ext cx="182563" cy="18417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5400000">
                <a:off x="2987510" y="3732967"/>
                <a:ext cx="9208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213860" y="3763927"/>
                <a:ext cx="9906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890260" y="3773454"/>
                <a:ext cx="9906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295073" y="3497190"/>
                <a:ext cx="182562" cy="18417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5400000">
                <a:off x="6338723" y="3732967"/>
                <a:ext cx="9208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7379335" y="3773454"/>
                <a:ext cx="13716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971473" y="3497190"/>
                <a:ext cx="182562" cy="18417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8015123" y="3732967"/>
                <a:ext cx="9208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134360" y="3587690"/>
                <a:ext cx="148113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4620260" y="3498777"/>
                <a:ext cx="182563" cy="18417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rot="5400000">
                <a:off x="4663910" y="3734554"/>
                <a:ext cx="9208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812348" y="3589278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483985" y="3589278"/>
                <a:ext cx="148113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758" name="Group 24"/>
            <p:cNvGrpSpPr>
              <a:grpSpLocks/>
            </p:cNvGrpSpPr>
            <p:nvPr/>
          </p:nvGrpSpPr>
          <p:grpSpPr bwMode="auto">
            <a:xfrm>
              <a:off x="796290" y="3299460"/>
              <a:ext cx="7962900" cy="523875"/>
              <a:chOff x="787400" y="3495675"/>
              <a:chExt cx="7962900" cy="523875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453198" y="3585935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88035" y="3766935"/>
                <a:ext cx="11430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265873" y="3495434"/>
                <a:ext cx="182562" cy="18258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rot="5400000">
                <a:off x="1309523" y="3731211"/>
                <a:ext cx="9208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2537460" y="3773286"/>
                <a:ext cx="9906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43860" y="3497022"/>
                <a:ext cx="182563" cy="18417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rot="5400000">
                <a:off x="2987510" y="3732799"/>
                <a:ext cx="9208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4213860" y="3763759"/>
                <a:ext cx="9906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890260" y="3773286"/>
                <a:ext cx="9906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295073" y="3497022"/>
                <a:ext cx="182562" cy="18417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>
                <a:off x="6338723" y="3732799"/>
                <a:ext cx="9208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7379335" y="3773286"/>
                <a:ext cx="13716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971473" y="3497022"/>
                <a:ext cx="182562" cy="18417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rot="5400000">
                <a:off x="8015123" y="3732799"/>
                <a:ext cx="9208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134360" y="3587522"/>
                <a:ext cx="148113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4620260" y="3498609"/>
                <a:ext cx="182563" cy="18417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rot="5400000">
                <a:off x="4663910" y="3734386"/>
                <a:ext cx="9208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812348" y="3589110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483985" y="3589110"/>
                <a:ext cx="148113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759" name="Group 44"/>
            <p:cNvGrpSpPr>
              <a:grpSpLocks/>
            </p:cNvGrpSpPr>
            <p:nvPr/>
          </p:nvGrpSpPr>
          <p:grpSpPr bwMode="auto">
            <a:xfrm>
              <a:off x="796290" y="2057400"/>
              <a:ext cx="7962900" cy="523875"/>
              <a:chOff x="787400" y="3495675"/>
              <a:chExt cx="7962900" cy="52387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453198" y="3586398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788035" y="3767398"/>
                <a:ext cx="11430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265873" y="3495897"/>
                <a:ext cx="182562" cy="18258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rot="5400000">
                <a:off x="1309523" y="3731674"/>
                <a:ext cx="9208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2537460" y="3773749"/>
                <a:ext cx="9906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943860" y="3497485"/>
                <a:ext cx="182563" cy="18417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rot="5400000">
                <a:off x="2987510" y="3733262"/>
                <a:ext cx="9208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4213860" y="3764222"/>
                <a:ext cx="9906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890260" y="3773749"/>
                <a:ext cx="9906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295073" y="3497485"/>
                <a:ext cx="182562" cy="18417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5400000">
                <a:off x="6338723" y="3733262"/>
                <a:ext cx="9208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7379335" y="3773749"/>
                <a:ext cx="13716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971473" y="3497485"/>
                <a:ext cx="182562" cy="18417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rot="5400000">
                <a:off x="8015123" y="3733262"/>
                <a:ext cx="9208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134360" y="3587985"/>
                <a:ext cx="148113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4620260" y="3499072"/>
                <a:ext cx="182563" cy="18417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rot="5400000">
                <a:off x="4663910" y="3734849"/>
                <a:ext cx="9208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812348" y="3589573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483985" y="3589573"/>
                <a:ext cx="148113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760" name="Group 65"/>
            <p:cNvGrpSpPr>
              <a:grpSpLocks/>
            </p:cNvGrpSpPr>
            <p:nvPr/>
          </p:nvGrpSpPr>
          <p:grpSpPr bwMode="auto">
            <a:xfrm>
              <a:off x="796290" y="838200"/>
              <a:ext cx="7962900" cy="523875"/>
              <a:chOff x="787400" y="3495675"/>
              <a:chExt cx="7962900" cy="52387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453198" y="3586229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788035" y="3767229"/>
                <a:ext cx="11430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65873" y="3495728"/>
                <a:ext cx="182562" cy="18258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rot="5400000">
                <a:off x="1309523" y="3731505"/>
                <a:ext cx="9208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2537460" y="3773580"/>
                <a:ext cx="9906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943860" y="3497316"/>
                <a:ext cx="182563" cy="18417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rot="5400000">
                <a:off x="2987510" y="3733093"/>
                <a:ext cx="9208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4213860" y="3764053"/>
                <a:ext cx="9906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Netral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890260" y="3773580"/>
                <a:ext cx="9906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295073" y="3497316"/>
                <a:ext cx="182562" cy="18417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rot="5400000">
                <a:off x="6338723" y="3733093"/>
                <a:ext cx="9208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7379335" y="3773580"/>
                <a:ext cx="1371600" cy="2460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Sangat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Tidak</a:t>
                </a: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+mn-lt"/>
                  </a:rPr>
                  <a:t>Setuju</a:t>
                </a:r>
                <a:endParaRPr 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7971473" y="3497316"/>
                <a:ext cx="182562" cy="18417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rot="5400000">
                <a:off x="8015123" y="3733093"/>
                <a:ext cx="9208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134360" y="3587816"/>
                <a:ext cx="148113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4620260" y="3498903"/>
                <a:ext cx="182563" cy="18417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 rot="5400000">
                <a:off x="4663910" y="3734680"/>
                <a:ext cx="9208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812348" y="3589404"/>
                <a:ext cx="1481137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483985" y="3589404"/>
                <a:ext cx="1481138" cy="158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3251</TotalTime>
  <Words>5105</Words>
  <Application>Microsoft Office PowerPoint</Application>
  <PresentationFormat>On-screen Show (4:3)</PresentationFormat>
  <Paragraphs>3144</Paragraphs>
  <Slides>54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Metro</vt:lpstr>
      <vt:lpstr>PowerPoint Presentation</vt:lpstr>
      <vt:lpstr>Instrumen Penelitian</vt:lpstr>
      <vt:lpstr>TATA CARA MENYUSUN INSTRUMEN</vt:lpstr>
      <vt:lpstr>Contoh: MENYUSUN INSTRUMEN</vt:lpstr>
      <vt:lpstr>Contoh: MENYUSUN INSTRUMEN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Tata cara Menyusun Kuesioner / Angket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VALIDITAS DAN RELIABILITAS INSTRUMEN PENELITIAN</vt:lpstr>
      <vt:lpstr>VALIDITAS DAN RELIABILITAS INSTRUMEN PENELITIAN</vt:lpstr>
      <vt:lpstr>MODEL YANG DIGUNAKAN ADALAH KORELASI PRODUCT MOMENT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Faktor-Faktor Yang Mempengaruhi Validitas </vt:lpstr>
      <vt:lpstr>RELIABILITAS INSTRUMEN</vt:lpstr>
      <vt:lpstr>CARA PENGUKURAN RELIABILITAS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Faktor-Faktor Yang Mempengaruhi Reliabilitas Instrumen</vt:lpstr>
      <vt:lpstr>PowerPoint Presentation</vt:lpstr>
      <vt:lpstr>PowerPoint Presentation</vt:lpstr>
      <vt:lpstr>PowerPoint Presentation</vt:lpstr>
    </vt:vector>
  </TitlesOfParts>
  <Company>UNMER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HIPOTESIS</dc:title>
  <dc:creator>ANWAR</dc:creator>
  <cp:lastModifiedBy>Rz Aziz</cp:lastModifiedBy>
  <cp:revision>324</cp:revision>
  <dcterms:created xsi:type="dcterms:W3CDTF">2009-04-24T07:55:34Z</dcterms:created>
  <dcterms:modified xsi:type="dcterms:W3CDTF">2021-07-03T00:17:19Z</dcterms:modified>
</cp:coreProperties>
</file>