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6" r:id="rId2"/>
    <p:sldId id="270" r:id="rId3"/>
    <p:sldId id="271" r:id="rId4"/>
    <p:sldId id="279" r:id="rId5"/>
    <p:sldId id="280" r:id="rId6"/>
    <p:sldId id="257" r:id="rId7"/>
    <p:sldId id="272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73" r:id="rId16"/>
    <p:sldId id="265" r:id="rId17"/>
    <p:sldId id="274" r:id="rId18"/>
    <p:sldId id="275" r:id="rId19"/>
    <p:sldId id="276" r:id="rId20"/>
    <p:sldId id="266" r:id="rId21"/>
    <p:sldId id="267" r:id="rId22"/>
    <p:sldId id="268" r:id="rId23"/>
    <p:sldId id="269" r:id="rId24"/>
    <p:sldId id="277" r:id="rId25"/>
    <p:sldId id="278" r:id="rId26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Full" cryptAlgorithmClass="hash" cryptAlgorithmType="typeAny" cryptAlgorithmSid="4" spinCount="100000" saltData="qSHNR51i+7WEmDR/EDHPQA==" hashData="4nS53vNll62VOdQq4bEEuGoLIg0=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A82CDEA-5B09-4115-B9D3-7539407A8109}" type="doc">
      <dgm:prSet loTypeId="urn:microsoft.com/office/officeart/2005/8/layout/process2" loCatId="process" qsTypeId="urn:microsoft.com/office/officeart/2005/8/quickstyle/simple1" qsCatId="simple" csTypeId="urn:microsoft.com/office/officeart/2005/8/colors/colorful5" csCatId="colorful" phldr="1"/>
      <dgm:spPr/>
    </dgm:pt>
    <dgm:pt modelId="{A22A1E9C-304D-45A9-9CF2-FBB2DE6EC86F}">
      <dgm:prSet phldrT="[Text]" custT="1"/>
      <dgm:spPr/>
      <dgm:t>
        <a:bodyPr/>
        <a:lstStyle/>
        <a:p>
          <a:r>
            <a:rPr lang="id-ID" sz="1600" b="1" smtClean="0">
              <a:solidFill>
                <a:schemeClr val="tx1"/>
              </a:solidFill>
            </a:rPr>
            <a:t>Identifikasi Populasi Target</a:t>
          </a:r>
          <a:endParaRPr lang="id-ID" sz="1600" b="1" dirty="0">
            <a:solidFill>
              <a:schemeClr val="tx1"/>
            </a:solidFill>
          </a:endParaRPr>
        </a:p>
      </dgm:t>
    </dgm:pt>
    <dgm:pt modelId="{18AFDB11-668D-4C67-89BF-6E786920BD59}" type="parTrans" cxnId="{5A540D9A-EBFF-452B-B157-8302B2DFA249}">
      <dgm:prSet/>
      <dgm:spPr/>
      <dgm:t>
        <a:bodyPr/>
        <a:lstStyle/>
        <a:p>
          <a:endParaRPr lang="id-ID" sz="1600" b="1">
            <a:solidFill>
              <a:schemeClr val="tx1"/>
            </a:solidFill>
          </a:endParaRPr>
        </a:p>
      </dgm:t>
    </dgm:pt>
    <dgm:pt modelId="{0D23B70C-FDE2-4DFC-9917-8F5BC47FB4BA}" type="sibTrans" cxnId="{5A540D9A-EBFF-452B-B157-8302B2DFA249}">
      <dgm:prSet custT="1"/>
      <dgm:spPr/>
      <dgm:t>
        <a:bodyPr/>
        <a:lstStyle/>
        <a:p>
          <a:endParaRPr lang="id-ID" sz="1600" b="1">
            <a:solidFill>
              <a:schemeClr val="tx1"/>
            </a:solidFill>
          </a:endParaRPr>
        </a:p>
      </dgm:t>
    </dgm:pt>
    <dgm:pt modelId="{70C8A338-88A0-4277-B352-9B96783AA941}">
      <dgm:prSet phldrT="[Text]" custT="1"/>
      <dgm:spPr/>
      <dgm:t>
        <a:bodyPr/>
        <a:lstStyle/>
        <a:p>
          <a:r>
            <a:rPr lang="id-ID" sz="1600" b="1" smtClean="0">
              <a:solidFill>
                <a:schemeClr val="tx1"/>
              </a:solidFill>
            </a:rPr>
            <a:t>Menentukan Metode Pemilihan</a:t>
          </a:r>
        </a:p>
        <a:p>
          <a:r>
            <a:rPr lang="id-ID" sz="1600" b="1" smtClean="0">
              <a:solidFill>
                <a:schemeClr val="tx1"/>
              </a:solidFill>
            </a:rPr>
            <a:t>Sampel</a:t>
          </a:r>
          <a:endParaRPr lang="id-ID" sz="1600" b="1" dirty="0">
            <a:solidFill>
              <a:schemeClr val="tx1"/>
            </a:solidFill>
          </a:endParaRPr>
        </a:p>
      </dgm:t>
    </dgm:pt>
    <dgm:pt modelId="{8980E91C-5165-4566-9007-5719BD0CDA09}" type="parTrans" cxnId="{D5AD54F9-EFD4-4945-970F-235FB8598328}">
      <dgm:prSet/>
      <dgm:spPr/>
      <dgm:t>
        <a:bodyPr/>
        <a:lstStyle/>
        <a:p>
          <a:endParaRPr lang="id-ID" sz="1600" b="1">
            <a:solidFill>
              <a:schemeClr val="tx1"/>
            </a:solidFill>
          </a:endParaRPr>
        </a:p>
      </dgm:t>
    </dgm:pt>
    <dgm:pt modelId="{70F725D4-40D7-43FA-B6F6-D51E910EE3CF}" type="sibTrans" cxnId="{D5AD54F9-EFD4-4945-970F-235FB8598328}">
      <dgm:prSet custT="1"/>
      <dgm:spPr/>
      <dgm:t>
        <a:bodyPr/>
        <a:lstStyle/>
        <a:p>
          <a:endParaRPr lang="id-ID" sz="1600" b="1">
            <a:solidFill>
              <a:schemeClr val="tx1"/>
            </a:solidFill>
          </a:endParaRPr>
        </a:p>
      </dgm:t>
    </dgm:pt>
    <dgm:pt modelId="{AC24F8DD-CACA-48F3-8E84-BF640C27FAB9}">
      <dgm:prSet phldrT="[Text]" custT="1"/>
      <dgm:spPr/>
      <dgm:t>
        <a:bodyPr/>
        <a:lstStyle/>
        <a:p>
          <a:r>
            <a:rPr lang="id-ID" sz="1600" b="1" dirty="0" smtClean="0">
              <a:solidFill>
                <a:schemeClr val="tx1"/>
              </a:solidFill>
            </a:rPr>
            <a:t>Merencanakan Prosedur Pemilihan</a:t>
          </a:r>
        </a:p>
        <a:p>
          <a:r>
            <a:rPr lang="id-ID" sz="1600" b="1" dirty="0" smtClean="0">
              <a:solidFill>
                <a:schemeClr val="tx1"/>
              </a:solidFill>
            </a:rPr>
            <a:t>Unit Sampel</a:t>
          </a:r>
          <a:endParaRPr lang="id-ID" sz="1600" b="1" dirty="0">
            <a:solidFill>
              <a:schemeClr val="tx1"/>
            </a:solidFill>
          </a:endParaRPr>
        </a:p>
      </dgm:t>
    </dgm:pt>
    <dgm:pt modelId="{14B748F0-B7EF-4766-8002-703B35A5744E}" type="parTrans" cxnId="{E1B2010C-AE4F-4E70-A1C8-B546B07D56F2}">
      <dgm:prSet/>
      <dgm:spPr/>
      <dgm:t>
        <a:bodyPr/>
        <a:lstStyle/>
        <a:p>
          <a:endParaRPr lang="id-ID" sz="1600" b="1">
            <a:solidFill>
              <a:schemeClr val="tx1"/>
            </a:solidFill>
          </a:endParaRPr>
        </a:p>
      </dgm:t>
    </dgm:pt>
    <dgm:pt modelId="{CE8EEF9B-E9E7-4EE2-8D9E-397940CBEC7E}" type="sibTrans" cxnId="{E1B2010C-AE4F-4E70-A1C8-B546B07D56F2}">
      <dgm:prSet custT="1"/>
      <dgm:spPr/>
      <dgm:t>
        <a:bodyPr/>
        <a:lstStyle/>
        <a:p>
          <a:endParaRPr lang="id-ID" sz="1600" b="1">
            <a:solidFill>
              <a:schemeClr val="tx1"/>
            </a:solidFill>
          </a:endParaRPr>
        </a:p>
      </dgm:t>
    </dgm:pt>
    <dgm:pt modelId="{20C104C7-C3F4-4CE8-A04B-084B79D921E1}">
      <dgm:prSet custT="1"/>
      <dgm:spPr/>
      <dgm:t>
        <a:bodyPr/>
        <a:lstStyle/>
        <a:p>
          <a:r>
            <a:rPr lang="id-ID" sz="1600" b="1" dirty="0" smtClean="0">
              <a:solidFill>
                <a:schemeClr val="tx1"/>
              </a:solidFill>
            </a:rPr>
            <a:t>Memilih Kerangka Sampel</a:t>
          </a:r>
          <a:endParaRPr lang="id-ID" sz="1600" b="1" dirty="0">
            <a:solidFill>
              <a:schemeClr val="tx1"/>
            </a:solidFill>
          </a:endParaRPr>
        </a:p>
      </dgm:t>
    </dgm:pt>
    <dgm:pt modelId="{A053690A-74D0-4457-85F8-A40C962925A8}" type="parTrans" cxnId="{9F993F46-176F-4F1A-9A4A-E8B0FD11BF30}">
      <dgm:prSet/>
      <dgm:spPr/>
      <dgm:t>
        <a:bodyPr/>
        <a:lstStyle/>
        <a:p>
          <a:endParaRPr lang="id-ID" sz="1600" b="1">
            <a:solidFill>
              <a:schemeClr val="tx1"/>
            </a:solidFill>
          </a:endParaRPr>
        </a:p>
      </dgm:t>
    </dgm:pt>
    <dgm:pt modelId="{0548BAF4-4FEF-4DB5-92C1-E4DF622D714A}" type="sibTrans" cxnId="{9F993F46-176F-4F1A-9A4A-E8B0FD11BF30}">
      <dgm:prSet custT="1"/>
      <dgm:spPr/>
      <dgm:t>
        <a:bodyPr/>
        <a:lstStyle/>
        <a:p>
          <a:endParaRPr lang="id-ID" sz="1600" b="1">
            <a:solidFill>
              <a:schemeClr val="tx1"/>
            </a:solidFill>
          </a:endParaRPr>
        </a:p>
      </dgm:t>
    </dgm:pt>
    <dgm:pt modelId="{669EBF23-B99C-4BE8-8A68-214CB406F13A}">
      <dgm:prSet custT="1"/>
      <dgm:spPr/>
      <dgm:t>
        <a:bodyPr/>
        <a:lstStyle/>
        <a:p>
          <a:r>
            <a:rPr lang="id-ID" sz="1600" b="1" smtClean="0">
              <a:solidFill>
                <a:schemeClr val="tx1"/>
              </a:solidFill>
            </a:rPr>
            <a:t>Menentukan ukuran sampel</a:t>
          </a:r>
          <a:endParaRPr lang="id-ID" sz="1600" b="1">
            <a:solidFill>
              <a:schemeClr val="tx1"/>
            </a:solidFill>
          </a:endParaRPr>
        </a:p>
      </dgm:t>
    </dgm:pt>
    <dgm:pt modelId="{0F8FE18F-FC47-45B0-B4B3-189557E117FC}" type="parTrans" cxnId="{BA062DA9-76A0-4E01-BCD1-E7D518A67086}">
      <dgm:prSet/>
      <dgm:spPr/>
      <dgm:t>
        <a:bodyPr/>
        <a:lstStyle/>
        <a:p>
          <a:endParaRPr lang="id-ID" sz="1600" b="1">
            <a:solidFill>
              <a:schemeClr val="tx1"/>
            </a:solidFill>
          </a:endParaRPr>
        </a:p>
      </dgm:t>
    </dgm:pt>
    <dgm:pt modelId="{B7EBB2E2-D752-465C-936A-79C64F1F97EA}" type="sibTrans" cxnId="{BA062DA9-76A0-4E01-BCD1-E7D518A67086}">
      <dgm:prSet custT="1"/>
      <dgm:spPr/>
      <dgm:t>
        <a:bodyPr/>
        <a:lstStyle/>
        <a:p>
          <a:endParaRPr lang="id-ID" sz="1600" b="1">
            <a:solidFill>
              <a:schemeClr val="tx1"/>
            </a:solidFill>
          </a:endParaRPr>
        </a:p>
      </dgm:t>
    </dgm:pt>
    <dgm:pt modelId="{D60FFC0F-C3D0-4FB7-9595-F376291761C1}">
      <dgm:prSet custT="1"/>
      <dgm:spPr/>
      <dgm:t>
        <a:bodyPr/>
        <a:lstStyle/>
        <a:p>
          <a:r>
            <a:rPr lang="id-ID" sz="1600" b="1" smtClean="0">
              <a:solidFill>
                <a:schemeClr val="tx1"/>
              </a:solidFill>
            </a:rPr>
            <a:t>Menentukan Unit Sampel</a:t>
          </a:r>
          <a:endParaRPr lang="id-ID" sz="1600" b="1">
            <a:solidFill>
              <a:schemeClr val="tx1"/>
            </a:solidFill>
          </a:endParaRPr>
        </a:p>
      </dgm:t>
    </dgm:pt>
    <dgm:pt modelId="{CB40C976-A5A3-4C9C-BFA0-D24E813EE027}" type="parTrans" cxnId="{14AF472F-8FD7-48FE-A3D7-357FA88D8F90}">
      <dgm:prSet/>
      <dgm:spPr/>
      <dgm:t>
        <a:bodyPr/>
        <a:lstStyle/>
        <a:p>
          <a:endParaRPr lang="id-ID" sz="1600" b="1">
            <a:solidFill>
              <a:schemeClr val="tx1"/>
            </a:solidFill>
          </a:endParaRPr>
        </a:p>
      </dgm:t>
    </dgm:pt>
    <dgm:pt modelId="{0D8C0C41-CCD5-479E-BFDF-EA2ABC5734B4}" type="sibTrans" cxnId="{14AF472F-8FD7-48FE-A3D7-357FA88D8F90}">
      <dgm:prSet custT="1"/>
      <dgm:spPr/>
      <dgm:t>
        <a:bodyPr/>
        <a:lstStyle/>
        <a:p>
          <a:endParaRPr lang="id-ID" sz="1600" b="1">
            <a:solidFill>
              <a:schemeClr val="tx1"/>
            </a:solidFill>
          </a:endParaRPr>
        </a:p>
      </dgm:t>
    </dgm:pt>
    <dgm:pt modelId="{8FC40D73-5237-48BD-8301-E098F6C48098}">
      <dgm:prSet custT="1"/>
      <dgm:spPr/>
      <dgm:t>
        <a:bodyPr/>
        <a:lstStyle/>
        <a:p>
          <a:r>
            <a:rPr lang="id-ID" sz="1600" b="1" smtClean="0">
              <a:solidFill>
                <a:schemeClr val="tx1"/>
              </a:solidFill>
            </a:rPr>
            <a:t>Pelaksanaan Kerja Lapangan</a:t>
          </a:r>
          <a:endParaRPr lang="id-ID" sz="1600" b="1">
            <a:solidFill>
              <a:schemeClr val="tx1"/>
            </a:solidFill>
          </a:endParaRPr>
        </a:p>
      </dgm:t>
    </dgm:pt>
    <dgm:pt modelId="{B13DF3A2-14E2-4ECF-8C23-A1DEE95626D0}" type="parTrans" cxnId="{056AA5C7-7060-4583-AB30-18E80BE00DEA}">
      <dgm:prSet/>
      <dgm:spPr/>
      <dgm:t>
        <a:bodyPr/>
        <a:lstStyle/>
        <a:p>
          <a:endParaRPr lang="id-ID" sz="1600" b="1">
            <a:solidFill>
              <a:schemeClr val="tx1"/>
            </a:solidFill>
          </a:endParaRPr>
        </a:p>
      </dgm:t>
    </dgm:pt>
    <dgm:pt modelId="{EAD66AC9-3C48-46B2-A177-452A9CE359B7}" type="sibTrans" cxnId="{056AA5C7-7060-4583-AB30-18E80BE00DEA}">
      <dgm:prSet/>
      <dgm:spPr/>
      <dgm:t>
        <a:bodyPr/>
        <a:lstStyle/>
        <a:p>
          <a:endParaRPr lang="id-ID" sz="1600" b="1">
            <a:solidFill>
              <a:schemeClr val="tx1"/>
            </a:solidFill>
          </a:endParaRPr>
        </a:p>
      </dgm:t>
    </dgm:pt>
    <dgm:pt modelId="{2F21EE01-016E-4BF4-8BAC-3733C2F4EFDE}" type="pres">
      <dgm:prSet presAssocID="{4A82CDEA-5B09-4115-B9D3-7539407A8109}" presName="linearFlow" presStyleCnt="0">
        <dgm:presLayoutVars>
          <dgm:resizeHandles val="exact"/>
        </dgm:presLayoutVars>
      </dgm:prSet>
      <dgm:spPr/>
    </dgm:pt>
    <dgm:pt modelId="{A82E9CD5-6771-403E-8352-D7D85FA6696C}" type="pres">
      <dgm:prSet presAssocID="{A22A1E9C-304D-45A9-9CF2-FBB2DE6EC86F}" presName="node" presStyleLbl="node1" presStyleIdx="0" presStyleCnt="7" custScaleX="19037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359FED85-EDBB-403A-8BE7-CFD69C6D662A}" type="pres">
      <dgm:prSet presAssocID="{0D23B70C-FDE2-4DFC-9917-8F5BC47FB4BA}" presName="sibTrans" presStyleLbl="sibTrans2D1" presStyleIdx="0" presStyleCnt="6"/>
      <dgm:spPr/>
      <dgm:t>
        <a:bodyPr/>
        <a:lstStyle/>
        <a:p>
          <a:endParaRPr lang="id-ID"/>
        </a:p>
      </dgm:t>
    </dgm:pt>
    <dgm:pt modelId="{AC25CCDB-2546-48DE-83EA-0DE955E23DD9}" type="pres">
      <dgm:prSet presAssocID="{0D23B70C-FDE2-4DFC-9917-8F5BC47FB4BA}" presName="connectorText" presStyleLbl="sibTrans2D1" presStyleIdx="0" presStyleCnt="6"/>
      <dgm:spPr/>
      <dgm:t>
        <a:bodyPr/>
        <a:lstStyle/>
        <a:p>
          <a:endParaRPr lang="id-ID"/>
        </a:p>
      </dgm:t>
    </dgm:pt>
    <dgm:pt modelId="{6DE400E4-E9B2-4C7B-9A7F-7334AC5BB823}" type="pres">
      <dgm:prSet presAssocID="{20C104C7-C3F4-4CE8-A04B-084B79D921E1}" presName="node" presStyleLbl="node1" presStyleIdx="1" presStyleCnt="7" custScaleX="19037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E8246D41-97FB-455C-9527-0DEF1C44AE99}" type="pres">
      <dgm:prSet presAssocID="{0548BAF4-4FEF-4DB5-92C1-E4DF622D714A}" presName="sibTrans" presStyleLbl="sibTrans2D1" presStyleIdx="1" presStyleCnt="6"/>
      <dgm:spPr/>
      <dgm:t>
        <a:bodyPr/>
        <a:lstStyle/>
        <a:p>
          <a:endParaRPr lang="id-ID"/>
        </a:p>
      </dgm:t>
    </dgm:pt>
    <dgm:pt modelId="{417D9DBA-9F9B-4A5D-9DAD-A67FA0845460}" type="pres">
      <dgm:prSet presAssocID="{0548BAF4-4FEF-4DB5-92C1-E4DF622D714A}" presName="connectorText" presStyleLbl="sibTrans2D1" presStyleIdx="1" presStyleCnt="6"/>
      <dgm:spPr/>
      <dgm:t>
        <a:bodyPr/>
        <a:lstStyle/>
        <a:p>
          <a:endParaRPr lang="id-ID"/>
        </a:p>
      </dgm:t>
    </dgm:pt>
    <dgm:pt modelId="{E8C80ACF-34AA-4CBC-84CB-585AEEA1C37F}" type="pres">
      <dgm:prSet presAssocID="{70C8A338-88A0-4277-B352-9B96783AA941}" presName="node" presStyleLbl="node1" presStyleIdx="2" presStyleCnt="7" custScaleX="19037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5E665C0D-6EEC-496B-9DE7-8A688AA5D4B6}" type="pres">
      <dgm:prSet presAssocID="{70F725D4-40D7-43FA-B6F6-D51E910EE3CF}" presName="sibTrans" presStyleLbl="sibTrans2D1" presStyleIdx="2" presStyleCnt="6"/>
      <dgm:spPr/>
      <dgm:t>
        <a:bodyPr/>
        <a:lstStyle/>
        <a:p>
          <a:endParaRPr lang="id-ID"/>
        </a:p>
      </dgm:t>
    </dgm:pt>
    <dgm:pt modelId="{E9817EA3-A5F8-42FE-B2FE-44552BCB6453}" type="pres">
      <dgm:prSet presAssocID="{70F725D4-40D7-43FA-B6F6-D51E910EE3CF}" presName="connectorText" presStyleLbl="sibTrans2D1" presStyleIdx="2" presStyleCnt="6"/>
      <dgm:spPr/>
      <dgm:t>
        <a:bodyPr/>
        <a:lstStyle/>
        <a:p>
          <a:endParaRPr lang="id-ID"/>
        </a:p>
      </dgm:t>
    </dgm:pt>
    <dgm:pt modelId="{B97F395F-2360-41F2-90C9-C1B88C933AED}" type="pres">
      <dgm:prSet presAssocID="{AC24F8DD-CACA-48F3-8E84-BF640C27FAB9}" presName="node" presStyleLbl="node1" presStyleIdx="3" presStyleCnt="7" custScaleX="19037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3AD3FD36-76F3-4D10-A994-A39B504028C0}" type="pres">
      <dgm:prSet presAssocID="{CE8EEF9B-E9E7-4EE2-8D9E-397940CBEC7E}" presName="sibTrans" presStyleLbl="sibTrans2D1" presStyleIdx="3" presStyleCnt="6"/>
      <dgm:spPr/>
      <dgm:t>
        <a:bodyPr/>
        <a:lstStyle/>
        <a:p>
          <a:endParaRPr lang="id-ID"/>
        </a:p>
      </dgm:t>
    </dgm:pt>
    <dgm:pt modelId="{924225DF-284D-47A7-AECB-333D24583E82}" type="pres">
      <dgm:prSet presAssocID="{CE8EEF9B-E9E7-4EE2-8D9E-397940CBEC7E}" presName="connectorText" presStyleLbl="sibTrans2D1" presStyleIdx="3" presStyleCnt="6"/>
      <dgm:spPr/>
      <dgm:t>
        <a:bodyPr/>
        <a:lstStyle/>
        <a:p>
          <a:endParaRPr lang="id-ID"/>
        </a:p>
      </dgm:t>
    </dgm:pt>
    <dgm:pt modelId="{75E68D4C-3A27-4AD6-A698-C1628A465C23}" type="pres">
      <dgm:prSet presAssocID="{669EBF23-B99C-4BE8-8A68-214CB406F13A}" presName="node" presStyleLbl="node1" presStyleIdx="4" presStyleCnt="7" custScaleX="19037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DC23B0E4-FF4B-4757-9CB6-E84DBF474F6B}" type="pres">
      <dgm:prSet presAssocID="{B7EBB2E2-D752-465C-936A-79C64F1F97EA}" presName="sibTrans" presStyleLbl="sibTrans2D1" presStyleIdx="4" presStyleCnt="6"/>
      <dgm:spPr/>
      <dgm:t>
        <a:bodyPr/>
        <a:lstStyle/>
        <a:p>
          <a:endParaRPr lang="id-ID"/>
        </a:p>
      </dgm:t>
    </dgm:pt>
    <dgm:pt modelId="{378D692E-64F4-4334-947A-B0D812EA20DD}" type="pres">
      <dgm:prSet presAssocID="{B7EBB2E2-D752-465C-936A-79C64F1F97EA}" presName="connectorText" presStyleLbl="sibTrans2D1" presStyleIdx="4" presStyleCnt="6"/>
      <dgm:spPr/>
      <dgm:t>
        <a:bodyPr/>
        <a:lstStyle/>
        <a:p>
          <a:endParaRPr lang="id-ID"/>
        </a:p>
      </dgm:t>
    </dgm:pt>
    <dgm:pt modelId="{E8BEA69C-63D3-4040-A200-214AC8E0C0B7}" type="pres">
      <dgm:prSet presAssocID="{D60FFC0F-C3D0-4FB7-9595-F376291761C1}" presName="node" presStyleLbl="node1" presStyleIdx="5" presStyleCnt="7" custScaleX="19037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D5559874-B13F-453D-ACAE-1C3B5199AFCF}" type="pres">
      <dgm:prSet presAssocID="{0D8C0C41-CCD5-479E-BFDF-EA2ABC5734B4}" presName="sibTrans" presStyleLbl="sibTrans2D1" presStyleIdx="5" presStyleCnt="6"/>
      <dgm:spPr/>
      <dgm:t>
        <a:bodyPr/>
        <a:lstStyle/>
        <a:p>
          <a:endParaRPr lang="id-ID"/>
        </a:p>
      </dgm:t>
    </dgm:pt>
    <dgm:pt modelId="{3005FB13-4FDF-43C3-B3E3-91EFB7ABAE93}" type="pres">
      <dgm:prSet presAssocID="{0D8C0C41-CCD5-479E-BFDF-EA2ABC5734B4}" presName="connectorText" presStyleLbl="sibTrans2D1" presStyleIdx="5" presStyleCnt="6"/>
      <dgm:spPr/>
      <dgm:t>
        <a:bodyPr/>
        <a:lstStyle/>
        <a:p>
          <a:endParaRPr lang="id-ID"/>
        </a:p>
      </dgm:t>
    </dgm:pt>
    <dgm:pt modelId="{5926632C-5B8E-4D33-82ED-0991BA07B39E}" type="pres">
      <dgm:prSet presAssocID="{8FC40D73-5237-48BD-8301-E098F6C48098}" presName="node" presStyleLbl="node1" presStyleIdx="6" presStyleCnt="7" custScaleX="19037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9F993F46-176F-4F1A-9A4A-E8B0FD11BF30}" srcId="{4A82CDEA-5B09-4115-B9D3-7539407A8109}" destId="{20C104C7-C3F4-4CE8-A04B-084B79D921E1}" srcOrd="1" destOrd="0" parTransId="{A053690A-74D0-4457-85F8-A40C962925A8}" sibTransId="{0548BAF4-4FEF-4DB5-92C1-E4DF622D714A}"/>
    <dgm:cxn modelId="{B6CA86ED-2769-43AB-88AF-481CDE6A0992}" type="presOf" srcId="{8FC40D73-5237-48BD-8301-E098F6C48098}" destId="{5926632C-5B8E-4D33-82ED-0991BA07B39E}" srcOrd="0" destOrd="0" presId="urn:microsoft.com/office/officeart/2005/8/layout/process2"/>
    <dgm:cxn modelId="{BB74DF26-902E-42AA-9136-B6A25C7A10A9}" type="presOf" srcId="{0548BAF4-4FEF-4DB5-92C1-E4DF622D714A}" destId="{417D9DBA-9F9B-4A5D-9DAD-A67FA0845460}" srcOrd="1" destOrd="0" presId="urn:microsoft.com/office/officeart/2005/8/layout/process2"/>
    <dgm:cxn modelId="{089D1F7D-ACF6-47D6-9EA6-B33D2E34F5FD}" type="presOf" srcId="{A22A1E9C-304D-45A9-9CF2-FBB2DE6EC86F}" destId="{A82E9CD5-6771-403E-8352-D7D85FA6696C}" srcOrd="0" destOrd="0" presId="urn:microsoft.com/office/officeart/2005/8/layout/process2"/>
    <dgm:cxn modelId="{8CB00978-1426-469B-8F30-FA190572AE55}" type="presOf" srcId="{0D8C0C41-CCD5-479E-BFDF-EA2ABC5734B4}" destId="{D5559874-B13F-453D-ACAE-1C3B5199AFCF}" srcOrd="0" destOrd="0" presId="urn:microsoft.com/office/officeart/2005/8/layout/process2"/>
    <dgm:cxn modelId="{D5AD54F9-EFD4-4945-970F-235FB8598328}" srcId="{4A82CDEA-5B09-4115-B9D3-7539407A8109}" destId="{70C8A338-88A0-4277-B352-9B96783AA941}" srcOrd="2" destOrd="0" parTransId="{8980E91C-5165-4566-9007-5719BD0CDA09}" sibTransId="{70F725D4-40D7-43FA-B6F6-D51E910EE3CF}"/>
    <dgm:cxn modelId="{53257133-185F-40F6-A3BC-B56E84385326}" type="presOf" srcId="{669EBF23-B99C-4BE8-8A68-214CB406F13A}" destId="{75E68D4C-3A27-4AD6-A698-C1628A465C23}" srcOrd="0" destOrd="0" presId="urn:microsoft.com/office/officeart/2005/8/layout/process2"/>
    <dgm:cxn modelId="{7D17BB64-3C8D-4F3C-B5AB-BA1B4488C662}" type="presOf" srcId="{CE8EEF9B-E9E7-4EE2-8D9E-397940CBEC7E}" destId="{924225DF-284D-47A7-AECB-333D24583E82}" srcOrd="1" destOrd="0" presId="urn:microsoft.com/office/officeart/2005/8/layout/process2"/>
    <dgm:cxn modelId="{91446230-048B-46C9-A89D-A3F00228ECD8}" type="presOf" srcId="{70F725D4-40D7-43FA-B6F6-D51E910EE3CF}" destId="{5E665C0D-6EEC-496B-9DE7-8A688AA5D4B6}" srcOrd="0" destOrd="0" presId="urn:microsoft.com/office/officeart/2005/8/layout/process2"/>
    <dgm:cxn modelId="{28D7AA9F-7E0F-48E6-A8CB-BDFE4E5F0A7F}" type="presOf" srcId="{70C8A338-88A0-4277-B352-9B96783AA941}" destId="{E8C80ACF-34AA-4CBC-84CB-585AEEA1C37F}" srcOrd="0" destOrd="0" presId="urn:microsoft.com/office/officeart/2005/8/layout/process2"/>
    <dgm:cxn modelId="{8AE1FC07-0B51-41D4-942F-07B251EF142C}" type="presOf" srcId="{AC24F8DD-CACA-48F3-8E84-BF640C27FAB9}" destId="{B97F395F-2360-41F2-90C9-C1B88C933AED}" srcOrd="0" destOrd="0" presId="urn:microsoft.com/office/officeart/2005/8/layout/process2"/>
    <dgm:cxn modelId="{BA062DA9-76A0-4E01-BCD1-E7D518A67086}" srcId="{4A82CDEA-5B09-4115-B9D3-7539407A8109}" destId="{669EBF23-B99C-4BE8-8A68-214CB406F13A}" srcOrd="4" destOrd="0" parTransId="{0F8FE18F-FC47-45B0-B4B3-189557E117FC}" sibTransId="{B7EBB2E2-D752-465C-936A-79C64F1F97EA}"/>
    <dgm:cxn modelId="{832C6D6B-E849-4F2A-8CA5-D481D15E7232}" type="presOf" srcId="{CE8EEF9B-E9E7-4EE2-8D9E-397940CBEC7E}" destId="{3AD3FD36-76F3-4D10-A994-A39B504028C0}" srcOrd="0" destOrd="0" presId="urn:microsoft.com/office/officeart/2005/8/layout/process2"/>
    <dgm:cxn modelId="{5A46A542-F758-4F2E-B774-848814359FD1}" type="presOf" srcId="{B7EBB2E2-D752-465C-936A-79C64F1F97EA}" destId="{378D692E-64F4-4334-947A-B0D812EA20DD}" srcOrd="1" destOrd="0" presId="urn:microsoft.com/office/officeart/2005/8/layout/process2"/>
    <dgm:cxn modelId="{073121E1-AF92-4DAB-8312-803B215DC3C1}" type="presOf" srcId="{B7EBB2E2-D752-465C-936A-79C64F1F97EA}" destId="{DC23B0E4-FF4B-4757-9CB6-E84DBF474F6B}" srcOrd="0" destOrd="0" presId="urn:microsoft.com/office/officeart/2005/8/layout/process2"/>
    <dgm:cxn modelId="{056AA5C7-7060-4583-AB30-18E80BE00DEA}" srcId="{4A82CDEA-5B09-4115-B9D3-7539407A8109}" destId="{8FC40D73-5237-48BD-8301-E098F6C48098}" srcOrd="6" destOrd="0" parTransId="{B13DF3A2-14E2-4ECF-8C23-A1DEE95626D0}" sibTransId="{EAD66AC9-3C48-46B2-A177-452A9CE359B7}"/>
    <dgm:cxn modelId="{33DDC210-CD8C-4CB8-A88B-61FDF678AB19}" type="presOf" srcId="{0D23B70C-FDE2-4DFC-9917-8F5BC47FB4BA}" destId="{AC25CCDB-2546-48DE-83EA-0DE955E23DD9}" srcOrd="1" destOrd="0" presId="urn:microsoft.com/office/officeart/2005/8/layout/process2"/>
    <dgm:cxn modelId="{DA475F08-655F-4FD6-BBA0-40869AFE5932}" type="presOf" srcId="{0D23B70C-FDE2-4DFC-9917-8F5BC47FB4BA}" destId="{359FED85-EDBB-403A-8BE7-CFD69C6D662A}" srcOrd="0" destOrd="0" presId="urn:microsoft.com/office/officeart/2005/8/layout/process2"/>
    <dgm:cxn modelId="{14AF472F-8FD7-48FE-A3D7-357FA88D8F90}" srcId="{4A82CDEA-5B09-4115-B9D3-7539407A8109}" destId="{D60FFC0F-C3D0-4FB7-9595-F376291761C1}" srcOrd="5" destOrd="0" parTransId="{CB40C976-A5A3-4C9C-BFA0-D24E813EE027}" sibTransId="{0D8C0C41-CCD5-479E-BFDF-EA2ABC5734B4}"/>
    <dgm:cxn modelId="{3B8BD8F8-D04B-4452-96D7-48BB32C159A4}" type="presOf" srcId="{70F725D4-40D7-43FA-B6F6-D51E910EE3CF}" destId="{E9817EA3-A5F8-42FE-B2FE-44552BCB6453}" srcOrd="1" destOrd="0" presId="urn:microsoft.com/office/officeart/2005/8/layout/process2"/>
    <dgm:cxn modelId="{83D8CF10-61C4-4859-8F4E-0584B4023B08}" type="presOf" srcId="{20C104C7-C3F4-4CE8-A04B-084B79D921E1}" destId="{6DE400E4-E9B2-4C7B-9A7F-7334AC5BB823}" srcOrd="0" destOrd="0" presId="urn:microsoft.com/office/officeart/2005/8/layout/process2"/>
    <dgm:cxn modelId="{86173C03-FFFC-4AAE-A312-E526ADAF65E4}" type="presOf" srcId="{0D8C0C41-CCD5-479E-BFDF-EA2ABC5734B4}" destId="{3005FB13-4FDF-43C3-B3E3-91EFB7ABAE93}" srcOrd="1" destOrd="0" presId="urn:microsoft.com/office/officeart/2005/8/layout/process2"/>
    <dgm:cxn modelId="{3AFA7FAE-15E5-4C06-9E73-B0D247295FA8}" type="presOf" srcId="{4A82CDEA-5B09-4115-B9D3-7539407A8109}" destId="{2F21EE01-016E-4BF4-8BAC-3733C2F4EFDE}" srcOrd="0" destOrd="0" presId="urn:microsoft.com/office/officeart/2005/8/layout/process2"/>
    <dgm:cxn modelId="{E1B2010C-AE4F-4E70-A1C8-B546B07D56F2}" srcId="{4A82CDEA-5B09-4115-B9D3-7539407A8109}" destId="{AC24F8DD-CACA-48F3-8E84-BF640C27FAB9}" srcOrd="3" destOrd="0" parTransId="{14B748F0-B7EF-4766-8002-703B35A5744E}" sibTransId="{CE8EEF9B-E9E7-4EE2-8D9E-397940CBEC7E}"/>
    <dgm:cxn modelId="{1721DC17-29F6-4AF5-8AF7-A5D91182D996}" type="presOf" srcId="{D60FFC0F-C3D0-4FB7-9595-F376291761C1}" destId="{E8BEA69C-63D3-4040-A200-214AC8E0C0B7}" srcOrd="0" destOrd="0" presId="urn:microsoft.com/office/officeart/2005/8/layout/process2"/>
    <dgm:cxn modelId="{5A540D9A-EBFF-452B-B157-8302B2DFA249}" srcId="{4A82CDEA-5B09-4115-B9D3-7539407A8109}" destId="{A22A1E9C-304D-45A9-9CF2-FBB2DE6EC86F}" srcOrd="0" destOrd="0" parTransId="{18AFDB11-668D-4C67-89BF-6E786920BD59}" sibTransId="{0D23B70C-FDE2-4DFC-9917-8F5BC47FB4BA}"/>
    <dgm:cxn modelId="{00E811D9-A5BD-4518-ADC0-4A3135670986}" type="presOf" srcId="{0548BAF4-4FEF-4DB5-92C1-E4DF622D714A}" destId="{E8246D41-97FB-455C-9527-0DEF1C44AE99}" srcOrd="0" destOrd="0" presId="urn:microsoft.com/office/officeart/2005/8/layout/process2"/>
    <dgm:cxn modelId="{7A9585B3-0DAB-4703-AB6C-97E5D59DA0DA}" type="presParOf" srcId="{2F21EE01-016E-4BF4-8BAC-3733C2F4EFDE}" destId="{A82E9CD5-6771-403E-8352-D7D85FA6696C}" srcOrd="0" destOrd="0" presId="urn:microsoft.com/office/officeart/2005/8/layout/process2"/>
    <dgm:cxn modelId="{C30F15C1-569E-4E03-AD6F-6C6199D93C45}" type="presParOf" srcId="{2F21EE01-016E-4BF4-8BAC-3733C2F4EFDE}" destId="{359FED85-EDBB-403A-8BE7-CFD69C6D662A}" srcOrd="1" destOrd="0" presId="urn:microsoft.com/office/officeart/2005/8/layout/process2"/>
    <dgm:cxn modelId="{E49D0FF2-1062-4D47-A8DB-47CB282373B6}" type="presParOf" srcId="{359FED85-EDBB-403A-8BE7-CFD69C6D662A}" destId="{AC25CCDB-2546-48DE-83EA-0DE955E23DD9}" srcOrd="0" destOrd="0" presId="urn:microsoft.com/office/officeart/2005/8/layout/process2"/>
    <dgm:cxn modelId="{61244DF3-F885-4A8F-B5D8-AA4C19011582}" type="presParOf" srcId="{2F21EE01-016E-4BF4-8BAC-3733C2F4EFDE}" destId="{6DE400E4-E9B2-4C7B-9A7F-7334AC5BB823}" srcOrd="2" destOrd="0" presId="urn:microsoft.com/office/officeart/2005/8/layout/process2"/>
    <dgm:cxn modelId="{FFF818EA-91B5-4007-830D-8B1A52F7CD32}" type="presParOf" srcId="{2F21EE01-016E-4BF4-8BAC-3733C2F4EFDE}" destId="{E8246D41-97FB-455C-9527-0DEF1C44AE99}" srcOrd="3" destOrd="0" presId="urn:microsoft.com/office/officeart/2005/8/layout/process2"/>
    <dgm:cxn modelId="{D31EC5CF-357D-43B5-9AAD-F0D78969F9D6}" type="presParOf" srcId="{E8246D41-97FB-455C-9527-0DEF1C44AE99}" destId="{417D9DBA-9F9B-4A5D-9DAD-A67FA0845460}" srcOrd="0" destOrd="0" presId="urn:microsoft.com/office/officeart/2005/8/layout/process2"/>
    <dgm:cxn modelId="{1442C383-EE18-4568-A6EB-07FEBDE55935}" type="presParOf" srcId="{2F21EE01-016E-4BF4-8BAC-3733C2F4EFDE}" destId="{E8C80ACF-34AA-4CBC-84CB-585AEEA1C37F}" srcOrd="4" destOrd="0" presId="urn:microsoft.com/office/officeart/2005/8/layout/process2"/>
    <dgm:cxn modelId="{D7C18004-8A91-441F-B470-8AAC91346984}" type="presParOf" srcId="{2F21EE01-016E-4BF4-8BAC-3733C2F4EFDE}" destId="{5E665C0D-6EEC-496B-9DE7-8A688AA5D4B6}" srcOrd="5" destOrd="0" presId="urn:microsoft.com/office/officeart/2005/8/layout/process2"/>
    <dgm:cxn modelId="{02B771E6-F0B2-428F-BB70-C6EFEE0CB8A1}" type="presParOf" srcId="{5E665C0D-6EEC-496B-9DE7-8A688AA5D4B6}" destId="{E9817EA3-A5F8-42FE-B2FE-44552BCB6453}" srcOrd="0" destOrd="0" presId="urn:microsoft.com/office/officeart/2005/8/layout/process2"/>
    <dgm:cxn modelId="{EABFB87D-B62C-44AC-86EE-A91DCA8A2FAF}" type="presParOf" srcId="{2F21EE01-016E-4BF4-8BAC-3733C2F4EFDE}" destId="{B97F395F-2360-41F2-90C9-C1B88C933AED}" srcOrd="6" destOrd="0" presId="urn:microsoft.com/office/officeart/2005/8/layout/process2"/>
    <dgm:cxn modelId="{899A2C01-1795-4E40-A928-4A3249BF6238}" type="presParOf" srcId="{2F21EE01-016E-4BF4-8BAC-3733C2F4EFDE}" destId="{3AD3FD36-76F3-4D10-A994-A39B504028C0}" srcOrd="7" destOrd="0" presId="urn:microsoft.com/office/officeart/2005/8/layout/process2"/>
    <dgm:cxn modelId="{FCCF06BD-B2BB-4587-AA35-97E3F786281B}" type="presParOf" srcId="{3AD3FD36-76F3-4D10-A994-A39B504028C0}" destId="{924225DF-284D-47A7-AECB-333D24583E82}" srcOrd="0" destOrd="0" presId="urn:microsoft.com/office/officeart/2005/8/layout/process2"/>
    <dgm:cxn modelId="{F8D0F838-0156-4644-9A41-9CA707FF9948}" type="presParOf" srcId="{2F21EE01-016E-4BF4-8BAC-3733C2F4EFDE}" destId="{75E68D4C-3A27-4AD6-A698-C1628A465C23}" srcOrd="8" destOrd="0" presId="urn:microsoft.com/office/officeart/2005/8/layout/process2"/>
    <dgm:cxn modelId="{830D24EB-7D40-4B72-B956-F7FCA9D9FF40}" type="presParOf" srcId="{2F21EE01-016E-4BF4-8BAC-3733C2F4EFDE}" destId="{DC23B0E4-FF4B-4757-9CB6-E84DBF474F6B}" srcOrd="9" destOrd="0" presId="urn:microsoft.com/office/officeart/2005/8/layout/process2"/>
    <dgm:cxn modelId="{C15EDEBB-7D3F-4040-B3AA-B49406A7BA78}" type="presParOf" srcId="{DC23B0E4-FF4B-4757-9CB6-E84DBF474F6B}" destId="{378D692E-64F4-4334-947A-B0D812EA20DD}" srcOrd="0" destOrd="0" presId="urn:microsoft.com/office/officeart/2005/8/layout/process2"/>
    <dgm:cxn modelId="{FBE8F12D-9158-4D8F-89C2-6609FE12FB84}" type="presParOf" srcId="{2F21EE01-016E-4BF4-8BAC-3733C2F4EFDE}" destId="{E8BEA69C-63D3-4040-A200-214AC8E0C0B7}" srcOrd="10" destOrd="0" presId="urn:microsoft.com/office/officeart/2005/8/layout/process2"/>
    <dgm:cxn modelId="{B66F9B26-0C1E-4D79-AC34-75F84D1E4366}" type="presParOf" srcId="{2F21EE01-016E-4BF4-8BAC-3733C2F4EFDE}" destId="{D5559874-B13F-453D-ACAE-1C3B5199AFCF}" srcOrd="11" destOrd="0" presId="urn:microsoft.com/office/officeart/2005/8/layout/process2"/>
    <dgm:cxn modelId="{E800C89B-2C23-4739-BDEB-69B779F1CA21}" type="presParOf" srcId="{D5559874-B13F-453D-ACAE-1C3B5199AFCF}" destId="{3005FB13-4FDF-43C3-B3E3-91EFB7ABAE93}" srcOrd="0" destOrd="0" presId="urn:microsoft.com/office/officeart/2005/8/layout/process2"/>
    <dgm:cxn modelId="{F86F0349-F114-4044-B291-5B30011E79AC}" type="presParOf" srcId="{2F21EE01-016E-4BF4-8BAC-3733C2F4EFDE}" destId="{5926632C-5B8E-4D33-82ED-0991BA07B39E}" srcOrd="12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6716559-6310-4930-B565-BB8B36484643}" type="doc">
      <dgm:prSet loTypeId="urn:microsoft.com/office/officeart/2005/8/layout/process1" loCatId="process" qsTypeId="urn:microsoft.com/office/officeart/2005/8/quickstyle/3d2" qsCatId="3D" csTypeId="urn:microsoft.com/office/officeart/2005/8/colors/colorful2" csCatId="colorful" phldr="1"/>
      <dgm:spPr/>
    </dgm:pt>
    <dgm:pt modelId="{C1CC1DF7-6358-4114-A66D-0FCBD8834A4D}">
      <dgm:prSet phldrT="[Text]" custT="1"/>
      <dgm:spPr/>
      <dgm:t>
        <a:bodyPr/>
        <a:lstStyle/>
        <a:p>
          <a:r>
            <a:rPr lang="en-US" sz="2400" b="1" dirty="0" smtClean="0"/>
            <a:t>Surabaya</a:t>
          </a:r>
          <a:endParaRPr lang="id-ID" sz="2400" b="1" dirty="0" smtClean="0"/>
        </a:p>
        <a:p>
          <a:r>
            <a:rPr lang="en-US" sz="2000" dirty="0" smtClean="0"/>
            <a:t>Surabaya Barat</a:t>
          </a:r>
          <a:endParaRPr lang="id-ID" sz="2000" dirty="0" smtClean="0"/>
        </a:p>
        <a:p>
          <a:r>
            <a:rPr lang="en-US" sz="2000" dirty="0" smtClean="0"/>
            <a:t>Surabaya </a:t>
          </a:r>
          <a:r>
            <a:rPr lang="en-US" sz="2000" dirty="0" err="1" smtClean="0"/>
            <a:t>Timur</a:t>
          </a:r>
          <a:endParaRPr lang="id-ID" sz="2000" dirty="0" smtClean="0"/>
        </a:p>
        <a:p>
          <a:r>
            <a:rPr lang="en-US" sz="2000" dirty="0" smtClean="0"/>
            <a:t>Surabaya Utara</a:t>
          </a:r>
          <a:endParaRPr lang="id-ID" sz="2000" dirty="0" smtClean="0"/>
        </a:p>
        <a:p>
          <a:r>
            <a:rPr lang="en-US" sz="2000" dirty="0" smtClean="0"/>
            <a:t>Surabaya Selatan</a:t>
          </a:r>
          <a:endParaRPr lang="id-ID" sz="2000" dirty="0" smtClean="0"/>
        </a:p>
        <a:p>
          <a:r>
            <a:rPr lang="en-US" sz="2000" dirty="0" err="1" smtClean="0"/>
            <a:t>Sidoarjo</a:t>
          </a:r>
          <a:endParaRPr lang="id-ID" sz="2000" dirty="0" smtClean="0"/>
        </a:p>
        <a:p>
          <a:r>
            <a:rPr lang="en-US" sz="2000" dirty="0" smtClean="0"/>
            <a:t>Gresik</a:t>
          </a:r>
          <a:endParaRPr lang="id-ID" sz="2000" dirty="0" smtClean="0"/>
        </a:p>
        <a:p>
          <a:r>
            <a:rPr lang="en-US" sz="2000" dirty="0" err="1" smtClean="0"/>
            <a:t>Bangkalan</a:t>
          </a:r>
          <a:endParaRPr lang="id-ID" sz="2000" dirty="0" smtClean="0"/>
        </a:p>
        <a:p>
          <a:r>
            <a:rPr lang="en-US" sz="2000" dirty="0" err="1" smtClean="0"/>
            <a:t>Lamongan</a:t>
          </a:r>
          <a:endParaRPr lang="id-ID" sz="2000" dirty="0"/>
        </a:p>
      </dgm:t>
    </dgm:pt>
    <dgm:pt modelId="{EF8FEFF5-BFE9-45C4-A770-8873ACC93ED3}" type="parTrans" cxnId="{C8C838C3-83BE-457F-98CC-CC39058837D8}">
      <dgm:prSet/>
      <dgm:spPr/>
      <dgm:t>
        <a:bodyPr/>
        <a:lstStyle/>
        <a:p>
          <a:endParaRPr lang="id-ID" sz="2000"/>
        </a:p>
      </dgm:t>
    </dgm:pt>
    <dgm:pt modelId="{D954CF19-76A3-4A98-9AEA-D23DEBFA4758}" type="sibTrans" cxnId="{C8C838C3-83BE-457F-98CC-CC39058837D8}">
      <dgm:prSet custT="1"/>
      <dgm:spPr/>
      <dgm:t>
        <a:bodyPr/>
        <a:lstStyle/>
        <a:p>
          <a:endParaRPr lang="id-ID" sz="2000"/>
        </a:p>
      </dgm:t>
    </dgm:pt>
    <dgm:pt modelId="{04062526-6771-4491-82A1-07CB61397BC5}">
      <dgm:prSet phldrT="[Text]" custT="1"/>
      <dgm:spPr/>
      <dgm:t>
        <a:bodyPr/>
        <a:lstStyle/>
        <a:p>
          <a:r>
            <a:rPr lang="en-US" sz="2400" b="1" dirty="0" smtClean="0"/>
            <a:t>Surabaya</a:t>
          </a:r>
          <a:endParaRPr lang="id-ID" sz="2400" b="1" dirty="0" smtClean="0"/>
        </a:p>
        <a:p>
          <a:r>
            <a:rPr lang="en-US" sz="2000" dirty="0" smtClean="0"/>
            <a:t>Surabaya Selatan</a:t>
          </a:r>
          <a:endParaRPr lang="id-ID" sz="2000" dirty="0" smtClean="0"/>
        </a:p>
        <a:p>
          <a:r>
            <a:rPr lang="en-US" sz="2000" dirty="0" err="1" smtClean="0"/>
            <a:t>Sidoarjo</a:t>
          </a:r>
          <a:endParaRPr lang="id-ID" sz="2000" dirty="0" smtClean="0"/>
        </a:p>
      </dgm:t>
    </dgm:pt>
    <dgm:pt modelId="{C100CD4B-71AA-472B-AD86-EF473876676C}" type="parTrans" cxnId="{3F4238BA-FC95-4706-9073-3B1DADAC563A}">
      <dgm:prSet/>
      <dgm:spPr/>
      <dgm:t>
        <a:bodyPr/>
        <a:lstStyle/>
        <a:p>
          <a:endParaRPr lang="id-ID" sz="2000"/>
        </a:p>
      </dgm:t>
    </dgm:pt>
    <dgm:pt modelId="{FADFA0EC-A412-4075-89F1-11F26799343B}" type="sibTrans" cxnId="{3F4238BA-FC95-4706-9073-3B1DADAC563A}">
      <dgm:prSet/>
      <dgm:spPr/>
      <dgm:t>
        <a:bodyPr/>
        <a:lstStyle/>
        <a:p>
          <a:endParaRPr lang="id-ID" sz="2000"/>
        </a:p>
      </dgm:t>
    </dgm:pt>
    <dgm:pt modelId="{56149D82-9100-4E5C-A5B6-D22CC8A50169}" type="pres">
      <dgm:prSet presAssocID="{F6716559-6310-4930-B565-BB8B36484643}" presName="Name0" presStyleCnt="0">
        <dgm:presLayoutVars>
          <dgm:dir/>
          <dgm:resizeHandles val="exact"/>
        </dgm:presLayoutVars>
      </dgm:prSet>
      <dgm:spPr/>
    </dgm:pt>
    <dgm:pt modelId="{BA14784D-1FE6-4AFD-A287-59D5FCE82497}" type="pres">
      <dgm:prSet presAssocID="{C1CC1DF7-6358-4114-A66D-0FCBD8834A4D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6A6FF4CD-1A23-46F1-AEC4-8D496B806982}" type="pres">
      <dgm:prSet presAssocID="{D954CF19-76A3-4A98-9AEA-D23DEBFA4758}" presName="sibTrans" presStyleLbl="sibTrans2D1" presStyleIdx="0" presStyleCnt="1"/>
      <dgm:spPr/>
      <dgm:t>
        <a:bodyPr/>
        <a:lstStyle/>
        <a:p>
          <a:endParaRPr lang="id-ID"/>
        </a:p>
      </dgm:t>
    </dgm:pt>
    <dgm:pt modelId="{FD218AE6-B91D-4421-BA82-C01EAC1DC290}" type="pres">
      <dgm:prSet presAssocID="{D954CF19-76A3-4A98-9AEA-D23DEBFA4758}" presName="connectorText" presStyleLbl="sibTrans2D1" presStyleIdx="0" presStyleCnt="1"/>
      <dgm:spPr/>
      <dgm:t>
        <a:bodyPr/>
        <a:lstStyle/>
        <a:p>
          <a:endParaRPr lang="id-ID"/>
        </a:p>
      </dgm:t>
    </dgm:pt>
    <dgm:pt modelId="{4F35760D-FFDD-4301-A3C0-F4669A34923A}" type="pres">
      <dgm:prSet presAssocID="{04062526-6771-4491-82A1-07CB61397BC5}" presName="node" presStyleLbl="node1" presStyleIdx="1" presStyleCnt="2" custScaleY="44858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79E62A0F-63B6-402D-8401-92192DA93941}" type="presOf" srcId="{D954CF19-76A3-4A98-9AEA-D23DEBFA4758}" destId="{6A6FF4CD-1A23-46F1-AEC4-8D496B806982}" srcOrd="0" destOrd="0" presId="urn:microsoft.com/office/officeart/2005/8/layout/process1"/>
    <dgm:cxn modelId="{3F4238BA-FC95-4706-9073-3B1DADAC563A}" srcId="{F6716559-6310-4930-B565-BB8B36484643}" destId="{04062526-6771-4491-82A1-07CB61397BC5}" srcOrd="1" destOrd="0" parTransId="{C100CD4B-71AA-472B-AD86-EF473876676C}" sibTransId="{FADFA0EC-A412-4075-89F1-11F26799343B}"/>
    <dgm:cxn modelId="{2C6A8902-E3B4-476A-8A60-876D503E5AD2}" type="presOf" srcId="{D954CF19-76A3-4A98-9AEA-D23DEBFA4758}" destId="{FD218AE6-B91D-4421-BA82-C01EAC1DC290}" srcOrd="1" destOrd="0" presId="urn:microsoft.com/office/officeart/2005/8/layout/process1"/>
    <dgm:cxn modelId="{C8C838C3-83BE-457F-98CC-CC39058837D8}" srcId="{F6716559-6310-4930-B565-BB8B36484643}" destId="{C1CC1DF7-6358-4114-A66D-0FCBD8834A4D}" srcOrd="0" destOrd="0" parTransId="{EF8FEFF5-BFE9-45C4-A770-8873ACC93ED3}" sibTransId="{D954CF19-76A3-4A98-9AEA-D23DEBFA4758}"/>
    <dgm:cxn modelId="{FCDCC930-8974-45EE-A442-641561ABFE5C}" type="presOf" srcId="{C1CC1DF7-6358-4114-A66D-0FCBD8834A4D}" destId="{BA14784D-1FE6-4AFD-A287-59D5FCE82497}" srcOrd="0" destOrd="0" presId="urn:microsoft.com/office/officeart/2005/8/layout/process1"/>
    <dgm:cxn modelId="{12181729-93D6-4535-B16E-50DE20C89527}" type="presOf" srcId="{04062526-6771-4491-82A1-07CB61397BC5}" destId="{4F35760D-FFDD-4301-A3C0-F4669A34923A}" srcOrd="0" destOrd="0" presId="urn:microsoft.com/office/officeart/2005/8/layout/process1"/>
    <dgm:cxn modelId="{B178DB5A-E3B2-4062-9B08-9F13E4CB320F}" type="presOf" srcId="{F6716559-6310-4930-B565-BB8B36484643}" destId="{56149D82-9100-4E5C-A5B6-D22CC8A50169}" srcOrd="0" destOrd="0" presId="urn:microsoft.com/office/officeart/2005/8/layout/process1"/>
    <dgm:cxn modelId="{6AECF896-20BF-470E-88E9-010CC44CF33C}" type="presParOf" srcId="{56149D82-9100-4E5C-A5B6-D22CC8A50169}" destId="{BA14784D-1FE6-4AFD-A287-59D5FCE82497}" srcOrd="0" destOrd="0" presId="urn:microsoft.com/office/officeart/2005/8/layout/process1"/>
    <dgm:cxn modelId="{F94C00A0-950B-4185-8CDF-B8A5DD7B0578}" type="presParOf" srcId="{56149D82-9100-4E5C-A5B6-D22CC8A50169}" destId="{6A6FF4CD-1A23-46F1-AEC4-8D496B806982}" srcOrd="1" destOrd="0" presId="urn:microsoft.com/office/officeart/2005/8/layout/process1"/>
    <dgm:cxn modelId="{9EA2024F-6513-49AE-8BBA-5DD204A44DE1}" type="presParOf" srcId="{6A6FF4CD-1A23-46F1-AEC4-8D496B806982}" destId="{FD218AE6-B91D-4421-BA82-C01EAC1DC290}" srcOrd="0" destOrd="0" presId="urn:microsoft.com/office/officeart/2005/8/layout/process1"/>
    <dgm:cxn modelId="{6CF2A9C0-8C3C-4A33-9D40-7296FF9A5C60}" type="presParOf" srcId="{56149D82-9100-4E5C-A5B6-D22CC8A50169}" destId="{4F35760D-FFDD-4301-A3C0-F4669A34923A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6716559-6310-4930-B565-BB8B36484643}" type="doc">
      <dgm:prSet loTypeId="urn:microsoft.com/office/officeart/2005/8/layout/process1" loCatId="process" qsTypeId="urn:microsoft.com/office/officeart/2005/8/quickstyle/simple5" qsCatId="simple" csTypeId="urn:microsoft.com/office/officeart/2005/8/colors/colorful1" csCatId="colorful" phldr="1"/>
      <dgm:spPr/>
    </dgm:pt>
    <dgm:pt modelId="{C1CC1DF7-6358-4114-A66D-0FCBD8834A4D}">
      <dgm:prSet phldrT="[Text]" custT="1"/>
      <dgm:spPr/>
      <dgm:t>
        <a:bodyPr tIns="182880" bIns="274320"/>
        <a:lstStyle/>
        <a:p>
          <a:r>
            <a:rPr lang="en-US" sz="2000" b="1" dirty="0" smtClean="0"/>
            <a:t>Surabaya</a:t>
          </a:r>
          <a:endParaRPr lang="id-ID" sz="2000" b="1" dirty="0" smtClean="0"/>
        </a:p>
        <a:p>
          <a:r>
            <a:rPr lang="en-US" sz="2000" dirty="0" smtClean="0"/>
            <a:t>Surabaya Barat</a:t>
          </a:r>
          <a:endParaRPr lang="id-ID" sz="2000" dirty="0" smtClean="0"/>
        </a:p>
        <a:p>
          <a:r>
            <a:rPr lang="en-US" sz="2000" dirty="0" smtClean="0"/>
            <a:t>Surabaya </a:t>
          </a:r>
          <a:r>
            <a:rPr lang="en-US" sz="2000" dirty="0" err="1" smtClean="0"/>
            <a:t>Timur</a:t>
          </a:r>
          <a:endParaRPr lang="id-ID" sz="2000" dirty="0" smtClean="0"/>
        </a:p>
        <a:p>
          <a:r>
            <a:rPr lang="en-US" sz="2000" dirty="0" smtClean="0"/>
            <a:t>Surabaya Utara</a:t>
          </a:r>
          <a:endParaRPr lang="id-ID" sz="2000" dirty="0" smtClean="0"/>
        </a:p>
        <a:p>
          <a:r>
            <a:rPr lang="en-US" sz="2000" dirty="0" smtClean="0"/>
            <a:t>Surabaya Selatan</a:t>
          </a:r>
          <a:endParaRPr lang="id-ID" sz="2000" dirty="0" smtClean="0"/>
        </a:p>
      </dgm:t>
    </dgm:pt>
    <dgm:pt modelId="{EF8FEFF5-BFE9-45C4-A770-8873ACC93ED3}" type="parTrans" cxnId="{C8C838C3-83BE-457F-98CC-CC39058837D8}">
      <dgm:prSet/>
      <dgm:spPr/>
      <dgm:t>
        <a:bodyPr/>
        <a:lstStyle/>
        <a:p>
          <a:endParaRPr lang="id-ID" sz="2000"/>
        </a:p>
      </dgm:t>
    </dgm:pt>
    <dgm:pt modelId="{D954CF19-76A3-4A98-9AEA-D23DEBFA4758}" type="sibTrans" cxnId="{C8C838C3-83BE-457F-98CC-CC39058837D8}">
      <dgm:prSet custT="1"/>
      <dgm:spPr/>
      <dgm:t>
        <a:bodyPr/>
        <a:lstStyle/>
        <a:p>
          <a:endParaRPr lang="id-ID" sz="2000"/>
        </a:p>
      </dgm:t>
    </dgm:pt>
    <dgm:pt modelId="{04062526-6771-4491-82A1-07CB61397BC5}">
      <dgm:prSet phldrT="[Text]" custT="1"/>
      <dgm:spPr/>
      <dgm:t>
        <a:bodyPr/>
        <a:lstStyle/>
        <a:p>
          <a:r>
            <a:rPr lang="en-US" sz="2000" b="1" dirty="0" smtClean="0"/>
            <a:t>Surabaya Selatan</a:t>
          </a:r>
          <a:endParaRPr lang="id-ID" sz="2000" b="1" dirty="0" smtClean="0"/>
        </a:p>
        <a:p>
          <a:r>
            <a:rPr lang="en-US" sz="2000" dirty="0" err="1" smtClean="0"/>
            <a:t>Wonjocolo</a:t>
          </a:r>
          <a:endParaRPr lang="en-US" sz="2000" dirty="0" smtClean="0"/>
        </a:p>
        <a:p>
          <a:r>
            <a:rPr lang="en-US" sz="2000" dirty="0" err="1" smtClean="0"/>
            <a:t>Margorejo</a:t>
          </a:r>
          <a:endParaRPr lang="en-US" sz="2000" dirty="0" smtClean="0"/>
        </a:p>
        <a:p>
          <a:r>
            <a:rPr lang="en-US" sz="2000" dirty="0" err="1" smtClean="0"/>
            <a:t>Menanggal</a:t>
          </a:r>
          <a:endParaRPr lang="id-ID" sz="2000" dirty="0" smtClean="0"/>
        </a:p>
      </dgm:t>
    </dgm:pt>
    <dgm:pt modelId="{C100CD4B-71AA-472B-AD86-EF473876676C}" type="parTrans" cxnId="{3F4238BA-FC95-4706-9073-3B1DADAC563A}">
      <dgm:prSet/>
      <dgm:spPr/>
      <dgm:t>
        <a:bodyPr/>
        <a:lstStyle/>
        <a:p>
          <a:endParaRPr lang="id-ID" sz="2000"/>
        </a:p>
      </dgm:t>
    </dgm:pt>
    <dgm:pt modelId="{FADFA0EC-A412-4075-89F1-11F26799343B}" type="sibTrans" cxnId="{3F4238BA-FC95-4706-9073-3B1DADAC563A}">
      <dgm:prSet custT="1"/>
      <dgm:spPr/>
      <dgm:t>
        <a:bodyPr/>
        <a:lstStyle/>
        <a:p>
          <a:endParaRPr lang="id-ID" sz="2000"/>
        </a:p>
      </dgm:t>
    </dgm:pt>
    <dgm:pt modelId="{7CB45F92-549C-46AB-B7B6-732A2BB4829F}">
      <dgm:prSet custT="1"/>
      <dgm:spPr/>
      <dgm:t>
        <a:bodyPr/>
        <a:lstStyle/>
        <a:p>
          <a:r>
            <a:rPr lang="en-US" sz="2000" b="1" dirty="0" err="1" smtClean="0"/>
            <a:t>Margorejo</a:t>
          </a:r>
          <a:endParaRPr lang="en-US" sz="2000" b="1" dirty="0" smtClean="0"/>
        </a:p>
        <a:p>
          <a:r>
            <a:rPr lang="en-US" sz="2000" dirty="0" smtClean="0"/>
            <a:t>RW 1</a:t>
          </a:r>
        </a:p>
        <a:p>
          <a:r>
            <a:rPr lang="en-US" sz="2000" dirty="0" smtClean="0"/>
            <a:t>RW 2</a:t>
          </a:r>
        </a:p>
        <a:p>
          <a:r>
            <a:rPr lang="en-US" sz="2000" dirty="0" smtClean="0"/>
            <a:t>RW 3</a:t>
          </a:r>
        </a:p>
        <a:p>
          <a:r>
            <a:rPr lang="en-US" sz="2000" dirty="0" smtClean="0"/>
            <a:t>RW 4</a:t>
          </a:r>
          <a:endParaRPr lang="id-ID" sz="2000" dirty="0"/>
        </a:p>
      </dgm:t>
    </dgm:pt>
    <dgm:pt modelId="{DCFFA952-5B72-4920-A0AE-8BF3B12FFFA0}" type="parTrans" cxnId="{4042BE9B-4583-4C7F-9B31-E99A03F020FC}">
      <dgm:prSet/>
      <dgm:spPr/>
      <dgm:t>
        <a:bodyPr/>
        <a:lstStyle/>
        <a:p>
          <a:endParaRPr lang="id-ID" sz="2000"/>
        </a:p>
      </dgm:t>
    </dgm:pt>
    <dgm:pt modelId="{4EA8E45E-428F-45A6-AC44-99CE41EEBFDC}" type="sibTrans" cxnId="{4042BE9B-4583-4C7F-9B31-E99A03F020FC}">
      <dgm:prSet/>
      <dgm:spPr/>
      <dgm:t>
        <a:bodyPr/>
        <a:lstStyle/>
        <a:p>
          <a:endParaRPr lang="id-ID" sz="2000"/>
        </a:p>
      </dgm:t>
    </dgm:pt>
    <dgm:pt modelId="{56149D82-9100-4E5C-A5B6-D22CC8A50169}" type="pres">
      <dgm:prSet presAssocID="{F6716559-6310-4930-B565-BB8B36484643}" presName="Name0" presStyleCnt="0">
        <dgm:presLayoutVars>
          <dgm:dir/>
          <dgm:resizeHandles val="exact"/>
        </dgm:presLayoutVars>
      </dgm:prSet>
      <dgm:spPr/>
    </dgm:pt>
    <dgm:pt modelId="{BA14784D-1FE6-4AFD-A287-59D5FCE82497}" type="pres">
      <dgm:prSet presAssocID="{C1CC1DF7-6358-4114-A66D-0FCBD8834A4D}" presName="node" presStyleLbl="node1" presStyleIdx="0" presStyleCnt="3" custScaleY="158388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6A6FF4CD-1A23-46F1-AEC4-8D496B806982}" type="pres">
      <dgm:prSet presAssocID="{D954CF19-76A3-4A98-9AEA-D23DEBFA4758}" presName="sibTrans" presStyleLbl="sibTrans2D1" presStyleIdx="0" presStyleCnt="2"/>
      <dgm:spPr/>
      <dgm:t>
        <a:bodyPr/>
        <a:lstStyle/>
        <a:p>
          <a:endParaRPr lang="id-ID"/>
        </a:p>
      </dgm:t>
    </dgm:pt>
    <dgm:pt modelId="{FD218AE6-B91D-4421-BA82-C01EAC1DC290}" type="pres">
      <dgm:prSet presAssocID="{D954CF19-76A3-4A98-9AEA-D23DEBFA4758}" presName="connectorText" presStyleLbl="sibTrans2D1" presStyleIdx="0" presStyleCnt="2"/>
      <dgm:spPr/>
      <dgm:t>
        <a:bodyPr/>
        <a:lstStyle/>
        <a:p>
          <a:endParaRPr lang="id-ID"/>
        </a:p>
      </dgm:t>
    </dgm:pt>
    <dgm:pt modelId="{4F35760D-FFDD-4301-A3C0-F4669A34923A}" type="pres">
      <dgm:prSet presAssocID="{04062526-6771-4491-82A1-07CB61397BC5}" presName="node" presStyleLbl="node1" presStyleIdx="1" presStyleCnt="3" custScaleX="111334" custScaleY="110862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28016B7E-74F9-40AE-AE95-F0BC62742CE2}" type="pres">
      <dgm:prSet presAssocID="{FADFA0EC-A412-4075-89F1-11F26799343B}" presName="sibTrans" presStyleLbl="sibTrans2D1" presStyleIdx="1" presStyleCnt="2"/>
      <dgm:spPr/>
      <dgm:t>
        <a:bodyPr/>
        <a:lstStyle/>
        <a:p>
          <a:endParaRPr lang="id-ID"/>
        </a:p>
      </dgm:t>
    </dgm:pt>
    <dgm:pt modelId="{06AD3DAE-EBD1-470E-A425-7010D6EA8563}" type="pres">
      <dgm:prSet presAssocID="{FADFA0EC-A412-4075-89F1-11F26799343B}" presName="connectorText" presStyleLbl="sibTrans2D1" presStyleIdx="1" presStyleCnt="2"/>
      <dgm:spPr/>
      <dgm:t>
        <a:bodyPr/>
        <a:lstStyle/>
        <a:p>
          <a:endParaRPr lang="id-ID"/>
        </a:p>
      </dgm:t>
    </dgm:pt>
    <dgm:pt modelId="{31E6150B-B59E-4B69-B603-BDB425F5BE92}" type="pres">
      <dgm:prSet presAssocID="{7CB45F92-549C-46AB-B7B6-732A2BB4829F}" presName="node" presStyleLbl="node1" presStyleIdx="2" presStyleCnt="3" custScaleY="91946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7D77E11D-34CE-4DAC-84C4-10AAC3E8FCAF}" type="presOf" srcId="{D954CF19-76A3-4A98-9AEA-D23DEBFA4758}" destId="{6A6FF4CD-1A23-46F1-AEC4-8D496B806982}" srcOrd="0" destOrd="0" presId="urn:microsoft.com/office/officeart/2005/8/layout/process1"/>
    <dgm:cxn modelId="{3F4238BA-FC95-4706-9073-3B1DADAC563A}" srcId="{F6716559-6310-4930-B565-BB8B36484643}" destId="{04062526-6771-4491-82A1-07CB61397BC5}" srcOrd="1" destOrd="0" parTransId="{C100CD4B-71AA-472B-AD86-EF473876676C}" sibTransId="{FADFA0EC-A412-4075-89F1-11F26799343B}"/>
    <dgm:cxn modelId="{2D87FE2C-0184-4EAF-A7D9-E99333850E78}" type="presOf" srcId="{C1CC1DF7-6358-4114-A66D-0FCBD8834A4D}" destId="{BA14784D-1FE6-4AFD-A287-59D5FCE82497}" srcOrd="0" destOrd="0" presId="urn:microsoft.com/office/officeart/2005/8/layout/process1"/>
    <dgm:cxn modelId="{221BC1C5-9695-41A3-AF06-F4CE205E5294}" type="presOf" srcId="{FADFA0EC-A412-4075-89F1-11F26799343B}" destId="{28016B7E-74F9-40AE-AE95-F0BC62742CE2}" srcOrd="0" destOrd="0" presId="urn:microsoft.com/office/officeart/2005/8/layout/process1"/>
    <dgm:cxn modelId="{76E53D93-AA53-46EA-A15D-35AD54D1804A}" type="presOf" srcId="{FADFA0EC-A412-4075-89F1-11F26799343B}" destId="{06AD3DAE-EBD1-470E-A425-7010D6EA8563}" srcOrd="1" destOrd="0" presId="urn:microsoft.com/office/officeart/2005/8/layout/process1"/>
    <dgm:cxn modelId="{C8C838C3-83BE-457F-98CC-CC39058837D8}" srcId="{F6716559-6310-4930-B565-BB8B36484643}" destId="{C1CC1DF7-6358-4114-A66D-0FCBD8834A4D}" srcOrd="0" destOrd="0" parTransId="{EF8FEFF5-BFE9-45C4-A770-8873ACC93ED3}" sibTransId="{D954CF19-76A3-4A98-9AEA-D23DEBFA4758}"/>
    <dgm:cxn modelId="{B1A55194-68D8-41D6-9D55-3C77A182CA7B}" type="presOf" srcId="{D954CF19-76A3-4A98-9AEA-D23DEBFA4758}" destId="{FD218AE6-B91D-4421-BA82-C01EAC1DC290}" srcOrd="1" destOrd="0" presId="urn:microsoft.com/office/officeart/2005/8/layout/process1"/>
    <dgm:cxn modelId="{4042BE9B-4583-4C7F-9B31-E99A03F020FC}" srcId="{F6716559-6310-4930-B565-BB8B36484643}" destId="{7CB45F92-549C-46AB-B7B6-732A2BB4829F}" srcOrd="2" destOrd="0" parTransId="{DCFFA952-5B72-4920-A0AE-8BF3B12FFFA0}" sibTransId="{4EA8E45E-428F-45A6-AC44-99CE41EEBFDC}"/>
    <dgm:cxn modelId="{275E7E4A-68D5-4546-8A78-CE60342E806C}" type="presOf" srcId="{7CB45F92-549C-46AB-B7B6-732A2BB4829F}" destId="{31E6150B-B59E-4B69-B603-BDB425F5BE92}" srcOrd="0" destOrd="0" presId="urn:microsoft.com/office/officeart/2005/8/layout/process1"/>
    <dgm:cxn modelId="{D90BB983-D81E-4C29-B487-0EADD49C89DD}" type="presOf" srcId="{F6716559-6310-4930-B565-BB8B36484643}" destId="{56149D82-9100-4E5C-A5B6-D22CC8A50169}" srcOrd="0" destOrd="0" presId="urn:microsoft.com/office/officeart/2005/8/layout/process1"/>
    <dgm:cxn modelId="{64487096-7A56-458D-9345-6322C751ACF8}" type="presOf" srcId="{04062526-6771-4491-82A1-07CB61397BC5}" destId="{4F35760D-FFDD-4301-A3C0-F4669A34923A}" srcOrd="0" destOrd="0" presId="urn:microsoft.com/office/officeart/2005/8/layout/process1"/>
    <dgm:cxn modelId="{4E9DCE20-FFE5-42FF-B34E-CFEB7F48F013}" type="presParOf" srcId="{56149D82-9100-4E5C-A5B6-D22CC8A50169}" destId="{BA14784D-1FE6-4AFD-A287-59D5FCE82497}" srcOrd="0" destOrd="0" presId="urn:microsoft.com/office/officeart/2005/8/layout/process1"/>
    <dgm:cxn modelId="{EFF73E63-AB8D-4EE6-A150-F0C78BD0EA3A}" type="presParOf" srcId="{56149D82-9100-4E5C-A5B6-D22CC8A50169}" destId="{6A6FF4CD-1A23-46F1-AEC4-8D496B806982}" srcOrd="1" destOrd="0" presId="urn:microsoft.com/office/officeart/2005/8/layout/process1"/>
    <dgm:cxn modelId="{FA6D9AA9-CCF9-4376-8349-1AD34B186868}" type="presParOf" srcId="{6A6FF4CD-1A23-46F1-AEC4-8D496B806982}" destId="{FD218AE6-B91D-4421-BA82-C01EAC1DC290}" srcOrd="0" destOrd="0" presId="urn:microsoft.com/office/officeart/2005/8/layout/process1"/>
    <dgm:cxn modelId="{15157ADE-6E11-4B8D-BEF2-71B17F443054}" type="presParOf" srcId="{56149D82-9100-4E5C-A5B6-D22CC8A50169}" destId="{4F35760D-FFDD-4301-A3C0-F4669A34923A}" srcOrd="2" destOrd="0" presId="urn:microsoft.com/office/officeart/2005/8/layout/process1"/>
    <dgm:cxn modelId="{E7AB88F3-67AA-4363-B887-DCD40B988634}" type="presParOf" srcId="{56149D82-9100-4E5C-A5B6-D22CC8A50169}" destId="{28016B7E-74F9-40AE-AE95-F0BC62742CE2}" srcOrd="3" destOrd="0" presId="urn:microsoft.com/office/officeart/2005/8/layout/process1"/>
    <dgm:cxn modelId="{AC443D06-559E-4BE3-B220-ABD82D4FC32E}" type="presParOf" srcId="{28016B7E-74F9-40AE-AE95-F0BC62742CE2}" destId="{06AD3DAE-EBD1-470E-A425-7010D6EA8563}" srcOrd="0" destOrd="0" presId="urn:microsoft.com/office/officeart/2005/8/layout/process1"/>
    <dgm:cxn modelId="{D1D67F3F-824A-45BE-820B-96C2D102F618}" type="presParOf" srcId="{56149D82-9100-4E5C-A5B6-D22CC8A50169}" destId="{31E6150B-B59E-4B69-B603-BDB425F5BE92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2E9CD5-6771-403E-8352-D7D85FA6696C}">
      <dsp:nvSpPr>
        <dsp:cNvPr id="0" name=""/>
        <dsp:cNvSpPr/>
      </dsp:nvSpPr>
      <dsp:spPr>
        <a:xfrm>
          <a:off x="1447802" y="3301"/>
          <a:ext cx="4114795" cy="540359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600" b="1" kern="1200" smtClean="0">
              <a:solidFill>
                <a:schemeClr val="tx1"/>
              </a:solidFill>
            </a:rPr>
            <a:t>Identifikasi Populasi Target</a:t>
          </a:r>
          <a:endParaRPr lang="id-ID" sz="1600" b="1" kern="1200" dirty="0">
            <a:solidFill>
              <a:schemeClr val="tx1"/>
            </a:solidFill>
          </a:endParaRPr>
        </a:p>
      </dsp:txBody>
      <dsp:txXfrm>
        <a:off x="1463629" y="19128"/>
        <a:ext cx="4083141" cy="508705"/>
      </dsp:txXfrm>
    </dsp:sp>
    <dsp:sp modelId="{359FED85-EDBB-403A-8BE7-CFD69C6D662A}">
      <dsp:nvSpPr>
        <dsp:cNvPr id="0" name=""/>
        <dsp:cNvSpPr/>
      </dsp:nvSpPr>
      <dsp:spPr>
        <a:xfrm rot="5400000">
          <a:off x="3403882" y="557170"/>
          <a:ext cx="202634" cy="243161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1600" b="1" kern="1200">
            <a:solidFill>
              <a:schemeClr val="tx1"/>
            </a:solidFill>
          </a:endParaRPr>
        </a:p>
      </dsp:txBody>
      <dsp:txXfrm rot="-5400000">
        <a:off x="3432251" y="577433"/>
        <a:ext cx="145897" cy="141844"/>
      </dsp:txXfrm>
    </dsp:sp>
    <dsp:sp modelId="{6DE400E4-E9B2-4C7B-9A7F-7334AC5BB823}">
      <dsp:nvSpPr>
        <dsp:cNvPr id="0" name=""/>
        <dsp:cNvSpPr/>
      </dsp:nvSpPr>
      <dsp:spPr>
        <a:xfrm>
          <a:off x="1447802" y="813841"/>
          <a:ext cx="4114795" cy="540359"/>
        </a:xfrm>
        <a:prstGeom prst="roundRect">
          <a:avLst>
            <a:gd name="adj" fmla="val 10000"/>
          </a:avLst>
        </a:prstGeom>
        <a:solidFill>
          <a:schemeClr val="accent5">
            <a:hueOff val="-1655646"/>
            <a:satOff val="6635"/>
            <a:lumOff val="143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600" b="1" kern="1200" dirty="0" smtClean="0">
              <a:solidFill>
                <a:schemeClr val="tx1"/>
              </a:solidFill>
            </a:rPr>
            <a:t>Memilih Kerangka Sampel</a:t>
          </a:r>
          <a:endParaRPr lang="id-ID" sz="1600" b="1" kern="1200" dirty="0">
            <a:solidFill>
              <a:schemeClr val="tx1"/>
            </a:solidFill>
          </a:endParaRPr>
        </a:p>
      </dsp:txBody>
      <dsp:txXfrm>
        <a:off x="1463629" y="829668"/>
        <a:ext cx="4083141" cy="508705"/>
      </dsp:txXfrm>
    </dsp:sp>
    <dsp:sp modelId="{E8246D41-97FB-455C-9527-0DEF1C44AE99}">
      <dsp:nvSpPr>
        <dsp:cNvPr id="0" name=""/>
        <dsp:cNvSpPr/>
      </dsp:nvSpPr>
      <dsp:spPr>
        <a:xfrm rot="5400000">
          <a:off x="3403882" y="1367709"/>
          <a:ext cx="202634" cy="243161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1986775"/>
            <a:satOff val="7962"/>
            <a:lumOff val="172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1600" b="1" kern="1200">
            <a:solidFill>
              <a:schemeClr val="tx1"/>
            </a:solidFill>
          </a:endParaRPr>
        </a:p>
      </dsp:txBody>
      <dsp:txXfrm rot="-5400000">
        <a:off x="3432251" y="1387972"/>
        <a:ext cx="145897" cy="141844"/>
      </dsp:txXfrm>
    </dsp:sp>
    <dsp:sp modelId="{E8C80ACF-34AA-4CBC-84CB-585AEEA1C37F}">
      <dsp:nvSpPr>
        <dsp:cNvPr id="0" name=""/>
        <dsp:cNvSpPr/>
      </dsp:nvSpPr>
      <dsp:spPr>
        <a:xfrm>
          <a:off x="1447802" y="1624380"/>
          <a:ext cx="4114795" cy="540359"/>
        </a:xfrm>
        <a:prstGeom prst="roundRect">
          <a:avLst>
            <a:gd name="adj" fmla="val 10000"/>
          </a:avLst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600" b="1" kern="1200" smtClean="0">
              <a:solidFill>
                <a:schemeClr val="tx1"/>
              </a:solidFill>
            </a:rPr>
            <a:t>Menentukan Metode Pemilihan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600" b="1" kern="1200" smtClean="0">
              <a:solidFill>
                <a:schemeClr val="tx1"/>
              </a:solidFill>
            </a:rPr>
            <a:t>Sampel</a:t>
          </a:r>
          <a:endParaRPr lang="id-ID" sz="1600" b="1" kern="1200" dirty="0">
            <a:solidFill>
              <a:schemeClr val="tx1"/>
            </a:solidFill>
          </a:endParaRPr>
        </a:p>
      </dsp:txBody>
      <dsp:txXfrm>
        <a:off x="1463629" y="1640207"/>
        <a:ext cx="4083141" cy="508705"/>
      </dsp:txXfrm>
    </dsp:sp>
    <dsp:sp modelId="{5E665C0D-6EEC-496B-9DE7-8A688AA5D4B6}">
      <dsp:nvSpPr>
        <dsp:cNvPr id="0" name=""/>
        <dsp:cNvSpPr/>
      </dsp:nvSpPr>
      <dsp:spPr>
        <a:xfrm rot="5400000">
          <a:off x="3403882" y="2178249"/>
          <a:ext cx="202634" cy="243161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3973551"/>
            <a:satOff val="15924"/>
            <a:lumOff val="345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1600" b="1" kern="1200">
            <a:solidFill>
              <a:schemeClr val="tx1"/>
            </a:solidFill>
          </a:endParaRPr>
        </a:p>
      </dsp:txBody>
      <dsp:txXfrm rot="-5400000">
        <a:off x="3432251" y="2198512"/>
        <a:ext cx="145897" cy="141844"/>
      </dsp:txXfrm>
    </dsp:sp>
    <dsp:sp modelId="{B97F395F-2360-41F2-90C9-C1B88C933AED}">
      <dsp:nvSpPr>
        <dsp:cNvPr id="0" name=""/>
        <dsp:cNvSpPr/>
      </dsp:nvSpPr>
      <dsp:spPr>
        <a:xfrm>
          <a:off x="1447802" y="2434920"/>
          <a:ext cx="4114795" cy="540359"/>
        </a:xfrm>
        <a:prstGeom prst="roundRect">
          <a:avLst>
            <a:gd name="adj" fmla="val 10000"/>
          </a:avLst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600" b="1" kern="1200" dirty="0" smtClean="0">
              <a:solidFill>
                <a:schemeClr val="tx1"/>
              </a:solidFill>
            </a:rPr>
            <a:t>Merencanakan Prosedur Pemilihan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600" b="1" kern="1200" dirty="0" smtClean="0">
              <a:solidFill>
                <a:schemeClr val="tx1"/>
              </a:solidFill>
            </a:rPr>
            <a:t>Unit Sampel</a:t>
          </a:r>
          <a:endParaRPr lang="id-ID" sz="1600" b="1" kern="1200" dirty="0">
            <a:solidFill>
              <a:schemeClr val="tx1"/>
            </a:solidFill>
          </a:endParaRPr>
        </a:p>
      </dsp:txBody>
      <dsp:txXfrm>
        <a:off x="1463629" y="2450747"/>
        <a:ext cx="4083141" cy="508705"/>
      </dsp:txXfrm>
    </dsp:sp>
    <dsp:sp modelId="{3AD3FD36-76F3-4D10-A994-A39B504028C0}">
      <dsp:nvSpPr>
        <dsp:cNvPr id="0" name=""/>
        <dsp:cNvSpPr/>
      </dsp:nvSpPr>
      <dsp:spPr>
        <a:xfrm rot="5400000">
          <a:off x="3403882" y="2988788"/>
          <a:ext cx="202634" cy="243161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5960326"/>
            <a:satOff val="23887"/>
            <a:lumOff val="5177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1600" b="1" kern="1200">
            <a:solidFill>
              <a:schemeClr val="tx1"/>
            </a:solidFill>
          </a:endParaRPr>
        </a:p>
      </dsp:txBody>
      <dsp:txXfrm rot="-5400000">
        <a:off x="3432251" y="3009051"/>
        <a:ext cx="145897" cy="141844"/>
      </dsp:txXfrm>
    </dsp:sp>
    <dsp:sp modelId="{75E68D4C-3A27-4AD6-A698-C1628A465C23}">
      <dsp:nvSpPr>
        <dsp:cNvPr id="0" name=""/>
        <dsp:cNvSpPr/>
      </dsp:nvSpPr>
      <dsp:spPr>
        <a:xfrm>
          <a:off x="1447802" y="3245459"/>
          <a:ext cx="4114795" cy="540359"/>
        </a:xfrm>
        <a:prstGeom prst="roundRect">
          <a:avLst>
            <a:gd name="adj" fmla="val 10000"/>
          </a:avLst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600" b="1" kern="1200" smtClean="0">
              <a:solidFill>
                <a:schemeClr val="tx1"/>
              </a:solidFill>
            </a:rPr>
            <a:t>Menentukan ukuran sampel</a:t>
          </a:r>
          <a:endParaRPr lang="id-ID" sz="1600" b="1" kern="1200">
            <a:solidFill>
              <a:schemeClr val="tx1"/>
            </a:solidFill>
          </a:endParaRPr>
        </a:p>
      </dsp:txBody>
      <dsp:txXfrm>
        <a:off x="1463629" y="3261286"/>
        <a:ext cx="4083141" cy="508705"/>
      </dsp:txXfrm>
    </dsp:sp>
    <dsp:sp modelId="{DC23B0E4-FF4B-4757-9CB6-E84DBF474F6B}">
      <dsp:nvSpPr>
        <dsp:cNvPr id="0" name=""/>
        <dsp:cNvSpPr/>
      </dsp:nvSpPr>
      <dsp:spPr>
        <a:xfrm rot="5400000">
          <a:off x="3403882" y="3799328"/>
          <a:ext cx="202634" cy="243161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7947101"/>
            <a:satOff val="31849"/>
            <a:lumOff val="690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1600" b="1" kern="1200">
            <a:solidFill>
              <a:schemeClr val="tx1"/>
            </a:solidFill>
          </a:endParaRPr>
        </a:p>
      </dsp:txBody>
      <dsp:txXfrm rot="-5400000">
        <a:off x="3432251" y="3819591"/>
        <a:ext cx="145897" cy="141844"/>
      </dsp:txXfrm>
    </dsp:sp>
    <dsp:sp modelId="{E8BEA69C-63D3-4040-A200-214AC8E0C0B7}">
      <dsp:nvSpPr>
        <dsp:cNvPr id="0" name=""/>
        <dsp:cNvSpPr/>
      </dsp:nvSpPr>
      <dsp:spPr>
        <a:xfrm>
          <a:off x="1447802" y="4055999"/>
          <a:ext cx="4114795" cy="540359"/>
        </a:xfrm>
        <a:prstGeom prst="roundRect">
          <a:avLst>
            <a:gd name="adj" fmla="val 10000"/>
          </a:avLst>
        </a:prstGeom>
        <a:solidFill>
          <a:schemeClr val="accent5">
            <a:hueOff val="-8278230"/>
            <a:satOff val="33176"/>
            <a:lumOff val="719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600" b="1" kern="1200" smtClean="0">
              <a:solidFill>
                <a:schemeClr val="tx1"/>
              </a:solidFill>
            </a:rPr>
            <a:t>Menentukan Unit Sampel</a:t>
          </a:r>
          <a:endParaRPr lang="id-ID" sz="1600" b="1" kern="1200">
            <a:solidFill>
              <a:schemeClr val="tx1"/>
            </a:solidFill>
          </a:endParaRPr>
        </a:p>
      </dsp:txBody>
      <dsp:txXfrm>
        <a:off x="1463629" y="4071826"/>
        <a:ext cx="4083141" cy="508705"/>
      </dsp:txXfrm>
    </dsp:sp>
    <dsp:sp modelId="{D5559874-B13F-453D-ACAE-1C3B5199AFCF}">
      <dsp:nvSpPr>
        <dsp:cNvPr id="0" name=""/>
        <dsp:cNvSpPr/>
      </dsp:nvSpPr>
      <dsp:spPr>
        <a:xfrm rot="5400000">
          <a:off x="3403882" y="4609867"/>
          <a:ext cx="202634" cy="243161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1600" b="1" kern="1200">
            <a:solidFill>
              <a:schemeClr val="tx1"/>
            </a:solidFill>
          </a:endParaRPr>
        </a:p>
      </dsp:txBody>
      <dsp:txXfrm rot="-5400000">
        <a:off x="3432251" y="4630130"/>
        <a:ext cx="145897" cy="141844"/>
      </dsp:txXfrm>
    </dsp:sp>
    <dsp:sp modelId="{5926632C-5B8E-4D33-82ED-0991BA07B39E}">
      <dsp:nvSpPr>
        <dsp:cNvPr id="0" name=""/>
        <dsp:cNvSpPr/>
      </dsp:nvSpPr>
      <dsp:spPr>
        <a:xfrm>
          <a:off x="1447802" y="4866538"/>
          <a:ext cx="4114795" cy="540359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600" b="1" kern="1200" smtClean="0">
              <a:solidFill>
                <a:schemeClr val="tx1"/>
              </a:solidFill>
            </a:rPr>
            <a:t>Pelaksanaan Kerja Lapangan</a:t>
          </a:r>
          <a:endParaRPr lang="id-ID" sz="1600" b="1" kern="1200">
            <a:solidFill>
              <a:schemeClr val="tx1"/>
            </a:solidFill>
          </a:endParaRPr>
        </a:p>
      </dsp:txBody>
      <dsp:txXfrm>
        <a:off x="1463629" y="4882365"/>
        <a:ext cx="4083141" cy="50870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30C0BB-1DBE-41EA-A2BD-3EA8D362F005}" type="datetimeFigureOut">
              <a:rPr lang="id-ID" smtClean="0"/>
              <a:t>07/11/2020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4C45CA-C2AE-4CD8-88FD-F80DD4611D8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209915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6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id-ID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7A5F492-757B-4C0C-85BB-B1338DA065FA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EE52824-E00D-4DAF-969F-81BD6D0BFD5E}" type="slidenum">
              <a:rPr lang="id-ID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id-ID" smtClean="0"/>
          </a:p>
        </p:txBody>
      </p:sp>
      <p:sp>
        <p:nvSpPr>
          <p:cNvPr id="157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77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id-ID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9F736EB-4B0D-4AEB-B503-B62D6C9A71D0}" type="slidenum">
              <a:rPr lang="id-ID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</a:t>
            </a:fld>
            <a:endParaRPr lang="id-ID" smtClean="0"/>
          </a:p>
        </p:txBody>
      </p:sp>
      <p:sp>
        <p:nvSpPr>
          <p:cNvPr id="158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872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id-ID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9F736EB-4B0D-4AEB-B503-B62D6C9A71D0}" type="slidenum">
              <a:rPr lang="id-ID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24</a:t>
            </a:fld>
            <a:endParaRPr lang="id-ID" smtClean="0"/>
          </a:p>
        </p:txBody>
      </p:sp>
      <p:sp>
        <p:nvSpPr>
          <p:cNvPr id="158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872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id-ID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9F736EB-4B0D-4AEB-B503-B62D6C9A71D0}" type="slidenum">
              <a:rPr lang="id-ID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25</a:t>
            </a:fld>
            <a:endParaRPr lang="id-ID" smtClean="0"/>
          </a:p>
        </p:txBody>
      </p:sp>
      <p:sp>
        <p:nvSpPr>
          <p:cNvPr id="158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872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id-ID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DB6E4-6599-46F7-A1A8-B6B87F29C83A}" type="datetimeFigureOut">
              <a:rPr lang="id-ID" smtClean="0"/>
              <a:t>07/11/2020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57663-5F75-4FD6-BF37-D4BD443F0AB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48214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DB6E4-6599-46F7-A1A8-B6B87F29C83A}" type="datetimeFigureOut">
              <a:rPr lang="id-ID" smtClean="0"/>
              <a:t>07/11/2020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57663-5F75-4FD6-BF37-D4BD443F0AB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48909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DB6E4-6599-46F7-A1A8-B6B87F29C83A}" type="datetimeFigureOut">
              <a:rPr lang="id-ID" smtClean="0"/>
              <a:t>07/11/2020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57663-5F75-4FD6-BF37-D4BD443F0AB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784036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DB6E4-6599-46F7-A1A8-B6B87F29C83A}" type="datetimeFigureOut">
              <a:rPr lang="id-ID" smtClean="0"/>
              <a:t>07/11/2020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57663-5F75-4FD6-BF37-D4BD443F0AB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40871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DB6E4-6599-46F7-A1A8-B6B87F29C83A}" type="datetimeFigureOut">
              <a:rPr lang="id-ID" smtClean="0"/>
              <a:t>07/11/2020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57663-5F75-4FD6-BF37-D4BD443F0AB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71696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DB6E4-6599-46F7-A1A8-B6B87F29C83A}" type="datetimeFigureOut">
              <a:rPr lang="id-ID" smtClean="0"/>
              <a:t>07/11/2020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57663-5F75-4FD6-BF37-D4BD443F0AB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75942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DB6E4-6599-46F7-A1A8-B6B87F29C83A}" type="datetimeFigureOut">
              <a:rPr lang="id-ID" smtClean="0"/>
              <a:t>07/11/2020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57663-5F75-4FD6-BF37-D4BD443F0AB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5584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DB6E4-6599-46F7-A1A8-B6B87F29C83A}" type="datetimeFigureOut">
              <a:rPr lang="id-ID" smtClean="0"/>
              <a:t>07/11/2020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57663-5F75-4FD6-BF37-D4BD443F0AB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532541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DB6E4-6599-46F7-A1A8-B6B87F29C83A}" type="datetimeFigureOut">
              <a:rPr lang="id-ID" smtClean="0"/>
              <a:t>07/11/2020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57663-5F75-4FD6-BF37-D4BD443F0AB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750084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DB6E4-6599-46F7-A1A8-B6B87F29C83A}" type="datetimeFigureOut">
              <a:rPr lang="id-ID" smtClean="0"/>
              <a:t>07/11/2020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57663-5F75-4FD6-BF37-D4BD443F0AB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24629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DB6E4-6599-46F7-A1A8-B6B87F29C83A}" type="datetimeFigureOut">
              <a:rPr lang="id-ID" smtClean="0"/>
              <a:t>07/11/2020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57663-5F75-4FD6-BF37-D4BD443F0AB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13871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r="2000" b="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4DB6E4-6599-46F7-A1A8-B6B87F29C83A}" type="datetimeFigureOut">
              <a:rPr lang="id-ID" smtClean="0"/>
              <a:t>07/11/2020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357663-5F75-4FD6-BF37-D4BD443F0AB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3763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0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64571" y="3048000"/>
            <a:ext cx="7772400" cy="1470025"/>
          </a:xfrm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pPr algn="r"/>
            <a:r>
              <a:rPr lang="en-US" b="1" dirty="0" smtClean="0">
                <a:latin typeface="Corbel" panose="020B0503020204020204" pitchFamily="34" charset="0"/>
              </a:rPr>
              <a:t>POPULASI DAN TEKNIK PENARIKAN SAMPEL</a:t>
            </a:r>
            <a:endParaRPr lang="id-ID" b="1" dirty="0">
              <a:latin typeface="Corbel" panose="020B0503020204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38200" y="838200"/>
            <a:ext cx="65274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437499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TextBox 2"/>
          <p:cNvSpPr txBox="1">
            <a:spLocks noChangeArrowheads="1"/>
          </p:cNvSpPr>
          <p:nvPr/>
        </p:nvSpPr>
        <p:spPr bwMode="auto">
          <a:xfrm>
            <a:off x="555625" y="171450"/>
            <a:ext cx="7848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id-ID" sz="1600" b="1">
              <a:solidFill>
                <a:srgbClr val="FFFF00"/>
              </a:solidFill>
              <a:latin typeface="Corbel" pitchFamily="34" charset="0"/>
            </a:endParaRPr>
          </a:p>
          <a:p>
            <a:pPr eaLnBrk="1" hangingPunct="1"/>
            <a:r>
              <a:rPr lang="en-US" altLang="id-ID" sz="1600" b="1">
                <a:latin typeface="Corbel" pitchFamily="34" charset="0"/>
              </a:rPr>
              <a:t>Tabel: Contoh Tabel Angka Acak</a:t>
            </a:r>
          </a:p>
        </p:txBody>
      </p:sp>
      <p:sp>
        <p:nvSpPr>
          <p:cNvPr id="69636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D551E8B-4CAC-4F45-B436-943A6AC51286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 smtClean="0"/>
          </a:p>
        </p:txBody>
      </p:sp>
      <p:graphicFrame>
        <p:nvGraphicFramePr>
          <p:cNvPr id="30" name="Table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9293286"/>
              </p:ext>
            </p:extLst>
          </p:nvPr>
        </p:nvGraphicFramePr>
        <p:xfrm>
          <a:off x="663575" y="838200"/>
          <a:ext cx="7578730" cy="4146548"/>
        </p:xfrm>
        <a:graphic>
          <a:graphicData uri="http://schemas.openxmlformats.org/drawingml/2006/table">
            <a:tbl>
              <a:tblPr firstRow="1" firstCol="1">
                <a:tableStyleId>{6E25E649-3F16-4E02-A733-19D2CDBF48F0}</a:tableStyleId>
              </a:tblPr>
              <a:tblGrid>
                <a:gridCol w="757873"/>
                <a:gridCol w="757873"/>
                <a:gridCol w="757873"/>
                <a:gridCol w="757873"/>
                <a:gridCol w="757873"/>
                <a:gridCol w="757873"/>
                <a:gridCol w="757873"/>
                <a:gridCol w="757873"/>
                <a:gridCol w="757873"/>
                <a:gridCol w="757873"/>
              </a:tblGrid>
              <a:tr h="3741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/>
                        <a:t>No</a:t>
                      </a:r>
                      <a:endParaRPr lang="en-US" sz="1300" b="1" dirty="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73161" marB="7316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/>
                        <a:t>1</a:t>
                      </a:r>
                      <a:endParaRPr lang="en-US" sz="1300" b="1" dirty="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73161" marB="7316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/>
                        <a:t>2</a:t>
                      </a:r>
                      <a:endParaRPr lang="en-US" sz="1300" b="1" dirty="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73161" marB="7316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/>
                        <a:t>3</a:t>
                      </a:r>
                      <a:endParaRPr lang="en-US" sz="1300" b="1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73161" marB="7316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/>
                        <a:t>4</a:t>
                      </a:r>
                      <a:endParaRPr lang="en-US" sz="1300" b="1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73161" marB="7316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/>
                        <a:t>5</a:t>
                      </a:r>
                      <a:endParaRPr lang="en-US" sz="1300" b="1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73161" marB="7316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/>
                        <a:t>6</a:t>
                      </a:r>
                      <a:endParaRPr lang="en-US" sz="1300" b="1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73161" marB="7316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/>
                        <a:t>7</a:t>
                      </a:r>
                      <a:endParaRPr lang="en-US" sz="1300" b="1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73161" marB="7316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/>
                        <a:t>8</a:t>
                      </a:r>
                      <a:endParaRPr lang="en-US" sz="1300" b="1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73161" marB="7316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/>
                        <a:t>9</a:t>
                      </a:r>
                      <a:endParaRPr lang="en-US" sz="1300" b="1" dirty="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73161" marB="73161" anchor="ctr"/>
                </a:tc>
              </a:tr>
              <a:tr h="289595">
                <a:tc>
                  <a:txBody>
                    <a:bodyPr/>
                    <a:lstStyle/>
                    <a:p>
                      <a:endParaRPr lang="en-US" sz="1300" b="1" dirty="0">
                        <a:latin typeface="Tahoma" pitchFamily="34" charset="0"/>
                        <a:ea typeface="Times New Roman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endParaRPr lang="en-US" sz="1300" dirty="0">
                        <a:latin typeface="Tahoma" pitchFamily="34" charset="0"/>
                        <a:ea typeface="Times New Roman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endParaRPr lang="en-US" sz="1300" dirty="0">
                        <a:latin typeface="Tahoma" pitchFamily="34" charset="0"/>
                        <a:ea typeface="Times New Roman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endParaRPr lang="en-US" sz="1300">
                        <a:latin typeface="Tahoma" pitchFamily="34" charset="0"/>
                        <a:ea typeface="Times New Roman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endParaRPr lang="en-US" sz="1300">
                        <a:latin typeface="Tahoma" pitchFamily="34" charset="0"/>
                        <a:ea typeface="Times New Roman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endParaRPr lang="en-US" sz="1300">
                        <a:latin typeface="Tahoma" pitchFamily="34" charset="0"/>
                        <a:ea typeface="Times New Roman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endParaRPr lang="en-US" sz="1300">
                        <a:latin typeface="Tahoma" pitchFamily="34" charset="0"/>
                        <a:ea typeface="Times New Roman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endParaRPr lang="en-US" sz="1300">
                        <a:latin typeface="Tahoma" pitchFamily="34" charset="0"/>
                        <a:ea typeface="Times New Roman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endParaRPr lang="en-US" sz="1300">
                        <a:latin typeface="Tahoma" pitchFamily="34" charset="0"/>
                        <a:ea typeface="Times New Roman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endParaRPr lang="en-US" sz="1300" dirty="0">
                        <a:latin typeface="Tahoma" pitchFamily="34" charset="0"/>
                        <a:ea typeface="Times New Roman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</a:tr>
              <a:tr h="3193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/>
                        <a:t>1</a:t>
                      </a:r>
                      <a:endParaRPr lang="en-US" sz="1300" b="1" dirty="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/>
                        <a:t>97446</a:t>
                      </a:r>
                      <a:endParaRPr lang="en-US" sz="1300" dirty="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/>
                        <a:t>30328</a:t>
                      </a:r>
                      <a:endParaRPr lang="en-US" sz="1300" dirty="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/>
                        <a:t>05262</a:t>
                      </a:r>
                      <a:endParaRPr lang="en-US" sz="1300" dirty="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/>
                        <a:t>77371</a:t>
                      </a:r>
                      <a:endParaRPr lang="en-US" sz="130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/>
                        <a:t>48190</a:t>
                      </a:r>
                      <a:endParaRPr lang="en-US" sz="130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/>
                        <a:t>73486</a:t>
                      </a:r>
                      <a:endParaRPr lang="en-US" sz="130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/>
                        <a:t>63781</a:t>
                      </a:r>
                      <a:endParaRPr lang="en-US" sz="130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/>
                        <a:t>15262</a:t>
                      </a:r>
                      <a:endParaRPr lang="en-US" sz="130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/>
                        <a:t>39324</a:t>
                      </a:r>
                      <a:endParaRPr lang="en-US" sz="1300" dirty="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</a:tr>
              <a:tr h="3193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/>
                        <a:t>2</a:t>
                      </a:r>
                      <a:endParaRPr lang="en-US" sz="1300" b="1" dirty="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/>
                        <a:t>15453</a:t>
                      </a:r>
                      <a:endParaRPr lang="en-US" sz="130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/>
                        <a:t>75591</a:t>
                      </a:r>
                      <a:endParaRPr lang="en-US" sz="1300" dirty="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/>
                        <a:t>60540</a:t>
                      </a:r>
                      <a:endParaRPr lang="en-US" sz="1300" dirty="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/>
                        <a:t>77137</a:t>
                      </a:r>
                      <a:endParaRPr lang="en-US" sz="130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/>
                        <a:t>09485</a:t>
                      </a:r>
                      <a:endParaRPr lang="en-US" sz="130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/>
                        <a:t>58922</a:t>
                      </a:r>
                      <a:endParaRPr lang="en-US" sz="130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/>
                        <a:t>81873</a:t>
                      </a:r>
                      <a:endParaRPr lang="en-US" sz="130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/>
                        <a:t>87347</a:t>
                      </a:r>
                      <a:endParaRPr lang="en-US" sz="130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/>
                        <a:t>07945</a:t>
                      </a:r>
                      <a:endParaRPr lang="en-US" sz="1300" dirty="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</a:tr>
              <a:tr h="3193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/>
                        <a:t>3</a:t>
                      </a:r>
                      <a:endParaRPr lang="en-US" sz="1300" b="1" dirty="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/>
                        <a:t>69995</a:t>
                      </a:r>
                      <a:endParaRPr lang="en-US" sz="130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/>
                        <a:t>77086</a:t>
                      </a:r>
                      <a:endParaRPr lang="en-US" sz="130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/>
                        <a:t>55217</a:t>
                      </a:r>
                      <a:endParaRPr lang="en-US" sz="1300" dirty="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/>
                        <a:t>53721</a:t>
                      </a:r>
                      <a:endParaRPr lang="en-US" sz="1300" dirty="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/>
                        <a:t>85713</a:t>
                      </a:r>
                      <a:endParaRPr lang="en-US" sz="130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/>
                        <a:t>16056</a:t>
                      </a:r>
                      <a:endParaRPr lang="en-US" sz="130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/>
                        <a:t>44954</a:t>
                      </a:r>
                      <a:endParaRPr lang="en-US" sz="130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/>
                        <a:t>01398</a:t>
                      </a:r>
                      <a:endParaRPr lang="en-US" sz="130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/>
                        <a:t>43989</a:t>
                      </a:r>
                      <a:endParaRPr lang="en-US" sz="1300" dirty="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</a:tr>
              <a:tr h="3193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/>
                        <a:t>4</a:t>
                      </a:r>
                      <a:endParaRPr lang="en-US" sz="1300" b="1" dirty="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/>
                        <a:t>69726</a:t>
                      </a:r>
                      <a:endParaRPr lang="en-US" sz="130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/>
                        <a:t>58696</a:t>
                      </a:r>
                      <a:endParaRPr lang="en-US" sz="130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/>
                        <a:t>27272</a:t>
                      </a:r>
                      <a:endParaRPr lang="en-US" sz="1300" dirty="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/>
                        <a:t>38148</a:t>
                      </a:r>
                      <a:endParaRPr lang="en-US" sz="1300" dirty="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/>
                        <a:t>76957</a:t>
                      </a:r>
                      <a:endParaRPr lang="en-US" sz="1300" dirty="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/>
                        <a:t>25448</a:t>
                      </a:r>
                      <a:endParaRPr lang="en-US" sz="130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/>
                        <a:t>58922</a:t>
                      </a:r>
                      <a:endParaRPr lang="en-US" sz="130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/>
                        <a:t>69697</a:t>
                      </a:r>
                      <a:endParaRPr lang="en-US" sz="130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/>
                        <a:t>09165</a:t>
                      </a:r>
                      <a:endParaRPr lang="en-US" sz="1300" dirty="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</a:tr>
              <a:tr h="3193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/>
                        <a:t>5</a:t>
                      </a:r>
                      <a:endParaRPr lang="en-US" sz="1300" b="1" dirty="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/>
                        <a:t>23604</a:t>
                      </a:r>
                      <a:endParaRPr lang="en-US" sz="130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/>
                        <a:t>31948</a:t>
                      </a:r>
                      <a:endParaRPr lang="en-US" sz="130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/>
                        <a:t>16926</a:t>
                      </a:r>
                      <a:endParaRPr lang="en-US" sz="130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/>
                        <a:t>26360</a:t>
                      </a:r>
                      <a:endParaRPr lang="en-US" sz="1300" dirty="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/>
                        <a:t>34039</a:t>
                      </a:r>
                      <a:endParaRPr lang="en-US" sz="1300" dirty="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/>
                        <a:t>95385</a:t>
                      </a:r>
                      <a:endParaRPr lang="en-US" sz="130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/>
                        <a:t>16056</a:t>
                      </a:r>
                      <a:endParaRPr lang="en-US" sz="130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/>
                        <a:t>68861</a:t>
                      </a:r>
                      <a:endParaRPr lang="en-US" sz="130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/>
                        <a:t>25972</a:t>
                      </a:r>
                      <a:endParaRPr lang="en-US" sz="1300" dirty="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</a:tr>
              <a:tr h="3193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/>
                        <a:t>6</a:t>
                      </a:r>
                      <a:endParaRPr lang="en-US" sz="1300" b="1" dirty="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/>
                        <a:t>13640</a:t>
                      </a:r>
                      <a:endParaRPr lang="en-US" sz="130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/>
                        <a:t>17233</a:t>
                      </a:r>
                      <a:endParaRPr lang="en-US" sz="130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/>
                        <a:t>58650</a:t>
                      </a:r>
                      <a:endParaRPr lang="en-US" sz="1300" b="0" dirty="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/>
                        <a:t>47819</a:t>
                      </a:r>
                      <a:endParaRPr lang="en-US" sz="1300" dirty="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/>
                        <a:t>98529</a:t>
                      </a:r>
                      <a:endParaRPr lang="en-US" sz="1300" dirty="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/>
                        <a:t>93141</a:t>
                      </a:r>
                      <a:endParaRPr lang="en-US" sz="1300" dirty="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/>
                        <a:t>68607</a:t>
                      </a:r>
                      <a:endParaRPr lang="en-US" sz="130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/>
                        <a:t>28028</a:t>
                      </a:r>
                      <a:endParaRPr lang="en-US" sz="130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/>
                        <a:t>23376</a:t>
                      </a:r>
                      <a:endParaRPr lang="en-US" sz="1300" dirty="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</a:tr>
              <a:tr h="3193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/>
                        <a:t>7</a:t>
                      </a:r>
                      <a:endParaRPr lang="en-US" sz="1300" b="1" dirty="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/>
                        <a:t>90799</a:t>
                      </a:r>
                      <a:endParaRPr lang="en-US" sz="130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/>
                        <a:t>09199</a:t>
                      </a:r>
                      <a:endParaRPr lang="en-US" sz="130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/>
                        <a:t>51169</a:t>
                      </a:r>
                      <a:endParaRPr lang="en-US" sz="130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/>
                        <a:t>94892</a:t>
                      </a:r>
                      <a:endParaRPr lang="en-US" sz="130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/>
                        <a:t>55111</a:t>
                      </a:r>
                      <a:endParaRPr lang="en-US" sz="1300" dirty="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/>
                        <a:t>97885</a:t>
                      </a:r>
                      <a:endParaRPr lang="en-US" sz="1300" dirty="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/>
                        <a:t>25488</a:t>
                      </a:r>
                      <a:endParaRPr lang="en-US" sz="1300" dirty="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/>
                        <a:t>64178</a:t>
                      </a:r>
                      <a:endParaRPr lang="en-US" sz="130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/>
                        <a:t>55835</a:t>
                      </a:r>
                      <a:endParaRPr lang="en-US" sz="1300" dirty="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</a:tr>
              <a:tr h="3193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/>
                        <a:t>8</a:t>
                      </a:r>
                      <a:endParaRPr lang="en-US" sz="1300" b="1" dirty="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/>
                        <a:t>71068</a:t>
                      </a:r>
                      <a:endParaRPr lang="en-US" sz="130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/>
                        <a:t>19459</a:t>
                      </a:r>
                      <a:endParaRPr lang="en-US" sz="130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/>
                        <a:t>21339</a:t>
                      </a:r>
                      <a:endParaRPr lang="en-US" sz="130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/>
                        <a:t>10124</a:t>
                      </a:r>
                      <a:endParaRPr lang="en-US" sz="130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/>
                        <a:t>87347</a:t>
                      </a:r>
                      <a:endParaRPr lang="en-US" sz="130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/>
                        <a:t>58565</a:t>
                      </a:r>
                      <a:endParaRPr lang="en-US" sz="1300" dirty="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/>
                        <a:t>95387</a:t>
                      </a:r>
                      <a:endParaRPr lang="en-US" sz="130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/>
                        <a:t>26373</a:t>
                      </a:r>
                      <a:endParaRPr lang="en-US" sz="1300" dirty="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/>
                        <a:t>07834</a:t>
                      </a:r>
                      <a:endParaRPr lang="en-US" sz="1300" dirty="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</a:tr>
              <a:tr h="3193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/>
                        <a:t>9</a:t>
                      </a:r>
                      <a:endParaRPr lang="en-US" sz="1300" b="1" dirty="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/>
                        <a:t>55019</a:t>
                      </a:r>
                      <a:endParaRPr lang="en-US" sz="130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/>
                        <a:t>79001</a:t>
                      </a:r>
                      <a:endParaRPr lang="en-US" sz="130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/>
                        <a:t>34442</a:t>
                      </a:r>
                      <a:endParaRPr lang="en-US" sz="130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/>
                        <a:t>16335</a:t>
                      </a:r>
                      <a:endParaRPr lang="en-US" sz="130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/>
                        <a:t>35062</a:t>
                      </a:r>
                      <a:endParaRPr lang="en-US" sz="130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/>
                        <a:t>44204</a:t>
                      </a:r>
                      <a:endParaRPr lang="en-US" sz="1300" dirty="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/>
                        <a:t>22078</a:t>
                      </a:r>
                      <a:endParaRPr lang="en-US" sz="1300" dirty="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/>
                        <a:t>10083</a:t>
                      </a:r>
                      <a:endParaRPr lang="en-US" sz="1300" dirty="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/>
                        <a:t>42112</a:t>
                      </a:r>
                      <a:endParaRPr lang="en-US" sz="1300" dirty="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</a:tr>
              <a:tr h="3193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/>
                        <a:t>10</a:t>
                      </a:r>
                      <a:endParaRPr lang="en-US" sz="1300" b="1" dirty="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/>
                        <a:t>20879</a:t>
                      </a:r>
                      <a:endParaRPr lang="en-US" sz="130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/>
                        <a:t>50235</a:t>
                      </a:r>
                      <a:endParaRPr lang="en-US" sz="130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/>
                        <a:t>17389</a:t>
                      </a:r>
                      <a:endParaRPr lang="en-US" sz="130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/>
                        <a:t>25260</a:t>
                      </a:r>
                      <a:endParaRPr lang="en-US" sz="130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/>
                        <a:t>96941</a:t>
                      </a:r>
                      <a:endParaRPr lang="en-US" sz="130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/>
                        <a:t>45923</a:t>
                      </a:r>
                      <a:endParaRPr lang="en-US" sz="1300" dirty="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/>
                        <a:t>93141</a:t>
                      </a:r>
                      <a:endParaRPr lang="en-US" sz="1300" dirty="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/>
                        <a:t>11683</a:t>
                      </a:r>
                      <a:endParaRPr lang="en-US" sz="1300" dirty="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/>
                        <a:t>32131</a:t>
                      </a:r>
                      <a:endParaRPr lang="en-US" sz="1300" dirty="0"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</a:tr>
              <a:tr h="289595">
                <a:tc>
                  <a:txBody>
                    <a:bodyPr/>
                    <a:lstStyle/>
                    <a:p>
                      <a:endParaRPr lang="en-US" sz="1300" b="1" dirty="0">
                        <a:latin typeface="Tahoma" pitchFamily="34" charset="0"/>
                        <a:ea typeface="Times New Roman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endParaRPr lang="en-US" sz="1300">
                        <a:latin typeface="Tahoma" pitchFamily="34" charset="0"/>
                        <a:ea typeface="Times New Roman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endParaRPr lang="en-US" sz="1300" dirty="0">
                        <a:latin typeface="Tahoma" pitchFamily="34" charset="0"/>
                        <a:ea typeface="Times New Roman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endParaRPr lang="en-US" sz="1300">
                        <a:latin typeface="Tahoma" pitchFamily="34" charset="0"/>
                        <a:ea typeface="Times New Roman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endParaRPr lang="en-US" sz="1300">
                        <a:latin typeface="Tahoma" pitchFamily="34" charset="0"/>
                        <a:ea typeface="Times New Roman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endParaRPr lang="en-US" sz="1300">
                        <a:latin typeface="Tahoma" pitchFamily="34" charset="0"/>
                        <a:ea typeface="Times New Roman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endParaRPr lang="en-US" sz="1300">
                        <a:latin typeface="Tahoma" pitchFamily="34" charset="0"/>
                        <a:ea typeface="Times New Roman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endParaRPr lang="en-US" sz="1300" dirty="0">
                        <a:latin typeface="Tahoma" pitchFamily="34" charset="0"/>
                        <a:ea typeface="Times New Roman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endParaRPr lang="en-US" sz="1300" dirty="0">
                        <a:latin typeface="Tahoma" pitchFamily="34" charset="0"/>
                        <a:ea typeface="Times New Roman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  <a:tc>
                  <a:txBody>
                    <a:bodyPr/>
                    <a:lstStyle/>
                    <a:p>
                      <a:endParaRPr lang="en-US" sz="1300" dirty="0">
                        <a:latin typeface="Tahoma" pitchFamily="34" charset="0"/>
                        <a:ea typeface="Times New Roman"/>
                        <a:cs typeface="Tahoma" pitchFamily="34" charset="0"/>
                      </a:endParaRPr>
                    </a:p>
                  </a:txBody>
                  <a:tcPr marL="68586" marR="68586" marT="45726" marB="45726" anchor="ctr"/>
                </a:tc>
              </a:tr>
            </a:tbl>
          </a:graphicData>
        </a:graphic>
      </p:graphicFrame>
      <p:sp>
        <p:nvSpPr>
          <p:cNvPr id="31" name="Oval 30"/>
          <p:cNvSpPr/>
          <p:nvPr/>
        </p:nvSpPr>
        <p:spPr>
          <a:xfrm>
            <a:off x="2890838" y="3114675"/>
            <a:ext cx="838200" cy="304800"/>
          </a:xfrm>
          <a:prstGeom prst="ellipse">
            <a:avLst/>
          </a:prstGeom>
          <a:noFill/>
          <a:ln w="254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0502" name="TextBox 2"/>
          <p:cNvSpPr txBox="1">
            <a:spLocks noChangeArrowheads="1"/>
          </p:cNvSpPr>
          <p:nvPr/>
        </p:nvSpPr>
        <p:spPr bwMode="auto">
          <a:xfrm>
            <a:off x="601663" y="5072063"/>
            <a:ext cx="7848600" cy="584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>
            <a:spAutoFit/>
          </a:bodyPr>
          <a:lstStyle>
            <a:lvl1pPr marL="800100" indent="-8001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id-ID" sz="1600" dirty="0" err="1">
                <a:latin typeface="Corbel" pitchFamily="34" charset="0"/>
              </a:rPr>
              <a:t>Catatan</a:t>
            </a:r>
            <a:r>
              <a:rPr lang="en-US" altLang="id-ID" sz="1600" dirty="0">
                <a:latin typeface="Corbel" pitchFamily="34" charset="0"/>
              </a:rPr>
              <a:t>:	</a:t>
            </a:r>
            <a:r>
              <a:rPr lang="en-US" altLang="id-ID" sz="1600" dirty="0" err="1">
                <a:latin typeface="Corbel" pitchFamily="34" charset="0"/>
              </a:rPr>
              <a:t>Angka</a:t>
            </a:r>
            <a:r>
              <a:rPr lang="en-US" altLang="id-ID" sz="1600" dirty="0">
                <a:latin typeface="Corbel" pitchFamily="34" charset="0"/>
              </a:rPr>
              <a:t> </a:t>
            </a:r>
            <a:r>
              <a:rPr lang="en-US" altLang="id-ID" sz="1600" dirty="0" err="1">
                <a:latin typeface="Corbel" pitchFamily="34" charset="0"/>
              </a:rPr>
              <a:t>acak</a:t>
            </a:r>
            <a:r>
              <a:rPr lang="en-US" altLang="id-ID" sz="1600" dirty="0">
                <a:latin typeface="Corbel" pitchFamily="34" charset="0"/>
              </a:rPr>
              <a:t> (</a:t>
            </a:r>
            <a:r>
              <a:rPr lang="en-US" altLang="id-ID" sz="1600" i="1" dirty="0">
                <a:latin typeface="Corbel" pitchFamily="34" charset="0"/>
              </a:rPr>
              <a:t>random</a:t>
            </a:r>
            <a:r>
              <a:rPr lang="en-US" altLang="id-ID" sz="1600" dirty="0">
                <a:latin typeface="Corbel" pitchFamily="34" charset="0"/>
              </a:rPr>
              <a:t>) </a:t>
            </a:r>
            <a:r>
              <a:rPr lang="en-US" altLang="id-ID" sz="1600" dirty="0" err="1">
                <a:latin typeface="Corbel" pitchFamily="34" charset="0"/>
              </a:rPr>
              <a:t>bisa</a:t>
            </a:r>
            <a:r>
              <a:rPr lang="en-US" altLang="id-ID" sz="1600" dirty="0">
                <a:latin typeface="Corbel" pitchFamily="34" charset="0"/>
              </a:rPr>
              <a:t> juga </a:t>
            </a:r>
            <a:r>
              <a:rPr lang="en-US" altLang="id-ID" sz="1600" dirty="0" err="1">
                <a:latin typeface="Corbel" pitchFamily="34" charset="0"/>
              </a:rPr>
              <a:t>diperoleh</a:t>
            </a:r>
            <a:r>
              <a:rPr lang="en-US" altLang="id-ID" sz="1600" dirty="0">
                <a:latin typeface="Corbel" pitchFamily="34" charset="0"/>
              </a:rPr>
              <a:t> </a:t>
            </a:r>
            <a:r>
              <a:rPr lang="en-US" altLang="id-ID" sz="1600" dirty="0" err="1">
                <a:latin typeface="Corbel" pitchFamily="34" charset="0"/>
              </a:rPr>
              <a:t>dengan</a:t>
            </a:r>
            <a:r>
              <a:rPr lang="en-US" altLang="id-ID" sz="1600" dirty="0">
                <a:latin typeface="Corbel" pitchFamily="34" charset="0"/>
              </a:rPr>
              <a:t> </a:t>
            </a:r>
            <a:r>
              <a:rPr lang="en-US" altLang="id-ID" sz="1600" dirty="0" err="1">
                <a:latin typeface="Corbel" pitchFamily="34" charset="0"/>
              </a:rPr>
              <a:t>menggunakan</a:t>
            </a:r>
            <a:r>
              <a:rPr lang="en-US" altLang="id-ID" sz="1600" dirty="0">
                <a:latin typeface="Corbel" pitchFamily="34" charset="0"/>
              </a:rPr>
              <a:t> </a:t>
            </a:r>
            <a:r>
              <a:rPr lang="en-US" altLang="id-ID" sz="1600" dirty="0" err="1">
                <a:latin typeface="Corbel" pitchFamily="34" charset="0"/>
              </a:rPr>
              <a:t>kalkulator</a:t>
            </a:r>
            <a:r>
              <a:rPr lang="en-US" altLang="id-ID" sz="1600" dirty="0">
                <a:latin typeface="Corbel" pitchFamily="34" charset="0"/>
              </a:rPr>
              <a:t>. (</a:t>
            </a:r>
            <a:r>
              <a:rPr lang="en-US" altLang="id-ID" sz="1600" dirty="0" err="1">
                <a:latin typeface="Corbel" pitchFamily="34" charset="0"/>
              </a:rPr>
              <a:t>Tekan</a:t>
            </a:r>
            <a:r>
              <a:rPr lang="en-US" altLang="id-ID" sz="1600" dirty="0">
                <a:latin typeface="Corbel" pitchFamily="34" charset="0"/>
              </a:rPr>
              <a:t> Shift – Run ≠  </a:t>
            </a:r>
            <a:r>
              <a:rPr lang="en-US" altLang="id-ID" sz="1600" dirty="0" err="1">
                <a:latin typeface="Corbel" pitchFamily="34" charset="0"/>
              </a:rPr>
              <a:t>pada</a:t>
            </a:r>
            <a:r>
              <a:rPr lang="en-US" altLang="id-ID" sz="1600" dirty="0">
                <a:latin typeface="Corbel" pitchFamily="34" charset="0"/>
              </a:rPr>
              <a:t> </a:t>
            </a:r>
            <a:r>
              <a:rPr lang="en-US" altLang="id-ID" sz="1600" dirty="0" err="1">
                <a:latin typeface="Corbel" pitchFamily="34" charset="0"/>
              </a:rPr>
              <a:t>kalkulator</a:t>
            </a:r>
            <a:r>
              <a:rPr lang="en-US" altLang="id-ID" sz="1600" dirty="0">
                <a:latin typeface="Corbel" pitchFamily="34" charset="0"/>
              </a:rPr>
              <a:t>.)</a:t>
            </a:r>
          </a:p>
        </p:txBody>
      </p:sp>
    </p:spTree>
    <p:extLst>
      <p:ext uri="{BB962C8B-B14F-4D97-AF65-F5344CB8AC3E}">
        <p14:creationId xmlns:p14="http://schemas.microsoft.com/office/powerpoint/2010/main" val="342038976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2209800"/>
          </a:xfrm>
          <a:solidFill>
            <a:schemeClr val="bg2">
              <a:lumMod val="90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txBody>
          <a:bodyPr lIns="182880" tIns="182880" rIns="182880">
            <a:normAutofit/>
          </a:bodyPr>
          <a:lstStyle/>
          <a:p>
            <a:pPr marL="0" indent="0" algn="ctr" eaLnBrk="1" hangingPunct="1">
              <a:buNone/>
            </a:pPr>
            <a:r>
              <a:rPr lang="en-US" altLang="id-ID" sz="2400" i="1" dirty="0" smtClean="0">
                <a:solidFill>
                  <a:srgbClr val="C00000"/>
                </a:solidFill>
                <a:latin typeface="Corbel" panose="020B0503020204020204" pitchFamily="34" charset="0"/>
              </a:rPr>
              <a:t>Systematic random sampling </a:t>
            </a:r>
            <a:r>
              <a:rPr lang="en-US" altLang="id-ID" sz="2400" dirty="0" err="1" smtClean="0">
                <a:latin typeface="Corbel" panose="020B0503020204020204" pitchFamily="34" charset="0"/>
              </a:rPr>
              <a:t>adalah</a:t>
            </a:r>
            <a:r>
              <a:rPr lang="en-US" altLang="id-ID" sz="2400" dirty="0" smtClean="0">
                <a:latin typeface="Corbel" panose="020B0503020204020204" pitchFamily="34" charset="0"/>
              </a:rPr>
              <a:t> </a:t>
            </a:r>
            <a:r>
              <a:rPr lang="en-US" altLang="id-ID" sz="2400" dirty="0" err="1" smtClean="0">
                <a:latin typeface="Corbel" panose="020B0503020204020204" pitchFamily="34" charset="0"/>
              </a:rPr>
              <a:t>cara</a:t>
            </a:r>
            <a:r>
              <a:rPr lang="en-US" altLang="id-ID" sz="2400" dirty="0" smtClean="0">
                <a:latin typeface="Corbel" panose="020B0503020204020204" pitchFamily="34" charset="0"/>
              </a:rPr>
              <a:t> </a:t>
            </a:r>
            <a:r>
              <a:rPr lang="en-US" altLang="id-ID" sz="2400" dirty="0" err="1" smtClean="0">
                <a:latin typeface="Corbel" panose="020B0503020204020204" pitchFamily="34" charset="0"/>
              </a:rPr>
              <a:t>pengambilan</a:t>
            </a:r>
            <a:r>
              <a:rPr lang="en-US" altLang="id-ID" sz="2400" dirty="0" smtClean="0">
                <a:latin typeface="Corbel" panose="020B0503020204020204" pitchFamily="34" charset="0"/>
              </a:rPr>
              <a:t> </a:t>
            </a:r>
            <a:r>
              <a:rPr lang="en-US" altLang="id-ID" sz="2400" dirty="0" err="1" smtClean="0">
                <a:latin typeface="Corbel" panose="020B0503020204020204" pitchFamily="34" charset="0"/>
              </a:rPr>
              <a:t>sampel</a:t>
            </a:r>
            <a:r>
              <a:rPr lang="en-US" altLang="id-ID" sz="2400" dirty="0" smtClean="0">
                <a:latin typeface="Corbel" panose="020B0503020204020204" pitchFamily="34" charset="0"/>
              </a:rPr>
              <a:t> di mana </a:t>
            </a:r>
            <a:r>
              <a:rPr lang="en-US" altLang="id-ID" sz="2400" dirty="0" err="1" smtClean="0">
                <a:latin typeface="Corbel" panose="020B0503020204020204" pitchFamily="34" charset="0"/>
              </a:rPr>
              <a:t>hanya</a:t>
            </a:r>
            <a:r>
              <a:rPr lang="en-US" altLang="id-ID" sz="2400" dirty="0" smtClean="0">
                <a:latin typeface="Corbel" panose="020B0503020204020204" pitchFamily="34" charset="0"/>
              </a:rPr>
              <a:t> </a:t>
            </a:r>
            <a:r>
              <a:rPr lang="en-US" altLang="id-ID" sz="2400" dirty="0" err="1" smtClean="0">
                <a:latin typeface="Corbel" panose="020B0503020204020204" pitchFamily="34" charset="0"/>
              </a:rPr>
              <a:t>anggota</a:t>
            </a:r>
            <a:r>
              <a:rPr lang="en-US" altLang="id-ID" sz="2400" dirty="0" smtClean="0">
                <a:latin typeface="Corbel" panose="020B0503020204020204" pitchFamily="34" charset="0"/>
              </a:rPr>
              <a:t> </a:t>
            </a:r>
            <a:r>
              <a:rPr lang="en-US" altLang="id-ID" sz="2400" dirty="0" err="1" smtClean="0">
                <a:latin typeface="Corbel" panose="020B0503020204020204" pitchFamily="34" charset="0"/>
              </a:rPr>
              <a:t>sampel</a:t>
            </a:r>
            <a:r>
              <a:rPr lang="en-US" altLang="id-ID" sz="2400" dirty="0" smtClean="0">
                <a:latin typeface="Corbel" panose="020B0503020204020204" pitchFamily="34" charset="0"/>
              </a:rPr>
              <a:t> </a:t>
            </a:r>
            <a:r>
              <a:rPr lang="en-US" altLang="id-ID" sz="2400" dirty="0" err="1" smtClean="0">
                <a:latin typeface="Corbel" panose="020B0503020204020204" pitchFamily="34" charset="0"/>
              </a:rPr>
              <a:t>pertama</a:t>
            </a:r>
            <a:r>
              <a:rPr lang="en-US" altLang="id-ID" sz="2400" dirty="0" smtClean="0">
                <a:latin typeface="Corbel" panose="020B0503020204020204" pitchFamily="34" charset="0"/>
              </a:rPr>
              <a:t> yang </a:t>
            </a:r>
            <a:r>
              <a:rPr lang="en-US" altLang="id-ID" sz="2400" dirty="0" err="1" smtClean="0">
                <a:latin typeface="Corbel" panose="020B0503020204020204" pitchFamily="34" charset="0"/>
              </a:rPr>
              <a:t>dipilih</a:t>
            </a:r>
            <a:r>
              <a:rPr lang="en-US" altLang="id-ID" sz="2400" dirty="0" smtClean="0">
                <a:latin typeface="Corbel" panose="020B0503020204020204" pitchFamily="34" charset="0"/>
              </a:rPr>
              <a:t> </a:t>
            </a:r>
            <a:r>
              <a:rPr lang="en-US" altLang="id-ID" sz="2400" dirty="0" err="1" smtClean="0">
                <a:latin typeface="Corbel" panose="020B0503020204020204" pitchFamily="34" charset="0"/>
              </a:rPr>
              <a:t>secara</a:t>
            </a:r>
            <a:r>
              <a:rPr lang="en-US" altLang="id-ID" sz="2400" dirty="0" smtClean="0">
                <a:latin typeface="Corbel" panose="020B0503020204020204" pitchFamily="34" charset="0"/>
              </a:rPr>
              <a:t> random, </a:t>
            </a:r>
            <a:r>
              <a:rPr lang="en-US" altLang="id-ID" sz="2400" dirty="0" err="1" smtClean="0">
                <a:latin typeface="Corbel" panose="020B0503020204020204" pitchFamily="34" charset="0"/>
              </a:rPr>
              <a:t>sedangkan</a:t>
            </a:r>
            <a:r>
              <a:rPr lang="en-US" altLang="id-ID" sz="2400" dirty="0" smtClean="0">
                <a:latin typeface="Corbel" panose="020B0503020204020204" pitchFamily="34" charset="0"/>
              </a:rPr>
              <a:t> </a:t>
            </a:r>
            <a:r>
              <a:rPr lang="en-US" altLang="id-ID" sz="2400" dirty="0" err="1" smtClean="0">
                <a:latin typeface="Corbel" panose="020B0503020204020204" pitchFamily="34" charset="0"/>
              </a:rPr>
              <a:t>anggota</a:t>
            </a:r>
            <a:r>
              <a:rPr lang="en-US" altLang="id-ID" sz="2400" dirty="0" smtClean="0">
                <a:latin typeface="Corbel" panose="020B0503020204020204" pitchFamily="34" charset="0"/>
              </a:rPr>
              <a:t> </a:t>
            </a:r>
            <a:r>
              <a:rPr lang="en-US" altLang="id-ID" sz="2400" dirty="0" err="1" smtClean="0">
                <a:latin typeface="Corbel" panose="020B0503020204020204" pitchFamily="34" charset="0"/>
              </a:rPr>
              <a:t>sampel</a:t>
            </a:r>
            <a:r>
              <a:rPr lang="en-US" altLang="id-ID" sz="2400" dirty="0" smtClean="0">
                <a:latin typeface="Corbel" panose="020B0503020204020204" pitchFamily="34" charset="0"/>
              </a:rPr>
              <a:t> </a:t>
            </a:r>
            <a:r>
              <a:rPr lang="en-US" altLang="id-ID" sz="2400" dirty="0" err="1" smtClean="0">
                <a:latin typeface="Corbel" panose="020B0503020204020204" pitchFamily="34" charset="0"/>
              </a:rPr>
              <a:t>berikutnya</a:t>
            </a:r>
            <a:r>
              <a:rPr lang="en-US" altLang="id-ID" sz="2400" dirty="0" smtClean="0">
                <a:latin typeface="Corbel" panose="020B0503020204020204" pitchFamily="34" charset="0"/>
              </a:rPr>
              <a:t> </a:t>
            </a:r>
            <a:r>
              <a:rPr lang="en-US" altLang="id-ID" sz="2400" dirty="0" err="1" smtClean="0">
                <a:latin typeface="Corbel" panose="020B0503020204020204" pitchFamily="34" charset="0"/>
              </a:rPr>
              <a:t>dipilih</a:t>
            </a:r>
            <a:r>
              <a:rPr lang="en-US" altLang="id-ID" sz="2400" dirty="0" smtClean="0">
                <a:latin typeface="Corbel" panose="020B0503020204020204" pitchFamily="34" charset="0"/>
              </a:rPr>
              <a:t> </a:t>
            </a:r>
            <a:r>
              <a:rPr lang="en-US" altLang="id-ID" sz="2400" dirty="0" err="1" smtClean="0">
                <a:latin typeface="Corbel" panose="020B0503020204020204" pitchFamily="34" charset="0"/>
              </a:rPr>
              <a:t>secara</a:t>
            </a:r>
            <a:r>
              <a:rPr lang="en-US" altLang="id-ID" sz="2400" dirty="0" smtClean="0">
                <a:latin typeface="Corbel" panose="020B0503020204020204" pitchFamily="34" charset="0"/>
              </a:rPr>
              <a:t> </a:t>
            </a:r>
            <a:r>
              <a:rPr lang="en-US" altLang="id-ID" sz="2400" dirty="0" err="1" smtClean="0">
                <a:latin typeface="Corbel" panose="020B0503020204020204" pitchFamily="34" charset="0"/>
              </a:rPr>
              <a:t>sistematis</a:t>
            </a:r>
            <a:r>
              <a:rPr lang="en-US" altLang="id-ID" sz="2400" dirty="0" smtClean="0">
                <a:latin typeface="Corbel" panose="020B0503020204020204" pitchFamily="34" charset="0"/>
              </a:rPr>
              <a:t> </a:t>
            </a:r>
            <a:r>
              <a:rPr lang="en-US" altLang="id-ID" sz="2400" dirty="0" err="1" smtClean="0">
                <a:latin typeface="Corbel" panose="020B0503020204020204" pitchFamily="34" charset="0"/>
              </a:rPr>
              <a:t>menurut</a:t>
            </a:r>
            <a:r>
              <a:rPr lang="en-US" altLang="id-ID" sz="2400" dirty="0" smtClean="0">
                <a:latin typeface="Corbel" panose="020B0503020204020204" pitchFamily="34" charset="0"/>
              </a:rPr>
              <a:t> </a:t>
            </a:r>
            <a:r>
              <a:rPr lang="en-US" altLang="id-ID" sz="2400" dirty="0" err="1" smtClean="0">
                <a:latin typeface="Corbel" panose="020B0503020204020204" pitchFamily="34" charset="0"/>
              </a:rPr>
              <a:t>pola</a:t>
            </a:r>
            <a:r>
              <a:rPr lang="en-US" altLang="id-ID" sz="2400" dirty="0" smtClean="0">
                <a:latin typeface="Corbel" panose="020B0503020204020204" pitchFamily="34" charset="0"/>
              </a:rPr>
              <a:t> </a:t>
            </a:r>
            <a:r>
              <a:rPr lang="en-US" altLang="id-ID" sz="2400" dirty="0" err="1" smtClean="0">
                <a:latin typeface="Corbel" panose="020B0503020204020204" pitchFamily="34" charset="0"/>
              </a:rPr>
              <a:t>tertentu</a:t>
            </a:r>
            <a:endParaRPr lang="en-US" altLang="id-ID" sz="2400" dirty="0" smtClean="0">
              <a:latin typeface="Corbel" panose="020B0503020204020204" pitchFamily="34" charset="0"/>
            </a:endParaRPr>
          </a:p>
        </p:txBody>
      </p:sp>
      <p:sp>
        <p:nvSpPr>
          <p:cNvPr id="101379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F4FE8BF-74C7-48C2-9E11-53DD2A34FB25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 smtClean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  <a:solidFill>
            <a:schemeClr val="bg1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>
              <a:defRPr/>
            </a:pPr>
            <a:r>
              <a:rPr lang="id-ID" sz="2000" b="1" cap="small" dirty="0"/>
              <a:t>Sistematis</a:t>
            </a:r>
            <a:r>
              <a:rPr lang="id-ID" sz="2000" b="1" cap="small" dirty="0" smtClean="0"/>
              <a:t> </a:t>
            </a:r>
            <a:r>
              <a:rPr lang="id-ID" sz="2000" b="1" cap="small" dirty="0"/>
              <a:t>random sampling</a:t>
            </a:r>
            <a:endParaRPr lang="en-US" sz="2000" b="1" cap="small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104933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57200" y="1219200"/>
            <a:ext cx="8229600" cy="5334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7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3D67B8C-21D3-4044-B376-F98265B3C019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 dirty="0" smtClean="0"/>
          </a:p>
        </p:txBody>
      </p:sp>
      <p:grpSp>
        <p:nvGrpSpPr>
          <p:cNvPr id="102404" name="Group 35"/>
          <p:cNvGrpSpPr>
            <a:grpSpLocks/>
          </p:cNvGrpSpPr>
          <p:nvPr/>
        </p:nvGrpSpPr>
        <p:grpSpPr bwMode="auto">
          <a:xfrm>
            <a:off x="3428999" y="1524000"/>
            <a:ext cx="4953000" cy="4648200"/>
            <a:chOff x="3429207" y="1280160"/>
            <a:chExt cx="4952793" cy="4648200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5864330" y="3948748"/>
              <a:ext cx="2514495" cy="1587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8" name="Oval 17"/>
            <p:cNvSpPr/>
            <p:nvPr/>
          </p:nvSpPr>
          <p:spPr>
            <a:xfrm>
              <a:off x="3429207" y="1280160"/>
              <a:ext cx="761968" cy="4648200"/>
            </a:xfrm>
            <a:prstGeom prst="ellipse">
              <a:avLst/>
            </a:prstGeom>
            <a:noFill/>
            <a:ln w="38100">
              <a:solidFill>
                <a:srgbClr val="FFC00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4" name="TextBox 29"/>
            <p:cNvSpPr txBox="1">
              <a:spLocks noChangeArrowheads="1"/>
            </p:cNvSpPr>
            <p:nvPr/>
          </p:nvSpPr>
          <p:spPr bwMode="auto">
            <a:xfrm>
              <a:off x="5715111" y="3451860"/>
              <a:ext cx="2666889" cy="3841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ts val="500"/>
                </a:spcBef>
                <a:spcAft>
                  <a:spcPts val="500"/>
                </a:spcAft>
                <a:defRPr/>
              </a:pPr>
              <a:r>
                <a:rPr lang="en-US" sz="1900" dirty="0" err="1">
                  <a:latin typeface="+mn-lt"/>
                  <a:cs typeface="Arial" charset="0"/>
                </a:rPr>
                <a:t>anggota</a:t>
              </a:r>
              <a:r>
                <a:rPr lang="en-US" sz="1900" dirty="0">
                  <a:latin typeface="+mn-lt"/>
                  <a:cs typeface="Arial" charset="0"/>
                </a:rPr>
                <a:t> </a:t>
              </a:r>
              <a:r>
                <a:rPr lang="en-US" sz="1900" dirty="0" err="1">
                  <a:latin typeface="+mn-lt"/>
                  <a:cs typeface="Arial" charset="0"/>
                </a:rPr>
                <a:t>sampel</a:t>
              </a:r>
              <a:r>
                <a:rPr lang="en-US" sz="1900" dirty="0">
                  <a:latin typeface="+mn-lt"/>
                  <a:cs typeface="Arial" charset="0"/>
                </a:rPr>
                <a:t> </a:t>
              </a:r>
              <a:r>
                <a:rPr lang="en-US" sz="1900" dirty="0" err="1">
                  <a:latin typeface="+mn-lt"/>
                  <a:cs typeface="Arial" charset="0"/>
                </a:rPr>
                <a:t>terpilih</a:t>
              </a:r>
              <a:endParaRPr lang="en-US" sz="1900" dirty="0">
                <a:latin typeface="+mn-lt"/>
                <a:cs typeface="Arial" charset="0"/>
              </a:endParaRPr>
            </a:p>
          </p:txBody>
        </p:sp>
        <p:sp>
          <p:nvSpPr>
            <p:cNvPr id="34" name="Arc 33"/>
            <p:cNvSpPr/>
            <p:nvPr/>
          </p:nvSpPr>
          <p:spPr>
            <a:xfrm>
              <a:off x="4221337" y="2743835"/>
              <a:ext cx="2103349" cy="1524000"/>
            </a:xfrm>
            <a:prstGeom prst="arc">
              <a:avLst>
                <a:gd name="adj1" fmla="val 1570777"/>
                <a:gd name="adj2" fmla="val 10407619"/>
              </a:avLst>
            </a:prstGeom>
            <a:ln w="38100">
              <a:solidFill>
                <a:schemeClr val="tx1"/>
              </a:solidFill>
              <a:prstDash val="dash"/>
              <a:headEnd type="triangle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5" name="TextBox 29"/>
            <p:cNvSpPr txBox="1">
              <a:spLocks noChangeArrowheads="1"/>
            </p:cNvSpPr>
            <p:nvPr/>
          </p:nvSpPr>
          <p:spPr bwMode="auto">
            <a:xfrm>
              <a:off x="5616690" y="1356360"/>
              <a:ext cx="2231932" cy="1513235"/>
            </a:xfrm>
            <a:prstGeom prst="rect">
              <a:avLst/>
            </a:prstGeom>
            <a:noFill/>
            <a:ln w="38100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ts val="500"/>
                </a:spcBef>
                <a:spcAft>
                  <a:spcPts val="500"/>
                </a:spcAft>
                <a:defRPr/>
              </a:pPr>
              <a:endParaRPr lang="en-US" sz="100" dirty="0">
                <a:latin typeface="+mn-lt"/>
                <a:cs typeface="Arial" charset="0"/>
              </a:endParaRPr>
            </a:p>
            <a:p>
              <a:pPr>
                <a:spcBef>
                  <a:spcPts val="500"/>
                </a:spcBef>
                <a:spcAft>
                  <a:spcPts val="500"/>
                </a:spcAft>
                <a:defRPr/>
              </a:pPr>
              <a:r>
                <a:rPr lang="en-US" sz="1900" dirty="0">
                  <a:latin typeface="+mn-lt"/>
                  <a:cs typeface="Arial" charset="0"/>
                </a:rPr>
                <a:t>    </a:t>
              </a:r>
              <a:r>
                <a:rPr lang="en-US" sz="1900" dirty="0" err="1">
                  <a:latin typeface="+mn-lt"/>
                  <a:cs typeface="Arial" charset="0"/>
                </a:rPr>
                <a:t>Populasi</a:t>
              </a:r>
              <a:r>
                <a:rPr lang="en-US" sz="1900" dirty="0">
                  <a:latin typeface="+mn-lt"/>
                  <a:cs typeface="Arial" charset="0"/>
                </a:rPr>
                <a:t>  = 100</a:t>
              </a:r>
            </a:p>
            <a:p>
              <a:pPr>
                <a:spcBef>
                  <a:spcPts val="500"/>
                </a:spcBef>
                <a:spcAft>
                  <a:spcPts val="500"/>
                </a:spcAft>
                <a:defRPr/>
              </a:pPr>
              <a:r>
                <a:rPr lang="en-US" sz="1900" dirty="0">
                  <a:latin typeface="+mn-lt"/>
                  <a:cs typeface="Arial" charset="0"/>
                </a:rPr>
                <a:t>    </a:t>
              </a:r>
              <a:r>
                <a:rPr lang="en-US" sz="1900" dirty="0" err="1">
                  <a:latin typeface="+mn-lt"/>
                  <a:cs typeface="Arial" charset="0"/>
                </a:rPr>
                <a:t>Sampel</a:t>
              </a:r>
              <a:r>
                <a:rPr lang="en-US" sz="1900" dirty="0">
                  <a:latin typeface="+mn-lt"/>
                  <a:cs typeface="Arial" charset="0"/>
                </a:rPr>
                <a:t>  =  10</a:t>
              </a:r>
            </a:p>
            <a:p>
              <a:pPr>
                <a:spcBef>
                  <a:spcPts val="500"/>
                </a:spcBef>
                <a:spcAft>
                  <a:spcPts val="500"/>
                </a:spcAft>
                <a:defRPr/>
              </a:pPr>
              <a:r>
                <a:rPr lang="en-US" sz="1900" dirty="0">
                  <a:latin typeface="+mn-lt"/>
                  <a:cs typeface="Arial" charset="0"/>
                </a:rPr>
                <a:t>    K  =  </a:t>
              </a:r>
              <a:r>
                <a:rPr lang="en-US" sz="1900" dirty="0" smtClean="0">
                  <a:latin typeface="+mn-lt"/>
                  <a:cs typeface="Arial" charset="0"/>
                </a:rPr>
                <a:t>100/10 = 10</a:t>
              </a:r>
              <a:endParaRPr lang="en-US" sz="1900" dirty="0">
                <a:latin typeface="+mn-lt"/>
                <a:cs typeface="Arial" charset="0"/>
              </a:endParaRPr>
            </a:p>
            <a:p>
              <a:pPr>
                <a:spcBef>
                  <a:spcPts val="500"/>
                </a:spcBef>
                <a:spcAft>
                  <a:spcPts val="500"/>
                </a:spcAft>
                <a:defRPr/>
              </a:pPr>
              <a:endParaRPr lang="en-US" sz="100" dirty="0">
                <a:latin typeface="+mn-lt"/>
                <a:cs typeface="Arial" charset="0"/>
              </a:endParaRPr>
            </a:p>
          </p:txBody>
        </p:sp>
      </p:grpSp>
      <p:sp>
        <p:nvSpPr>
          <p:cNvPr id="19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  <a:solidFill>
            <a:schemeClr val="bg1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>
              <a:defRPr/>
            </a:pPr>
            <a:r>
              <a:rPr lang="id-ID" sz="2000" b="1" cap="small" dirty="0"/>
              <a:t>Sistematis</a:t>
            </a:r>
            <a:r>
              <a:rPr lang="id-ID" sz="2000" b="1" cap="small" dirty="0" smtClean="0"/>
              <a:t> </a:t>
            </a:r>
            <a:r>
              <a:rPr lang="id-ID" sz="2000" b="1" cap="small" dirty="0"/>
              <a:t>random sampling</a:t>
            </a:r>
            <a:endParaRPr lang="en-US" sz="2000" b="1" cap="small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21" name="TextBox 29"/>
          <p:cNvSpPr txBox="1">
            <a:spLocks noChangeArrowheads="1"/>
          </p:cNvSpPr>
          <p:nvPr/>
        </p:nvSpPr>
        <p:spPr bwMode="auto">
          <a:xfrm>
            <a:off x="792163" y="1848802"/>
            <a:ext cx="4419786" cy="40164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tabLst>
                <a:tab pos="342900" algn="r"/>
                <a:tab pos="2343150" algn="l"/>
                <a:tab pos="3028950" algn="r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342900" algn="r"/>
                <a:tab pos="2343150" algn="l"/>
                <a:tab pos="3028950" algn="r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342900" algn="r"/>
                <a:tab pos="2343150" algn="l"/>
                <a:tab pos="3028950" algn="r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342900" algn="r"/>
                <a:tab pos="2343150" algn="l"/>
                <a:tab pos="3028950" algn="r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342900" algn="r"/>
                <a:tab pos="2343150" algn="l"/>
                <a:tab pos="3028950" algn="r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r"/>
                <a:tab pos="2343150" algn="l"/>
                <a:tab pos="3028950" algn="r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r"/>
                <a:tab pos="2343150" algn="l"/>
                <a:tab pos="3028950" algn="r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r"/>
                <a:tab pos="2343150" algn="l"/>
                <a:tab pos="3028950" algn="r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r"/>
                <a:tab pos="2343150" algn="l"/>
                <a:tab pos="3028950" algn="r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id-ID" dirty="0">
                <a:cs typeface="Arial" charset="0"/>
              </a:rPr>
              <a:t>	1.	</a:t>
            </a:r>
            <a:r>
              <a:rPr lang="en-US" altLang="id-ID" dirty="0" err="1">
                <a:cs typeface="Arial" charset="0"/>
              </a:rPr>
              <a:t>Sp</a:t>
            </a:r>
            <a:r>
              <a:rPr lang="en-US" altLang="id-ID" dirty="0">
                <a:cs typeface="Arial" charset="0"/>
              </a:rPr>
              <a:t>	=	5</a:t>
            </a:r>
          </a:p>
          <a:p>
            <a:pPr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id-ID" dirty="0">
                <a:cs typeface="Arial" charset="0"/>
              </a:rPr>
              <a:t>	2.	</a:t>
            </a:r>
            <a:r>
              <a:rPr lang="en-US" altLang="id-ID" dirty="0" err="1">
                <a:cs typeface="Arial" charset="0"/>
              </a:rPr>
              <a:t>Sp</a:t>
            </a:r>
            <a:r>
              <a:rPr lang="en-US" altLang="id-ID" dirty="0">
                <a:cs typeface="Arial" charset="0"/>
              </a:rPr>
              <a:t> + </a:t>
            </a:r>
            <a:r>
              <a:rPr lang="en-US" altLang="id-ID" dirty="0" smtClean="0">
                <a:cs typeface="Arial" charset="0"/>
              </a:rPr>
              <a:t>K   ;  5 + </a:t>
            </a:r>
            <a:r>
              <a:rPr lang="en-US" altLang="id-ID" dirty="0">
                <a:cs typeface="Arial" charset="0"/>
              </a:rPr>
              <a:t>10	=	15</a:t>
            </a:r>
          </a:p>
          <a:p>
            <a:pPr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id-ID" dirty="0">
                <a:cs typeface="Arial" charset="0"/>
              </a:rPr>
              <a:t>	3.	</a:t>
            </a:r>
            <a:r>
              <a:rPr lang="en-US" altLang="id-ID" dirty="0" err="1">
                <a:cs typeface="Arial" charset="0"/>
              </a:rPr>
              <a:t>Sp</a:t>
            </a:r>
            <a:r>
              <a:rPr lang="en-US" altLang="id-ID" dirty="0">
                <a:cs typeface="Arial" charset="0"/>
              </a:rPr>
              <a:t> + 2K ;  5 + 20	=	25</a:t>
            </a:r>
          </a:p>
          <a:p>
            <a:pPr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id-ID" dirty="0">
                <a:cs typeface="Arial" charset="0"/>
              </a:rPr>
              <a:t>	4.	</a:t>
            </a:r>
            <a:r>
              <a:rPr lang="en-US" altLang="id-ID" dirty="0" err="1">
                <a:cs typeface="Arial" charset="0"/>
              </a:rPr>
              <a:t>Sp</a:t>
            </a:r>
            <a:r>
              <a:rPr lang="en-US" altLang="id-ID" dirty="0">
                <a:cs typeface="Arial" charset="0"/>
              </a:rPr>
              <a:t> + 3K ;  5 + 30	=	35</a:t>
            </a:r>
          </a:p>
          <a:p>
            <a:pPr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id-ID" dirty="0">
                <a:cs typeface="Arial" charset="0"/>
              </a:rPr>
              <a:t>	5.	</a:t>
            </a:r>
            <a:r>
              <a:rPr lang="en-US" altLang="id-ID" dirty="0" err="1">
                <a:cs typeface="Arial" charset="0"/>
              </a:rPr>
              <a:t>Sp</a:t>
            </a:r>
            <a:r>
              <a:rPr lang="en-US" altLang="id-ID" dirty="0">
                <a:cs typeface="Arial" charset="0"/>
              </a:rPr>
              <a:t> + 4K ;  5 + 40	=	45</a:t>
            </a:r>
          </a:p>
          <a:p>
            <a:pPr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id-ID" dirty="0">
                <a:cs typeface="Arial" charset="0"/>
              </a:rPr>
              <a:t>	6.	</a:t>
            </a:r>
            <a:r>
              <a:rPr lang="en-US" altLang="id-ID" dirty="0" err="1">
                <a:cs typeface="Arial" charset="0"/>
              </a:rPr>
              <a:t>Sp</a:t>
            </a:r>
            <a:r>
              <a:rPr lang="en-US" altLang="id-ID" dirty="0">
                <a:cs typeface="Arial" charset="0"/>
              </a:rPr>
              <a:t> + 5K ;  5 + 50	=	55</a:t>
            </a:r>
          </a:p>
          <a:p>
            <a:pPr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id-ID" dirty="0">
                <a:cs typeface="Arial" charset="0"/>
              </a:rPr>
              <a:t>	7.	</a:t>
            </a:r>
            <a:r>
              <a:rPr lang="en-US" altLang="id-ID" dirty="0" err="1">
                <a:cs typeface="Arial" charset="0"/>
              </a:rPr>
              <a:t>Sp</a:t>
            </a:r>
            <a:r>
              <a:rPr lang="en-US" altLang="id-ID" dirty="0">
                <a:cs typeface="Arial" charset="0"/>
              </a:rPr>
              <a:t> + 6K ;  5 + 60	=	65</a:t>
            </a:r>
          </a:p>
          <a:p>
            <a:pPr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id-ID" dirty="0">
                <a:cs typeface="Arial" charset="0"/>
              </a:rPr>
              <a:t>	8.	</a:t>
            </a:r>
            <a:r>
              <a:rPr lang="en-US" altLang="id-ID" dirty="0" err="1">
                <a:cs typeface="Arial" charset="0"/>
              </a:rPr>
              <a:t>Sp</a:t>
            </a:r>
            <a:r>
              <a:rPr lang="en-US" altLang="id-ID" dirty="0">
                <a:cs typeface="Arial" charset="0"/>
              </a:rPr>
              <a:t> + 7K ;  5 + 70	=	75</a:t>
            </a:r>
          </a:p>
          <a:p>
            <a:pPr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id-ID" dirty="0">
                <a:cs typeface="Arial" charset="0"/>
              </a:rPr>
              <a:t>	9.	</a:t>
            </a:r>
            <a:r>
              <a:rPr lang="en-US" altLang="id-ID" dirty="0" err="1">
                <a:cs typeface="Arial" charset="0"/>
              </a:rPr>
              <a:t>Sp</a:t>
            </a:r>
            <a:r>
              <a:rPr lang="en-US" altLang="id-ID" dirty="0">
                <a:cs typeface="Arial" charset="0"/>
              </a:rPr>
              <a:t> + 8K ;  5 + 80	=	85</a:t>
            </a:r>
          </a:p>
          <a:p>
            <a:pPr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id-ID" dirty="0">
                <a:cs typeface="Arial" charset="0"/>
              </a:rPr>
              <a:t>	10.	</a:t>
            </a:r>
            <a:r>
              <a:rPr lang="en-US" altLang="id-ID" dirty="0" err="1">
                <a:cs typeface="Arial" charset="0"/>
              </a:rPr>
              <a:t>Sp</a:t>
            </a:r>
            <a:r>
              <a:rPr lang="en-US" altLang="id-ID" dirty="0">
                <a:cs typeface="Arial" charset="0"/>
              </a:rPr>
              <a:t> + 9K ;  5 + 90	=	95</a:t>
            </a:r>
          </a:p>
        </p:txBody>
      </p:sp>
    </p:spTree>
    <p:extLst>
      <p:ext uri="{BB962C8B-B14F-4D97-AF65-F5344CB8AC3E}">
        <p14:creationId xmlns:p14="http://schemas.microsoft.com/office/powerpoint/2010/main" val="193484743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657599"/>
          </a:xfrm>
          <a:solidFill>
            <a:schemeClr val="bg1"/>
          </a:solidFill>
          <a:ln>
            <a:solidFill>
              <a:schemeClr val="accent1"/>
            </a:solidFill>
          </a:ln>
        </p:spPr>
        <p:txBody>
          <a:bodyPr lIns="182880" tIns="182880" rIns="182880">
            <a:normAutofit/>
          </a:bodyPr>
          <a:lstStyle/>
          <a:p>
            <a:pPr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id-ID" sz="2400" dirty="0">
                <a:latin typeface="Corbel" panose="020B0503020204020204" pitchFamily="34" charset="0"/>
              </a:rPr>
              <a:t>Adakalanya populasi yang ada </a:t>
            </a:r>
            <a:r>
              <a:rPr lang="id-ID" sz="2400" b="1" dirty="0">
                <a:solidFill>
                  <a:srgbClr val="C00000"/>
                </a:solidFill>
                <a:latin typeface="Corbel" panose="020B0503020204020204" pitchFamily="34" charset="0"/>
              </a:rPr>
              <a:t>memiliki strata atau tingkatan</a:t>
            </a:r>
            <a:r>
              <a:rPr lang="id-ID" sz="2400" dirty="0">
                <a:latin typeface="Corbel" panose="020B0503020204020204" pitchFamily="34" charset="0"/>
              </a:rPr>
              <a:t> dan </a:t>
            </a:r>
            <a:r>
              <a:rPr lang="id-ID" sz="2400" dirty="0" smtClean="0">
                <a:latin typeface="Corbel" panose="020B0503020204020204" pitchFamily="34" charset="0"/>
              </a:rPr>
              <a:t>setiap</a:t>
            </a:r>
            <a:r>
              <a:rPr lang="en-US" sz="2400" dirty="0" smtClean="0">
                <a:latin typeface="Corbel" panose="020B0503020204020204" pitchFamily="34" charset="0"/>
              </a:rPr>
              <a:t> </a:t>
            </a:r>
            <a:r>
              <a:rPr lang="id-ID" sz="2400" dirty="0" smtClean="0">
                <a:latin typeface="Corbel" panose="020B0503020204020204" pitchFamily="34" charset="0"/>
              </a:rPr>
              <a:t>tingkatan </a:t>
            </a:r>
            <a:r>
              <a:rPr lang="id-ID" sz="2400" dirty="0">
                <a:latin typeface="Corbel" panose="020B0503020204020204" pitchFamily="34" charset="0"/>
              </a:rPr>
              <a:t>memiliki karakteristik sendiri</a:t>
            </a:r>
            <a:endParaRPr lang="en-US" altLang="id-ID" sz="2400" i="1" dirty="0" smtClean="0">
              <a:latin typeface="Corbel" panose="020B0503020204020204" pitchFamily="34" charset="0"/>
            </a:endParaRPr>
          </a:p>
          <a:p>
            <a:pPr eaLnBrk="1" hangingPunct="1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altLang="id-ID" sz="2400" i="1" dirty="0" smtClean="0">
                <a:latin typeface="Corbel" panose="020B0503020204020204" pitchFamily="34" charset="0"/>
              </a:rPr>
              <a:t>Stratified random sampling</a:t>
            </a:r>
            <a:r>
              <a:rPr lang="en-US" altLang="id-ID" sz="2400" b="1" i="1" dirty="0" smtClean="0">
                <a:latin typeface="Corbel" panose="020B0503020204020204" pitchFamily="34" charset="0"/>
              </a:rPr>
              <a:t> </a:t>
            </a:r>
            <a:r>
              <a:rPr lang="en-US" altLang="id-ID" sz="2400" dirty="0" err="1" smtClean="0">
                <a:latin typeface="Corbel" panose="020B0503020204020204" pitchFamily="34" charset="0"/>
              </a:rPr>
              <a:t>adalah</a:t>
            </a:r>
            <a:r>
              <a:rPr lang="en-US" altLang="id-ID" sz="2400" dirty="0" smtClean="0">
                <a:latin typeface="Corbel" panose="020B0503020204020204" pitchFamily="34" charset="0"/>
              </a:rPr>
              <a:t> </a:t>
            </a:r>
            <a:r>
              <a:rPr lang="en-US" altLang="id-ID" sz="2400" dirty="0" err="1" smtClean="0">
                <a:latin typeface="Corbel" panose="020B0503020204020204" pitchFamily="34" charset="0"/>
              </a:rPr>
              <a:t>cara</a:t>
            </a:r>
            <a:r>
              <a:rPr lang="en-US" altLang="id-ID" sz="2400" dirty="0" smtClean="0">
                <a:latin typeface="Corbel" panose="020B0503020204020204" pitchFamily="34" charset="0"/>
              </a:rPr>
              <a:t> </a:t>
            </a:r>
            <a:r>
              <a:rPr lang="en-US" altLang="id-ID" sz="2400" dirty="0" err="1" smtClean="0">
                <a:latin typeface="Corbel" panose="020B0503020204020204" pitchFamily="34" charset="0"/>
              </a:rPr>
              <a:t>pengambilan</a:t>
            </a:r>
            <a:r>
              <a:rPr lang="en-US" altLang="id-ID" sz="2400" dirty="0" smtClean="0">
                <a:latin typeface="Corbel" panose="020B0503020204020204" pitchFamily="34" charset="0"/>
              </a:rPr>
              <a:t> </a:t>
            </a:r>
            <a:r>
              <a:rPr lang="en-US" altLang="id-ID" sz="2400" dirty="0" err="1" smtClean="0">
                <a:latin typeface="Corbel" panose="020B0503020204020204" pitchFamily="34" charset="0"/>
              </a:rPr>
              <a:t>sampel</a:t>
            </a:r>
            <a:r>
              <a:rPr lang="en-US" altLang="id-ID" sz="2400" dirty="0" smtClean="0">
                <a:latin typeface="Corbel" panose="020B0503020204020204" pitchFamily="34" charset="0"/>
              </a:rPr>
              <a:t>  di mana </a:t>
            </a:r>
            <a:r>
              <a:rPr lang="en-US" altLang="id-ID" sz="2400" b="1" dirty="0" err="1" smtClean="0">
                <a:solidFill>
                  <a:srgbClr val="C00000"/>
                </a:solidFill>
                <a:latin typeface="Corbel" panose="020B0503020204020204" pitchFamily="34" charset="0"/>
              </a:rPr>
              <a:t>populasi</a:t>
            </a:r>
            <a:r>
              <a:rPr lang="en-US" altLang="id-ID" sz="2400" b="1" dirty="0" smtClean="0">
                <a:solidFill>
                  <a:srgbClr val="C00000"/>
                </a:solidFill>
                <a:latin typeface="Corbel" panose="020B0503020204020204" pitchFamily="34" charset="0"/>
              </a:rPr>
              <a:t> </a:t>
            </a:r>
            <a:r>
              <a:rPr lang="en-US" altLang="id-ID" sz="2400" b="1" dirty="0" err="1" smtClean="0">
                <a:solidFill>
                  <a:srgbClr val="C00000"/>
                </a:solidFill>
                <a:latin typeface="Corbel" panose="020B0503020204020204" pitchFamily="34" charset="0"/>
              </a:rPr>
              <a:t>distratifikasi</a:t>
            </a:r>
            <a:r>
              <a:rPr lang="en-US" altLang="id-ID" sz="2400" b="1" dirty="0" smtClean="0">
                <a:solidFill>
                  <a:srgbClr val="C00000"/>
                </a:solidFill>
                <a:latin typeface="Corbel" panose="020B0503020204020204" pitchFamily="34" charset="0"/>
              </a:rPr>
              <a:t> </a:t>
            </a:r>
            <a:r>
              <a:rPr lang="en-US" altLang="id-ID" sz="2400" dirty="0" err="1" smtClean="0">
                <a:latin typeface="Corbel" panose="020B0503020204020204" pitchFamily="34" charset="0"/>
              </a:rPr>
              <a:t>menjadi</a:t>
            </a:r>
            <a:r>
              <a:rPr lang="en-US" altLang="id-ID" sz="2400" dirty="0" smtClean="0">
                <a:latin typeface="Corbel" panose="020B0503020204020204" pitchFamily="34" charset="0"/>
              </a:rPr>
              <a:t> </a:t>
            </a:r>
            <a:r>
              <a:rPr lang="en-US" altLang="id-ID" sz="2400" dirty="0" err="1" smtClean="0">
                <a:latin typeface="Corbel" panose="020B0503020204020204" pitchFamily="34" charset="0"/>
              </a:rPr>
              <a:t>beberapa</a:t>
            </a:r>
            <a:r>
              <a:rPr lang="en-US" altLang="id-ID" sz="2400" dirty="0" smtClean="0">
                <a:latin typeface="Corbel" panose="020B0503020204020204" pitchFamily="34" charset="0"/>
              </a:rPr>
              <a:t> </a:t>
            </a:r>
            <a:r>
              <a:rPr lang="en-US" altLang="id-ID" sz="2400" dirty="0" err="1" smtClean="0">
                <a:latin typeface="Corbel" panose="020B0503020204020204" pitchFamily="34" charset="0"/>
              </a:rPr>
              <a:t>lapisan</a:t>
            </a:r>
            <a:r>
              <a:rPr lang="en-US" altLang="id-ID" sz="2400" dirty="0" smtClean="0">
                <a:latin typeface="Corbel" panose="020B0503020204020204" pitchFamily="34" charset="0"/>
              </a:rPr>
              <a:t> </a:t>
            </a:r>
            <a:r>
              <a:rPr lang="en-US" altLang="id-ID" sz="2400" dirty="0" err="1" smtClean="0">
                <a:latin typeface="Corbel" panose="020B0503020204020204" pitchFamily="34" charset="0"/>
              </a:rPr>
              <a:t>berdasarkan</a:t>
            </a:r>
            <a:r>
              <a:rPr lang="en-US" altLang="id-ID" sz="2400" dirty="0" smtClean="0">
                <a:latin typeface="Corbel" panose="020B0503020204020204" pitchFamily="34" charset="0"/>
              </a:rPr>
              <a:t> </a:t>
            </a:r>
            <a:r>
              <a:rPr lang="en-US" altLang="id-ID" sz="2400" dirty="0" err="1" smtClean="0">
                <a:latin typeface="Corbel" panose="020B0503020204020204" pitchFamily="34" charset="0"/>
              </a:rPr>
              <a:t>kriteria</a:t>
            </a:r>
            <a:r>
              <a:rPr lang="en-US" altLang="id-ID" sz="2400" dirty="0" smtClean="0">
                <a:latin typeface="Corbel" panose="020B0503020204020204" pitchFamily="34" charset="0"/>
              </a:rPr>
              <a:t> </a:t>
            </a:r>
            <a:r>
              <a:rPr lang="en-US" altLang="id-ID" sz="2400" dirty="0" err="1" smtClean="0">
                <a:latin typeface="Corbel" panose="020B0503020204020204" pitchFamily="34" charset="0"/>
              </a:rPr>
              <a:t>tertentu</a:t>
            </a:r>
            <a:r>
              <a:rPr lang="en-US" altLang="id-ID" sz="2400" dirty="0" smtClean="0">
                <a:latin typeface="Corbel" panose="020B0503020204020204" pitchFamily="34" charset="0"/>
              </a:rPr>
              <a:t>. </a:t>
            </a:r>
            <a:r>
              <a:rPr lang="en-US" altLang="id-ID" sz="2400" dirty="0" err="1" smtClean="0">
                <a:latin typeface="Corbel" panose="020B0503020204020204" pitchFamily="34" charset="0"/>
              </a:rPr>
              <a:t>Kriteria</a:t>
            </a:r>
            <a:r>
              <a:rPr lang="en-US" altLang="id-ID" sz="2400" dirty="0" smtClean="0">
                <a:latin typeface="Corbel" panose="020B0503020204020204" pitchFamily="34" charset="0"/>
              </a:rPr>
              <a:t> </a:t>
            </a:r>
            <a:r>
              <a:rPr lang="en-US" altLang="id-ID" sz="2400" dirty="0" err="1" smtClean="0">
                <a:latin typeface="Corbel" panose="020B0503020204020204" pitchFamily="34" charset="0"/>
              </a:rPr>
              <a:t>dimaksud</a:t>
            </a:r>
            <a:r>
              <a:rPr lang="en-US" altLang="id-ID" sz="2400" dirty="0" smtClean="0">
                <a:latin typeface="Corbel" panose="020B0503020204020204" pitchFamily="34" charset="0"/>
              </a:rPr>
              <a:t> </a:t>
            </a:r>
            <a:r>
              <a:rPr lang="en-US" altLang="id-ID" sz="2400" dirty="0" err="1" smtClean="0">
                <a:latin typeface="Corbel" panose="020B0503020204020204" pitchFamily="34" charset="0"/>
              </a:rPr>
              <a:t>dapat</a:t>
            </a:r>
            <a:r>
              <a:rPr lang="en-US" altLang="id-ID" sz="2400" dirty="0" smtClean="0">
                <a:latin typeface="Corbel" panose="020B0503020204020204" pitchFamily="34" charset="0"/>
              </a:rPr>
              <a:t> </a:t>
            </a:r>
            <a:r>
              <a:rPr lang="en-US" altLang="id-ID" sz="2400" dirty="0" err="1" smtClean="0">
                <a:latin typeface="Corbel" panose="020B0503020204020204" pitchFamily="34" charset="0"/>
              </a:rPr>
              <a:t>berupa</a:t>
            </a:r>
            <a:r>
              <a:rPr lang="en-US" altLang="id-ID" sz="2400" dirty="0" smtClean="0">
                <a:latin typeface="Corbel" panose="020B0503020204020204" pitchFamily="34" charset="0"/>
              </a:rPr>
              <a:t> </a:t>
            </a:r>
            <a:r>
              <a:rPr lang="en-US" altLang="id-ID" sz="2400" dirty="0" err="1" smtClean="0">
                <a:latin typeface="Corbel" panose="020B0503020204020204" pitchFamily="34" charset="0"/>
              </a:rPr>
              <a:t>variabel</a:t>
            </a:r>
            <a:r>
              <a:rPr lang="en-US" altLang="id-ID" sz="2400" dirty="0" smtClean="0">
                <a:latin typeface="Corbel" panose="020B0503020204020204" pitchFamily="34" charset="0"/>
              </a:rPr>
              <a:t> </a:t>
            </a:r>
            <a:r>
              <a:rPr lang="en-US" altLang="id-ID" sz="2400" dirty="0" err="1" smtClean="0">
                <a:latin typeface="Corbel" panose="020B0503020204020204" pitchFamily="34" charset="0"/>
              </a:rPr>
              <a:t>penelitian</a:t>
            </a:r>
            <a:r>
              <a:rPr lang="en-US" altLang="id-ID" sz="2400" dirty="0" smtClean="0">
                <a:latin typeface="Corbel" panose="020B0503020204020204" pitchFamily="34" charset="0"/>
              </a:rPr>
              <a:t>, </a:t>
            </a:r>
            <a:r>
              <a:rPr lang="en-US" altLang="id-ID" sz="2400" dirty="0" err="1" smtClean="0">
                <a:latin typeface="Corbel" panose="020B0503020204020204" pitchFamily="34" charset="0"/>
              </a:rPr>
              <a:t>bisa</a:t>
            </a:r>
            <a:r>
              <a:rPr lang="en-US" altLang="id-ID" sz="2400" dirty="0" smtClean="0">
                <a:latin typeface="Corbel" panose="020B0503020204020204" pitchFamily="34" charset="0"/>
              </a:rPr>
              <a:t> juga </a:t>
            </a:r>
            <a:r>
              <a:rPr lang="en-US" altLang="id-ID" sz="2400" dirty="0" err="1" smtClean="0">
                <a:latin typeface="Corbel" panose="020B0503020204020204" pitchFamily="34" charset="0"/>
              </a:rPr>
              <a:t>variabel</a:t>
            </a:r>
            <a:r>
              <a:rPr lang="en-US" altLang="id-ID" sz="2400" dirty="0" smtClean="0">
                <a:latin typeface="Corbel" panose="020B0503020204020204" pitchFamily="34" charset="0"/>
              </a:rPr>
              <a:t> yang </a:t>
            </a:r>
            <a:r>
              <a:rPr lang="en-US" altLang="id-ID" sz="2400" dirty="0" err="1" smtClean="0">
                <a:latin typeface="Corbel" panose="020B0503020204020204" pitchFamily="34" charset="0"/>
              </a:rPr>
              <a:t>dekat</a:t>
            </a:r>
            <a:r>
              <a:rPr lang="en-US" altLang="id-ID" sz="2400" dirty="0" smtClean="0">
                <a:latin typeface="Corbel" panose="020B0503020204020204" pitchFamily="34" charset="0"/>
              </a:rPr>
              <a:t> </a:t>
            </a:r>
            <a:r>
              <a:rPr lang="en-US" altLang="id-ID" sz="2400" dirty="0" err="1" smtClean="0">
                <a:latin typeface="Corbel" panose="020B0503020204020204" pitchFamily="34" charset="0"/>
              </a:rPr>
              <a:t>dengan</a:t>
            </a:r>
            <a:r>
              <a:rPr lang="en-US" altLang="id-ID" sz="2400" dirty="0" smtClean="0">
                <a:latin typeface="Corbel" panose="020B0503020204020204" pitchFamily="34" charset="0"/>
              </a:rPr>
              <a:t> </a:t>
            </a:r>
            <a:r>
              <a:rPr lang="en-US" altLang="id-ID" sz="2400" dirty="0" err="1" smtClean="0">
                <a:latin typeface="Corbel" panose="020B0503020204020204" pitchFamily="34" charset="0"/>
              </a:rPr>
              <a:t>variabel</a:t>
            </a:r>
            <a:r>
              <a:rPr lang="en-US" altLang="id-ID" sz="2400" dirty="0" smtClean="0">
                <a:latin typeface="Corbel" panose="020B0503020204020204" pitchFamily="34" charset="0"/>
              </a:rPr>
              <a:t> </a:t>
            </a:r>
            <a:r>
              <a:rPr lang="en-US" altLang="id-ID" sz="2400" dirty="0" err="1" smtClean="0">
                <a:latin typeface="Corbel" panose="020B0503020204020204" pitchFamily="34" charset="0"/>
              </a:rPr>
              <a:t>penelitian</a:t>
            </a:r>
            <a:r>
              <a:rPr lang="en-US" altLang="id-ID" sz="2400" dirty="0" smtClean="0">
                <a:latin typeface="Corbel" panose="020B0503020204020204" pitchFamily="34" charset="0"/>
              </a:rPr>
              <a:t>.</a:t>
            </a:r>
          </a:p>
        </p:txBody>
      </p:sp>
      <p:sp>
        <p:nvSpPr>
          <p:cNvPr id="103427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F2A805C-515F-4A69-B292-7BAC5FD43F28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US" dirty="0" smtClean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  <a:solidFill>
            <a:schemeClr val="accent3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>
              <a:defRPr/>
            </a:pPr>
            <a:r>
              <a:rPr lang="en-US" altLang="id-ID" sz="2000" b="1" cap="small" dirty="0"/>
              <a:t>Stratified random sampling</a:t>
            </a:r>
            <a:endParaRPr lang="en-US" sz="2000" b="1" cap="small" dirty="0" smtClean="0"/>
          </a:p>
        </p:txBody>
      </p:sp>
    </p:spTree>
    <p:extLst>
      <p:ext uri="{BB962C8B-B14F-4D97-AF65-F5344CB8AC3E}">
        <p14:creationId xmlns:p14="http://schemas.microsoft.com/office/powerpoint/2010/main" val="53956755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457200" y="1219200"/>
            <a:ext cx="8229600" cy="5334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" name="Oval 4"/>
          <p:cNvSpPr/>
          <p:nvPr/>
        </p:nvSpPr>
        <p:spPr>
          <a:xfrm>
            <a:off x="911225" y="1814513"/>
            <a:ext cx="2971800" cy="2667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066800" y="2717800"/>
            <a:ext cx="2740025" cy="4368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066800" y="3795713"/>
            <a:ext cx="2587625" cy="158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4454" name="TextBox 20"/>
          <p:cNvSpPr txBox="1">
            <a:spLocks noChangeArrowheads="1"/>
          </p:cNvSpPr>
          <p:nvPr/>
        </p:nvSpPr>
        <p:spPr bwMode="auto">
          <a:xfrm>
            <a:off x="2054225" y="2043113"/>
            <a:ext cx="5699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id-ID" b="1">
                <a:solidFill>
                  <a:schemeClr val="bg1"/>
                </a:solidFill>
                <a:cs typeface="Arial" charset="0"/>
              </a:rPr>
              <a:t>775</a:t>
            </a:r>
          </a:p>
        </p:txBody>
      </p:sp>
      <p:sp>
        <p:nvSpPr>
          <p:cNvPr id="104455" name="TextBox 21"/>
          <p:cNvSpPr txBox="1">
            <a:spLocks noChangeArrowheads="1"/>
          </p:cNvSpPr>
          <p:nvPr/>
        </p:nvSpPr>
        <p:spPr bwMode="auto">
          <a:xfrm>
            <a:off x="2054225" y="2912093"/>
            <a:ext cx="5699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id-ID" b="1">
                <a:solidFill>
                  <a:schemeClr val="bg1"/>
                </a:solidFill>
                <a:cs typeface="Arial" charset="0"/>
              </a:rPr>
              <a:t>525</a:t>
            </a:r>
          </a:p>
        </p:txBody>
      </p:sp>
      <p:sp>
        <p:nvSpPr>
          <p:cNvPr id="104456" name="TextBox 22"/>
          <p:cNvSpPr txBox="1">
            <a:spLocks noChangeArrowheads="1"/>
          </p:cNvSpPr>
          <p:nvPr/>
        </p:nvSpPr>
        <p:spPr bwMode="auto">
          <a:xfrm>
            <a:off x="2054225" y="3795713"/>
            <a:ext cx="5699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id-ID">
                <a:solidFill>
                  <a:schemeClr val="bg1"/>
                </a:solidFill>
                <a:cs typeface="Arial" charset="0"/>
              </a:rPr>
              <a:t>200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3121025" y="1814513"/>
            <a:ext cx="5334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458" name="TextBox 25"/>
          <p:cNvSpPr txBox="1">
            <a:spLocks noChangeArrowheads="1"/>
          </p:cNvSpPr>
          <p:nvPr/>
        </p:nvSpPr>
        <p:spPr bwMode="auto">
          <a:xfrm>
            <a:off x="3654425" y="1585913"/>
            <a:ext cx="21336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id-ID" dirty="0">
                <a:solidFill>
                  <a:srgbClr val="C00000"/>
                </a:solidFill>
                <a:cs typeface="Arial" charset="0"/>
              </a:rPr>
              <a:t>1.500 (POPULASI)</a:t>
            </a:r>
          </a:p>
        </p:txBody>
      </p:sp>
      <p:sp>
        <p:nvSpPr>
          <p:cNvPr id="104459" name="TextBox 26"/>
          <p:cNvSpPr txBox="1">
            <a:spLocks noChangeArrowheads="1"/>
          </p:cNvSpPr>
          <p:nvPr/>
        </p:nvSpPr>
        <p:spPr bwMode="auto">
          <a:xfrm>
            <a:off x="1901825" y="2347913"/>
            <a:ext cx="9239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id-ID" b="1">
                <a:solidFill>
                  <a:schemeClr val="bg1"/>
                </a:solidFill>
                <a:latin typeface="Corbel" pitchFamily="34" charset="0"/>
              </a:rPr>
              <a:t>Strata I</a:t>
            </a:r>
          </a:p>
        </p:txBody>
      </p:sp>
      <p:sp>
        <p:nvSpPr>
          <p:cNvPr id="104460" name="TextBox 27"/>
          <p:cNvSpPr txBox="1">
            <a:spLocks noChangeArrowheads="1"/>
          </p:cNvSpPr>
          <p:nvPr/>
        </p:nvSpPr>
        <p:spPr bwMode="auto">
          <a:xfrm>
            <a:off x="1825625" y="3216893"/>
            <a:ext cx="9874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id-ID" b="1">
                <a:solidFill>
                  <a:schemeClr val="bg1"/>
                </a:solidFill>
                <a:latin typeface="Corbel" pitchFamily="34" charset="0"/>
              </a:rPr>
              <a:t>Strata II</a:t>
            </a:r>
          </a:p>
        </p:txBody>
      </p:sp>
      <p:sp>
        <p:nvSpPr>
          <p:cNvPr id="104461" name="TextBox 28"/>
          <p:cNvSpPr txBox="1">
            <a:spLocks noChangeArrowheads="1"/>
          </p:cNvSpPr>
          <p:nvPr/>
        </p:nvSpPr>
        <p:spPr bwMode="auto">
          <a:xfrm>
            <a:off x="1749425" y="4024313"/>
            <a:ext cx="10525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id-ID" b="1">
                <a:solidFill>
                  <a:schemeClr val="bg1"/>
                </a:solidFill>
                <a:latin typeface="Corbel" pitchFamily="34" charset="0"/>
              </a:rPr>
              <a:t>Strata III</a:t>
            </a:r>
          </a:p>
        </p:txBody>
      </p:sp>
      <p:sp>
        <p:nvSpPr>
          <p:cNvPr id="17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19EB34E-1A17-46A9-84A3-DB871EBA9E3D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US" dirty="0" smtClean="0"/>
          </a:p>
        </p:txBody>
      </p:sp>
      <p:sp>
        <p:nvSpPr>
          <p:cNvPr id="1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  <a:solidFill>
            <a:schemeClr val="accent3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>
              <a:defRPr/>
            </a:pPr>
            <a:r>
              <a:rPr lang="en-US" altLang="id-ID" sz="2000" b="1" cap="small" dirty="0"/>
              <a:t>Stratified random </a:t>
            </a:r>
            <a:r>
              <a:rPr lang="en-US" altLang="id-ID" sz="2000" b="1" cap="small" dirty="0" smtClean="0"/>
              <a:t>sampling (</a:t>
            </a:r>
            <a:r>
              <a:rPr lang="en-US" altLang="id-ID" sz="2000" b="1" cap="small" dirty="0" err="1" smtClean="0"/>
              <a:t>contoh</a:t>
            </a:r>
            <a:r>
              <a:rPr lang="en-US" altLang="id-ID" sz="2000" b="1" cap="small" dirty="0" smtClean="0"/>
              <a:t> 1)</a:t>
            </a:r>
            <a:endParaRPr lang="en-US" sz="2000" b="1" cap="small" dirty="0" smtClean="0"/>
          </a:p>
        </p:txBody>
      </p:sp>
      <p:sp>
        <p:nvSpPr>
          <p:cNvPr id="25" name="TextBox 29"/>
          <p:cNvSpPr txBox="1">
            <a:spLocks noChangeArrowheads="1"/>
          </p:cNvSpPr>
          <p:nvPr/>
        </p:nvSpPr>
        <p:spPr bwMode="auto">
          <a:xfrm>
            <a:off x="4035425" y="2881313"/>
            <a:ext cx="4419600" cy="2586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id-ID" dirty="0" err="1">
                <a:cs typeface="Arial" charset="0"/>
              </a:rPr>
              <a:t>Misalkan</a:t>
            </a:r>
            <a:r>
              <a:rPr lang="en-US" altLang="id-ID" dirty="0">
                <a:cs typeface="Arial" charset="0"/>
              </a:rPr>
              <a:t>,  </a:t>
            </a:r>
            <a:r>
              <a:rPr lang="en-US" altLang="id-ID" dirty="0" err="1">
                <a:cs typeface="Arial" charset="0"/>
              </a:rPr>
              <a:t>ukuran</a:t>
            </a:r>
            <a:r>
              <a:rPr lang="en-US" altLang="id-ID" dirty="0">
                <a:cs typeface="Arial" charset="0"/>
              </a:rPr>
              <a:t> </a:t>
            </a:r>
            <a:r>
              <a:rPr lang="en-US" altLang="id-ID" dirty="0" err="1">
                <a:cs typeface="Arial" charset="0"/>
              </a:rPr>
              <a:t>sampel</a:t>
            </a:r>
            <a:r>
              <a:rPr lang="en-US" altLang="id-ID" dirty="0">
                <a:cs typeface="Arial" charset="0"/>
              </a:rPr>
              <a:t> yang</a:t>
            </a:r>
          </a:p>
          <a:p>
            <a:pPr eaLnBrk="1" hangingPunct="1"/>
            <a:r>
              <a:rPr lang="en-US" altLang="id-ID" dirty="0" err="1">
                <a:cs typeface="Arial" charset="0"/>
              </a:rPr>
              <a:t>diinginkan</a:t>
            </a:r>
            <a:r>
              <a:rPr lang="en-US" altLang="id-ID" dirty="0">
                <a:cs typeface="Arial" charset="0"/>
              </a:rPr>
              <a:t> </a:t>
            </a:r>
            <a:r>
              <a:rPr lang="en-US" altLang="id-ID" dirty="0" err="1">
                <a:cs typeface="Arial" charset="0"/>
              </a:rPr>
              <a:t>sebesar</a:t>
            </a:r>
            <a:r>
              <a:rPr lang="en-US" altLang="id-ID" dirty="0">
                <a:cs typeface="Arial" charset="0"/>
              </a:rPr>
              <a:t> 450. </a:t>
            </a:r>
            <a:r>
              <a:rPr lang="en-US" altLang="id-ID" dirty="0" err="1">
                <a:cs typeface="Arial" charset="0"/>
              </a:rPr>
              <a:t>Jadi</a:t>
            </a:r>
            <a:r>
              <a:rPr lang="en-US" altLang="id-ID" dirty="0">
                <a:cs typeface="Arial" charset="0"/>
              </a:rPr>
              <a:t>,  </a:t>
            </a:r>
          </a:p>
          <a:p>
            <a:pPr eaLnBrk="1" hangingPunct="1"/>
            <a:r>
              <a:rPr lang="en-US" altLang="id-ID" dirty="0" err="1">
                <a:cs typeface="Arial" charset="0"/>
              </a:rPr>
              <a:t>alokasi</a:t>
            </a:r>
            <a:r>
              <a:rPr lang="en-US" altLang="id-ID" dirty="0">
                <a:cs typeface="Arial" charset="0"/>
              </a:rPr>
              <a:t> </a:t>
            </a:r>
            <a:r>
              <a:rPr lang="en-US" altLang="id-ID" dirty="0" err="1">
                <a:cs typeface="Arial" charset="0"/>
              </a:rPr>
              <a:t>sampel</a:t>
            </a:r>
            <a:r>
              <a:rPr lang="en-US" altLang="id-ID" dirty="0">
                <a:cs typeface="Arial" charset="0"/>
              </a:rPr>
              <a:t> per strata:</a:t>
            </a:r>
          </a:p>
          <a:p>
            <a:pPr eaLnBrk="1" hangingPunct="1"/>
            <a:r>
              <a:rPr lang="en-US" altLang="id-ID" dirty="0">
                <a:cs typeface="Arial" charset="0"/>
              </a:rPr>
              <a:t>Dari strata I (775/1.500 ) × 450    =  232</a:t>
            </a:r>
          </a:p>
          <a:p>
            <a:pPr eaLnBrk="1" hangingPunct="1"/>
            <a:r>
              <a:rPr lang="en-US" altLang="id-ID" dirty="0">
                <a:cs typeface="Arial" charset="0"/>
              </a:rPr>
              <a:t>Dari strata II (525/1.500)  × 450   =  158</a:t>
            </a:r>
          </a:p>
          <a:p>
            <a:pPr eaLnBrk="1" hangingPunct="1"/>
            <a:r>
              <a:rPr lang="en-US" altLang="id-ID" dirty="0">
                <a:cs typeface="Arial" charset="0"/>
              </a:rPr>
              <a:t>Dari strata III (200/1.500) × 450   =    60</a:t>
            </a:r>
          </a:p>
          <a:p>
            <a:pPr eaLnBrk="1" hangingPunct="1"/>
            <a:r>
              <a:rPr lang="en-US" altLang="id-ID" dirty="0">
                <a:cs typeface="Arial" charset="0"/>
              </a:rPr>
              <a:t>                                               ----------------</a:t>
            </a:r>
          </a:p>
          <a:p>
            <a:pPr eaLnBrk="1" hangingPunct="1"/>
            <a:r>
              <a:rPr lang="en-US" altLang="id-ID" dirty="0">
                <a:cs typeface="Arial" charset="0"/>
              </a:rPr>
              <a:t>                                                         450</a:t>
            </a:r>
          </a:p>
          <a:p>
            <a:pPr eaLnBrk="1" hangingPunct="1"/>
            <a:endParaRPr lang="en-US" altLang="id-ID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376442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  <a:solidFill>
            <a:schemeClr val="accent3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>
              <a:defRPr/>
            </a:pPr>
            <a:r>
              <a:rPr lang="en-US" altLang="id-ID" sz="2000" b="1" cap="small" dirty="0"/>
              <a:t>Stratified random </a:t>
            </a:r>
            <a:r>
              <a:rPr lang="en-US" altLang="id-ID" sz="2000" b="1" cap="small" dirty="0" smtClean="0"/>
              <a:t>sampling (</a:t>
            </a:r>
            <a:r>
              <a:rPr lang="en-US" altLang="id-ID" sz="2000" b="1" cap="small" dirty="0" err="1" smtClean="0"/>
              <a:t>contoh</a:t>
            </a:r>
            <a:r>
              <a:rPr lang="en-US" altLang="id-ID" sz="2000" b="1" cap="small" dirty="0" smtClean="0"/>
              <a:t> 2)</a:t>
            </a:r>
            <a:endParaRPr lang="en-US" sz="2000" b="1" cap="small" dirty="0" smtClean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3109733"/>
              </p:ext>
            </p:extLst>
          </p:nvPr>
        </p:nvGraphicFramePr>
        <p:xfrm>
          <a:off x="990600" y="2057400"/>
          <a:ext cx="7238999" cy="3581400"/>
        </p:xfrm>
        <a:graphic>
          <a:graphicData uri="http://schemas.openxmlformats.org/drawingml/2006/table">
            <a:tbl>
              <a:tblPr firstRow="1" firstCol="1">
                <a:tableStyleId>{6E25E649-3F16-4E02-A733-19D2CDBF48F0}</a:tableStyleId>
              </a:tblPr>
              <a:tblGrid>
                <a:gridCol w="1292977"/>
                <a:gridCol w="2802149"/>
                <a:gridCol w="1800683"/>
                <a:gridCol w="1343190"/>
              </a:tblGrid>
              <a:tr h="838709">
                <a:tc>
                  <a:txBody>
                    <a:bodyPr/>
                    <a:lstStyle/>
                    <a:p>
                      <a:pPr marL="8636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800" spc="5" dirty="0">
                          <a:effectLst/>
                        </a:rPr>
                        <a:t>S</a:t>
                      </a:r>
                      <a:r>
                        <a:rPr lang="en-US" sz="1800" dirty="0">
                          <a:effectLst/>
                        </a:rPr>
                        <a:t>t</a:t>
                      </a:r>
                      <a:r>
                        <a:rPr lang="en-US" sz="1800" spc="-10" dirty="0">
                          <a:effectLst/>
                        </a:rPr>
                        <a:t>r</a:t>
                      </a:r>
                      <a:r>
                        <a:rPr lang="en-US" sz="1800" dirty="0">
                          <a:effectLst/>
                        </a:rPr>
                        <a:t>a</a:t>
                      </a:r>
                      <a:r>
                        <a:rPr lang="en-US" sz="1800" spc="-5" dirty="0">
                          <a:effectLst/>
                        </a:rPr>
                        <a:t>t</a:t>
                      </a:r>
                      <a:r>
                        <a:rPr lang="en-US" sz="1800" dirty="0">
                          <a:effectLst/>
                        </a:rPr>
                        <a:t>a</a:t>
                      </a:r>
                      <a:endParaRPr lang="id-ID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59055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Anggota </a:t>
                      </a:r>
                      <a:r>
                        <a:rPr lang="en-US" sz="1800" spc="-15">
                          <a:effectLst/>
                        </a:rPr>
                        <a:t>P</a:t>
                      </a:r>
                      <a:r>
                        <a:rPr lang="en-US" sz="1800">
                          <a:effectLst/>
                        </a:rPr>
                        <a:t>o</a:t>
                      </a:r>
                      <a:r>
                        <a:rPr lang="en-US" sz="1800" spc="5">
                          <a:effectLst/>
                        </a:rPr>
                        <a:t>pu</a:t>
                      </a:r>
                      <a:r>
                        <a:rPr lang="en-US" sz="1800">
                          <a:effectLst/>
                        </a:rPr>
                        <a:t>lasi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31750" marR="33655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800" spc="-15">
                          <a:effectLst/>
                        </a:rPr>
                        <a:t>P</a:t>
                      </a:r>
                      <a:r>
                        <a:rPr lang="en-US" sz="1800" spc="5">
                          <a:effectLst/>
                        </a:rPr>
                        <a:t>e</a:t>
                      </a:r>
                      <a:r>
                        <a:rPr lang="en-US" sz="1800" spc="-5">
                          <a:effectLst/>
                        </a:rPr>
                        <a:t>r</a:t>
                      </a:r>
                      <a:r>
                        <a:rPr lang="en-US" sz="1800">
                          <a:effectLst/>
                        </a:rPr>
                        <a:t>s</a:t>
                      </a:r>
                      <a:r>
                        <a:rPr lang="en-US" sz="1800" spc="-5">
                          <a:effectLst/>
                        </a:rPr>
                        <a:t>e</a:t>
                      </a:r>
                      <a:r>
                        <a:rPr lang="en-US" sz="1800" spc="5">
                          <a:effectLst/>
                        </a:rPr>
                        <a:t>n</a:t>
                      </a:r>
                      <a:r>
                        <a:rPr lang="en-US" sz="1800">
                          <a:effectLst/>
                        </a:rPr>
                        <a:t>tase</a:t>
                      </a:r>
                      <a:endParaRPr lang="id-ID" sz="1200">
                        <a:effectLst/>
                      </a:endParaRPr>
                    </a:p>
                    <a:p>
                      <a:pPr marL="252730" marR="254000"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(</a:t>
                      </a:r>
                      <a:r>
                        <a:rPr lang="en-US" sz="1800" spc="5">
                          <a:effectLst/>
                        </a:rPr>
                        <a:t>%</a:t>
                      </a:r>
                      <a:r>
                        <a:rPr lang="en-US" sz="1800">
                          <a:effectLst/>
                        </a:rPr>
                        <a:t>)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59055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800" spc="5">
                          <a:effectLst/>
                        </a:rPr>
                        <a:t>S</a:t>
                      </a:r>
                      <a:r>
                        <a:rPr lang="en-US" sz="1800">
                          <a:effectLst/>
                        </a:rPr>
                        <a:t>a</a:t>
                      </a:r>
                      <a:r>
                        <a:rPr lang="en-US" sz="1800" spc="-15">
                          <a:effectLst/>
                        </a:rPr>
                        <a:t>m</a:t>
                      </a:r>
                      <a:r>
                        <a:rPr lang="en-US" sz="1800" spc="5">
                          <a:effectLst/>
                        </a:rPr>
                        <a:t>p</a:t>
                      </a:r>
                      <a:r>
                        <a:rPr lang="en-US" sz="1800" spc="-5">
                          <a:effectLst/>
                        </a:rPr>
                        <a:t>e</a:t>
                      </a:r>
                      <a:r>
                        <a:rPr lang="en-US" sz="1800">
                          <a:effectLst/>
                        </a:rPr>
                        <a:t>l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36745">
                <a:tc>
                  <a:txBody>
                    <a:bodyPr/>
                    <a:lstStyle/>
                    <a:p>
                      <a:pPr marL="20955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800" spc="5" dirty="0">
                          <a:effectLst/>
                        </a:rPr>
                        <a:t>SD</a:t>
                      </a:r>
                      <a:endParaRPr lang="id-ID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493395" marR="4953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150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46380" marR="248285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37,5</a:t>
                      </a:r>
                      <a:endParaRPr lang="id-ID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99390" marR="201295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19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36745">
                <a:tc>
                  <a:txBody>
                    <a:bodyPr/>
                    <a:lstStyle/>
                    <a:p>
                      <a:pPr marL="20955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800" spc="5">
                          <a:effectLst/>
                        </a:rPr>
                        <a:t>S</a:t>
                      </a:r>
                      <a:r>
                        <a:rPr lang="en-US" sz="1800">
                          <a:effectLst/>
                        </a:rPr>
                        <a:t>MP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493395" marR="4953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125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31,25</a:t>
                      </a:r>
                      <a:endParaRPr lang="id-ID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99390" marR="201295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16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36745">
                <a:tc>
                  <a:txBody>
                    <a:bodyPr/>
                    <a:lstStyle/>
                    <a:p>
                      <a:pPr marL="20955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800" spc="5">
                          <a:effectLst/>
                        </a:rPr>
                        <a:t>S</a:t>
                      </a:r>
                      <a:r>
                        <a:rPr lang="en-US" sz="1800">
                          <a:effectLst/>
                        </a:rPr>
                        <a:t>MU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531495" marR="5334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75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ts val="1300"/>
                        </a:lnSpc>
                        <a:spcAft>
                          <a:spcPts val="0"/>
                        </a:spcAft>
                        <a:tabLst/>
                      </a:pPr>
                      <a:r>
                        <a:rPr lang="en-US" sz="1800" dirty="0">
                          <a:effectLst/>
                        </a:rPr>
                        <a:t>18,75</a:t>
                      </a:r>
                      <a:endParaRPr lang="id-ID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37490" marR="239395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9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33721">
                <a:tc>
                  <a:txBody>
                    <a:bodyPr/>
                    <a:lstStyle/>
                    <a:p>
                      <a:pPr marL="20955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800" spc="5">
                          <a:effectLst/>
                        </a:rPr>
                        <a:t>S</a:t>
                      </a:r>
                      <a:r>
                        <a:rPr lang="en-US" sz="1800" spc="-5">
                          <a:effectLst/>
                        </a:rPr>
                        <a:t>a</a:t>
                      </a:r>
                      <a:r>
                        <a:rPr lang="en-US" sz="1800">
                          <a:effectLst/>
                        </a:rPr>
                        <a:t>rj</a:t>
                      </a:r>
                      <a:r>
                        <a:rPr lang="en-US" sz="1800" spc="-5">
                          <a:effectLst/>
                        </a:rPr>
                        <a:t>a</a:t>
                      </a:r>
                      <a:r>
                        <a:rPr lang="en-US" sz="1800">
                          <a:effectLst/>
                        </a:rPr>
                        <a:t>na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531495" marR="5334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50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46380" marR="248285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12,5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37490" marR="239395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6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98735">
                <a:tc>
                  <a:txBody>
                    <a:bodyPr/>
                    <a:lstStyle/>
                    <a:p>
                      <a:pPr marL="20955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800" spc="10" dirty="0" err="1">
                          <a:effectLst/>
                        </a:rPr>
                        <a:t>J</a:t>
                      </a:r>
                      <a:r>
                        <a:rPr lang="en-US" sz="1800" dirty="0" err="1">
                          <a:effectLst/>
                        </a:rPr>
                        <a:t>u</a:t>
                      </a:r>
                      <a:r>
                        <a:rPr lang="en-US" sz="1800" spc="-10" dirty="0" err="1">
                          <a:effectLst/>
                        </a:rPr>
                        <a:t>m</a:t>
                      </a:r>
                      <a:r>
                        <a:rPr lang="en-US" sz="1800" dirty="0" err="1">
                          <a:effectLst/>
                        </a:rPr>
                        <a:t>lah</a:t>
                      </a:r>
                      <a:endParaRPr lang="id-ID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493395" marR="4953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400</a:t>
                      </a:r>
                      <a:endParaRPr lang="id-ID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64795" marR="26797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100</a:t>
                      </a:r>
                      <a:endParaRPr lang="id-ID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99390" marR="201295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50</a:t>
                      </a:r>
                      <a:endParaRPr lang="id-ID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990600" y="1323947"/>
            <a:ext cx="7239000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id-ID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  <a:ea typeface="Times New Roman" pitchFamily="18" charset="0"/>
                <a:cs typeface="Arial" pitchFamily="34" charset="0"/>
              </a:rPr>
              <a:t>Data Random Sampling</a:t>
            </a:r>
            <a:endParaRPr kumimoji="0" lang="id-ID" altLang="id-ID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rbel" panose="020B0503020204020204" pitchFamily="34" charset="0"/>
              <a:cs typeface="Arial" pitchFamily="34" charset="0"/>
            </a:endParaRPr>
          </a:p>
        </p:txBody>
      </p:sp>
      <p:sp>
        <p:nvSpPr>
          <p:cNvPr id="20" name="Rectangle 1"/>
          <p:cNvSpPr>
            <a:spLocks noChangeArrowheads="1"/>
          </p:cNvSpPr>
          <p:nvPr/>
        </p:nvSpPr>
        <p:spPr bwMode="auto">
          <a:xfrm>
            <a:off x="990600" y="5943600"/>
            <a:ext cx="7239000" cy="40011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id-ID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  <a:ea typeface="Times New Roman" pitchFamily="18" charset="0"/>
                <a:cs typeface="Arial" pitchFamily="34" charset="0"/>
              </a:rPr>
              <a:t>Jumlah</a:t>
            </a:r>
            <a:r>
              <a:rPr kumimoji="0" lang="en-US" altLang="id-ID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altLang="id-ID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  <a:ea typeface="Times New Roman" pitchFamily="18" charset="0"/>
                <a:cs typeface="Arial" pitchFamily="34" charset="0"/>
              </a:rPr>
              <a:t>sampel</a:t>
            </a:r>
            <a:r>
              <a:rPr kumimoji="0" lang="en-US" altLang="id-ID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  <a:ea typeface="Times New Roman" pitchFamily="18" charset="0"/>
                <a:cs typeface="Arial" pitchFamily="34" charset="0"/>
              </a:rPr>
              <a:t> yang </a:t>
            </a:r>
            <a:r>
              <a:rPr kumimoji="0" lang="en-US" altLang="id-ID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  <a:ea typeface="Times New Roman" pitchFamily="18" charset="0"/>
                <a:cs typeface="Arial" pitchFamily="34" charset="0"/>
              </a:rPr>
              <a:t>akan</a:t>
            </a:r>
            <a:r>
              <a:rPr kumimoji="0" lang="en-US" altLang="id-ID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altLang="id-ID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  <a:ea typeface="Times New Roman" pitchFamily="18" charset="0"/>
                <a:cs typeface="Arial" pitchFamily="34" charset="0"/>
              </a:rPr>
              <a:t>diambil</a:t>
            </a:r>
            <a:r>
              <a:rPr kumimoji="0" lang="en-US" altLang="id-ID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altLang="id-ID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  <a:ea typeface="Times New Roman" pitchFamily="18" charset="0"/>
                <a:cs typeface="Arial" pitchFamily="34" charset="0"/>
              </a:rPr>
              <a:t>sebanyak</a:t>
            </a:r>
            <a:r>
              <a:rPr kumimoji="0" lang="en-US" altLang="id-ID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altLang="id-ID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orbel" panose="020B0503020204020204" pitchFamily="34" charset="0"/>
                <a:ea typeface="Times New Roman" pitchFamily="18" charset="0"/>
                <a:cs typeface="Arial" pitchFamily="34" charset="0"/>
              </a:rPr>
              <a:t>50 </a:t>
            </a:r>
            <a:r>
              <a:rPr kumimoji="0" lang="en-US" altLang="id-ID" sz="20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Corbel" panose="020B0503020204020204" pitchFamily="34" charset="0"/>
                <a:ea typeface="Times New Roman" pitchFamily="18" charset="0"/>
                <a:cs typeface="Arial" pitchFamily="34" charset="0"/>
              </a:rPr>
              <a:t>sampel</a:t>
            </a:r>
            <a:endParaRPr kumimoji="0" lang="id-ID" altLang="id-ID" sz="11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Corbel" panose="020B0503020204020204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238115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447800"/>
            <a:ext cx="8001000" cy="4343400"/>
          </a:xfrm>
          <a:solidFill>
            <a:schemeClr val="accent4">
              <a:lumMod val="20000"/>
              <a:lumOff val="80000"/>
            </a:schemeClr>
          </a:solidFill>
        </p:spPr>
        <p:txBody>
          <a:bodyPr lIns="182880" tIns="182880" rIns="182880">
            <a:normAutofit fontScale="85000" lnSpcReduction="10000"/>
          </a:bodyPr>
          <a:lstStyle/>
          <a:p>
            <a:pPr eaLnBrk="1" fontAlgn="auto" hangingPunct="1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id-ID" i="1" dirty="0" smtClean="0">
                <a:latin typeface="Corbel" panose="020B0503020204020204" pitchFamily="34" charset="0"/>
              </a:rPr>
              <a:t>Cluster random sampling</a:t>
            </a:r>
            <a:r>
              <a:rPr lang="id-ID" dirty="0" smtClean="0">
                <a:latin typeface="Corbel" panose="020B0503020204020204" pitchFamily="34" charset="0"/>
              </a:rPr>
              <a:t> adalah pengambilan sampel di</a:t>
            </a:r>
            <a:r>
              <a:rPr lang="en-US" dirty="0" smtClean="0">
                <a:latin typeface="Corbel" panose="020B0503020204020204" pitchFamily="34" charset="0"/>
              </a:rPr>
              <a:t> </a:t>
            </a:r>
            <a:r>
              <a:rPr lang="id-ID" dirty="0" smtClean="0">
                <a:latin typeface="Corbel" panose="020B0503020204020204" pitchFamily="34" charset="0"/>
              </a:rPr>
              <a:t>mana randomisasi dilakukan terhadap kelompok</a:t>
            </a:r>
            <a:r>
              <a:rPr lang="en-US" dirty="0" smtClean="0">
                <a:latin typeface="Corbel" panose="020B0503020204020204" pitchFamily="34" charset="0"/>
              </a:rPr>
              <a:t>,</a:t>
            </a:r>
            <a:r>
              <a:rPr lang="id-ID" dirty="0" smtClean="0">
                <a:latin typeface="Corbel" panose="020B0503020204020204" pitchFamily="34" charset="0"/>
              </a:rPr>
              <a:t> bukan pada anggota populasi.</a:t>
            </a:r>
            <a:endParaRPr lang="en-US" dirty="0" smtClean="0">
              <a:latin typeface="Corbel" panose="020B0503020204020204" pitchFamily="34" charset="0"/>
            </a:endParaRPr>
          </a:p>
          <a:p>
            <a:pPr>
              <a:lnSpc>
                <a:spcPct val="110000"/>
              </a:lnSpc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dirty="0" err="1">
                <a:latin typeface="Corbel" panose="020B0503020204020204" pitchFamily="34" charset="0"/>
              </a:rPr>
              <a:t>Pada</a:t>
            </a:r>
            <a:r>
              <a:rPr lang="en-US" dirty="0">
                <a:latin typeface="Corbel" panose="020B0503020204020204" pitchFamily="34" charset="0"/>
              </a:rPr>
              <a:t> </a:t>
            </a:r>
            <a:r>
              <a:rPr lang="en-US" dirty="0" err="1">
                <a:latin typeface="Corbel" panose="020B0503020204020204" pitchFamily="34" charset="0"/>
              </a:rPr>
              <a:t>prinsipnya</a:t>
            </a:r>
            <a:r>
              <a:rPr lang="en-US" dirty="0">
                <a:latin typeface="Corbel" panose="020B0503020204020204" pitchFamily="34" charset="0"/>
              </a:rPr>
              <a:t> </a:t>
            </a:r>
            <a:r>
              <a:rPr lang="en-US" dirty="0" err="1">
                <a:latin typeface="Corbel" panose="020B0503020204020204" pitchFamily="34" charset="0"/>
              </a:rPr>
              <a:t>teknik</a:t>
            </a:r>
            <a:r>
              <a:rPr lang="en-US" dirty="0">
                <a:latin typeface="Corbel" panose="020B0503020204020204" pitchFamily="34" charset="0"/>
              </a:rPr>
              <a:t> cluster sampling </a:t>
            </a:r>
            <a:r>
              <a:rPr lang="en-US" dirty="0" err="1">
                <a:latin typeface="Corbel" panose="020B0503020204020204" pitchFamily="34" charset="0"/>
              </a:rPr>
              <a:t>hampir</a:t>
            </a:r>
            <a:r>
              <a:rPr lang="en-US" dirty="0">
                <a:latin typeface="Corbel" panose="020B0503020204020204" pitchFamily="34" charset="0"/>
              </a:rPr>
              <a:t> </a:t>
            </a:r>
            <a:r>
              <a:rPr lang="en-US" dirty="0" err="1">
                <a:latin typeface="Corbel" panose="020B0503020204020204" pitchFamily="34" charset="0"/>
              </a:rPr>
              <a:t>sama</a:t>
            </a:r>
            <a:r>
              <a:rPr lang="en-US" dirty="0">
                <a:latin typeface="Corbel" panose="020B0503020204020204" pitchFamily="34" charset="0"/>
              </a:rPr>
              <a:t> </a:t>
            </a:r>
            <a:r>
              <a:rPr lang="en-US" dirty="0" err="1">
                <a:latin typeface="Corbel" panose="020B0503020204020204" pitchFamily="34" charset="0"/>
              </a:rPr>
              <a:t>dengan</a:t>
            </a:r>
            <a:r>
              <a:rPr lang="en-US" dirty="0">
                <a:latin typeface="Corbel" panose="020B0503020204020204" pitchFamily="34" charset="0"/>
              </a:rPr>
              <a:t> </a:t>
            </a:r>
            <a:r>
              <a:rPr lang="en-US" dirty="0" err="1">
                <a:latin typeface="Corbel" panose="020B0503020204020204" pitchFamily="34" charset="0"/>
              </a:rPr>
              <a:t>teknik</a:t>
            </a:r>
            <a:r>
              <a:rPr lang="en-US" dirty="0">
                <a:latin typeface="Corbel" panose="020B0503020204020204" pitchFamily="34" charset="0"/>
              </a:rPr>
              <a:t> stratified. </a:t>
            </a:r>
            <a:r>
              <a:rPr lang="en-US" dirty="0" err="1">
                <a:latin typeface="Corbel" panose="020B0503020204020204" pitchFamily="34" charset="0"/>
              </a:rPr>
              <a:t>Hanya</a:t>
            </a:r>
            <a:r>
              <a:rPr lang="en-US" dirty="0">
                <a:latin typeface="Corbel" panose="020B0503020204020204" pitchFamily="34" charset="0"/>
              </a:rPr>
              <a:t> yang </a:t>
            </a:r>
            <a:r>
              <a:rPr lang="en-US" dirty="0" err="1">
                <a:latin typeface="Corbel" panose="020B0503020204020204" pitchFamily="34" charset="0"/>
              </a:rPr>
              <a:t>membedakan</a:t>
            </a:r>
            <a:r>
              <a:rPr lang="en-US" dirty="0">
                <a:latin typeface="Corbel" panose="020B0503020204020204" pitchFamily="34" charset="0"/>
              </a:rPr>
              <a:t> </a:t>
            </a:r>
            <a:r>
              <a:rPr lang="en-US" dirty="0" err="1">
                <a:latin typeface="Corbel" panose="020B0503020204020204" pitchFamily="34" charset="0"/>
              </a:rPr>
              <a:t>adalah</a:t>
            </a:r>
            <a:r>
              <a:rPr lang="en-US" dirty="0">
                <a:latin typeface="Corbel" panose="020B0503020204020204" pitchFamily="34" charset="0"/>
              </a:rPr>
              <a:t> </a:t>
            </a:r>
            <a:r>
              <a:rPr lang="en-US" dirty="0" err="1">
                <a:latin typeface="Corbel" panose="020B0503020204020204" pitchFamily="34" charset="0"/>
              </a:rPr>
              <a:t>jika</a:t>
            </a:r>
            <a:r>
              <a:rPr lang="en-US" dirty="0">
                <a:latin typeface="Corbel" panose="020B0503020204020204" pitchFamily="34" charset="0"/>
              </a:rPr>
              <a:t> </a:t>
            </a:r>
            <a:r>
              <a:rPr lang="en-US" dirty="0" err="1">
                <a:latin typeface="Corbel" panose="020B0503020204020204" pitchFamily="34" charset="0"/>
              </a:rPr>
              <a:t>pada</a:t>
            </a:r>
            <a:r>
              <a:rPr lang="en-US" dirty="0">
                <a:latin typeface="Corbel" panose="020B0503020204020204" pitchFamily="34" charset="0"/>
              </a:rPr>
              <a:t> stratified </a:t>
            </a:r>
            <a:r>
              <a:rPr lang="en-US" dirty="0" err="1">
                <a:latin typeface="Corbel" panose="020B0503020204020204" pitchFamily="34" charset="0"/>
              </a:rPr>
              <a:t>anggota</a:t>
            </a:r>
            <a:r>
              <a:rPr lang="en-US" dirty="0">
                <a:latin typeface="Corbel" panose="020B0503020204020204" pitchFamily="34" charset="0"/>
              </a:rPr>
              <a:t> </a:t>
            </a:r>
            <a:r>
              <a:rPr lang="en-US" dirty="0" err="1">
                <a:latin typeface="Corbel" panose="020B0503020204020204" pitchFamily="34" charset="0"/>
              </a:rPr>
              <a:t>populasi</a:t>
            </a:r>
            <a:r>
              <a:rPr lang="en-US" dirty="0">
                <a:latin typeface="Corbel" panose="020B0503020204020204" pitchFamily="34" charset="0"/>
              </a:rPr>
              <a:t> </a:t>
            </a:r>
            <a:r>
              <a:rPr lang="en-US" dirty="0" err="1">
                <a:latin typeface="Corbel" panose="020B0503020204020204" pitchFamily="34" charset="0"/>
              </a:rPr>
              <a:t>dalam</a:t>
            </a:r>
            <a:r>
              <a:rPr lang="en-US" dirty="0">
                <a:latin typeface="Corbel" panose="020B0503020204020204" pitchFamily="34" charset="0"/>
              </a:rPr>
              <a:t> </a:t>
            </a:r>
            <a:r>
              <a:rPr lang="en-US" dirty="0" err="1">
                <a:latin typeface="Corbel" panose="020B0503020204020204" pitchFamily="34" charset="0"/>
              </a:rPr>
              <a:t>satu</a:t>
            </a:r>
            <a:r>
              <a:rPr lang="en-US" dirty="0">
                <a:latin typeface="Corbel" panose="020B0503020204020204" pitchFamily="34" charset="0"/>
              </a:rPr>
              <a:t> strata  </a:t>
            </a:r>
            <a:r>
              <a:rPr lang="en-US" dirty="0" err="1">
                <a:latin typeface="Corbel" panose="020B0503020204020204" pitchFamily="34" charset="0"/>
              </a:rPr>
              <a:t>relatif</a:t>
            </a:r>
            <a:r>
              <a:rPr lang="en-US" dirty="0">
                <a:latin typeface="Corbel" panose="020B0503020204020204" pitchFamily="34" charset="0"/>
              </a:rPr>
              <a:t>  </a:t>
            </a:r>
            <a:r>
              <a:rPr lang="en-US" dirty="0" err="1">
                <a:latin typeface="Corbel" panose="020B0503020204020204" pitchFamily="34" charset="0"/>
              </a:rPr>
              <a:t>homogen</a:t>
            </a:r>
            <a:r>
              <a:rPr lang="en-US" dirty="0">
                <a:latin typeface="Corbel" panose="020B0503020204020204" pitchFamily="34" charset="0"/>
              </a:rPr>
              <a:t>  </a:t>
            </a:r>
            <a:r>
              <a:rPr lang="en-US" dirty="0" err="1">
                <a:latin typeface="Corbel" panose="020B0503020204020204" pitchFamily="34" charset="0"/>
              </a:rPr>
              <a:t>sedangkan</a:t>
            </a:r>
            <a:r>
              <a:rPr lang="en-US" dirty="0">
                <a:latin typeface="Corbel" panose="020B0503020204020204" pitchFamily="34" charset="0"/>
              </a:rPr>
              <a:t>  </a:t>
            </a:r>
            <a:r>
              <a:rPr lang="en-US" dirty="0" err="1">
                <a:latin typeface="Corbel" panose="020B0503020204020204" pitchFamily="34" charset="0"/>
              </a:rPr>
              <a:t>pada</a:t>
            </a:r>
            <a:r>
              <a:rPr lang="en-US" dirty="0">
                <a:latin typeface="Corbel" panose="020B0503020204020204" pitchFamily="34" charset="0"/>
              </a:rPr>
              <a:t>  cluster  sampling  </a:t>
            </a:r>
            <a:r>
              <a:rPr lang="en-US" dirty="0" err="1">
                <a:latin typeface="Corbel" panose="020B0503020204020204" pitchFamily="34" charset="0"/>
              </a:rPr>
              <a:t>anggota</a:t>
            </a:r>
            <a:r>
              <a:rPr lang="en-US" dirty="0">
                <a:latin typeface="Corbel" panose="020B0503020204020204" pitchFamily="34" charset="0"/>
              </a:rPr>
              <a:t>  </a:t>
            </a:r>
            <a:r>
              <a:rPr lang="en-US" dirty="0" err="1">
                <a:latin typeface="Corbel" panose="020B0503020204020204" pitchFamily="34" charset="0"/>
              </a:rPr>
              <a:t>dalam</a:t>
            </a:r>
            <a:r>
              <a:rPr lang="en-US" dirty="0">
                <a:latin typeface="Corbel" panose="020B0503020204020204" pitchFamily="34" charset="0"/>
              </a:rPr>
              <a:t>  </a:t>
            </a:r>
            <a:r>
              <a:rPr lang="en-US" dirty="0" err="1" smtClean="0">
                <a:latin typeface="Corbel" panose="020B0503020204020204" pitchFamily="34" charset="0"/>
              </a:rPr>
              <a:t>satu</a:t>
            </a:r>
            <a:r>
              <a:rPr lang="en-US" dirty="0" smtClean="0">
                <a:latin typeface="Corbel" panose="020B0503020204020204" pitchFamily="34" charset="0"/>
              </a:rPr>
              <a:t> cluster </a:t>
            </a:r>
            <a:r>
              <a:rPr lang="en-US" dirty="0" err="1">
                <a:latin typeface="Corbel" panose="020B0503020204020204" pitchFamily="34" charset="0"/>
              </a:rPr>
              <a:t>bersifat</a:t>
            </a:r>
            <a:r>
              <a:rPr lang="en-US" dirty="0">
                <a:latin typeface="Corbel" panose="020B0503020204020204" pitchFamily="34" charset="0"/>
              </a:rPr>
              <a:t> </a:t>
            </a:r>
            <a:r>
              <a:rPr lang="en-US" dirty="0" err="1">
                <a:latin typeface="Corbel" panose="020B0503020204020204" pitchFamily="34" charset="0"/>
              </a:rPr>
              <a:t>heterogen</a:t>
            </a:r>
            <a:endParaRPr lang="id-ID" dirty="0" smtClean="0">
              <a:latin typeface="Corbel" panose="020B0503020204020204" pitchFamily="34" charset="0"/>
            </a:endParaRPr>
          </a:p>
        </p:txBody>
      </p:sp>
      <p:sp>
        <p:nvSpPr>
          <p:cNvPr id="105476" name="Slide Number Placeholder 4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432FD1E-BF1C-4D9E-8782-F595798456CC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en-US" smtClean="0"/>
          </a:p>
        </p:txBody>
      </p:sp>
      <p:sp>
        <p:nvSpPr>
          <p:cNvPr id="91" name="Title 1"/>
          <p:cNvSpPr>
            <a:spLocks noGrp="1"/>
          </p:cNvSpPr>
          <p:nvPr>
            <p:ph type="title"/>
          </p:nvPr>
        </p:nvSpPr>
        <p:spPr>
          <a:xfrm>
            <a:off x="433388" y="152400"/>
            <a:ext cx="8229600" cy="639762"/>
          </a:xfrm>
          <a:solidFill>
            <a:schemeClr val="accent3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>
              <a:defRPr/>
            </a:pPr>
            <a:r>
              <a:rPr lang="id-ID" sz="2000" b="1" cap="small" dirty="0"/>
              <a:t>Cluster random sampling</a:t>
            </a:r>
            <a:endParaRPr lang="en-US" sz="2000" b="1" cap="small" dirty="0" smtClean="0"/>
          </a:p>
        </p:txBody>
      </p:sp>
    </p:spTree>
    <p:extLst>
      <p:ext uri="{BB962C8B-B14F-4D97-AF65-F5344CB8AC3E}">
        <p14:creationId xmlns:p14="http://schemas.microsoft.com/office/powerpoint/2010/main" val="231227407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Rectangle 91"/>
          <p:cNvSpPr/>
          <p:nvPr/>
        </p:nvSpPr>
        <p:spPr>
          <a:xfrm>
            <a:off x="457200" y="1219200"/>
            <a:ext cx="8229600" cy="533400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5689698"/>
              </p:ext>
            </p:extLst>
          </p:nvPr>
        </p:nvGraphicFramePr>
        <p:xfrm>
          <a:off x="1530350" y="2708275"/>
          <a:ext cx="5867400" cy="536576"/>
        </p:xfrm>
        <a:graphic>
          <a:graphicData uri="http://schemas.openxmlformats.org/drawingml/2006/table">
            <a:tbl>
              <a:tblPr/>
              <a:tblGrid>
                <a:gridCol w="733425"/>
                <a:gridCol w="733425"/>
                <a:gridCol w="733425"/>
                <a:gridCol w="733425"/>
                <a:gridCol w="733425"/>
                <a:gridCol w="733425"/>
                <a:gridCol w="733425"/>
                <a:gridCol w="733425"/>
              </a:tblGrid>
              <a:tr h="26828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45720" marR="45720" marT="27438" marB="27438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45720" marR="45720" marT="27438" marB="27438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marL="45720" marR="45720" marT="27438" marB="27438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4</a:t>
                      </a:r>
                    </a:p>
                  </a:txBody>
                  <a:tcPr marL="45720" marR="45720" marT="27438" marB="27438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5</a:t>
                      </a:r>
                    </a:p>
                  </a:txBody>
                  <a:tcPr marL="45720" marR="45720" marT="27438" marB="27438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6</a:t>
                      </a:r>
                    </a:p>
                  </a:txBody>
                  <a:tcPr marL="45720" marR="45720" marT="27438" marB="27438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latin typeface="+mn-lt"/>
                        </a:rPr>
                        <a:t>7</a:t>
                      </a:r>
                    </a:p>
                  </a:txBody>
                  <a:tcPr marL="45720" marR="45720" marT="27438" marB="27438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8</a:t>
                      </a:r>
                    </a:p>
                  </a:txBody>
                  <a:tcPr marL="45720" marR="45720" marT="27438" marB="27438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28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M</a:t>
                      </a:r>
                      <a:r>
                        <a:rPr lang="en-US" sz="1400" b="0" i="0" u="none" strike="noStrike" baseline="-25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1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marT="27438" marB="27438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M</a:t>
                      </a:r>
                      <a:r>
                        <a:rPr lang="en-US" sz="1400" b="0" i="0" u="none" strike="noStrike" baseline="-25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2</a:t>
                      </a:r>
                      <a:endParaRPr lang="en-US" sz="1400" b="0" i="0" u="none" strike="noStrike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marT="27438" marB="27438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M</a:t>
                      </a:r>
                      <a:r>
                        <a:rPr lang="en-US" sz="1400" b="0" i="0" u="none" strike="noStrike" baseline="-25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3</a:t>
                      </a:r>
                      <a:endParaRPr lang="en-US" sz="1400" b="0" i="0" u="none" strike="noStrike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marT="27438" marB="27438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M</a:t>
                      </a:r>
                      <a:r>
                        <a:rPr lang="en-US" sz="1400" b="0" i="0" u="none" strike="noStrike" baseline="-25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4</a:t>
                      </a:r>
                      <a:endParaRPr lang="en-US" sz="1400" b="0" i="0" u="none" strike="noStrike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marT="27438" marB="27438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M</a:t>
                      </a:r>
                      <a:r>
                        <a:rPr lang="en-US" sz="1400" b="0" i="0" u="none" strike="noStrike" baseline="-25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5</a:t>
                      </a:r>
                      <a:endParaRPr lang="en-US" sz="1400" b="0" i="0" u="none" strike="noStrike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marT="27438" marB="27438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M</a:t>
                      </a:r>
                      <a:r>
                        <a:rPr lang="en-US" sz="1400" b="0" i="0" u="none" strike="noStrike" baseline="-25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6</a:t>
                      </a:r>
                      <a:endParaRPr lang="en-US" sz="1400" b="0" i="0" u="none" strike="noStrike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marT="27438" marB="27438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M</a:t>
                      </a:r>
                      <a:r>
                        <a:rPr lang="en-US" sz="1400" b="0" i="0" u="none" strike="noStrike" baseline="-25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7</a:t>
                      </a:r>
                      <a:endParaRPr lang="en-US" sz="1400" b="0" i="0" u="none" strike="noStrike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marT="27438" marB="27438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M</a:t>
                      </a:r>
                      <a:r>
                        <a:rPr lang="en-US" sz="1400" b="0" i="0" u="none" strike="noStrike" baseline="-25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8</a:t>
                      </a:r>
                    </a:p>
                  </a:txBody>
                  <a:tcPr marL="45720" marR="45720" marT="27438" marB="27438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5476" name="Slide Number Placeholder 4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432FD1E-BF1C-4D9E-8782-F595798456CC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en-US" smtClean="0"/>
          </a:p>
        </p:txBody>
      </p:sp>
      <p:grpSp>
        <p:nvGrpSpPr>
          <p:cNvPr id="105505" name="Group 213"/>
          <p:cNvGrpSpPr>
            <a:grpSpLocks/>
          </p:cNvGrpSpPr>
          <p:nvPr/>
        </p:nvGrpSpPr>
        <p:grpSpPr bwMode="auto">
          <a:xfrm>
            <a:off x="549275" y="1697038"/>
            <a:ext cx="8353425" cy="4114800"/>
            <a:chOff x="314325" y="1556646"/>
            <a:chExt cx="8353425" cy="4115015"/>
          </a:xfrm>
        </p:grpSpPr>
        <p:grpSp>
          <p:nvGrpSpPr>
            <p:cNvPr id="105506" name="Group 145"/>
            <p:cNvGrpSpPr>
              <a:grpSpLocks/>
            </p:cNvGrpSpPr>
            <p:nvPr/>
          </p:nvGrpSpPr>
          <p:grpSpPr bwMode="auto">
            <a:xfrm>
              <a:off x="1660070" y="1556646"/>
              <a:ext cx="5509080" cy="3828154"/>
              <a:chOff x="1660070" y="1556646"/>
              <a:chExt cx="5509080" cy="3828154"/>
            </a:xfrm>
          </p:grpSpPr>
          <p:grpSp>
            <p:nvGrpSpPr>
              <p:cNvPr id="105518" name="Group 53"/>
              <p:cNvGrpSpPr>
                <a:grpSpLocks/>
              </p:cNvGrpSpPr>
              <p:nvPr/>
            </p:nvGrpSpPr>
            <p:grpSpPr bwMode="auto">
              <a:xfrm>
                <a:off x="1748788" y="3086092"/>
                <a:ext cx="1295400" cy="819791"/>
                <a:chOff x="1943098" y="3429000"/>
                <a:chExt cx="1295400" cy="819791"/>
              </a:xfrm>
            </p:grpSpPr>
            <p:grpSp>
              <p:nvGrpSpPr>
                <p:cNvPr id="105585" name="Group 49"/>
                <p:cNvGrpSpPr>
                  <a:grpSpLocks/>
                </p:cNvGrpSpPr>
                <p:nvPr/>
              </p:nvGrpSpPr>
              <p:grpSpPr bwMode="auto">
                <a:xfrm>
                  <a:off x="1943098" y="3659973"/>
                  <a:ext cx="1295400" cy="588818"/>
                  <a:chOff x="1905000" y="3581400"/>
                  <a:chExt cx="1295400" cy="588818"/>
                </a:xfrm>
              </p:grpSpPr>
              <p:sp>
                <p:nvSpPr>
                  <p:cNvPr id="47" name="Rectangle 46"/>
                  <p:cNvSpPr/>
                  <p:nvPr/>
                </p:nvSpPr>
                <p:spPr>
                  <a:xfrm>
                    <a:off x="1905637" y="3581610"/>
                    <a:ext cx="1295400" cy="588994"/>
                  </a:xfrm>
                  <a:prstGeom prst="rect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49" name="TextBox 48"/>
                  <p:cNvSpPr txBox="1"/>
                  <p:nvPr/>
                </p:nvSpPr>
                <p:spPr>
                  <a:xfrm>
                    <a:off x="1977075" y="3616537"/>
                    <a:ext cx="1154112" cy="522315"/>
                  </a:xfrm>
                  <a:prstGeom prst="rect">
                    <a:avLst/>
                  </a:prstGeom>
                  <a:noFill/>
                </p:spPr>
                <p:txBody>
                  <a:bodyPr>
                    <a:spAutoFit/>
                  </a:bodyPr>
                  <a:lstStyle/>
                  <a:p>
                    <a:pPr algn="ctr">
                      <a:defRPr/>
                    </a:pPr>
                    <a:r>
                      <a:rPr lang="en-US" sz="1400" dirty="0">
                        <a:latin typeface="+mn-lt"/>
                      </a:rPr>
                      <a:t>cluster</a:t>
                    </a:r>
                  </a:p>
                  <a:p>
                    <a:pPr algn="ctr">
                      <a:defRPr/>
                    </a:pPr>
                    <a:r>
                      <a:rPr lang="en-US" sz="1400" dirty="0" err="1">
                        <a:latin typeface="+mn-lt"/>
                      </a:rPr>
                      <a:t>terpilih</a:t>
                    </a:r>
                    <a:endParaRPr lang="en-US" sz="1400" dirty="0">
                      <a:latin typeface="+mn-lt"/>
                    </a:endParaRPr>
                  </a:p>
                </p:txBody>
              </p:sp>
            </p:grpSp>
            <p:cxnSp>
              <p:nvCxnSpPr>
                <p:cNvPr id="52" name="Straight Connector 51"/>
                <p:cNvCxnSpPr/>
                <p:nvPr/>
              </p:nvCxnSpPr>
              <p:spPr>
                <a:xfrm rot="5400000" flipH="1" flipV="1">
                  <a:off x="2477923" y="3541908"/>
                  <a:ext cx="228612" cy="1588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5519" name="Group 54"/>
              <p:cNvGrpSpPr>
                <a:grpSpLocks/>
              </p:cNvGrpSpPr>
              <p:nvPr/>
            </p:nvGrpSpPr>
            <p:grpSpPr bwMode="auto">
              <a:xfrm>
                <a:off x="3214689" y="3088626"/>
                <a:ext cx="1295400" cy="819791"/>
                <a:chOff x="1943098" y="3429000"/>
                <a:chExt cx="1295400" cy="819791"/>
              </a:xfrm>
            </p:grpSpPr>
            <p:grpSp>
              <p:nvGrpSpPr>
                <p:cNvPr id="105581" name="Group 49"/>
                <p:cNvGrpSpPr>
                  <a:grpSpLocks/>
                </p:cNvGrpSpPr>
                <p:nvPr/>
              </p:nvGrpSpPr>
              <p:grpSpPr bwMode="auto">
                <a:xfrm>
                  <a:off x="1943098" y="3659973"/>
                  <a:ext cx="1295400" cy="588818"/>
                  <a:chOff x="1905000" y="3581400"/>
                  <a:chExt cx="1295400" cy="588818"/>
                </a:xfrm>
              </p:grpSpPr>
              <p:sp>
                <p:nvSpPr>
                  <p:cNvPr id="58" name="Rectangle 57"/>
                  <p:cNvSpPr/>
                  <p:nvPr/>
                </p:nvSpPr>
                <p:spPr>
                  <a:xfrm>
                    <a:off x="1904999" y="3580664"/>
                    <a:ext cx="1295400" cy="588993"/>
                  </a:xfrm>
                  <a:prstGeom prst="rect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59" name="TextBox 58"/>
                  <p:cNvSpPr txBox="1"/>
                  <p:nvPr/>
                </p:nvSpPr>
                <p:spPr>
                  <a:xfrm>
                    <a:off x="1976436" y="3615591"/>
                    <a:ext cx="1154113" cy="522314"/>
                  </a:xfrm>
                  <a:prstGeom prst="rect">
                    <a:avLst/>
                  </a:prstGeom>
                  <a:noFill/>
                </p:spPr>
                <p:txBody>
                  <a:bodyPr>
                    <a:spAutoFit/>
                  </a:bodyPr>
                  <a:lstStyle/>
                  <a:p>
                    <a:pPr algn="ctr">
                      <a:defRPr/>
                    </a:pPr>
                    <a:r>
                      <a:rPr lang="en-US" sz="1400" dirty="0">
                        <a:latin typeface="+mn-lt"/>
                      </a:rPr>
                      <a:t>cluster</a:t>
                    </a:r>
                  </a:p>
                  <a:p>
                    <a:pPr algn="ctr">
                      <a:defRPr/>
                    </a:pPr>
                    <a:r>
                      <a:rPr lang="en-US" sz="1400" dirty="0" err="1">
                        <a:latin typeface="+mn-lt"/>
                      </a:rPr>
                      <a:t>terpilih</a:t>
                    </a:r>
                    <a:endParaRPr lang="en-US" sz="1400" dirty="0">
                      <a:latin typeface="+mn-lt"/>
                    </a:endParaRPr>
                  </a:p>
                </p:txBody>
              </p:sp>
            </p:grpSp>
            <p:cxnSp>
              <p:nvCxnSpPr>
                <p:cNvPr id="57" name="Straight Connector 56"/>
                <p:cNvCxnSpPr/>
                <p:nvPr/>
              </p:nvCxnSpPr>
              <p:spPr>
                <a:xfrm rot="5400000" flipH="1" flipV="1">
                  <a:off x="2477285" y="3542549"/>
                  <a:ext cx="228612" cy="1587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5520" name="Group 59"/>
              <p:cNvGrpSpPr>
                <a:grpSpLocks/>
              </p:cNvGrpSpPr>
              <p:nvPr/>
            </p:nvGrpSpPr>
            <p:grpSpPr bwMode="auto">
              <a:xfrm>
                <a:off x="5411157" y="3086092"/>
                <a:ext cx="1295400" cy="819791"/>
                <a:chOff x="1943098" y="3429000"/>
                <a:chExt cx="1295400" cy="819791"/>
              </a:xfrm>
            </p:grpSpPr>
            <p:grpSp>
              <p:nvGrpSpPr>
                <p:cNvPr id="105577" name="Group 49"/>
                <p:cNvGrpSpPr>
                  <a:grpSpLocks/>
                </p:cNvGrpSpPr>
                <p:nvPr/>
              </p:nvGrpSpPr>
              <p:grpSpPr bwMode="auto">
                <a:xfrm>
                  <a:off x="1943098" y="3659973"/>
                  <a:ext cx="1295400" cy="588818"/>
                  <a:chOff x="1905000" y="3581400"/>
                  <a:chExt cx="1295400" cy="588818"/>
                </a:xfrm>
              </p:grpSpPr>
              <p:sp>
                <p:nvSpPr>
                  <p:cNvPr id="63" name="Rectangle 62"/>
                  <p:cNvSpPr/>
                  <p:nvPr/>
                </p:nvSpPr>
                <p:spPr>
                  <a:xfrm>
                    <a:off x="1905631" y="3581610"/>
                    <a:ext cx="1295400" cy="588994"/>
                  </a:xfrm>
                  <a:prstGeom prst="rect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64" name="TextBox 63"/>
                  <p:cNvSpPr txBox="1"/>
                  <p:nvPr/>
                </p:nvSpPr>
                <p:spPr>
                  <a:xfrm>
                    <a:off x="1977068" y="3616537"/>
                    <a:ext cx="1154113" cy="522315"/>
                  </a:xfrm>
                  <a:prstGeom prst="rect">
                    <a:avLst/>
                  </a:prstGeom>
                  <a:noFill/>
                </p:spPr>
                <p:txBody>
                  <a:bodyPr>
                    <a:spAutoFit/>
                  </a:bodyPr>
                  <a:lstStyle/>
                  <a:p>
                    <a:pPr algn="ctr">
                      <a:defRPr/>
                    </a:pPr>
                    <a:r>
                      <a:rPr lang="en-US" sz="1400" dirty="0">
                        <a:latin typeface="+mn-lt"/>
                      </a:rPr>
                      <a:t>cluster</a:t>
                    </a:r>
                  </a:p>
                  <a:p>
                    <a:pPr algn="ctr">
                      <a:defRPr/>
                    </a:pPr>
                    <a:r>
                      <a:rPr lang="en-US" sz="1400" dirty="0" err="1">
                        <a:latin typeface="+mn-lt"/>
                      </a:rPr>
                      <a:t>terpilih</a:t>
                    </a:r>
                    <a:endParaRPr lang="en-US" sz="1400" dirty="0">
                      <a:latin typeface="+mn-lt"/>
                    </a:endParaRPr>
                  </a:p>
                </p:txBody>
              </p:sp>
            </p:grpSp>
            <p:cxnSp>
              <p:nvCxnSpPr>
                <p:cNvPr id="62" name="Straight Connector 61"/>
                <p:cNvCxnSpPr/>
                <p:nvPr/>
              </p:nvCxnSpPr>
              <p:spPr>
                <a:xfrm rot="5400000" flipH="1" flipV="1">
                  <a:off x="2477917" y="3541908"/>
                  <a:ext cx="228612" cy="1587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5521" name="Group 90"/>
              <p:cNvGrpSpPr>
                <a:grpSpLocks/>
              </p:cNvGrpSpPr>
              <p:nvPr/>
            </p:nvGrpSpPr>
            <p:grpSpPr bwMode="auto">
              <a:xfrm>
                <a:off x="1676400" y="3905228"/>
                <a:ext cx="1434140" cy="525035"/>
                <a:chOff x="1600200" y="4724400"/>
                <a:chExt cx="1434140" cy="525035"/>
              </a:xfrm>
            </p:grpSpPr>
            <p:cxnSp>
              <p:nvCxnSpPr>
                <p:cNvPr id="84" name="Straight Connector 83"/>
                <p:cNvCxnSpPr/>
                <p:nvPr/>
              </p:nvCxnSpPr>
              <p:spPr>
                <a:xfrm rot="5400000" flipH="1" flipV="1">
                  <a:off x="2686041" y="4906425"/>
                  <a:ext cx="366732" cy="1587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0" name="Straight Connector 79"/>
                <p:cNvCxnSpPr/>
                <p:nvPr/>
              </p:nvCxnSpPr>
              <p:spPr>
                <a:xfrm rot="5400000" flipH="1" flipV="1">
                  <a:off x="1601778" y="4909601"/>
                  <a:ext cx="366732" cy="1588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8" name="Rectangle 67"/>
                <p:cNvSpPr>
                  <a:spLocks noChangeAspect="1"/>
                </p:cNvSpPr>
                <p:nvPr/>
              </p:nvSpPr>
              <p:spPr>
                <a:xfrm>
                  <a:off x="1600200" y="5082646"/>
                  <a:ext cx="366713" cy="16669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70" name="Rectangle 69"/>
                <p:cNvSpPr>
                  <a:spLocks noChangeAspect="1"/>
                </p:cNvSpPr>
                <p:nvPr/>
              </p:nvSpPr>
              <p:spPr>
                <a:xfrm>
                  <a:off x="2668588" y="5082646"/>
                  <a:ext cx="382587" cy="16669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cxnSp>
              <p:nvCxnSpPr>
                <p:cNvPr id="83" name="Straight Connector 82"/>
                <p:cNvCxnSpPr/>
                <p:nvPr/>
              </p:nvCxnSpPr>
              <p:spPr>
                <a:xfrm rot="5400000" flipH="1" flipV="1">
                  <a:off x="2135178" y="4906425"/>
                  <a:ext cx="366732" cy="1588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5" name="Rectangle 74"/>
                <p:cNvSpPr>
                  <a:spLocks noChangeAspect="1"/>
                </p:cNvSpPr>
                <p:nvPr/>
              </p:nvSpPr>
              <p:spPr>
                <a:xfrm>
                  <a:off x="2135188" y="5082646"/>
                  <a:ext cx="366712" cy="166697"/>
                </a:xfrm>
                <a:prstGeom prst="rect">
                  <a:avLst/>
                </a:prstGeom>
                <a:solidFill>
                  <a:schemeClr val="bg1">
                    <a:lumMod val="75000"/>
                    <a:lumOff val="2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105522" name="Group 91"/>
              <p:cNvGrpSpPr>
                <a:grpSpLocks/>
              </p:cNvGrpSpPr>
              <p:nvPr/>
            </p:nvGrpSpPr>
            <p:grpSpPr bwMode="auto">
              <a:xfrm>
                <a:off x="3375658" y="3905244"/>
                <a:ext cx="975360" cy="525035"/>
                <a:chOff x="3505200" y="4724400"/>
                <a:chExt cx="975360" cy="525035"/>
              </a:xfrm>
            </p:grpSpPr>
            <p:cxnSp>
              <p:nvCxnSpPr>
                <p:cNvPr id="86" name="Straight Connector 85"/>
                <p:cNvCxnSpPr/>
                <p:nvPr/>
              </p:nvCxnSpPr>
              <p:spPr>
                <a:xfrm rot="5400000" flipH="1" flipV="1">
                  <a:off x="4117333" y="4906409"/>
                  <a:ext cx="366732" cy="1587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1" name="Rectangle 70"/>
                <p:cNvSpPr>
                  <a:spLocks noChangeAspect="1"/>
                </p:cNvSpPr>
                <p:nvPr/>
              </p:nvSpPr>
              <p:spPr>
                <a:xfrm>
                  <a:off x="4115755" y="5082630"/>
                  <a:ext cx="365125" cy="16669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cxnSp>
              <p:nvCxnSpPr>
                <p:cNvPr id="85" name="Straight Connector 84"/>
                <p:cNvCxnSpPr/>
                <p:nvPr/>
              </p:nvCxnSpPr>
              <p:spPr>
                <a:xfrm rot="5400000" flipH="1" flipV="1">
                  <a:off x="3523608" y="4906409"/>
                  <a:ext cx="366732" cy="1587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3" name="Rectangle 72"/>
                <p:cNvSpPr>
                  <a:spLocks noChangeAspect="1"/>
                </p:cNvSpPr>
                <p:nvPr/>
              </p:nvSpPr>
              <p:spPr>
                <a:xfrm>
                  <a:off x="3522030" y="5082630"/>
                  <a:ext cx="349250" cy="16669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105523" name="Group 93"/>
              <p:cNvGrpSpPr>
                <a:grpSpLocks/>
              </p:cNvGrpSpPr>
              <p:nvPr/>
            </p:nvGrpSpPr>
            <p:grpSpPr bwMode="auto">
              <a:xfrm>
                <a:off x="5248274" y="3904083"/>
                <a:ext cx="1618261" cy="525035"/>
                <a:chOff x="5205407" y="3980291"/>
                <a:chExt cx="1618261" cy="525035"/>
              </a:xfrm>
            </p:grpSpPr>
            <p:cxnSp>
              <p:nvCxnSpPr>
                <p:cNvPr id="87" name="Straight Connector 86"/>
                <p:cNvCxnSpPr/>
                <p:nvPr/>
              </p:nvCxnSpPr>
              <p:spPr>
                <a:xfrm rot="5400000" flipH="1" flipV="1">
                  <a:off x="5199048" y="4153936"/>
                  <a:ext cx="382607" cy="1588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8" name="Straight Connector 87"/>
                <p:cNvCxnSpPr/>
                <p:nvPr/>
              </p:nvCxnSpPr>
              <p:spPr>
                <a:xfrm rot="5400000" flipH="1" flipV="1">
                  <a:off x="5622911" y="4153936"/>
                  <a:ext cx="382607" cy="1587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9" name="Straight Connector 88"/>
                <p:cNvCxnSpPr/>
                <p:nvPr/>
              </p:nvCxnSpPr>
              <p:spPr>
                <a:xfrm rot="5400000" flipH="1" flipV="1">
                  <a:off x="6042011" y="4153936"/>
                  <a:ext cx="382607" cy="1587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Straight Connector 89"/>
                <p:cNvCxnSpPr/>
                <p:nvPr/>
              </p:nvCxnSpPr>
              <p:spPr>
                <a:xfrm rot="5400000" flipH="1" flipV="1">
                  <a:off x="6451586" y="4153936"/>
                  <a:ext cx="382607" cy="1587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8" name="Rectangle 77"/>
                <p:cNvSpPr>
                  <a:spLocks noChangeAspect="1"/>
                </p:cNvSpPr>
                <p:nvPr/>
              </p:nvSpPr>
              <p:spPr>
                <a:xfrm>
                  <a:off x="5205408" y="4338095"/>
                  <a:ext cx="365125" cy="166696"/>
                </a:xfrm>
                <a:prstGeom prst="rect">
                  <a:avLst/>
                </a:prstGeom>
                <a:solidFill>
                  <a:schemeClr val="bg1">
                    <a:lumMod val="75000"/>
                    <a:lumOff val="2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74" name="Rectangle 73"/>
                <p:cNvSpPr>
                  <a:spLocks noChangeAspect="1"/>
                </p:cNvSpPr>
                <p:nvPr/>
              </p:nvSpPr>
              <p:spPr>
                <a:xfrm>
                  <a:off x="5629271" y="4338095"/>
                  <a:ext cx="365125" cy="166696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77" name="Rectangle 76"/>
                <p:cNvSpPr>
                  <a:spLocks noChangeAspect="1"/>
                </p:cNvSpPr>
                <p:nvPr/>
              </p:nvSpPr>
              <p:spPr>
                <a:xfrm>
                  <a:off x="6048371" y="4338095"/>
                  <a:ext cx="365125" cy="166696"/>
                </a:xfrm>
                <a:prstGeom prst="rect">
                  <a:avLst/>
                </a:prstGeom>
                <a:solidFill>
                  <a:schemeClr val="bg1">
                    <a:lumMod val="75000"/>
                    <a:lumOff val="2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72" name="Rectangle 71"/>
                <p:cNvSpPr>
                  <a:spLocks noChangeAspect="1"/>
                </p:cNvSpPr>
                <p:nvPr/>
              </p:nvSpPr>
              <p:spPr>
                <a:xfrm>
                  <a:off x="6457946" y="4338095"/>
                  <a:ext cx="365125" cy="166696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105524" name="Group 43"/>
              <p:cNvGrpSpPr>
                <a:grpSpLocks/>
              </p:cNvGrpSpPr>
              <p:nvPr/>
            </p:nvGrpSpPr>
            <p:grpSpPr bwMode="auto">
              <a:xfrm>
                <a:off x="1660070" y="1556646"/>
                <a:ext cx="5138061" cy="957954"/>
                <a:chOff x="1660070" y="1556646"/>
                <a:chExt cx="5138061" cy="957954"/>
              </a:xfrm>
            </p:grpSpPr>
            <p:cxnSp>
              <p:nvCxnSpPr>
                <p:cNvPr id="21" name="Straight Arrow Connector 20"/>
                <p:cNvCxnSpPr>
                  <a:stCxn id="6" idx="2"/>
                </p:cNvCxnSpPr>
                <p:nvPr/>
              </p:nvCxnSpPr>
              <p:spPr>
                <a:xfrm rot="5400000">
                  <a:off x="2663810" y="942318"/>
                  <a:ext cx="568355" cy="2574925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Straight Arrow Connector 22"/>
                <p:cNvCxnSpPr>
                  <a:stCxn id="6" idx="2"/>
                </p:cNvCxnSpPr>
                <p:nvPr/>
              </p:nvCxnSpPr>
              <p:spPr>
                <a:xfrm rot="5400000">
                  <a:off x="3028141" y="1306650"/>
                  <a:ext cx="568355" cy="1846262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" name="Straight Arrow Connector 25"/>
                <p:cNvCxnSpPr>
                  <a:stCxn id="6" idx="2"/>
                </p:cNvCxnSpPr>
                <p:nvPr/>
              </p:nvCxnSpPr>
              <p:spPr>
                <a:xfrm rot="5400000">
                  <a:off x="3398822" y="1677331"/>
                  <a:ext cx="568355" cy="1104900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Straight Arrow Connector 28"/>
                <p:cNvCxnSpPr>
                  <a:stCxn id="6" idx="2"/>
                </p:cNvCxnSpPr>
                <p:nvPr/>
              </p:nvCxnSpPr>
              <p:spPr>
                <a:xfrm rot="5400000">
                  <a:off x="3763154" y="2041662"/>
                  <a:ext cx="568355" cy="376237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Straight Arrow Connector 31"/>
                <p:cNvCxnSpPr>
                  <a:stCxn id="6" idx="2"/>
                </p:cNvCxnSpPr>
                <p:nvPr/>
              </p:nvCxnSpPr>
              <p:spPr>
                <a:xfrm rot="16200000" flipH="1">
                  <a:off x="4133041" y="2048012"/>
                  <a:ext cx="557242" cy="352425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Straight Arrow Connector 34"/>
                <p:cNvCxnSpPr>
                  <a:stCxn id="6" idx="2"/>
                </p:cNvCxnSpPr>
                <p:nvPr/>
              </p:nvCxnSpPr>
              <p:spPr>
                <a:xfrm rot="16200000" flipH="1">
                  <a:off x="4498166" y="1682887"/>
                  <a:ext cx="557242" cy="1082675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Arrow Connector 37"/>
                <p:cNvCxnSpPr>
                  <a:stCxn id="6" idx="2"/>
                </p:cNvCxnSpPr>
                <p:nvPr/>
              </p:nvCxnSpPr>
              <p:spPr>
                <a:xfrm rot="16200000" flipH="1">
                  <a:off x="4868054" y="1312999"/>
                  <a:ext cx="568355" cy="1833563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Arrow Connector 40"/>
                <p:cNvCxnSpPr>
                  <a:stCxn id="6" idx="2"/>
                </p:cNvCxnSpPr>
                <p:nvPr/>
              </p:nvCxnSpPr>
              <p:spPr>
                <a:xfrm rot="16200000" flipH="1">
                  <a:off x="5232385" y="948668"/>
                  <a:ext cx="568355" cy="2562225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05556" name="Group 7"/>
                <p:cNvGrpSpPr>
                  <a:grpSpLocks/>
                </p:cNvGrpSpPr>
                <p:nvPr/>
              </p:nvGrpSpPr>
              <p:grpSpPr bwMode="auto">
                <a:xfrm>
                  <a:off x="3548742" y="1556646"/>
                  <a:ext cx="1371600" cy="474010"/>
                  <a:chOff x="4038600" y="1447800"/>
                  <a:chExt cx="1371600" cy="474010"/>
                </a:xfrm>
              </p:grpSpPr>
              <p:sp>
                <p:nvSpPr>
                  <p:cNvPr id="5" name="Oval 5"/>
                  <p:cNvSpPr/>
                  <p:nvPr/>
                </p:nvSpPr>
                <p:spPr bwMode="auto">
                  <a:xfrm>
                    <a:off x="4038600" y="1447800"/>
                    <a:ext cx="1371600" cy="474010"/>
                  </a:xfrm>
                  <a:prstGeom prst="ellipse">
                    <a:avLst/>
                  </a:prstGeom>
                </p:spPr>
                <p:style>
                  <a:lnRef idx="0">
                    <a:schemeClr val="lt1">
                      <a:hueOff val="0"/>
                      <a:satOff val="0"/>
                      <a:lumOff val="0"/>
                      <a:alphaOff val="0"/>
                    </a:schemeClr>
                  </a:lnRef>
                  <a:fillRef idx="3">
                    <a:schemeClr val="accent2">
                      <a:hueOff val="-4331455"/>
                      <a:satOff val="3914"/>
                      <a:lumOff val="442"/>
                      <a:alphaOff val="0"/>
                    </a:schemeClr>
                  </a:fillRef>
                  <a:effectRef idx="2">
                    <a:schemeClr val="accent2">
                      <a:hueOff val="-4331455"/>
                      <a:satOff val="3914"/>
                      <a:lumOff val="442"/>
                      <a:alphaOff val="0"/>
                    </a:schemeClr>
                  </a:effectRef>
                  <a:fontRef idx="minor">
                    <a:schemeClr val="lt1"/>
                  </a:fontRef>
                </p:style>
              </p:sp>
              <p:sp>
                <p:nvSpPr>
                  <p:cNvPr id="6" name="TextBox 5"/>
                  <p:cNvSpPr txBox="1"/>
                  <p:nvPr/>
                </p:nvSpPr>
                <p:spPr>
                  <a:xfrm>
                    <a:off x="4133171" y="1530354"/>
                    <a:ext cx="1201737" cy="306403"/>
                  </a:xfrm>
                  <a:prstGeom prst="rect">
                    <a:avLst/>
                  </a:prstGeom>
                  <a:noFill/>
                </p:spPr>
                <p:txBody>
                  <a:bodyPr>
                    <a:spAutoFit/>
                  </a:bodyPr>
                  <a:lstStyle/>
                  <a:p>
                    <a:pPr algn="ctr">
                      <a:defRPr/>
                    </a:pPr>
                    <a:r>
                      <a:rPr lang="en-US" sz="1400" b="1" dirty="0">
                        <a:latin typeface="+mn-lt"/>
                      </a:rPr>
                      <a:t>POPULASI</a:t>
                    </a:r>
                  </a:p>
                </p:txBody>
              </p:sp>
            </p:grpSp>
          </p:grpSp>
          <p:cxnSp>
            <p:nvCxnSpPr>
              <p:cNvPr id="109" name="Straight Connector 108"/>
              <p:cNvCxnSpPr>
                <a:stCxn id="106" idx="7"/>
                <a:endCxn id="75" idx="2"/>
              </p:cNvCxnSpPr>
              <p:nvPr/>
            </p:nvCxnSpPr>
            <p:spPr>
              <a:xfrm rot="5400000" flipH="1" flipV="1">
                <a:off x="2018492" y="4631004"/>
                <a:ext cx="576292" cy="174625"/>
              </a:xfrm>
              <a:prstGeom prst="line">
                <a:avLst/>
              </a:prstGeom>
              <a:ln w="19050">
                <a:solidFill>
                  <a:schemeClr val="bg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3" name="Straight Connector 112"/>
              <p:cNvCxnSpPr>
                <a:stCxn id="105" idx="0"/>
                <a:endCxn id="75" idx="2"/>
              </p:cNvCxnSpPr>
              <p:nvPr/>
            </p:nvCxnSpPr>
            <p:spPr>
              <a:xfrm rot="16200000" flipV="1">
                <a:off x="2148665" y="4675456"/>
                <a:ext cx="623920" cy="133350"/>
              </a:xfrm>
              <a:prstGeom prst="line">
                <a:avLst/>
              </a:prstGeom>
              <a:ln w="19050">
                <a:solidFill>
                  <a:schemeClr val="bg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Straight Connector 115"/>
              <p:cNvCxnSpPr>
                <a:stCxn id="107" idx="1"/>
                <a:endCxn id="75" idx="2"/>
              </p:cNvCxnSpPr>
              <p:nvPr/>
            </p:nvCxnSpPr>
            <p:spPr>
              <a:xfrm rot="16200000" flipV="1">
                <a:off x="2333611" y="4490510"/>
                <a:ext cx="517552" cy="396875"/>
              </a:xfrm>
              <a:prstGeom prst="line">
                <a:avLst/>
              </a:prstGeom>
              <a:ln w="19050">
                <a:solidFill>
                  <a:schemeClr val="bg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Straight Connector 118"/>
              <p:cNvCxnSpPr>
                <a:stCxn id="103" idx="7"/>
                <a:endCxn id="78" idx="2"/>
              </p:cNvCxnSpPr>
              <p:nvPr/>
            </p:nvCxnSpPr>
            <p:spPr>
              <a:xfrm rot="5400000" flipH="1" flipV="1">
                <a:off x="5133965" y="4517493"/>
                <a:ext cx="385783" cy="207963"/>
              </a:xfrm>
              <a:prstGeom prst="line">
                <a:avLst/>
              </a:prstGeom>
              <a:ln w="19050">
                <a:solidFill>
                  <a:schemeClr val="bg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" name="Straight Connector 120"/>
              <p:cNvCxnSpPr>
                <a:stCxn id="99" idx="7"/>
                <a:endCxn id="77" idx="2"/>
              </p:cNvCxnSpPr>
              <p:nvPr/>
            </p:nvCxnSpPr>
            <p:spPr>
              <a:xfrm rot="5400000" flipH="1" flipV="1">
                <a:off x="5996772" y="4492886"/>
                <a:ext cx="341331" cy="212725"/>
              </a:xfrm>
              <a:prstGeom prst="line">
                <a:avLst/>
              </a:prstGeom>
              <a:ln w="19050">
                <a:solidFill>
                  <a:schemeClr val="bg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Straight Connector 124"/>
              <p:cNvCxnSpPr>
                <a:stCxn id="104" idx="0"/>
                <a:endCxn id="78" idx="2"/>
              </p:cNvCxnSpPr>
              <p:nvPr/>
            </p:nvCxnSpPr>
            <p:spPr>
              <a:xfrm rot="5400000" flipH="1" flipV="1">
                <a:off x="5124435" y="4709586"/>
                <a:ext cx="587406" cy="25400"/>
              </a:xfrm>
              <a:prstGeom prst="line">
                <a:avLst/>
              </a:prstGeom>
              <a:ln w="19050">
                <a:solidFill>
                  <a:schemeClr val="bg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Straight Connector 129"/>
              <p:cNvCxnSpPr>
                <a:stCxn id="98" idx="7"/>
                <a:endCxn id="77" idx="2"/>
              </p:cNvCxnSpPr>
              <p:nvPr/>
            </p:nvCxnSpPr>
            <p:spPr>
              <a:xfrm rot="5400000" flipH="1" flipV="1">
                <a:off x="5923741" y="4642117"/>
                <a:ext cx="563592" cy="136525"/>
              </a:xfrm>
              <a:prstGeom prst="line">
                <a:avLst/>
              </a:prstGeom>
              <a:ln w="19050">
                <a:solidFill>
                  <a:schemeClr val="bg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Straight Connector 133"/>
              <p:cNvCxnSpPr>
                <a:stCxn id="102" idx="1"/>
                <a:endCxn id="77" idx="2"/>
              </p:cNvCxnSpPr>
              <p:nvPr/>
            </p:nvCxnSpPr>
            <p:spPr>
              <a:xfrm rot="16200000" flipV="1">
                <a:off x="6342846" y="4359537"/>
                <a:ext cx="366732" cy="504825"/>
              </a:xfrm>
              <a:prstGeom prst="line">
                <a:avLst/>
              </a:prstGeom>
              <a:ln w="19050">
                <a:solidFill>
                  <a:schemeClr val="bg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Straight Connector 136"/>
              <p:cNvCxnSpPr>
                <a:stCxn id="101" idx="1"/>
                <a:endCxn id="77" idx="2"/>
              </p:cNvCxnSpPr>
              <p:nvPr/>
            </p:nvCxnSpPr>
            <p:spPr>
              <a:xfrm rot="16200000" flipV="1">
                <a:off x="6193616" y="4508767"/>
                <a:ext cx="588994" cy="428625"/>
              </a:xfrm>
              <a:prstGeom prst="line">
                <a:avLst/>
              </a:prstGeom>
              <a:ln w="19050">
                <a:solidFill>
                  <a:schemeClr val="bg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Straight Connector 139"/>
              <p:cNvCxnSpPr>
                <a:stCxn id="100" idx="1"/>
                <a:endCxn id="77" idx="2"/>
              </p:cNvCxnSpPr>
              <p:nvPr/>
            </p:nvCxnSpPr>
            <p:spPr>
              <a:xfrm rot="16200000" flipV="1">
                <a:off x="5977710" y="4724673"/>
                <a:ext cx="792204" cy="200025"/>
              </a:xfrm>
              <a:prstGeom prst="line">
                <a:avLst/>
              </a:prstGeom>
              <a:ln w="19050">
                <a:solidFill>
                  <a:schemeClr val="bg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3" name="Straight Connector 142"/>
              <p:cNvCxnSpPr>
                <a:stCxn id="76" idx="7"/>
                <a:endCxn id="77" idx="2"/>
              </p:cNvCxnSpPr>
              <p:nvPr/>
            </p:nvCxnSpPr>
            <p:spPr>
              <a:xfrm rot="16200000" flipV="1">
                <a:off x="5901511" y="4800872"/>
                <a:ext cx="766803" cy="22225"/>
              </a:xfrm>
              <a:prstGeom prst="line">
                <a:avLst/>
              </a:prstGeom>
              <a:ln w="19050">
                <a:solidFill>
                  <a:schemeClr val="bg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6" name="Oval 75"/>
              <p:cNvSpPr/>
              <p:nvPr/>
            </p:nvSpPr>
            <p:spPr>
              <a:xfrm>
                <a:off x="5905500" y="5168397"/>
                <a:ext cx="457200" cy="182573"/>
              </a:xfrm>
              <a:prstGeom prst="ellipse">
                <a:avLst/>
              </a:prstGeom>
              <a:solidFill>
                <a:schemeClr val="bg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95" name="Oval 94"/>
              <p:cNvSpPr/>
              <p:nvPr/>
            </p:nvSpPr>
            <p:spPr>
              <a:xfrm>
                <a:off x="6477000" y="5201736"/>
                <a:ext cx="457200" cy="182572"/>
              </a:xfrm>
              <a:prstGeom prst="ellipse">
                <a:avLst/>
              </a:prstGeom>
              <a:solidFill>
                <a:schemeClr val="bg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98" name="Oval 97"/>
              <p:cNvSpPr/>
              <p:nvPr/>
            </p:nvSpPr>
            <p:spPr>
              <a:xfrm>
                <a:off x="5746750" y="4965186"/>
                <a:ext cx="457200" cy="182573"/>
              </a:xfrm>
              <a:prstGeom prst="ellipse">
                <a:avLst/>
              </a:prstGeom>
              <a:solidFill>
                <a:schemeClr val="bg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99" name="Oval 98"/>
              <p:cNvSpPr/>
              <p:nvPr/>
            </p:nvSpPr>
            <p:spPr>
              <a:xfrm>
                <a:off x="5670550" y="4742924"/>
                <a:ext cx="457200" cy="182573"/>
              </a:xfrm>
              <a:prstGeom prst="ellipse">
                <a:avLst/>
              </a:prstGeom>
              <a:solidFill>
                <a:schemeClr val="bg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0" name="Oval 99"/>
              <p:cNvSpPr/>
              <p:nvPr/>
            </p:nvSpPr>
            <p:spPr>
              <a:xfrm>
                <a:off x="6407150" y="5193798"/>
                <a:ext cx="457200" cy="182573"/>
              </a:xfrm>
              <a:prstGeom prst="ellipse">
                <a:avLst/>
              </a:prstGeom>
              <a:solidFill>
                <a:schemeClr val="bg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1" name="Oval 100"/>
              <p:cNvSpPr/>
              <p:nvPr/>
            </p:nvSpPr>
            <p:spPr>
              <a:xfrm>
                <a:off x="6635750" y="4990587"/>
                <a:ext cx="457200" cy="182573"/>
              </a:xfrm>
              <a:prstGeom prst="ellipse">
                <a:avLst/>
              </a:prstGeom>
              <a:solidFill>
                <a:schemeClr val="bg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2" name="Oval 101"/>
              <p:cNvSpPr/>
              <p:nvPr/>
            </p:nvSpPr>
            <p:spPr>
              <a:xfrm>
                <a:off x="6711950" y="4768326"/>
                <a:ext cx="457200" cy="182573"/>
              </a:xfrm>
              <a:prstGeom prst="ellipse">
                <a:avLst/>
              </a:prstGeom>
              <a:solidFill>
                <a:schemeClr val="bg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3" name="Oval 102"/>
              <p:cNvSpPr/>
              <p:nvPr/>
            </p:nvSpPr>
            <p:spPr>
              <a:xfrm>
                <a:off x="4832350" y="4787377"/>
                <a:ext cx="457200" cy="182573"/>
              </a:xfrm>
              <a:prstGeom prst="ellipse">
                <a:avLst/>
              </a:prstGeom>
              <a:solidFill>
                <a:schemeClr val="bg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4" name="Oval 103"/>
              <p:cNvSpPr/>
              <p:nvPr/>
            </p:nvSpPr>
            <p:spPr>
              <a:xfrm>
                <a:off x="5176838" y="5015989"/>
                <a:ext cx="457200" cy="182573"/>
              </a:xfrm>
              <a:prstGeom prst="ellipse">
                <a:avLst/>
              </a:prstGeom>
              <a:solidFill>
                <a:schemeClr val="bg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5" name="Oval 104"/>
              <p:cNvSpPr/>
              <p:nvPr/>
            </p:nvSpPr>
            <p:spPr>
              <a:xfrm>
                <a:off x="2298700" y="5054091"/>
                <a:ext cx="457200" cy="182573"/>
              </a:xfrm>
              <a:prstGeom prst="ellipse">
                <a:avLst/>
              </a:prstGeom>
              <a:solidFill>
                <a:schemeClr val="bg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6" name="Oval 105"/>
              <p:cNvSpPr/>
              <p:nvPr/>
            </p:nvSpPr>
            <p:spPr>
              <a:xfrm>
                <a:off x="1828800" y="4979475"/>
                <a:ext cx="457200" cy="182572"/>
              </a:xfrm>
              <a:prstGeom prst="ellipse">
                <a:avLst/>
              </a:prstGeom>
              <a:solidFill>
                <a:schemeClr val="bg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7" name="Oval 106"/>
              <p:cNvSpPr/>
              <p:nvPr/>
            </p:nvSpPr>
            <p:spPr>
              <a:xfrm>
                <a:off x="2724150" y="4920734"/>
                <a:ext cx="457200" cy="182573"/>
              </a:xfrm>
              <a:prstGeom prst="ellipse">
                <a:avLst/>
              </a:prstGeom>
              <a:solidFill>
                <a:schemeClr val="bg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47" name="TextBox 146"/>
            <p:cNvSpPr txBox="1"/>
            <p:nvPr/>
          </p:nvSpPr>
          <p:spPr>
            <a:xfrm>
              <a:off x="7162800" y="2525072"/>
              <a:ext cx="990600" cy="64614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1200" dirty="0">
                  <a:latin typeface="+mn-lt"/>
                </a:rPr>
                <a:t>N = 8</a:t>
              </a:r>
            </a:p>
            <a:p>
              <a:pPr algn="ctr">
                <a:defRPr/>
              </a:pPr>
              <a:r>
                <a:rPr lang="en-US" sz="1200" dirty="0" err="1">
                  <a:latin typeface="+mn-lt"/>
                </a:rPr>
                <a:t>banyak</a:t>
              </a:r>
              <a:endParaRPr lang="en-US" sz="1200" dirty="0">
                <a:latin typeface="+mn-lt"/>
              </a:endParaRPr>
            </a:p>
            <a:p>
              <a:pPr algn="ctr">
                <a:defRPr/>
              </a:pPr>
              <a:r>
                <a:rPr lang="en-US" sz="1200" dirty="0">
                  <a:latin typeface="+mn-lt"/>
                </a:rPr>
                <a:t>cluster</a:t>
              </a:r>
            </a:p>
          </p:txBody>
        </p:sp>
        <p:sp>
          <p:nvSpPr>
            <p:cNvPr id="148" name="TextBox 147"/>
            <p:cNvSpPr txBox="1"/>
            <p:nvPr/>
          </p:nvSpPr>
          <p:spPr>
            <a:xfrm>
              <a:off x="7048500" y="3287111"/>
              <a:ext cx="1152525" cy="64614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1200" dirty="0">
                  <a:latin typeface="+mn-lt"/>
                </a:rPr>
                <a:t>n = 3</a:t>
              </a:r>
            </a:p>
            <a:p>
              <a:pPr algn="ctr">
                <a:defRPr/>
              </a:pPr>
              <a:r>
                <a:rPr lang="en-US" sz="1200" dirty="0" err="1">
                  <a:latin typeface="+mn-lt"/>
                </a:rPr>
                <a:t>banyak</a:t>
              </a:r>
              <a:r>
                <a:rPr lang="en-US" sz="1200" dirty="0">
                  <a:latin typeface="+mn-lt"/>
                </a:rPr>
                <a:t> cluster</a:t>
              </a:r>
            </a:p>
            <a:p>
              <a:pPr algn="ctr">
                <a:defRPr/>
              </a:pPr>
              <a:r>
                <a:rPr lang="en-US" sz="1200" dirty="0" err="1">
                  <a:latin typeface="+mn-lt"/>
                </a:rPr>
                <a:t>terpilih</a:t>
              </a:r>
              <a:endParaRPr lang="en-US" sz="1200" dirty="0">
                <a:latin typeface="+mn-lt"/>
              </a:endParaRPr>
            </a:p>
          </p:txBody>
        </p:sp>
        <p:cxnSp>
          <p:nvCxnSpPr>
            <p:cNvPr id="151" name="Curved Connector 150"/>
            <p:cNvCxnSpPr/>
            <p:nvPr/>
          </p:nvCxnSpPr>
          <p:spPr>
            <a:xfrm rot="16200000" flipH="1">
              <a:off x="6688132" y="3906295"/>
              <a:ext cx="193685" cy="1022350"/>
            </a:xfrm>
            <a:prstGeom prst="curvedConnector4">
              <a:avLst>
                <a:gd name="adj1" fmla="val 92886"/>
                <a:gd name="adj2" fmla="val 68267"/>
              </a:avLst>
            </a:prstGeom>
            <a:ln w="12700">
              <a:solidFill>
                <a:schemeClr val="tx2">
                  <a:lumMod val="50000"/>
                </a:schemeClr>
              </a:solidFill>
              <a:prstDash val="sysDash"/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6" name="Oval 155"/>
            <p:cNvSpPr/>
            <p:nvPr/>
          </p:nvSpPr>
          <p:spPr>
            <a:xfrm>
              <a:off x="7067550" y="4114242"/>
              <a:ext cx="1600200" cy="685836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200" dirty="0">
                  <a:solidFill>
                    <a:schemeClr val="tx1"/>
                  </a:solidFill>
                </a:rPr>
                <a:t>m = 2</a:t>
              </a:r>
            </a:p>
            <a:p>
              <a:pPr algn="ctr">
                <a:defRPr/>
              </a:pPr>
              <a:r>
                <a:rPr lang="en-US" sz="1200" dirty="0" err="1">
                  <a:solidFill>
                    <a:schemeClr val="tx1"/>
                  </a:solidFill>
                </a:rPr>
                <a:t>banyak</a:t>
              </a:r>
              <a:r>
                <a:rPr lang="en-US" sz="1200" dirty="0">
                  <a:solidFill>
                    <a:schemeClr val="tx1"/>
                  </a:solidFill>
                </a:rPr>
                <a:t> </a:t>
              </a:r>
              <a:r>
                <a:rPr lang="en-US" sz="1200" dirty="0" err="1">
                  <a:solidFill>
                    <a:schemeClr val="tx1"/>
                  </a:solidFill>
                </a:rPr>
                <a:t>satuan</a:t>
              </a:r>
              <a:r>
                <a:rPr lang="en-US" sz="1200" dirty="0">
                  <a:solidFill>
                    <a:schemeClr val="tx1"/>
                  </a:solidFill>
                </a:rPr>
                <a:t> sampling</a:t>
              </a:r>
            </a:p>
          </p:txBody>
        </p:sp>
        <p:cxnSp>
          <p:nvCxnSpPr>
            <p:cNvPr id="176" name="Curved Connector 150"/>
            <p:cNvCxnSpPr/>
            <p:nvPr/>
          </p:nvCxnSpPr>
          <p:spPr>
            <a:xfrm rot="10800000" flipV="1">
              <a:off x="1676400" y="4366668"/>
              <a:ext cx="717550" cy="433410"/>
            </a:xfrm>
            <a:prstGeom prst="curvedConnector3">
              <a:avLst>
                <a:gd name="adj1" fmla="val 50000"/>
              </a:avLst>
            </a:prstGeom>
            <a:ln w="12700">
              <a:solidFill>
                <a:srgbClr val="FFC000"/>
              </a:solidFill>
              <a:prstDash val="sysDash"/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7" name="Oval 176"/>
            <p:cNvSpPr/>
            <p:nvPr/>
          </p:nvSpPr>
          <p:spPr>
            <a:xfrm>
              <a:off x="314325" y="4400007"/>
              <a:ext cx="1600200" cy="685836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200" dirty="0">
                  <a:solidFill>
                    <a:schemeClr val="tx1"/>
                  </a:solidFill>
                </a:rPr>
                <a:t>m = 1</a:t>
              </a:r>
            </a:p>
            <a:p>
              <a:pPr algn="ctr">
                <a:defRPr/>
              </a:pPr>
              <a:r>
                <a:rPr lang="en-US" sz="1200" dirty="0" err="1">
                  <a:solidFill>
                    <a:schemeClr val="tx1"/>
                  </a:solidFill>
                </a:rPr>
                <a:t>banyak</a:t>
              </a:r>
              <a:r>
                <a:rPr lang="en-US" sz="1200" dirty="0">
                  <a:solidFill>
                    <a:schemeClr val="tx1"/>
                  </a:solidFill>
                </a:rPr>
                <a:t> </a:t>
              </a:r>
              <a:r>
                <a:rPr lang="en-US" sz="1200" dirty="0" err="1">
                  <a:solidFill>
                    <a:schemeClr val="tx1"/>
                  </a:solidFill>
                </a:rPr>
                <a:t>satuan</a:t>
              </a:r>
              <a:r>
                <a:rPr lang="en-US" sz="1200" dirty="0">
                  <a:solidFill>
                    <a:schemeClr val="tx1"/>
                  </a:solidFill>
                </a:rPr>
                <a:t> sampling</a:t>
              </a:r>
            </a:p>
          </p:txBody>
        </p:sp>
        <p:sp>
          <p:nvSpPr>
            <p:cNvPr id="182" name="TextBox 181"/>
            <p:cNvSpPr txBox="1"/>
            <p:nvPr/>
          </p:nvSpPr>
          <p:spPr>
            <a:xfrm>
              <a:off x="1851025" y="5243014"/>
              <a:ext cx="1311275" cy="24607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1000" dirty="0" err="1">
                  <a:latin typeface="+mn-lt"/>
                </a:rPr>
                <a:t>diteliti</a:t>
              </a:r>
              <a:r>
                <a:rPr lang="en-US" sz="1000" dirty="0">
                  <a:latin typeface="+mn-lt"/>
                </a:rPr>
                <a:t> </a:t>
              </a:r>
              <a:r>
                <a:rPr lang="en-US" sz="1000" dirty="0" err="1">
                  <a:latin typeface="+mn-lt"/>
                </a:rPr>
                <a:t>semuanya</a:t>
              </a:r>
              <a:endParaRPr lang="en-US" sz="1000" dirty="0">
                <a:latin typeface="+mn-lt"/>
              </a:endParaRPr>
            </a:p>
          </p:txBody>
        </p:sp>
        <p:sp>
          <p:nvSpPr>
            <p:cNvPr id="183" name="TextBox 182"/>
            <p:cNvSpPr txBox="1"/>
            <p:nvPr/>
          </p:nvSpPr>
          <p:spPr>
            <a:xfrm>
              <a:off x="5737225" y="5425585"/>
              <a:ext cx="1311275" cy="24607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1000" dirty="0" err="1">
                  <a:latin typeface="+mn-lt"/>
                </a:rPr>
                <a:t>diteliti</a:t>
              </a:r>
              <a:r>
                <a:rPr lang="en-US" sz="1000" dirty="0">
                  <a:latin typeface="+mn-lt"/>
                </a:rPr>
                <a:t> </a:t>
              </a:r>
              <a:r>
                <a:rPr lang="en-US" sz="1000" dirty="0" err="1">
                  <a:latin typeface="+mn-lt"/>
                </a:rPr>
                <a:t>semuanya</a:t>
              </a:r>
              <a:endParaRPr lang="en-US" sz="1000" dirty="0">
                <a:latin typeface="+mn-lt"/>
              </a:endParaRPr>
            </a:p>
          </p:txBody>
        </p:sp>
        <p:sp>
          <p:nvSpPr>
            <p:cNvPr id="184" name="Oval 183"/>
            <p:cNvSpPr/>
            <p:nvPr/>
          </p:nvSpPr>
          <p:spPr>
            <a:xfrm>
              <a:off x="3336925" y="4579404"/>
              <a:ext cx="1600200" cy="685836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200" dirty="0" err="1">
                  <a:solidFill>
                    <a:schemeClr val="tx1"/>
                  </a:solidFill>
                </a:rPr>
                <a:t>satuan</a:t>
              </a:r>
              <a:r>
                <a:rPr lang="en-US" sz="1200" dirty="0">
                  <a:solidFill>
                    <a:schemeClr val="tx1"/>
                  </a:solidFill>
                </a:rPr>
                <a:t> </a:t>
              </a:r>
              <a:r>
                <a:rPr lang="en-US" sz="1200" dirty="0" err="1">
                  <a:solidFill>
                    <a:schemeClr val="tx1"/>
                  </a:solidFill>
                </a:rPr>
                <a:t>pengamatan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cxnSp>
          <p:nvCxnSpPr>
            <p:cNvPr id="185" name="Curved Connector 150"/>
            <p:cNvCxnSpPr>
              <a:endCxn id="182" idx="3"/>
            </p:cNvCxnSpPr>
            <p:nvPr/>
          </p:nvCxnSpPr>
          <p:spPr>
            <a:xfrm rot="5400000">
              <a:off x="3440107" y="4873126"/>
              <a:ext cx="214323" cy="769938"/>
            </a:xfrm>
            <a:prstGeom prst="curvedConnector2">
              <a:avLst/>
            </a:prstGeom>
            <a:ln w="12700">
              <a:solidFill>
                <a:srgbClr val="FFC000"/>
              </a:solidFill>
              <a:prstDash val="sysDash"/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Curved Connector 150"/>
            <p:cNvCxnSpPr>
              <a:endCxn id="183" idx="1"/>
            </p:cNvCxnSpPr>
            <p:nvPr/>
          </p:nvCxnSpPr>
          <p:spPr>
            <a:xfrm rot="16200000" flipH="1">
              <a:off x="4826784" y="4637388"/>
              <a:ext cx="396896" cy="1423987"/>
            </a:xfrm>
            <a:prstGeom prst="curvedConnector2">
              <a:avLst/>
            </a:prstGeom>
            <a:ln w="12700">
              <a:solidFill>
                <a:srgbClr val="FFC000"/>
              </a:solidFill>
              <a:prstDash val="sysDash"/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1" name="Title 1"/>
          <p:cNvSpPr>
            <a:spLocks noGrp="1"/>
          </p:cNvSpPr>
          <p:nvPr>
            <p:ph type="title"/>
          </p:nvPr>
        </p:nvSpPr>
        <p:spPr>
          <a:xfrm>
            <a:off x="433388" y="152400"/>
            <a:ext cx="8229600" cy="639762"/>
          </a:xfrm>
          <a:solidFill>
            <a:schemeClr val="accent3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>
              <a:defRPr/>
            </a:pPr>
            <a:r>
              <a:rPr lang="id-ID" sz="2000" b="1" cap="small" dirty="0"/>
              <a:t>Cluster random </a:t>
            </a:r>
            <a:r>
              <a:rPr lang="id-ID" sz="2000" b="1" cap="small" dirty="0" smtClean="0"/>
              <a:t>sampling</a:t>
            </a:r>
            <a:r>
              <a:rPr lang="en-US" sz="2000" b="1" cap="small" dirty="0" smtClean="0"/>
              <a:t> (</a:t>
            </a:r>
            <a:r>
              <a:rPr lang="en-US" sz="2000" b="1" cap="small" dirty="0" err="1" smtClean="0"/>
              <a:t>contoh</a:t>
            </a:r>
            <a:r>
              <a:rPr lang="en-US" sz="2000" b="1" cap="small" dirty="0" smtClean="0"/>
              <a:t> 1)</a:t>
            </a:r>
          </a:p>
        </p:txBody>
      </p:sp>
    </p:spTree>
    <p:extLst>
      <p:ext uri="{BB962C8B-B14F-4D97-AF65-F5344CB8AC3E}">
        <p14:creationId xmlns:p14="http://schemas.microsoft.com/office/powerpoint/2010/main" val="37278480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6" name="Slide Number Placeholder 4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432FD1E-BF1C-4D9E-8782-F595798456CC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en-US" smtClean="0"/>
          </a:p>
        </p:txBody>
      </p:sp>
      <p:sp>
        <p:nvSpPr>
          <p:cNvPr id="91" name="Title 1"/>
          <p:cNvSpPr>
            <a:spLocks noGrp="1"/>
          </p:cNvSpPr>
          <p:nvPr>
            <p:ph type="title"/>
          </p:nvPr>
        </p:nvSpPr>
        <p:spPr>
          <a:xfrm>
            <a:off x="433388" y="152400"/>
            <a:ext cx="8229600" cy="639762"/>
          </a:xfrm>
          <a:solidFill>
            <a:schemeClr val="accent3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>
              <a:defRPr/>
            </a:pPr>
            <a:r>
              <a:rPr lang="id-ID" sz="2000" b="1" cap="small" dirty="0"/>
              <a:t>Cluster random </a:t>
            </a:r>
            <a:r>
              <a:rPr lang="id-ID" sz="2000" b="1" cap="small" dirty="0" smtClean="0"/>
              <a:t>sampling</a:t>
            </a:r>
            <a:r>
              <a:rPr lang="en-US" sz="2000" b="1" cap="small" dirty="0" smtClean="0"/>
              <a:t> (</a:t>
            </a:r>
            <a:r>
              <a:rPr lang="en-US" sz="2000" b="1" cap="small" dirty="0" err="1" smtClean="0"/>
              <a:t>contoh</a:t>
            </a:r>
            <a:r>
              <a:rPr lang="en-US" sz="2000" b="1" cap="small" dirty="0" smtClean="0"/>
              <a:t> 2)</a:t>
            </a:r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2519912359"/>
              </p:ext>
            </p:extLst>
          </p:nvPr>
        </p:nvGraphicFramePr>
        <p:xfrm>
          <a:off x="1600200" y="16764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1584042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6" name="Slide Number Placeholder 4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432FD1E-BF1C-4D9E-8782-F595798456CC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en-US" smtClean="0"/>
          </a:p>
        </p:txBody>
      </p:sp>
      <p:sp>
        <p:nvSpPr>
          <p:cNvPr id="91" name="Title 1"/>
          <p:cNvSpPr>
            <a:spLocks noGrp="1"/>
          </p:cNvSpPr>
          <p:nvPr>
            <p:ph type="title"/>
          </p:nvPr>
        </p:nvSpPr>
        <p:spPr>
          <a:xfrm>
            <a:off x="433388" y="152400"/>
            <a:ext cx="8229600" cy="639762"/>
          </a:xfrm>
          <a:solidFill>
            <a:schemeClr val="accent3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>
              <a:defRPr/>
            </a:pPr>
            <a:r>
              <a:rPr lang="en-US" sz="2000" b="1" cap="small" dirty="0" smtClean="0"/>
              <a:t>Double </a:t>
            </a:r>
            <a:r>
              <a:rPr lang="en-US" sz="2000" b="1" cap="small" dirty="0"/>
              <a:t>Sampling/</a:t>
            </a:r>
            <a:r>
              <a:rPr lang="en-US" sz="2000" b="1" cap="small" dirty="0" err="1"/>
              <a:t>Multyphase</a:t>
            </a:r>
            <a:r>
              <a:rPr lang="en-US" sz="2000" b="1" cap="small" dirty="0"/>
              <a:t> Sampling</a:t>
            </a:r>
            <a:endParaRPr lang="en-US" sz="2000" b="1" cap="small" dirty="0" smtClean="0"/>
          </a:p>
        </p:txBody>
      </p:sp>
      <p:sp>
        <p:nvSpPr>
          <p:cNvPr id="7" name="Rectangle 6"/>
          <p:cNvSpPr/>
          <p:nvPr/>
        </p:nvSpPr>
        <p:spPr>
          <a:xfrm>
            <a:off x="457200" y="1143000"/>
            <a:ext cx="8153400" cy="1200329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 i="1" dirty="0">
                <a:latin typeface="Corbel" panose="020B0503020204020204" pitchFamily="34" charset="0"/>
              </a:rPr>
              <a:t>Double sample </a:t>
            </a:r>
            <a:r>
              <a:rPr lang="en-US" sz="2400" dirty="0">
                <a:latin typeface="Corbel" panose="020B0503020204020204" pitchFamily="34" charset="0"/>
              </a:rPr>
              <a:t>(</a:t>
            </a:r>
            <a:r>
              <a:rPr lang="en-US" sz="2400" dirty="0" err="1">
                <a:latin typeface="Corbel" panose="020B0503020204020204" pitchFamily="34" charset="0"/>
              </a:rPr>
              <a:t>sampel</a:t>
            </a:r>
            <a:r>
              <a:rPr lang="en-US" sz="2400" dirty="0">
                <a:latin typeface="Corbel" panose="020B0503020204020204" pitchFamily="34" charset="0"/>
              </a:rPr>
              <a:t> </a:t>
            </a:r>
            <a:r>
              <a:rPr lang="en-US" sz="2400" dirty="0" err="1">
                <a:latin typeface="Corbel" panose="020B0503020204020204" pitchFamily="34" charset="0"/>
              </a:rPr>
              <a:t>ganda</a:t>
            </a:r>
            <a:r>
              <a:rPr lang="en-US" sz="2400" dirty="0">
                <a:latin typeface="Corbel" panose="020B0503020204020204" pitchFamily="34" charset="0"/>
              </a:rPr>
              <a:t>) </a:t>
            </a:r>
            <a:r>
              <a:rPr lang="en-US" sz="2400" dirty="0" err="1">
                <a:latin typeface="Corbel" panose="020B0503020204020204" pitchFamily="34" charset="0"/>
              </a:rPr>
              <a:t>sering</a:t>
            </a:r>
            <a:r>
              <a:rPr lang="en-US" sz="2400" dirty="0">
                <a:latin typeface="Corbel" panose="020B0503020204020204" pitchFamily="34" charset="0"/>
              </a:rPr>
              <a:t> juga </a:t>
            </a:r>
            <a:r>
              <a:rPr lang="en-US" sz="2400" dirty="0" err="1">
                <a:latin typeface="Corbel" panose="020B0503020204020204" pitchFamily="34" charset="0"/>
              </a:rPr>
              <a:t>disebut</a:t>
            </a:r>
            <a:r>
              <a:rPr lang="en-US" sz="2400" dirty="0">
                <a:latin typeface="Corbel" panose="020B0503020204020204" pitchFamily="34" charset="0"/>
              </a:rPr>
              <a:t> </a:t>
            </a:r>
            <a:r>
              <a:rPr lang="en-US" sz="2400" dirty="0" err="1">
                <a:latin typeface="Corbel" panose="020B0503020204020204" pitchFamily="34" charset="0"/>
              </a:rPr>
              <a:t>dengan</a:t>
            </a:r>
            <a:r>
              <a:rPr lang="en-US" sz="2400" dirty="0">
                <a:latin typeface="Corbel" panose="020B0503020204020204" pitchFamily="34" charset="0"/>
              </a:rPr>
              <a:t> </a:t>
            </a:r>
            <a:r>
              <a:rPr lang="en-US" sz="2400" dirty="0" err="1">
                <a:latin typeface="Corbel" panose="020B0503020204020204" pitchFamily="34" charset="0"/>
              </a:rPr>
              <a:t>istilah</a:t>
            </a:r>
            <a:r>
              <a:rPr lang="en-US" sz="2400" dirty="0">
                <a:latin typeface="Corbel" panose="020B0503020204020204" pitchFamily="34" charset="0"/>
              </a:rPr>
              <a:t> </a:t>
            </a:r>
            <a:r>
              <a:rPr lang="en-US" sz="2400" i="1" dirty="0">
                <a:latin typeface="Corbel" panose="020B0503020204020204" pitchFamily="34" charset="0"/>
              </a:rPr>
              <a:t>sequential sampling </a:t>
            </a:r>
            <a:r>
              <a:rPr lang="en-US" sz="2400" dirty="0">
                <a:latin typeface="Corbel" panose="020B0503020204020204" pitchFamily="34" charset="0"/>
              </a:rPr>
              <a:t>(</a:t>
            </a:r>
            <a:r>
              <a:rPr lang="en-US" sz="2400" dirty="0" err="1">
                <a:latin typeface="Corbel" panose="020B0503020204020204" pitchFamily="34" charset="0"/>
              </a:rPr>
              <a:t>sampel</a:t>
            </a:r>
            <a:r>
              <a:rPr lang="en-US" sz="2400" dirty="0">
                <a:latin typeface="Corbel" panose="020B0503020204020204" pitchFamily="34" charset="0"/>
              </a:rPr>
              <a:t> </a:t>
            </a:r>
            <a:r>
              <a:rPr lang="en-US" sz="2400" dirty="0" err="1">
                <a:latin typeface="Corbel" panose="020B0503020204020204" pitchFamily="34" charset="0"/>
              </a:rPr>
              <a:t>berjenjang</a:t>
            </a:r>
            <a:r>
              <a:rPr lang="en-US" sz="2400" dirty="0">
                <a:latin typeface="Corbel" panose="020B0503020204020204" pitchFamily="34" charset="0"/>
              </a:rPr>
              <a:t>, </a:t>
            </a:r>
            <a:r>
              <a:rPr lang="en-US" sz="2400" i="1" dirty="0">
                <a:latin typeface="Corbel" panose="020B0503020204020204" pitchFamily="34" charset="0"/>
              </a:rPr>
              <a:t>multiphase-sampling </a:t>
            </a:r>
            <a:r>
              <a:rPr lang="en-US" sz="2400" dirty="0">
                <a:latin typeface="Corbel" panose="020B0503020204020204" pitchFamily="34" charset="0"/>
              </a:rPr>
              <a:t>(</a:t>
            </a:r>
            <a:r>
              <a:rPr lang="en-US" sz="2400" dirty="0" err="1">
                <a:latin typeface="Corbel" panose="020B0503020204020204" pitchFamily="34" charset="0"/>
              </a:rPr>
              <a:t>sampel</a:t>
            </a:r>
            <a:r>
              <a:rPr lang="en-US" sz="2400" dirty="0">
                <a:latin typeface="Corbel" panose="020B0503020204020204" pitchFamily="34" charset="0"/>
              </a:rPr>
              <a:t> multi </a:t>
            </a:r>
            <a:r>
              <a:rPr lang="en-US" sz="2400" dirty="0" err="1">
                <a:latin typeface="Corbel" panose="020B0503020204020204" pitchFamily="34" charset="0"/>
              </a:rPr>
              <a:t>tahap</a:t>
            </a:r>
            <a:r>
              <a:rPr lang="en-US" sz="2400" dirty="0">
                <a:latin typeface="Corbel" panose="020B0503020204020204" pitchFamily="34" charset="0"/>
              </a:rPr>
              <a:t>).</a:t>
            </a:r>
            <a:endParaRPr lang="id-ID" sz="2400" dirty="0">
              <a:latin typeface="Corbel" panose="020B0503020204020204" pitchFamily="34" charset="0"/>
            </a:endParaRPr>
          </a:p>
        </p:txBody>
      </p:sp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3642451763"/>
              </p:ext>
            </p:extLst>
          </p:nvPr>
        </p:nvGraphicFramePr>
        <p:xfrm>
          <a:off x="647700" y="2514600"/>
          <a:ext cx="77724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6367277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304800"/>
            <a:ext cx="7086600" cy="554037"/>
          </a:xfrm>
          <a:solidFill>
            <a:schemeClr val="bg2">
              <a:lumMod val="75000"/>
            </a:schemeClr>
          </a:solidFill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400" b="1" dirty="0" smtClean="0">
                <a:latin typeface="Corbel" panose="020B0503020204020204" pitchFamily="34" charset="0"/>
              </a:rPr>
              <a:t>PENGERTIAN POPULASI DAN SAMPEL</a:t>
            </a:r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5410200"/>
          </a:xfrm>
          <a:solidFill>
            <a:schemeClr val="accent3">
              <a:lumMod val="20000"/>
              <a:lumOff val="80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txBody>
          <a:bodyPr>
            <a:noAutofit/>
          </a:bodyPr>
          <a:lstStyle/>
          <a:p>
            <a:pPr eaLnBrk="1" hangingPunct="1">
              <a:lnSpc>
                <a:spcPct val="120000"/>
              </a:lnSpc>
              <a:spcBef>
                <a:spcPts val="1200"/>
              </a:spcBef>
              <a:buFont typeface="Wingdings" pitchFamily="2" charset="2"/>
              <a:buNone/>
            </a:pPr>
            <a:r>
              <a:rPr lang="en-US" altLang="id-ID" sz="2000" b="1" dirty="0" smtClean="0">
                <a:latin typeface="Arial" charset="0"/>
                <a:cs typeface="Arial" charset="0"/>
              </a:rPr>
              <a:t>POPULASI:</a:t>
            </a:r>
          </a:p>
          <a:p>
            <a:pPr eaLnBrk="1" hangingPunct="1">
              <a:lnSpc>
                <a:spcPct val="120000"/>
              </a:lnSpc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altLang="id-ID" sz="2000" dirty="0" err="1" smtClean="0">
                <a:latin typeface="Arial" charset="0"/>
                <a:cs typeface="Arial" charset="0"/>
              </a:rPr>
              <a:t>Objek</a:t>
            </a:r>
            <a:r>
              <a:rPr lang="en-US" altLang="id-ID" sz="2000" dirty="0" smtClean="0">
                <a:latin typeface="Arial" charset="0"/>
                <a:cs typeface="Arial" charset="0"/>
              </a:rPr>
              <a:t> </a:t>
            </a:r>
            <a:r>
              <a:rPr lang="en-US" altLang="id-ID" sz="2000" dirty="0" err="1" smtClean="0">
                <a:latin typeface="Arial" charset="0"/>
                <a:cs typeface="Arial" charset="0"/>
              </a:rPr>
              <a:t>atau</a:t>
            </a:r>
            <a:r>
              <a:rPr lang="en-US" altLang="id-ID" sz="2000" dirty="0" smtClean="0">
                <a:latin typeface="Arial" charset="0"/>
                <a:cs typeface="Arial" charset="0"/>
              </a:rPr>
              <a:t> </a:t>
            </a:r>
            <a:r>
              <a:rPr lang="en-US" altLang="id-ID" sz="2000" dirty="0" err="1" smtClean="0">
                <a:latin typeface="Arial" charset="0"/>
                <a:cs typeface="Arial" charset="0"/>
              </a:rPr>
              <a:t>subjek</a:t>
            </a:r>
            <a:r>
              <a:rPr lang="en-US" altLang="id-ID" sz="2000" dirty="0" smtClean="0">
                <a:latin typeface="Arial" charset="0"/>
                <a:cs typeface="Arial" charset="0"/>
              </a:rPr>
              <a:t> yang </a:t>
            </a:r>
            <a:r>
              <a:rPr lang="en-US" altLang="id-ID" sz="2000" dirty="0" err="1" smtClean="0">
                <a:latin typeface="Arial" charset="0"/>
                <a:cs typeface="Arial" charset="0"/>
              </a:rPr>
              <a:t>mempunyai</a:t>
            </a:r>
            <a:r>
              <a:rPr lang="en-US" altLang="id-ID" sz="2000" dirty="0" smtClean="0">
                <a:latin typeface="Arial" charset="0"/>
                <a:cs typeface="Arial" charset="0"/>
              </a:rPr>
              <a:t> </a:t>
            </a:r>
            <a:r>
              <a:rPr lang="en-US" altLang="id-ID" sz="2000" dirty="0" err="1" smtClean="0">
                <a:latin typeface="Arial" charset="0"/>
                <a:cs typeface="Arial" charset="0"/>
              </a:rPr>
              <a:t>kuantitas</a:t>
            </a:r>
            <a:r>
              <a:rPr lang="en-US" altLang="id-ID" sz="2000" dirty="0" smtClean="0">
                <a:latin typeface="Arial" charset="0"/>
                <a:cs typeface="Arial" charset="0"/>
              </a:rPr>
              <a:t> </a:t>
            </a:r>
            <a:r>
              <a:rPr lang="en-US" altLang="id-ID" sz="2000" dirty="0" err="1" smtClean="0">
                <a:latin typeface="Arial" charset="0"/>
                <a:cs typeface="Arial" charset="0"/>
              </a:rPr>
              <a:t>dan</a:t>
            </a:r>
            <a:r>
              <a:rPr lang="en-US" altLang="id-ID" sz="2000" dirty="0" smtClean="0">
                <a:latin typeface="Arial" charset="0"/>
                <a:cs typeface="Arial" charset="0"/>
              </a:rPr>
              <a:t> </a:t>
            </a:r>
            <a:r>
              <a:rPr lang="en-US" altLang="id-ID" sz="2000" dirty="0" err="1" smtClean="0">
                <a:latin typeface="Arial" charset="0"/>
                <a:cs typeface="Arial" charset="0"/>
              </a:rPr>
              <a:t>karekteristik</a:t>
            </a:r>
            <a:r>
              <a:rPr lang="en-US" altLang="id-ID" sz="2000" dirty="0" smtClean="0">
                <a:latin typeface="Arial" charset="0"/>
                <a:cs typeface="Arial" charset="0"/>
              </a:rPr>
              <a:t> </a:t>
            </a:r>
            <a:r>
              <a:rPr lang="en-US" altLang="id-ID" sz="2000" dirty="0" err="1" smtClean="0">
                <a:latin typeface="Arial" charset="0"/>
                <a:cs typeface="Arial" charset="0"/>
              </a:rPr>
              <a:t>tertentu</a:t>
            </a:r>
            <a:r>
              <a:rPr lang="en-US" altLang="id-ID" sz="2000" dirty="0" smtClean="0">
                <a:latin typeface="Arial" charset="0"/>
                <a:cs typeface="Arial" charset="0"/>
              </a:rPr>
              <a:t> yang </a:t>
            </a:r>
            <a:r>
              <a:rPr lang="en-US" altLang="id-ID" sz="2000" dirty="0" err="1" smtClean="0">
                <a:latin typeface="Arial" charset="0"/>
                <a:cs typeface="Arial" charset="0"/>
              </a:rPr>
              <a:t>dipelajari</a:t>
            </a:r>
            <a:r>
              <a:rPr lang="en-US" altLang="id-ID" sz="2000" dirty="0" smtClean="0">
                <a:latin typeface="Arial" charset="0"/>
                <a:cs typeface="Arial" charset="0"/>
              </a:rPr>
              <a:t> </a:t>
            </a:r>
            <a:r>
              <a:rPr lang="en-US" altLang="id-ID" sz="2000" dirty="0" err="1" smtClean="0">
                <a:latin typeface="Arial" charset="0"/>
                <a:cs typeface="Arial" charset="0"/>
              </a:rPr>
              <a:t>oleh</a:t>
            </a:r>
            <a:r>
              <a:rPr lang="en-US" altLang="id-ID" sz="2000" dirty="0" smtClean="0">
                <a:latin typeface="Arial" charset="0"/>
                <a:cs typeface="Arial" charset="0"/>
              </a:rPr>
              <a:t> </a:t>
            </a:r>
            <a:r>
              <a:rPr lang="en-US" altLang="id-ID" sz="2000" dirty="0" err="1" smtClean="0">
                <a:latin typeface="Arial" charset="0"/>
                <a:cs typeface="Arial" charset="0"/>
              </a:rPr>
              <a:t>peneliti</a:t>
            </a:r>
            <a:r>
              <a:rPr lang="en-US" altLang="id-ID" sz="2000" dirty="0" smtClean="0">
                <a:latin typeface="Arial" charset="0"/>
                <a:cs typeface="Arial" charset="0"/>
              </a:rPr>
              <a:t>, </a:t>
            </a:r>
            <a:r>
              <a:rPr lang="en-US" altLang="id-ID" sz="2000" dirty="0" err="1" smtClean="0">
                <a:latin typeface="Arial" charset="0"/>
                <a:cs typeface="Arial" charset="0"/>
              </a:rPr>
              <a:t>dan</a:t>
            </a:r>
            <a:r>
              <a:rPr lang="en-US" altLang="id-ID" sz="2000" dirty="0" smtClean="0">
                <a:latin typeface="Arial" charset="0"/>
                <a:cs typeface="Arial" charset="0"/>
              </a:rPr>
              <a:t> </a:t>
            </a:r>
            <a:r>
              <a:rPr lang="en-US" altLang="id-ID" sz="2000" dirty="0" err="1" smtClean="0">
                <a:latin typeface="Arial" charset="0"/>
                <a:cs typeface="Arial" charset="0"/>
              </a:rPr>
              <a:t>kemudian</a:t>
            </a:r>
            <a:r>
              <a:rPr lang="en-US" altLang="id-ID" sz="2000" dirty="0" smtClean="0">
                <a:latin typeface="Arial" charset="0"/>
                <a:cs typeface="Arial" charset="0"/>
              </a:rPr>
              <a:t> </a:t>
            </a:r>
            <a:r>
              <a:rPr lang="en-US" altLang="id-ID" sz="2000" dirty="0" err="1" smtClean="0">
                <a:latin typeface="Arial" charset="0"/>
                <a:cs typeface="Arial" charset="0"/>
              </a:rPr>
              <a:t>ditarik</a:t>
            </a:r>
            <a:r>
              <a:rPr lang="en-US" altLang="id-ID" sz="2000" dirty="0" smtClean="0">
                <a:latin typeface="Arial" charset="0"/>
                <a:cs typeface="Arial" charset="0"/>
              </a:rPr>
              <a:t> </a:t>
            </a:r>
            <a:r>
              <a:rPr lang="en-US" altLang="id-ID" sz="2000" dirty="0" err="1" smtClean="0">
                <a:latin typeface="Arial" charset="0"/>
                <a:cs typeface="Arial" charset="0"/>
              </a:rPr>
              <a:t>kesimpulannya</a:t>
            </a:r>
            <a:r>
              <a:rPr lang="en-US" altLang="id-ID" sz="2000" dirty="0" smtClean="0">
                <a:latin typeface="Arial" charset="0"/>
                <a:cs typeface="Arial" charset="0"/>
              </a:rPr>
              <a:t>.</a:t>
            </a:r>
          </a:p>
          <a:p>
            <a:pPr eaLnBrk="1" hangingPunct="1">
              <a:lnSpc>
                <a:spcPct val="120000"/>
              </a:lnSpc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sz="2000" dirty="0" err="1"/>
              <a:t>K</a:t>
            </a:r>
            <a:r>
              <a:rPr lang="en-US" sz="2000" dirty="0" err="1" smtClean="0"/>
              <a:t>eseluruhan</a:t>
            </a:r>
            <a:r>
              <a:rPr lang="en-US" sz="2000" dirty="0" smtClean="0"/>
              <a:t>  </a:t>
            </a:r>
            <a:r>
              <a:rPr lang="en-US" sz="2000" dirty="0" err="1"/>
              <a:t>objek</a:t>
            </a:r>
            <a:r>
              <a:rPr lang="en-US" sz="2000" dirty="0"/>
              <a:t>  yang  </a:t>
            </a:r>
            <a:r>
              <a:rPr lang="en-US" sz="2000" dirty="0" err="1"/>
              <a:t>akan</a:t>
            </a:r>
            <a:r>
              <a:rPr lang="en-US" sz="2000" dirty="0"/>
              <a:t>/</a:t>
            </a:r>
            <a:r>
              <a:rPr lang="en-US" sz="2000" dirty="0" err="1"/>
              <a:t>ingin</a:t>
            </a:r>
            <a:r>
              <a:rPr lang="en-US" sz="2000" dirty="0"/>
              <a:t>  </a:t>
            </a:r>
            <a:r>
              <a:rPr lang="en-US" sz="2000" dirty="0" err="1"/>
              <a:t>diteliti</a:t>
            </a:r>
            <a:r>
              <a:rPr lang="en-US" sz="2000" dirty="0"/>
              <a:t>.  </a:t>
            </a:r>
            <a:r>
              <a:rPr lang="en-US" sz="2000" dirty="0" err="1"/>
              <a:t>Populasi</a:t>
            </a:r>
            <a:r>
              <a:rPr lang="en-US" sz="2000" dirty="0"/>
              <a:t> 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sering</a:t>
            </a:r>
            <a:r>
              <a:rPr lang="en-US" sz="2000" dirty="0"/>
              <a:t> juga </a:t>
            </a:r>
            <a:r>
              <a:rPr lang="en-US" sz="2000" dirty="0" err="1"/>
              <a:t>disebut</a:t>
            </a:r>
            <a:r>
              <a:rPr lang="en-US" sz="2000" dirty="0"/>
              <a:t> Universe. </a:t>
            </a:r>
            <a:r>
              <a:rPr lang="en-US" sz="2000" dirty="0" err="1"/>
              <a:t>Anggota</a:t>
            </a:r>
            <a:r>
              <a:rPr lang="en-US" sz="2000" dirty="0"/>
              <a:t> </a:t>
            </a:r>
            <a:r>
              <a:rPr lang="en-US" sz="2000" dirty="0" err="1"/>
              <a:t>populasi</a:t>
            </a:r>
            <a:r>
              <a:rPr lang="en-US" sz="2000" dirty="0"/>
              <a:t>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berupa</a:t>
            </a:r>
            <a:r>
              <a:rPr lang="en-US" sz="2000" dirty="0"/>
              <a:t> </a:t>
            </a:r>
            <a:r>
              <a:rPr lang="en-US" sz="2000" dirty="0" err="1"/>
              <a:t>benda</a:t>
            </a:r>
            <a:r>
              <a:rPr lang="en-US" sz="2000" dirty="0"/>
              <a:t> </a:t>
            </a:r>
            <a:r>
              <a:rPr lang="en-US" sz="2000" dirty="0" err="1"/>
              <a:t>hidup</a:t>
            </a:r>
            <a:r>
              <a:rPr lang="en-US" sz="2000" dirty="0"/>
              <a:t> </a:t>
            </a:r>
            <a:r>
              <a:rPr lang="en-US" sz="2000" dirty="0" err="1"/>
              <a:t>maupun</a:t>
            </a:r>
            <a:r>
              <a:rPr lang="en-US" sz="2000" dirty="0"/>
              <a:t> </a:t>
            </a:r>
            <a:r>
              <a:rPr lang="en-US" sz="2000" dirty="0" err="1"/>
              <a:t>benda</a:t>
            </a:r>
            <a:r>
              <a:rPr lang="en-US" sz="2000" dirty="0"/>
              <a:t> </a:t>
            </a:r>
            <a:r>
              <a:rPr lang="en-US" sz="2000" dirty="0" err="1"/>
              <a:t>mati</a:t>
            </a:r>
            <a:r>
              <a:rPr lang="en-US" sz="2000" dirty="0"/>
              <a:t>, </a:t>
            </a:r>
            <a:r>
              <a:rPr lang="en-US" sz="2000" dirty="0" err="1"/>
              <a:t>dimana</a:t>
            </a:r>
            <a:r>
              <a:rPr lang="en-US" sz="2000" dirty="0"/>
              <a:t> </a:t>
            </a:r>
            <a:r>
              <a:rPr lang="en-US" sz="2000" dirty="0" err="1"/>
              <a:t>sifat-sifat</a:t>
            </a:r>
            <a:r>
              <a:rPr lang="en-US" sz="2000" dirty="0"/>
              <a:t> yang </a:t>
            </a:r>
            <a:r>
              <a:rPr lang="en-US" sz="2000" dirty="0" err="1"/>
              <a:t>ada</a:t>
            </a:r>
            <a:r>
              <a:rPr lang="en-US" sz="2000" dirty="0"/>
              <a:t> </a:t>
            </a:r>
            <a:r>
              <a:rPr lang="en-US" sz="2000" dirty="0" err="1"/>
              <a:t>padanya</a:t>
            </a:r>
            <a:r>
              <a:rPr lang="en-US" sz="2000" dirty="0"/>
              <a:t>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diukur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diamati</a:t>
            </a:r>
            <a:r>
              <a:rPr lang="en-US" sz="2000" dirty="0"/>
              <a:t>. </a:t>
            </a:r>
            <a:endParaRPr lang="en-US" sz="2000" dirty="0" smtClean="0"/>
          </a:p>
          <a:p>
            <a:pPr eaLnBrk="1" hangingPunct="1">
              <a:lnSpc>
                <a:spcPct val="120000"/>
              </a:lnSpc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sz="2000" dirty="0" err="1" smtClean="0"/>
              <a:t>Populasi</a:t>
            </a:r>
            <a:r>
              <a:rPr lang="en-US" sz="2000" dirty="0" smtClean="0"/>
              <a:t> </a:t>
            </a:r>
            <a:r>
              <a:rPr lang="en-US" sz="2000" dirty="0"/>
              <a:t>yang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pernah</a:t>
            </a:r>
            <a:r>
              <a:rPr lang="en-US" sz="2000" dirty="0"/>
              <a:t> </a:t>
            </a:r>
            <a:r>
              <a:rPr lang="en-US" sz="2000" dirty="0" err="1"/>
              <a:t>diketahui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pasti</a:t>
            </a:r>
            <a:r>
              <a:rPr lang="en-US" sz="2000" dirty="0"/>
              <a:t> </a:t>
            </a:r>
            <a:r>
              <a:rPr lang="en-US" sz="2000" dirty="0" err="1"/>
              <a:t>jumlahnya</a:t>
            </a:r>
            <a:r>
              <a:rPr lang="en-US" sz="2000" dirty="0"/>
              <a:t> </a:t>
            </a:r>
            <a:r>
              <a:rPr lang="en-US" sz="2000" dirty="0" err="1"/>
              <a:t>disebut</a:t>
            </a:r>
            <a:r>
              <a:rPr lang="en-US" sz="2000" dirty="0"/>
              <a:t> </a:t>
            </a:r>
            <a:r>
              <a:rPr lang="en-US" sz="2000" b="1" dirty="0"/>
              <a:t>"</a:t>
            </a:r>
            <a:r>
              <a:rPr lang="en-US" sz="2000" b="1" dirty="0" err="1"/>
              <a:t>Populasi</a:t>
            </a:r>
            <a:r>
              <a:rPr lang="en-US" sz="2000" b="1" dirty="0"/>
              <a:t> </a:t>
            </a:r>
            <a:r>
              <a:rPr lang="en-US" sz="2000" b="1" dirty="0" err="1"/>
              <a:t>Infinit</a:t>
            </a:r>
            <a:r>
              <a:rPr lang="en-US" sz="2000" b="1" dirty="0"/>
              <a:t>"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tak</a:t>
            </a:r>
            <a:r>
              <a:rPr lang="en-US" sz="2000" dirty="0"/>
              <a:t> </a:t>
            </a:r>
            <a:r>
              <a:rPr lang="en-US" sz="2000" dirty="0" err="1"/>
              <a:t>terbatas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populasi</a:t>
            </a:r>
            <a:r>
              <a:rPr lang="en-US" sz="2000" dirty="0"/>
              <a:t> yang </a:t>
            </a:r>
            <a:r>
              <a:rPr lang="en-US" sz="2000" dirty="0" err="1"/>
              <a:t>jumlahnya</a:t>
            </a:r>
            <a:r>
              <a:rPr lang="en-US" sz="2000" dirty="0"/>
              <a:t> </a:t>
            </a:r>
            <a:r>
              <a:rPr lang="en-US" sz="2000" dirty="0" err="1"/>
              <a:t>diketahui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pasti</a:t>
            </a:r>
            <a:r>
              <a:rPr lang="en-US" sz="2000" dirty="0"/>
              <a:t> (</a:t>
            </a:r>
            <a:r>
              <a:rPr lang="en-US" sz="2000" dirty="0" err="1"/>
              <a:t>populasi</a:t>
            </a:r>
            <a:r>
              <a:rPr lang="en-US" sz="2000" dirty="0"/>
              <a:t> yang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diberi</a:t>
            </a:r>
            <a:r>
              <a:rPr lang="en-US" sz="2000" dirty="0"/>
              <a:t> </a:t>
            </a:r>
            <a:r>
              <a:rPr lang="en-US" sz="2000" dirty="0" err="1"/>
              <a:t>nomor</a:t>
            </a:r>
            <a:r>
              <a:rPr lang="en-US" sz="2000" dirty="0"/>
              <a:t> </a:t>
            </a:r>
            <a:r>
              <a:rPr lang="en-US" sz="2000" dirty="0" err="1"/>
              <a:t>identifikasi</a:t>
            </a:r>
            <a:r>
              <a:rPr lang="en-US" sz="2000" dirty="0"/>
              <a:t>), </a:t>
            </a:r>
            <a:r>
              <a:rPr lang="en-US" sz="2000" dirty="0" err="1"/>
              <a:t>misalnya</a:t>
            </a:r>
            <a:r>
              <a:rPr lang="en-US" sz="2000" dirty="0"/>
              <a:t> murid </a:t>
            </a:r>
            <a:r>
              <a:rPr lang="en-US" sz="2000" dirty="0" err="1"/>
              <a:t>sekolah</a:t>
            </a:r>
            <a:r>
              <a:rPr lang="en-US" sz="2000" dirty="0"/>
              <a:t>, </a:t>
            </a:r>
            <a:r>
              <a:rPr lang="en-US" sz="2000" dirty="0" err="1"/>
              <a:t>jumlah</a:t>
            </a:r>
            <a:r>
              <a:rPr lang="en-US" sz="2000" dirty="0"/>
              <a:t> </a:t>
            </a:r>
            <a:r>
              <a:rPr lang="en-US" sz="2000" dirty="0" err="1"/>
              <a:t>karyawan</a:t>
            </a:r>
            <a:r>
              <a:rPr lang="en-US" sz="2000" dirty="0"/>
              <a:t> </a:t>
            </a:r>
            <a:r>
              <a:rPr lang="en-US" sz="2000" dirty="0" err="1"/>
              <a:t>tetap</a:t>
            </a:r>
            <a:r>
              <a:rPr lang="en-US" sz="2000" dirty="0"/>
              <a:t> </a:t>
            </a:r>
            <a:r>
              <a:rPr lang="en-US" sz="2000" dirty="0" err="1"/>
              <a:t>pabrik</a:t>
            </a:r>
            <a:r>
              <a:rPr lang="en-US" sz="2000" dirty="0"/>
              <a:t>, </a:t>
            </a:r>
            <a:r>
              <a:rPr lang="en-US" sz="2000" dirty="0" err="1"/>
              <a:t>dll</a:t>
            </a:r>
            <a:r>
              <a:rPr lang="en-US" sz="2000" dirty="0"/>
              <a:t> </a:t>
            </a:r>
            <a:r>
              <a:rPr lang="en-US" sz="2000" dirty="0" err="1"/>
              <a:t>disebut</a:t>
            </a:r>
            <a:r>
              <a:rPr lang="en-US" sz="2000" dirty="0"/>
              <a:t> </a:t>
            </a:r>
            <a:r>
              <a:rPr lang="en-US" sz="2000" b="1" dirty="0"/>
              <a:t>"</a:t>
            </a:r>
            <a:r>
              <a:rPr lang="en-US" sz="2000" b="1" dirty="0" err="1"/>
              <a:t>Populasi</a:t>
            </a:r>
            <a:r>
              <a:rPr lang="en-US" sz="2000" b="1" dirty="0"/>
              <a:t> </a:t>
            </a:r>
            <a:r>
              <a:rPr lang="en-US" sz="2000" b="1" dirty="0" err="1"/>
              <a:t>Finit</a:t>
            </a:r>
            <a:r>
              <a:rPr lang="en-US" sz="2000" b="1" dirty="0"/>
              <a:t>".</a:t>
            </a:r>
            <a:endParaRPr lang="en-US" altLang="id-ID" sz="2000" dirty="0" smtClean="0">
              <a:latin typeface="Arial" charset="0"/>
              <a:cs typeface="Arial" charset="0"/>
            </a:endParaRPr>
          </a:p>
        </p:txBody>
      </p:sp>
      <p:sp>
        <p:nvSpPr>
          <p:cNvPr id="97284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86E16F5-C45A-4AC8-9A31-FAA4B3A9F4DD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527913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1198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19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19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119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1198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810" grpId="0" build="p" autoUpdateAnimBg="0"/>
      <p:bldP spid="119811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Content Placeholder 2"/>
          <p:cNvSpPr>
            <a:spLocks noGrp="1"/>
          </p:cNvSpPr>
          <p:nvPr>
            <p:ph idx="1"/>
          </p:nvPr>
        </p:nvSpPr>
        <p:spPr>
          <a:xfrm>
            <a:off x="533400" y="990600"/>
            <a:ext cx="8305799" cy="5521325"/>
          </a:xfrm>
          <a:solidFill>
            <a:schemeClr val="bg1"/>
          </a:solidFill>
          <a:ln>
            <a:solidFill>
              <a:schemeClr val="bg2">
                <a:lumMod val="25000"/>
              </a:schemeClr>
            </a:solidFill>
          </a:ln>
        </p:spPr>
        <p:txBody>
          <a:bodyPr>
            <a:normAutofit lnSpcReduction="10000"/>
          </a:bodyPr>
          <a:lstStyle/>
          <a:p>
            <a:pPr eaLnBrk="1" hangingPunct="1">
              <a:spcBef>
                <a:spcPts val="1200"/>
              </a:spcBef>
            </a:pPr>
            <a:r>
              <a:rPr lang="id-ID" altLang="id-ID" sz="2400" b="1" i="1" dirty="0" smtClean="0">
                <a:latin typeface="Corbel" panose="020B0503020204020204" pitchFamily="34" charset="0"/>
              </a:rPr>
              <a:t>Snowball sampling</a:t>
            </a:r>
            <a:r>
              <a:rPr lang="id-ID" altLang="id-ID" sz="2400" b="1" dirty="0" smtClean="0">
                <a:latin typeface="Corbel" panose="020B0503020204020204" pitchFamily="34" charset="0"/>
              </a:rPr>
              <a:t> </a:t>
            </a:r>
            <a:r>
              <a:rPr lang="id-ID" altLang="id-ID" sz="2400" dirty="0" smtClean="0">
                <a:latin typeface="Corbel" panose="020B0503020204020204" pitchFamily="34" charset="0"/>
              </a:rPr>
              <a:t>adal</a:t>
            </a:r>
            <a:r>
              <a:rPr lang="en-US" altLang="id-ID" sz="2400" dirty="0" smtClean="0">
                <a:latin typeface="Corbel" panose="020B0503020204020204" pitchFamily="34" charset="0"/>
              </a:rPr>
              <a:t>a</a:t>
            </a:r>
            <a:r>
              <a:rPr lang="id-ID" altLang="id-ID" sz="2400" dirty="0" smtClean="0">
                <a:latin typeface="Corbel" panose="020B0503020204020204" pitchFamily="34" charset="0"/>
              </a:rPr>
              <a:t>h cara pengambilan samp</a:t>
            </a:r>
            <a:r>
              <a:rPr lang="en-US" altLang="id-ID" sz="2400" dirty="0" smtClean="0">
                <a:latin typeface="Corbel" panose="020B0503020204020204" pitchFamily="34" charset="0"/>
              </a:rPr>
              <a:t>el </a:t>
            </a:r>
            <a:r>
              <a:rPr lang="id-ID" altLang="id-ID" sz="2400" dirty="0" smtClean="0">
                <a:latin typeface="Corbel" panose="020B0503020204020204" pitchFamily="34" charset="0"/>
              </a:rPr>
              <a:t> yang pada awalnya menggunakan responden terbatas, kemudian terus meningkat berdasarkan informasi dari responden pertama.</a:t>
            </a:r>
          </a:p>
          <a:p>
            <a:pPr eaLnBrk="1" hangingPunct="1">
              <a:spcBef>
                <a:spcPts val="1200"/>
              </a:spcBef>
            </a:pPr>
            <a:r>
              <a:rPr lang="id-ID" altLang="id-ID" sz="2400" b="1" i="1" dirty="0" smtClean="0">
                <a:latin typeface="Corbel" panose="020B0503020204020204" pitchFamily="34" charset="0"/>
              </a:rPr>
              <a:t>Quota </a:t>
            </a:r>
            <a:r>
              <a:rPr lang="en-US" altLang="id-ID" sz="2400" b="1" i="1" dirty="0" smtClean="0">
                <a:latin typeface="Corbel" panose="020B0503020204020204" pitchFamily="34" charset="0"/>
              </a:rPr>
              <a:t>s</a:t>
            </a:r>
            <a:r>
              <a:rPr lang="id-ID" altLang="id-ID" sz="2400" b="1" i="1" dirty="0" smtClean="0">
                <a:latin typeface="Corbel" panose="020B0503020204020204" pitchFamily="34" charset="0"/>
              </a:rPr>
              <a:t>ampling</a:t>
            </a:r>
            <a:r>
              <a:rPr lang="id-ID" altLang="id-ID" sz="2400" b="1" dirty="0" smtClean="0">
                <a:latin typeface="Corbel" panose="020B0503020204020204" pitchFamily="34" charset="0"/>
              </a:rPr>
              <a:t> </a:t>
            </a:r>
            <a:r>
              <a:rPr lang="id-ID" altLang="id-ID" sz="2400" dirty="0" smtClean="0">
                <a:latin typeface="Corbel" panose="020B0503020204020204" pitchFamily="34" charset="0"/>
              </a:rPr>
              <a:t>adalah cara pengambilan sampel di</a:t>
            </a:r>
            <a:r>
              <a:rPr lang="en-US" altLang="id-ID" sz="2400" dirty="0" smtClean="0">
                <a:latin typeface="Corbel" panose="020B0503020204020204" pitchFamily="34" charset="0"/>
              </a:rPr>
              <a:t> </a:t>
            </a:r>
            <a:r>
              <a:rPr lang="id-ID" altLang="id-ID" sz="2400" dirty="0" smtClean="0">
                <a:latin typeface="Corbel" panose="020B0503020204020204" pitchFamily="34" charset="0"/>
              </a:rPr>
              <a:t>mana jumlah responden yang akan diteliti ditetapkan terlebih dahulu, baru kemudian siapa yang akan dipilih menjadi anggota sampel terserah peneliti.</a:t>
            </a:r>
            <a:endParaRPr lang="en-US" altLang="id-ID" sz="2400" dirty="0" smtClean="0">
              <a:latin typeface="Corbel" panose="020B0503020204020204" pitchFamily="34" charset="0"/>
            </a:endParaRPr>
          </a:p>
          <a:p>
            <a:pPr>
              <a:spcBef>
                <a:spcPts val="1200"/>
              </a:spcBef>
            </a:pPr>
            <a:r>
              <a:rPr lang="id-ID" altLang="id-ID" sz="2400" b="1" i="1" dirty="0" smtClean="0">
                <a:latin typeface="Corbel" panose="020B0503020204020204" pitchFamily="34" charset="0"/>
              </a:rPr>
              <a:t>Convenience </a:t>
            </a:r>
            <a:r>
              <a:rPr lang="en-US" altLang="id-ID" sz="2400" b="1" i="1" dirty="0" smtClean="0">
                <a:latin typeface="Corbel" panose="020B0503020204020204" pitchFamily="34" charset="0"/>
              </a:rPr>
              <a:t>s</a:t>
            </a:r>
            <a:r>
              <a:rPr lang="id-ID" altLang="id-ID" sz="2400" b="1" i="1" dirty="0" smtClean="0">
                <a:latin typeface="Corbel" panose="020B0503020204020204" pitchFamily="34" charset="0"/>
              </a:rPr>
              <a:t>ampling</a:t>
            </a:r>
            <a:r>
              <a:rPr lang="id-ID" altLang="id-ID" sz="2400" b="1" dirty="0" smtClean="0">
                <a:latin typeface="Corbel" panose="020B0503020204020204" pitchFamily="34" charset="0"/>
              </a:rPr>
              <a:t> </a:t>
            </a:r>
            <a:r>
              <a:rPr lang="id-ID" altLang="id-ID" sz="2400" dirty="0" smtClean="0">
                <a:latin typeface="Corbel" panose="020B0503020204020204" pitchFamily="34" charset="0"/>
              </a:rPr>
              <a:t>adalah cara pengambilan sampel berdasarkan kemudahan.</a:t>
            </a:r>
            <a:r>
              <a:rPr lang="en-US" altLang="id-ID" sz="2400" dirty="0" smtClean="0">
                <a:latin typeface="Corbel" panose="020B0503020204020204" pitchFamily="34" charset="0"/>
              </a:rPr>
              <a:t> </a:t>
            </a:r>
            <a:r>
              <a:rPr lang="en-US" altLang="id-ID" sz="2400" dirty="0" err="1" smtClean="0">
                <a:latin typeface="Corbel" panose="020B0503020204020204" pitchFamily="34" charset="0"/>
              </a:rPr>
              <a:t>Dimana</a:t>
            </a:r>
            <a:r>
              <a:rPr lang="en-US" altLang="id-ID" sz="2400" dirty="0" smtClean="0">
                <a:latin typeface="Corbel" panose="020B0503020204020204" pitchFamily="34" charset="0"/>
              </a:rPr>
              <a:t> </a:t>
            </a:r>
            <a:r>
              <a:rPr lang="en-US" sz="2400" dirty="0" err="1">
                <a:latin typeface="Corbel" panose="020B0503020204020204" pitchFamily="34" charset="0"/>
              </a:rPr>
              <a:t>teknik</a:t>
            </a:r>
            <a:r>
              <a:rPr lang="en-US" sz="2400" dirty="0">
                <a:latin typeface="Corbel" panose="020B0503020204020204" pitchFamily="34" charset="0"/>
              </a:rPr>
              <a:t>  </a:t>
            </a:r>
            <a:r>
              <a:rPr lang="en-US" sz="2400" dirty="0" err="1">
                <a:latin typeface="Corbel" panose="020B0503020204020204" pitchFamily="34" charset="0"/>
              </a:rPr>
              <a:t>penentuan</a:t>
            </a:r>
            <a:r>
              <a:rPr lang="en-US" sz="2400" dirty="0">
                <a:latin typeface="Corbel" panose="020B0503020204020204" pitchFamily="34" charset="0"/>
              </a:rPr>
              <a:t>  </a:t>
            </a:r>
            <a:r>
              <a:rPr lang="en-US" sz="2400" dirty="0" err="1">
                <a:latin typeface="Corbel" panose="020B0503020204020204" pitchFamily="34" charset="0"/>
              </a:rPr>
              <a:t>sampel</a:t>
            </a:r>
            <a:r>
              <a:rPr lang="en-US" sz="2400" dirty="0">
                <a:latin typeface="Corbel" panose="020B0503020204020204" pitchFamily="34" charset="0"/>
              </a:rPr>
              <a:t>  </a:t>
            </a:r>
            <a:r>
              <a:rPr lang="en-US" sz="2400" dirty="0" err="1">
                <a:latin typeface="Corbel" panose="020B0503020204020204" pitchFamily="34" charset="0"/>
              </a:rPr>
              <a:t>berdasarkan</a:t>
            </a:r>
            <a:r>
              <a:rPr lang="en-US" sz="2400" dirty="0">
                <a:latin typeface="Corbel" panose="020B0503020204020204" pitchFamily="34" charset="0"/>
              </a:rPr>
              <a:t>  </a:t>
            </a:r>
            <a:r>
              <a:rPr lang="en-US" sz="2400" dirty="0" err="1">
                <a:latin typeface="Corbel" panose="020B0503020204020204" pitchFamily="34" charset="0"/>
              </a:rPr>
              <a:t>kebetulan</a:t>
            </a:r>
            <a:r>
              <a:rPr lang="en-US" sz="2400" dirty="0">
                <a:latin typeface="Corbel" panose="020B0503020204020204" pitchFamily="34" charset="0"/>
              </a:rPr>
              <a:t> </a:t>
            </a:r>
            <a:r>
              <a:rPr lang="en-US" sz="2400" dirty="0" err="1">
                <a:latin typeface="Corbel" panose="020B0503020204020204" pitchFamily="34" charset="0"/>
              </a:rPr>
              <a:t>saja</a:t>
            </a:r>
            <a:r>
              <a:rPr lang="en-US" sz="2400" dirty="0">
                <a:latin typeface="Corbel" panose="020B0503020204020204" pitchFamily="34" charset="0"/>
              </a:rPr>
              <a:t>, </a:t>
            </a:r>
            <a:r>
              <a:rPr lang="en-US" sz="2400" dirty="0" err="1">
                <a:latin typeface="Corbel" panose="020B0503020204020204" pitchFamily="34" charset="0"/>
              </a:rPr>
              <a:t>anggota</a:t>
            </a:r>
            <a:r>
              <a:rPr lang="en-US" sz="2400" dirty="0">
                <a:latin typeface="Corbel" panose="020B0503020204020204" pitchFamily="34" charset="0"/>
              </a:rPr>
              <a:t> </a:t>
            </a:r>
            <a:r>
              <a:rPr lang="en-US" sz="2400" dirty="0" err="1">
                <a:latin typeface="Corbel" panose="020B0503020204020204" pitchFamily="34" charset="0"/>
              </a:rPr>
              <a:t>populasi</a:t>
            </a:r>
            <a:r>
              <a:rPr lang="en-US" sz="2400" dirty="0">
                <a:latin typeface="Corbel" panose="020B0503020204020204" pitchFamily="34" charset="0"/>
              </a:rPr>
              <a:t> yang </a:t>
            </a:r>
            <a:r>
              <a:rPr lang="en-US" sz="2400" dirty="0" err="1">
                <a:latin typeface="Corbel" panose="020B0503020204020204" pitchFamily="34" charset="0"/>
              </a:rPr>
              <a:t>ditemui</a:t>
            </a:r>
            <a:r>
              <a:rPr lang="en-US" sz="2400" dirty="0">
                <a:latin typeface="Corbel" panose="020B0503020204020204" pitchFamily="34" charset="0"/>
              </a:rPr>
              <a:t> </a:t>
            </a:r>
            <a:r>
              <a:rPr lang="en-US" sz="2400" dirty="0" err="1">
                <a:latin typeface="Corbel" panose="020B0503020204020204" pitchFamily="34" charset="0"/>
              </a:rPr>
              <a:t>peneliti</a:t>
            </a:r>
            <a:r>
              <a:rPr lang="en-US" sz="2400" dirty="0">
                <a:latin typeface="Corbel" panose="020B0503020204020204" pitchFamily="34" charset="0"/>
              </a:rPr>
              <a:t> </a:t>
            </a:r>
            <a:r>
              <a:rPr lang="en-US" sz="2400" dirty="0" err="1">
                <a:latin typeface="Corbel" panose="020B0503020204020204" pitchFamily="34" charset="0"/>
              </a:rPr>
              <a:t>dan</a:t>
            </a:r>
            <a:r>
              <a:rPr lang="en-US" sz="2400" dirty="0">
                <a:latin typeface="Corbel" panose="020B0503020204020204" pitchFamily="34" charset="0"/>
              </a:rPr>
              <a:t> </a:t>
            </a:r>
            <a:r>
              <a:rPr lang="en-US" sz="2400" dirty="0" err="1">
                <a:latin typeface="Corbel" panose="020B0503020204020204" pitchFamily="34" charset="0"/>
              </a:rPr>
              <a:t>bersedia</a:t>
            </a:r>
            <a:r>
              <a:rPr lang="en-US" sz="2400" dirty="0">
                <a:latin typeface="Corbel" panose="020B0503020204020204" pitchFamily="34" charset="0"/>
              </a:rPr>
              <a:t> </a:t>
            </a:r>
            <a:r>
              <a:rPr lang="en-US" sz="2400" dirty="0" err="1">
                <a:latin typeface="Corbel" panose="020B0503020204020204" pitchFamily="34" charset="0"/>
              </a:rPr>
              <a:t>menjadi</a:t>
            </a:r>
            <a:r>
              <a:rPr lang="en-US" sz="2400" dirty="0">
                <a:latin typeface="Corbel" panose="020B0503020204020204" pitchFamily="34" charset="0"/>
              </a:rPr>
              <a:t> </a:t>
            </a:r>
            <a:r>
              <a:rPr lang="en-US" sz="2400" dirty="0" err="1">
                <a:latin typeface="Corbel" panose="020B0503020204020204" pitchFamily="34" charset="0"/>
              </a:rPr>
              <a:t>responden</a:t>
            </a:r>
            <a:r>
              <a:rPr lang="en-US" sz="2400" dirty="0">
                <a:latin typeface="Corbel" panose="020B0503020204020204" pitchFamily="34" charset="0"/>
              </a:rPr>
              <a:t> di </a:t>
            </a:r>
            <a:r>
              <a:rPr lang="en-US" sz="2400" dirty="0" err="1">
                <a:latin typeface="Corbel" panose="020B0503020204020204" pitchFamily="34" charset="0"/>
              </a:rPr>
              <a:t>jadikan</a:t>
            </a:r>
            <a:r>
              <a:rPr lang="en-US" sz="2400" dirty="0">
                <a:latin typeface="Corbel" panose="020B0503020204020204" pitchFamily="34" charset="0"/>
              </a:rPr>
              <a:t> </a:t>
            </a:r>
            <a:r>
              <a:rPr lang="en-US" sz="2400" dirty="0" err="1">
                <a:latin typeface="Corbel" panose="020B0503020204020204" pitchFamily="34" charset="0"/>
              </a:rPr>
              <a:t>sampel</a:t>
            </a:r>
            <a:r>
              <a:rPr lang="en-US" sz="2400" dirty="0">
                <a:latin typeface="Corbel" panose="020B0503020204020204" pitchFamily="34" charset="0"/>
              </a:rPr>
              <a:t>.</a:t>
            </a:r>
            <a:endParaRPr lang="id-ID" altLang="id-ID" sz="2400" dirty="0" smtClean="0">
              <a:latin typeface="Corbel" panose="020B0503020204020204" pitchFamily="34" charset="0"/>
            </a:endParaRPr>
          </a:p>
          <a:p>
            <a:pPr eaLnBrk="1" hangingPunct="1">
              <a:spcBef>
                <a:spcPts val="1200"/>
              </a:spcBef>
            </a:pPr>
            <a:r>
              <a:rPr lang="id-ID" altLang="id-ID" sz="2400" b="1" i="1" dirty="0" smtClean="0">
                <a:latin typeface="Corbel" panose="020B0503020204020204" pitchFamily="34" charset="0"/>
              </a:rPr>
              <a:t>Purp</a:t>
            </a:r>
            <a:r>
              <a:rPr lang="en-US" altLang="id-ID" sz="2400" b="1" i="1" dirty="0" smtClean="0">
                <a:latin typeface="Corbel" panose="020B0503020204020204" pitchFamily="34" charset="0"/>
              </a:rPr>
              <a:t>o</a:t>
            </a:r>
            <a:r>
              <a:rPr lang="id-ID" altLang="id-ID" sz="2400" b="1" i="1" dirty="0" smtClean="0">
                <a:latin typeface="Corbel" panose="020B0503020204020204" pitchFamily="34" charset="0"/>
              </a:rPr>
              <a:t>sive </a:t>
            </a:r>
            <a:r>
              <a:rPr lang="en-US" altLang="id-ID" sz="2400" b="1" i="1" dirty="0" smtClean="0">
                <a:latin typeface="Corbel" panose="020B0503020204020204" pitchFamily="34" charset="0"/>
              </a:rPr>
              <a:t>s</a:t>
            </a:r>
            <a:r>
              <a:rPr lang="id-ID" altLang="id-ID" sz="2400" b="1" i="1" dirty="0" smtClean="0">
                <a:latin typeface="Corbel" panose="020B0503020204020204" pitchFamily="34" charset="0"/>
              </a:rPr>
              <a:t>ampling</a:t>
            </a:r>
            <a:r>
              <a:rPr lang="id-ID" altLang="id-ID" sz="2400" b="1" dirty="0" smtClean="0">
                <a:latin typeface="Corbel" panose="020B0503020204020204" pitchFamily="34" charset="0"/>
              </a:rPr>
              <a:t> </a:t>
            </a:r>
            <a:r>
              <a:rPr lang="id-ID" altLang="id-ID" sz="2400" dirty="0" smtClean="0">
                <a:latin typeface="Corbel" panose="020B0503020204020204" pitchFamily="34" charset="0"/>
              </a:rPr>
              <a:t>adalah cara pengambilan sampel yang didasarkan atas pertimbangan tertentu</a:t>
            </a:r>
            <a:r>
              <a:rPr lang="en-US" altLang="id-ID" sz="2400" dirty="0" smtClean="0">
                <a:latin typeface="Corbel" panose="020B0503020204020204" pitchFamily="34" charset="0"/>
              </a:rPr>
              <a:t>,</a:t>
            </a:r>
            <a:r>
              <a:rPr lang="id-ID" altLang="id-ID" sz="2400" dirty="0" smtClean="0">
                <a:latin typeface="Corbel" panose="020B0503020204020204" pitchFamily="34" charset="0"/>
              </a:rPr>
              <a:t> terutama pertimbangan yang diberikan oleh sek</a:t>
            </a:r>
            <a:r>
              <a:rPr lang="en-US" altLang="id-ID" sz="2400" dirty="0" smtClean="0">
                <a:latin typeface="Corbel" panose="020B0503020204020204" pitchFamily="34" charset="0"/>
              </a:rPr>
              <a:t>e</a:t>
            </a:r>
            <a:r>
              <a:rPr lang="id-ID" altLang="id-ID" sz="2400" dirty="0" smtClean="0">
                <a:latin typeface="Corbel" panose="020B0503020204020204" pitchFamily="34" charset="0"/>
              </a:rPr>
              <a:t>lompok pakar.</a:t>
            </a:r>
          </a:p>
        </p:txBody>
      </p:sp>
      <p:sp>
        <p:nvSpPr>
          <p:cNvPr id="106499" name="TextBox 3"/>
          <p:cNvSpPr txBox="1">
            <a:spLocks noChangeArrowheads="1"/>
          </p:cNvSpPr>
          <p:nvPr/>
        </p:nvSpPr>
        <p:spPr bwMode="auto">
          <a:xfrm>
            <a:off x="533400" y="215107"/>
            <a:ext cx="8305800" cy="67710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txBody>
          <a:bodyPr wrap="square" lIns="182880" tIns="182880" bIns="18288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id-ID" sz="2000" b="1" dirty="0">
                <a:latin typeface="Corbel" pitchFamily="34" charset="0"/>
              </a:rPr>
              <a:t>PENGAMBILAN SAMPEL TIDAK  ACAK (Non-Random)</a:t>
            </a:r>
          </a:p>
        </p:txBody>
      </p:sp>
      <p:sp>
        <p:nvSpPr>
          <p:cNvPr id="106500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73B6372-3034-4B1C-8875-4E4B46F77471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75745420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5800"/>
          </a:xfr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000" b="1" cap="small" dirty="0" err="1" smtClean="0">
                <a:solidFill>
                  <a:schemeClr val="tx2">
                    <a:satMod val="200000"/>
                  </a:schemeClr>
                </a:solidFill>
                <a:latin typeface="Arial" pitchFamily="34" charset="0"/>
                <a:cs typeface="Arial" pitchFamily="34" charset="0"/>
              </a:rPr>
              <a:t>Menentukan</a:t>
            </a:r>
            <a:r>
              <a:rPr lang="en-US" sz="2000" b="1" cap="small" dirty="0" smtClean="0">
                <a:solidFill>
                  <a:schemeClr val="tx2">
                    <a:satMod val="20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cap="small" dirty="0" err="1" smtClean="0">
                <a:solidFill>
                  <a:schemeClr val="tx2">
                    <a:satMod val="200000"/>
                  </a:schemeClr>
                </a:solidFill>
                <a:latin typeface="Arial" pitchFamily="34" charset="0"/>
                <a:cs typeface="Arial" pitchFamily="34" charset="0"/>
              </a:rPr>
              <a:t>Ukuran</a:t>
            </a:r>
            <a:r>
              <a:rPr lang="en-US" sz="2000" b="1" cap="small" dirty="0" smtClean="0">
                <a:solidFill>
                  <a:schemeClr val="tx2">
                    <a:satMod val="20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cap="small" dirty="0" err="1" smtClean="0">
                <a:solidFill>
                  <a:schemeClr val="tx2">
                    <a:satMod val="200000"/>
                  </a:schemeClr>
                </a:solidFill>
                <a:latin typeface="Arial" pitchFamily="34" charset="0"/>
                <a:cs typeface="Arial" pitchFamily="34" charset="0"/>
              </a:rPr>
              <a:t>Sampel</a:t>
            </a:r>
            <a:endParaRPr lang="en-US" sz="2000" b="1" cap="small" dirty="0">
              <a:solidFill>
                <a:schemeClr val="tx2">
                  <a:satMod val="20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24000"/>
            <a:ext cx="7924800" cy="4572000"/>
          </a:xfrm>
          <a:solidFill>
            <a:schemeClr val="bg1">
              <a:lumMod val="9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txBody>
          <a:bodyPr>
            <a:normAutofit fontScale="70000" lnSpcReduction="20000"/>
          </a:bodyPr>
          <a:lstStyle/>
          <a:p>
            <a:pPr marL="411480" eaLnBrk="1" fontAlgn="auto" hangingPunct="1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Font typeface="Wingdings"/>
              <a:buNone/>
              <a:defRPr/>
            </a:pPr>
            <a:r>
              <a:rPr lang="en-US" dirty="0" err="1" smtClean="0">
                <a:latin typeface="Corbel" panose="020B0503020204020204" pitchFamily="34" charset="0"/>
                <a:cs typeface="Arial" pitchFamily="34" charset="0"/>
              </a:rPr>
              <a:t>Menurut</a:t>
            </a:r>
            <a:r>
              <a:rPr lang="en-US" dirty="0" smtClean="0">
                <a:latin typeface="Corbel" panose="020B0503020204020204" pitchFamily="34" charset="0"/>
                <a:cs typeface="Arial" pitchFamily="34" charset="0"/>
              </a:rPr>
              <a:t> Gay </a:t>
            </a:r>
            <a:r>
              <a:rPr lang="en-US" dirty="0" err="1" smtClean="0">
                <a:latin typeface="Corbel" panose="020B0503020204020204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Corbel" panose="020B0503020204020204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Corbel" panose="020B0503020204020204" pitchFamily="34" charset="0"/>
                <a:cs typeface="Arial" pitchFamily="34" charset="0"/>
              </a:rPr>
              <a:t>Dehl</a:t>
            </a:r>
            <a:r>
              <a:rPr lang="en-US" dirty="0" smtClean="0">
                <a:latin typeface="Corbel" panose="020B0503020204020204" pitchFamily="34" charset="0"/>
                <a:cs typeface="Arial" pitchFamily="34" charset="0"/>
              </a:rPr>
              <a:t> (1996):</a:t>
            </a:r>
          </a:p>
          <a:p>
            <a:pPr marL="582613" indent="-514350" eaLnBrk="1" fontAlgn="auto" hangingPunct="1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Font typeface="Wingdings"/>
              <a:buAutoNum type="arabicPeriod"/>
              <a:defRPr/>
            </a:pPr>
            <a:r>
              <a:rPr lang="en-US" dirty="0" err="1" smtClean="0">
                <a:latin typeface="Corbel" panose="020B0503020204020204" pitchFamily="34" charset="0"/>
                <a:cs typeface="Arial" pitchFamily="34" charset="0"/>
              </a:rPr>
              <a:t>Untuk</a:t>
            </a:r>
            <a:r>
              <a:rPr lang="en-US" dirty="0" smtClean="0">
                <a:latin typeface="Corbel" panose="020B0503020204020204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Corbel" panose="020B0503020204020204" pitchFamily="34" charset="0"/>
                <a:cs typeface="Arial" pitchFamily="34" charset="0"/>
              </a:rPr>
              <a:t>penelitian</a:t>
            </a:r>
            <a:r>
              <a:rPr lang="en-US" dirty="0" smtClean="0">
                <a:latin typeface="Corbel" panose="020B0503020204020204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Corbel" panose="020B0503020204020204" pitchFamily="34" charset="0"/>
                <a:cs typeface="Arial" pitchFamily="34" charset="0"/>
              </a:rPr>
              <a:t>deskriptif</a:t>
            </a:r>
            <a:r>
              <a:rPr lang="en-US" dirty="0" smtClean="0">
                <a:latin typeface="Corbel" panose="020B0503020204020204" pitchFamily="34" charset="0"/>
                <a:cs typeface="Arial" pitchFamily="34" charset="0"/>
              </a:rPr>
              <a:t>, minimal </a:t>
            </a:r>
            <a:r>
              <a:rPr lang="en-US" dirty="0" err="1" smtClean="0">
                <a:latin typeface="Corbel" panose="020B0503020204020204" pitchFamily="34" charset="0"/>
                <a:cs typeface="Arial" pitchFamily="34" charset="0"/>
              </a:rPr>
              <a:t>diambil</a:t>
            </a:r>
            <a:r>
              <a:rPr lang="en-US" dirty="0" smtClean="0">
                <a:latin typeface="Corbel" panose="020B0503020204020204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Corbel" panose="020B0503020204020204" pitchFamily="34" charset="0"/>
                <a:cs typeface="Arial" pitchFamily="34" charset="0"/>
              </a:rPr>
              <a:t>sampel</a:t>
            </a:r>
            <a:r>
              <a:rPr lang="en-US" dirty="0" smtClean="0">
                <a:latin typeface="Corbel" panose="020B0503020204020204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Corbel" panose="020B0503020204020204" pitchFamily="34" charset="0"/>
                <a:cs typeface="Arial" pitchFamily="34" charset="0"/>
              </a:rPr>
              <a:t>sebesar</a:t>
            </a:r>
            <a:r>
              <a:rPr lang="en-US" dirty="0" smtClean="0">
                <a:latin typeface="Corbel" panose="020B0503020204020204" pitchFamily="34" charset="0"/>
                <a:cs typeface="Arial" pitchFamily="34" charset="0"/>
              </a:rPr>
              <a:t> 10% </a:t>
            </a:r>
            <a:r>
              <a:rPr lang="en-US" dirty="0" err="1" smtClean="0">
                <a:latin typeface="Corbel" panose="020B0503020204020204" pitchFamily="34" charset="0"/>
                <a:cs typeface="Arial" pitchFamily="34" charset="0"/>
              </a:rPr>
              <a:t>dari</a:t>
            </a:r>
            <a:r>
              <a:rPr lang="en-US" dirty="0" smtClean="0">
                <a:latin typeface="Corbel" panose="020B0503020204020204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Corbel" panose="020B0503020204020204" pitchFamily="34" charset="0"/>
                <a:cs typeface="Arial" pitchFamily="34" charset="0"/>
              </a:rPr>
              <a:t>populasi</a:t>
            </a:r>
            <a:r>
              <a:rPr lang="en-US" dirty="0" smtClean="0">
                <a:latin typeface="Corbel" panose="020B0503020204020204" pitchFamily="34" charset="0"/>
                <a:cs typeface="Arial" pitchFamily="34" charset="0"/>
              </a:rPr>
              <a:t>. </a:t>
            </a:r>
            <a:r>
              <a:rPr lang="en-US" dirty="0" err="1" smtClean="0">
                <a:latin typeface="Corbel" panose="020B0503020204020204" pitchFamily="34" charset="0"/>
                <a:cs typeface="Arial" pitchFamily="34" charset="0"/>
              </a:rPr>
              <a:t>Sementara</a:t>
            </a:r>
            <a:r>
              <a:rPr lang="en-US" dirty="0" smtClean="0">
                <a:latin typeface="Corbel" panose="020B0503020204020204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Corbel" panose="020B0503020204020204" pitchFamily="34" charset="0"/>
                <a:cs typeface="Arial" pitchFamily="34" charset="0"/>
              </a:rPr>
              <a:t>itu</a:t>
            </a:r>
            <a:r>
              <a:rPr lang="en-US" dirty="0" smtClean="0">
                <a:latin typeface="Corbel" panose="020B0503020204020204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Corbel" panose="020B0503020204020204" pitchFamily="34" charset="0"/>
                <a:cs typeface="Arial" pitchFamily="34" charset="0"/>
              </a:rPr>
              <a:t>jika</a:t>
            </a:r>
            <a:r>
              <a:rPr lang="en-US" dirty="0" smtClean="0">
                <a:latin typeface="Corbel" panose="020B0503020204020204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Corbel" panose="020B0503020204020204" pitchFamily="34" charset="0"/>
                <a:cs typeface="Arial" pitchFamily="34" charset="0"/>
              </a:rPr>
              <a:t>populasinya</a:t>
            </a:r>
            <a:r>
              <a:rPr lang="en-US" dirty="0" smtClean="0">
                <a:latin typeface="Corbel" panose="020B0503020204020204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Corbel" panose="020B0503020204020204" pitchFamily="34" charset="0"/>
                <a:cs typeface="Arial" pitchFamily="34" charset="0"/>
              </a:rPr>
              <a:t>besar</a:t>
            </a:r>
            <a:r>
              <a:rPr lang="en-US" dirty="0" smtClean="0">
                <a:latin typeface="Corbel" panose="020B0503020204020204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Corbel" panose="020B0503020204020204" pitchFamily="34" charset="0"/>
                <a:cs typeface="Arial" pitchFamily="34" charset="0"/>
              </a:rPr>
              <a:t>maka</a:t>
            </a:r>
            <a:r>
              <a:rPr lang="en-US" dirty="0" smtClean="0">
                <a:latin typeface="Corbel" panose="020B0503020204020204" pitchFamily="34" charset="0"/>
                <a:cs typeface="Arial" pitchFamily="34" charset="0"/>
              </a:rPr>
              <a:t> minimal </a:t>
            </a:r>
            <a:r>
              <a:rPr lang="en-US" dirty="0" err="1" smtClean="0">
                <a:latin typeface="Corbel" panose="020B0503020204020204" pitchFamily="34" charset="0"/>
                <a:cs typeface="Arial" pitchFamily="34" charset="0"/>
              </a:rPr>
              <a:t>diambil</a:t>
            </a:r>
            <a:r>
              <a:rPr lang="en-US" dirty="0" smtClean="0">
                <a:latin typeface="Corbel" panose="020B0503020204020204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Corbel" panose="020B0503020204020204" pitchFamily="34" charset="0"/>
                <a:cs typeface="Arial" pitchFamily="34" charset="0"/>
              </a:rPr>
              <a:t>sampel</a:t>
            </a:r>
            <a:r>
              <a:rPr lang="en-US" dirty="0" smtClean="0">
                <a:latin typeface="Corbel" panose="020B0503020204020204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Corbel" panose="020B0503020204020204" pitchFamily="34" charset="0"/>
                <a:cs typeface="Arial" pitchFamily="34" charset="0"/>
              </a:rPr>
              <a:t>sebesar</a:t>
            </a:r>
            <a:r>
              <a:rPr lang="en-US" dirty="0" smtClean="0">
                <a:latin typeface="Corbel" panose="020B0503020204020204" pitchFamily="34" charset="0"/>
                <a:cs typeface="Arial" pitchFamily="34" charset="0"/>
              </a:rPr>
              <a:t> 20% </a:t>
            </a:r>
            <a:r>
              <a:rPr lang="en-US" dirty="0" err="1" smtClean="0">
                <a:latin typeface="Corbel" panose="020B0503020204020204" pitchFamily="34" charset="0"/>
                <a:cs typeface="Arial" pitchFamily="34" charset="0"/>
              </a:rPr>
              <a:t>dari</a:t>
            </a:r>
            <a:r>
              <a:rPr lang="en-US" dirty="0" smtClean="0">
                <a:latin typeface="Corbel" panose="020B0503020204020204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Corbel" panose="020B0503020204020204" pitchFamily="34" charset="0"/>
                <a:cs typeface="Arial" pitchFamily="34" charset="0"/>
              </a:rPr>
              <a:t>populasi</a:t>
            </a:r>
            <a:r>
              <a:rPr lang="en-US" dirty="0" smtClean="0">
                <a:latin typeface="Corbel" panose="020B0503020204020204" pitchFamily="34" charset="0"/>
                <a:cs typeface="Arial" pitchFamily="34" charset="0"/>
              </a:rPr>
              <a:t>.</a:t>
            </a:r>
          </a:p>
          <a:p>
            <a:pPr marL="582613" indent="-514350" eaLnBrk="1" fontAlgn="auto" hangingPunct="1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Font typeface="Wingdings"/>
              <a:buAutoNum type="arabicPeriod"/>
              <a:defRPr/>
            </a:pPr>
            <a:r>
              <a:rPr lang="en-US" dirty="0" err="1" smtClean="0">
                <a:latin typeface="Corbel" panose="020B0503020204020204" pitchFamily="34" charset="0"/>
                <a:cs typeface="Arial" pitchFamily="34" charset="0"/>
              </a:rPr>
              <a:t>Untuk</a:t>
            </a:r>
            <a:r>
              <a:rPr lang="en-US" dirty="0" smtClean="0">
                <a:latin typeface="Corbel" panose="020B0503020204020204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Corbel" panose="020B0503020204020204" pitchFamily="34" charset="0"/>
                <a:cs typeface="Arial" pitchFamily="34" charset="0"/>
              </a:rPr>
              <a:t>penelitian</a:t>
            </a:r>
            <a:r>
              <a:rPr lang="en-US" dirty="0" smtClean="0">
                <a:latin typeface="Corbel" panose="020B0503020204020204" pitchFamily="34" charset="0"/>
                <a:cs typeface="Arial" pitchFamily="34" charset="0"/>
              </a:rPr>
              <a:t> yang </a:t>
            </a:r>
            <a:r>
              <a:rPr lang="en-US" dirty="0" err="1" smtClean="0">
                <a:latin typeface="Corbel" panose="020B0503020204020204" pitchFamily="34" charset="0"/>
                <a:cs typeface="Arial" pitchFamily="34" charset="0"/>
              </a:rPr>
              <a:t>sifatnya</a:t>
            </a:r>
            <a:r>
              <a:rPr lang="en-US" dirty="0" smtClean="0">
                <a:latin typeface="Corbel" panose="020B0503020204020204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Corbel" panose="020B0503020204020204" pitchFamily="34" charset="0"/>
                <a:cs typeface="Arial" pitchFamily="34" charset="0"/>
              </a:rPr>
              <a:t>menguji</a:t>
            </a:r>
            <a:r>
              <a:rPr lang="en-US" dirty="0" smtClean="0">
                <a:latin typeface="Corbel" panose="020B0503020204020204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Corbel" panose="020B0503020204020204" pitchFamily="34" charset="0"/>
                <a:cs typeface="Arial" pitchFamily="34" charset="0"/>
              </a:rPr>
              <a:t>hubungan</a:t>
            </a:r>
            <a:r>
              <a:rPr lang="en-US" dirty="0" smtClean="0">
                <a:latin typeface="Corbel" panose="020B0503020204020204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Corbel" panose="020B0503020204020204" pitchFamily="34" charset="0"/>
                <a:cs typeface="Arial" pitchFamily="34" charset="0"/>
              </a:rPr>
              <a:t>korelasional</a:t>
            </a:r>
            <a:r>
              <a:rPr lang="en-US" dirty="0" smtClean="0">
                <a:latin typeface="Corbel" panose="020B0503020204020204" pitchFamily="34" charset="0"/>
                <a:cs typeface="Arial" pitchFamily="34" charset="0"/>
              </a:rPr>
              <a:t>, minimal </a:t>
            </a:r>
            <a:r>
              <a:rPr lang="en-US" dirty="0" err="1" smtClean="0">
                <a:latin typeface="Corbel" panose="020B0503020204020204" pitchFamily="34" charset="0"/>
                <a:cs typeface="Arial" pitchFamily="34" charset="0"/>
              </a:rPr>
              <a:t>diambil</a:t>
            </a:r>
            <a:r>
              <a:rPr lang="en-US" dirty="0" smtClean="0">
                <a:latin typeface="Corbel" panose="020B0503020204020204" pitchFamily="34" charset="0"/>
                <a:cs typeface="Arial" pitchFamily="34" charset="0"/>
              </a:rPr>
              <a:t> 30 </a:t>
            </a:r>
            <a:r>
              <a:rPr lang="en-US" dirty="0" err="1" smtClean="0">
                <a:latin typeface="Corbel" panose="020B0503020204020204" pitchFamily="34" charset="0"/>
                <a:cs typeface="Arial" pitchFamily="34" charset="0"/>
              </a:rPr>
              <a:t>sampel</a:t>
            </a:r>
            <a:r>
              <a:rPr lang="en-US" dirty="0" smtClean="0">
                <a:latin typeface="Corbel" panose="020B0503020204020204" pitchFamily="34" charset="0"/>
                <a:cs typeface="Arial" pitchFamily="34" charset="0"/>
              </a:rPr>
              <a:t>.</a:t>
            </a:r>
          </a:p>
          <a:p>
            <a:pPr marL="582613" indent="-514350" eaLnBrk="1" fontAlgn="auto" hangingPunct="1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Font typeface="Wingdings"/>
              <a:buAutoNum type="arabicPeriod"/>
              <a:defRPr/>
            </a:pPr>
            <a:r>
              <a:rPr lang="en-US" dirty="0" err="1" smtClean="0">
                <a:latin typeface="Corbel" panose="020B0503020204020204" pitchFamily="34" charset="0"/>
                <a:cs typeface="Arial" pitchFamily="34" charset="0"/>
              </a:rPr>
              <a:t>Untuk</a:t>
            </a:r>
            <a:r>
              <a:rPr lang="en-US" dirty="0" smtClean="0">
                <a:latin typeface="Corbel" panose="020B0503020204020204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Corbel" panose="020B0503020204020204" pitchFamily="34" charset="0"/>
                <a:cs typeface="Arial" pitchFamily="34" charset="0"/>
              </a:rPr>
              <a:t>penelitian</a:t>
            </a:r>
            <a:r>
              <a:rPr lang="en-US" dirty="0" smtClean="0">
                <a:latin typeface="Corbel" panose="020B0503020204020204" pitchFamily="34" charset="0"/>
                <a:cs typeface="Arial" pitchFamily="34" charset="0"/>
              </a:rPr>
              <a:t> yang </a:t>
            </a:r>
            <a:r>
              <a:rPr lang="en-US" dirty="0" err="1" smtClean="0">
                <a:latin typeface="Corbel" panose="020B0503020204020204" pitchFamily="34" charset="0"/>
                <a:cs typeface="Arial" pitchFamily="34" charset="0"/>
              </a:rPr>
              <a:t>sifatnya</a:t>
            </a:r>
            <a:r>
              <a:rPr lang="en-US" dirty="0" smtClean="0">
                <a:latin typeface="Corbel" panose="020B0503020204020204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Corbel" panose="020B0503020204020204" pitchFamily="34" charset="0"/>
                <a:cs typeface="Arial" pitchFamily="34" charset="0"/>
              </a:rPr>
              <a:t>menguji</a:t>
            </a:r>
            <a:r>
              <a:rPr lang="en-US" dirty="0" smtClean="0">
                <a:latin typeface="Corbel" panose="020B0503020204020204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Corbel" panose="020B0503020204020204" pitchFamily="34" charset="0"/>
                <a:cs typeface="Arial" pitchFamily="34" charset="0"/>
              </a:rPr>
              <a:t>hubungan</a:t>
            </a:r>
            <a:r>
              <a:rPr lang="en-US" dirty="0" smtClean="0">
                <a:latin typeface="Corbel" panose="020B0503020204020204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Corbel" panose="020B0503020204020204" pitchFamily="34" charset="0"/>
                <a:cs typeface="Arial" pitchFamily="34" charset="0"/>
              </a:rPr>
              <a:t>kausalitas</a:t>
            </a:r>
            <a:r>
              <a:rPr lang="en-US" dirty="0" smtClean="0">
                <a:latin typeface="Corbel" panose="020B0503020204020204" pitchFamily="34" charset="0"/>
                <a:cs typeface="Arial" pitchFamily="34" charset="0"/>
              </a:rPr>
              <a:t>, minimal </a:t>
            </a:r>
            <a:r>
              <a:rPr lang="en-US" dirty="0" err="1" smtClean="0">
                <a:latin typeface="Corbel" panose="020B0503020204020204" pitchFamily="34" charset="0"/>
                <a:cs typeface="Arial" pitchFamily="34" charset="0"/>
              </a:rPr>
              <a:t>diambil</a:t>
            </a:r>
            <a:r>
              <a:rPr lang="en-US" dirty="0" smtClean="0">
                <a:latin typeface="Corbel" panose="020B0503020204020204" pitchFamily="34" charset="0"/>
                <a:cs typeface="Arial" pitchFamily="34" charset="0"/>
              </a:rPr>
              <a:t> 30 </a:t>
            </a:r>
            <a:r>
              <a:rPr lang="en-US" dirty="0" err="1" smtClean="0">
                <a:latin typeface="Corbel" panose="020B0503020204020204" pitchFamily="34" charset="0"/>
                <a:cs typeface="Arial" pitchFamily="34" charset="0"/>
              </a:rPr>
              <a:t>subjek</a:t>
            </a:r>
            <a:r>
              <a:rPr lang="en-US" dirty="0" smtClean="0">
                <a:latin typeface="Corbel" panose="020B0503020204020204" pitchFamily="34" charset="0"/>
                <a:cs typeface="Arial" pitchFamily="34" charset="0"/>
              </a:rPr>
              <a:t> per </a:t>
            </a:r>
            <a:r>
              <a:rPr lang="en-US" dirty="0" err="1" smtClean="0">
                <a:latin typeface="Corbel" panose="020B0503020204020204" pitchFamily="34" charset="0"/>
                <a:cs typeface="Arial" pitchFamily="34" charset="0"/>
              </a:rPr>
              <a:t>kelompok</a:t>
            </a:r>
            <a:r>
              <a:rPr lang="en-US" dirty="0" smtClean="0">
                <a:latin typeface="Corbel" panose="020B0503020204020204" pitchFamily="34" charset="0"/>
                <a:cs typeface="Arial" pitchFamily="34" charset="0"/>
              </a:rPr>
              <a:t>.</a:t>
            </a:r>
          </a:p>
          <a:p>
            <a:pPr marL="582613" indent="-514350" eaLnBrk="1" fontAlgn="auto" hangingPunct="1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Font typeface="Wingdings"/>
              <a:buAutoNum type="arabicPeriod"/>
              <a:defRPr/>
            </a:pPr>
            <a:r>
              <a:rPr lang="en-US" dirty="0" err="1" smtClean="0">
                <a:latin typeface="Corbel" panose="020B0503020204020204" pitchFamily="34" charset="0"/>
                <a:cs typeface="Arial" pitchFamily="34" charset="0"/>
              </a:rPr>
              <a:t>Untuk</a:t>
            </a:r>
            <a:r>
              <a:rPr lang="en-US" dirty="0" smtClean="0">
                <a:latin typeface="Corbel" panose="020B0503020204020204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Corbel" panose="020B0503020204020204" pitchFamily="34" charset="0"/>
                <a:cs typeface="Arial" pitchFamily="34" charset="0"/>
              </a:rPr>
              <a:t>penelitian</a:t>
            </a:r>
            <a:r>
              <a:rPr lang="en-US" dirty="0" smtClean="0">
                <a:latin typeface="Corbel" panose="020B0503020204020204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Corbel" panose="020B0503020204020204" pitchFamily="34" charset="0"/>
                <a:cs typeface="Arial" pitchFamily="34" charset="0"/>
              </a:rPr>
              <a:t>eksperimen</a:t>
            </a:r>
            <a:r>
              <a:rPr lang="en-US" dirty="0" smtClean="0">
                <a:latin typeface="Corbel" panose="020B0503020204020204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Corbel" panose="020B0503020204020204" pitchFamily="34" charset="0"/>
                <a:cs typeface="Arial" pitchFamily="34" charset="0"/>
              </a:rPr>
              <a:t>dianjurkan</a:t>
            </a:r>
            <a:r>
              <a:rPr lang="en-US" dirty="0" smtClean="0">
                <a:latin typeface="Corbel" panose="020B0503020204020204" pitchFamily="34" charset="0"/>
                <a:cs typeface="Arial" pitchFamily="34" charset="0"/>
              </a:rPr>
              <a:t> minimal 15 </a:t>
            </a:r>
            <a:r>
              <a:rPr lang="en-US" dirty="0" err="1" smtClean="0">
                <a:latin typeface="Corbel" panose="020B0503020204020204" pitchFamily="34" charset="0"/>
                <a:cs typeface="Arial" pitchFamily="34" charset="0"/>
              </a:rPr>
              <a:t>subjek</a:t>
            </a:r>
            <a:r>
              <a:rPr lang="en-US" dirty="0" smtClean="0">
                <a:latin typeface="Corbel" panose="020B0503020204020204" pitchFamily="34" charset="0"/>
                <a:cs typeface="Arial" pitchFamily="34" charset="0"/>
              </a:rPr>
              <a:t> per </a:t>
            </a:r>
            <a:r>
              <a:rPr lang="en-US" dirty="0" err="1" smtClean="0">
                <a:latin typeface="Corbel" panose="020B0503020204020204" pitchFamily="34" charset="0"/>
                <a:cs typeface="Arial" pitchFamily="34" charset="0"/>
              </a:rPr>
              <a:t>kelompok</a:t>
            </a:r>
            <a:r>
              <a:rPr lang="en-US" dirty="0" smtClean="0">
                <a:latin typeface="Corbel" panose="020B0503020204020204" pitchFamily="34" charset="0"/>
                <a:cs typeface="Arial" pitchFamily="34" charset="0"/>
              </a:rPr>
              <a:t>.</a:t>
            </a:r>
            <a:endParaRPr lang="en-US" dirty="0">
              <a:latin typeface="Corbel" panose="020B0503020204020204" pitchFamily="34" charset="0"/>
              <a:cs typeface="Arial" pitchFamily="34" charset="0"/>
            </a:endParaRPr>
          </a:p>
        </p:txBody>
      </p:sp>
      <p:sp>
        <p:nvSpPr>
          <p:cNvPr id="107524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ts val="1200"/>
              </a:spcBef>
              <a:spcAft>
                <a:spcPct val="0"/>
              </a:spcAft>
              <a:defRPr/>
            </a:pPr>
            <a:fld id="{4D4FF270-600B-4808-B0F6-81BE06ECF885}" type="slidenum">
              <a:rPr lang="en-US" smtClean="0">
                <a:solidFill>
                  <a:schemeClr val="tx1"/>
                </a:solidFill>
                <a:latin typeface="Corbel" panose="020B0503020204020204" pitchFamily="34" charset="0"/>
              </a:rPr>
              <a:pPr fontAlgn="base">
                <a:spcBef>
                  <a:spcPts val="1200"/>
                </a:spcBef>
                <a:spcAft>
                  <a:spcPct val="0"/>
                </a:spcAft>
                <a:defRPr/>
              </a:pPr>
              <a:t>21</a:t>
            </a:fld>
            <a:endParaRPr lang="en-US" smtClean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327952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457200" y="1219200"/>
            <a:ext cx="8229600" cy="5334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dirty="0"/>
          </a:p>
        </p:txBody>
      </p:sp>
      <p:sp>
        <p:nvSpPr>
          <p:cNvPr id="80900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30FCF87-1295-42BE-B5C5-BCF134E1F67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en-US" smtClean="0"/>
          </a:p>
        </p:txBody>
      </p:sp>
      <p:grpSp>
        <p:nvGrpSpPr>
          <p:cNvPr id="108547" name="Group 14"/>
          <p:cNvGrpSpPr>
            <a:grpSpLocks/>
          </p:cNvGrpSpPr>
          <p:nvPr/>
        </p:nvGrpSpPr>
        <p:grpSpPr bwMode="auto">
          <a:xfrm>
            <a:off x="3522406" y="1865825"/>
            <a:ext cx="1611312" cy="787400"/>
            <a:chOff x="2579688" y="2150262"/>
            <a:chExt cx="1611312" cy="788216"/>
          </a:xfrm>
        </p:grpSpPr>
        <p:sp>
          <p:nvSpPr>
            <p:cNvPr id="5" name="TextBox 4"/>
            <p:cNvSpPr txBox="1"/>
            <p:nvPr/>
          </p:nvSpPr>
          <p:spPr bwMode="auto">
            <a:xfrm>
              <a:off x="2579688" y="2352083"/>
              <a:ext cx="685800" cy="36709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dirty="0">
                  <a:latin typeface="+mn-lt"/>
                </a:rPr>
                <a:t>n    =</a:t>
              </a:r>
            </a:p>
          </p:txBody>
        </p:sp>
        <p:sp>
          <p:nvSpPr>
            <p:cNvPr id="6" name="TextBox 5"/>
            <p:cNvSpPr txBox="1"/>
            <p:nvPr/>
          </p:nvSpPr>
          <p:spPr bwMode="auto">
            <a:xfrm>
              <a:off x="3276600" y="2150262"/>
              <a:ext cx="914400" cy="37027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dirty="0">
                  <a:latin typeface="+mn-lt"/>
                </a:rPr>
                <a:t>N</a:t>
              </a:r>
            </a:p>
          </p:txBody>
        </p:sp>
        <p:sp>
          <p:nvSpPr>
            <p:cNvPr id="8" name="TextBox 7"/>
            <p:cNvSpPr txBox="1"/>
            <p:nvPr/>
          </p:nvSpPr>
          <p:spPr bwMode="auto">
            <a:xfrm>
              <a:off x="3276600" y="2568207"/>
              <a:ext cx="914400" cy="37027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dirty="0">
                  <a:latin typeface="+mn-lt"/>
                </a:rPr>
                <a:t>1 + N</a:t>
              </a:r>
              <a:r>
                <a:rPr lang="el-GR" i="1" dirty="0">
                  <a:latin typeface="Minion Pro"/>
                </a:rPr>
                <a:t>α</a:t>
              </a:r>
              <a:r>
                <a:rPr lang="en-US" baseline="30000" dirty="0">
                  <a:latin typeface="+mn-lt"/>
                </a:rPr>
                <a:t>2</a:t>
              </a:r>
            </a:p>
          </p:txBody>
        </p:sp>
        <p:cxnSp>
          <p:nvCxnSpPr>
            <p:cNvPr id="12" name="Straight Connector 11"/>
            <p:cNvCxnSpPr/>
            <p:nvPr/>
          </p:nvCxnSpPr>
          <p:spPr bwMode="auto">
            <a:xfrm>
              <a:off x="3276600" y="2549137"/>
              <a:ext cx="914400" cy="159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TextBox 13"/>
          <p:cNvSpPr txBox="1"/>
          <p:nvPr/>
        </p:nvSpPr>
        <p:spPr>
          <a:xfrm>
            <a:off x="925512" y="3060494"/>
            <a:ext cx="7292975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tabLst>
                <a:tab pos="914400" algn="l"/>
                <a:tab pos="1257300" algn="l"/>
                <a:tab pos="1543050" algn="l"/>
              </a:tabLst>
              <a:defRPr/>
            </a:pPr>
            <a:r>
              <a:rPr lang="en-US" dirty="0">
                <a:latin typeface="+mn-lt"/>
              </a:rPr>
              <a:t>di mana	n	=	</a:t>
            </a:r>
            <a:r>
              <a:rPr lang="en-US" dirty="0" err="1">
                <a:latin typeface="+mn-lt"/>
              </a:rPr>
              <a:t>ukuran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sampel</a:t>
            </a:r>
            <a:endParaRPr lang="en-US" dirty="0">
              <a:latin typeface="+mn-lt"/>
            </a:endParaRPr>
          </a:p>
          <a:p>
            <a:pPr>
              <a:tabLst>
                <a:tab pos="914400" algn="l"/>
                <a:tab pos="1257300" algn="l"/>
                <a:tab pos="1543050" algn="l"/>
              </a:tabLst>
              <a:defRPr/>
            </a:pPr>
            <a:r>
              <a:rPr lang="en-US" dirty="0">
                <a:latin typeface="+mn-lt"/>
              </a:rPr>
              <a:t>	N	=	</a:t>
            </a:r>
            <a:r>
              <a:rPr lang="en-US" dirty="0" err="1">
                <a:latin typeface="+mn-lt"/>
              </a:rPr>
              <a:t>ukuran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populasi</a:t>
            </a:r>
            <a:endParaRPr lang="en-US" dirty="0">
              <a:latin typeface="+mn-lt"/>
            </a:endParaRPr>
          </a:p>
          <a:p>
            <a:pPr>
              <a:tabLst>
                <a:tab pos="914400" algn="l"/>
                <a:tab pos="1257300" algn="l"/>
                <a:tab pos="1543050" algn="l"/>
              </a:tabLst>
              <a:defRPr/>
            </a:pPr>
            <a:r>
              <a:rPr lang="en-US" dirty="0">
                <a:latin typeface="+mn-lt"/>
              </a:rPr>
              <a:t>	</a:t>
            </a:r>
            <a:r>
              <a:rPr lang="el-GR" i="1" dirty="0">
                <a:latin typeface="Minion Pro"/>
              </a:rPr>
              <a:t>α </a:t>
            </a:r>
            <a:r>
              <a:rPr lang="en-US" dirty="0">
                <a:latin typeface="+mn-lt"/>
              </a:rPr>
              <a:t>	=	</a:t>
            </a:r>
            <a:r>
              <a:rPr lang="en-US" dirty="0" err="1">
                <a:latin typeface="+mn-lt"/>
              </a:rPr>
              <a:t>toleransi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ketidaktelitian</a:t>
            </a:r>
            <a:r>
              <a:rPr lang="en-US" dirty="0">
                <a:latin typeface="+mn-lt"/>
              </a:rPr>
              <a:t> (</a:t>
            </a:r>
            <a:r>
              <a:rPr lang="en-US" dirty="0" err="1">
                <a:latin typeface="+mn-lt"/>
              </a:rPr>
              <a:t>dalam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persen</a:t>
            </a:r>
            <a:r>
              <a:rPr lang="en-US" dirty="0" smtClean="0">
                <a:latin typeface="+mn-lt"/>
              </a:rPr>
              <a:t>) = error</a:t>
            </a:r>
            <a:endParaRPr lang="en-US" dirty="0">
              <a:latin typeface="+mn-lt"/>
            </a:endParaRP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1045318" y="1341950"/>
            <a:ext cx="6019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1" dirty="0" smtClean="0">
                <a:latin typeface="+mn-lt"/>
                <a:cs typeface="Arial" charset="0"/>
              </a:rPr>
              <a:t>Model  </a:t>
            </a:r>
            <a:r>
              <a:rPr lang="en-US" sz="2800" b="1" dirty="0">
                <a:latin typeface="+mn-lt"/>
                <a:cs typeface="Arial" charset="0"/>
              </a:rPr>
              <a:t>SLOVIN </a:t>
            </a:r>
            <a:endParaRPr lang="id-ID" sz="2800" b="1" dirty="0">
              <a:latin typeface="+mn-lt"/>
              <a:cs typeface="Arial" charset="0"/>
            </a:endParaRPr>
          </a:p>
        </p:txBody>
      </p:sp>
      <p:sp>
        <p:nvSpPr>
          <p:cNvPr id="13" name="TextBox 3"/>
          <p:cNvSpPr txBox="1">
            <a:spLocks noChangeArrowheads="1"/>
          </p:cNvSpPr>
          <p:nvPr/>
        </p:nvSpPr>
        <p:spPr bwMode="auto">
          <a:xfrm>
            <a:off x="481782" y="161578"/>
            <a:ext cx="8305800" cy="67710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txBody>
          <a:bodyPr wrap="square" lIns="182880" tIns="182880" bIns="18288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2000" b="1" cap="small" dirty="0" smtClean="0">
                <a:latin typeface="Corbel" panose="020B0503020204020204" pitchFamily="34" charset="0"/>
              </a:rPr>
              <a:t>Model </a:t>
            </a:r>
            <a:r>
              <a:rPr lang="en-US" sz="2000" b="1" cap="small" dirty="0" err="1" smtClean="0">
                <a:latin typeface="Corbel" panose="020B0503020204020204" pitchFamily="34" charset="0"/>
              </a:rPr>
              <a:t>penentuan</a:t>
            </a:r>
            <a:r>
              <a:rPr lang="en-US" sz="2000" b="1" cap="small" dirty="0" smtClean="0">
                <a:latin typeface="Corbel" panose="020B0503020204020204" pitchFamily="34" charset="0"/>
              </a:rPr>
              <a:t> </a:t>
            </a:r>
            <a:r>
              <a:rPr lang="en-US" sz="2000" b="1" cap="small" dirty="0" err="1">
                <a:latin typeface="Corbel" panose="020B0503020204020204" pitchFamily="34" charset="0"/>
              </a:rPr>
              <a:t>jumlah</a:t>
            </a:r>
            <a:r>
              <a:rPr lang="en-US" sz="2000" b="1" cap="small" dirty="0">
                <a:latin typeface="Corbel" panose="020B0503020204020204" pitchFamily="34" charset="0"/>
              </a:rPr>
              <a:t> </a:t>
            </a:r>
            <a:r>
              <a:rPr lang="en-US" sz="2000" b="1" cap="small" dirty="0" err="1">
                <a:latin typeface="Corbel" panose="020B0503020204020204" pitchFamily="34" charset="0"/>
              </a:rPr>
              <a:t>sampel</a:t>
            </a:r>
            <a:endParaRPr lang="en-US" altLang="id-ID" sz="2000" b="1" cap="small" dirty="0">
              <a:latin typeface="Corbel" pitchFamily="34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5769076" y="4495800"/>
            <a:ext cx="2514600" cy="1156177"/>
            <a:chOff x="6477000" y="2423268"/>
            <a:chExt cx="2514600" cy="1156177"/>
          </a:xfrm>
        </p:grpSpPr>
        <p:grpSp>
          <p:nvGrpSpPr>
            <p:cNvPr id="21" name="Group 14"/>
            <p:cNvGrpSpPr>
              <a:grpSpLocks/>
            </p:cNvGrpSpPr>
            <p:nvPr/>
          </p:nvGrpSpPr>
          <p:grpSpPr bwMode="auto">
            <a:xfrm>
              <a:off x="6477000" y="2423268"/>
              <a:ext cx="2514600" cy="786845"/>
              <a:chOff x="2579688" y="2150262"/>
              <a:chExt cx="2514600" cy="787660"/>
            </a:xfrm>
          </p:grpSpPr>
          <p:sp>
            <p:nvSpPr>
              <p:cNvPr id="22" name="TextBox 21"/>
              <p:cNvSpPr txBox="1"/>
              <p:nvPr/>
            </p:nvSpPr>
            <p:spPr bwMode="auto">
              <a:xfrm>
                <a:off x="2579688" y="2352083"/>
                <a:ext cx="685800" cy="367093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dirty="0">
                    <a:latin typeface="+mn-lt"/>
                  </a:rPr>
                  <a:t>n    =</a:t>
                </a:r>
              </a:p>
            </p:txBody>
          </p:sp>
          <p:sp>
            <p:nvSpPr>
              <p:cNvPr id="23" name="TextBox 22"/>
              <p:cNvSpPr txBox="1"/>
              <p:nvPr/>
            </p:nvSpPr>
            <p:spPr bwMode="auto">
              <a:xfrm>
                <a:off x="3276600" y="2150262"/>
                <a:ext cx="914400" cy="370270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dirty="0" smtClean="0">
                    <a:latin typeface="+mn-lt"/>
                  </a:rPr>
                  <a:t>1200</a:t>
                </a:r>
                <a:endParaRPr lang="en-US" dirty="0">
                  <a:latin typeface="+mn-lt"/>
                </a:endParaRPr>
              </a:p>
            </p:txBody>
          </p:sp>
          <p:sp>
            <p:nvSpPr>
              <p:cNvPr id="24" name="TextBox 23"/>
              <p:cNvSpPr txBox="1"/>
              <p:nvPr/>
            </p:nvSpPr>
            <p:spPr bwMode="auto">
              <a:xfrm>
                <a:off x="3276600" y="2568207"/>
                <a:ext cx="1817688" cy="36971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>
                  <a:defRPr/>
                </a:pPr>
                <a:r>
                  <a:rPr lang="en-US" dirty="0">
                    <a:latin typeface="+mn-lt"/>
                  </a:rPr>
                  <a:t>1 + </a:t>
                </a:r>
                <a:r>
                  <a:rPr lang="en-US" dirty="0" smtClean="0">
                    <a:latin typeface="+mn-lt"/>
                  </a:rPr>
                  <a:t>1200 (0,05</a:t>
                </a:r>
                <a:r>
                  <a:rPr lang="en-US" baseline="30000" dirty="0" smtClean="0">
                    <a:latin typeface="+mn-lt"/>
                  </a:rPr>
                  <a:t>2</a:t>
                </a:r>
                <a:r>
                  <a:rPr lang="en-US" dirty="0" smtClean="0">
                    <a:latin typeface="+mn-lt"/>
                  </a:rPr>
                  <a:t>)</a:t>
                </a:r>
                <a:endParaRPr lang="en-US" dirty="0">
                  <a:latin typeface="+mn-lt"/>
                </a:endParaRPr>
              </a:p>
            </p:txBody>
          </p:sp>
          <p:cxnSp>
            <p:nvCxnSpPr>
              <p:cNvPr id="25" name="Straight Connector 24"/>
              <p:cNvCxnSpPr/>
              <p:nvPr/>
            </p:nvCxnSpPr>
            <p:spPr bwMode="auto">
              <a:xfrm>
                <a:off x="3276600" y="2549137"/>
                <a:ext cx="914400" cy="159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6" name="TextBox 25"/>
            <p:cNvSpPr txBox="1"/>
            <p:nvPr/>
          </p:nvSpPr>
          <p:spPr bwMode="auto">
            <a:xfrm>
              <a:off x="6489292" y="3210113"/>
              <a:ext cx="1171316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en-US" dirty="0">
                  <a:latin typeface="+mn-lt"/>
                </a:rPr>
                <a:t>n    </a:t>
              </a:r>
              <a:r>
                <a:rPr lang="en-US" dirty="0" smtClean="0">
                  <a:latin typeface="+mn-lt"/>
                </a:rPr>
                <a:t>=  300</a:t>
              </a:r>
              <a:endParaRPr lang="en-US" dirty="0">
                <a:latin typeface="+mn-lt"/>
              </a:endParaRPr>
            </a:p>
          </p:txBody>
        </p:sp>
      </p:grpSp>
      <p:sp>
        <p:nvSpPr>
          <p:cNvPr id="4" name="Rectangle 3"/>
          <p:cNvSpPr/>
          <p:nvPr/>
        </p:nvSpPr>
        <p:spPr>
          <a:xfrm>
            <a:off x="685800" y="4343400"/>
            <a:ext cx="45720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dirty="0" err="1"/>
              <a:t>Contoh</a:t>
            </a:r>
            <a:r>
              <a:rPr lang="en-US" dirty="0"/>
              <a:t>:</a:t>
            </a:r>
          </a:p>
          <a:p>
            <a:pPr>
              <a:defRPr/>
            </a:pPr>
            <a:r>
              <a:rPr lang="en-US" dirty="0" err="1"/>
              <a:t>Misalkan</a:t>
            </a:r>
            <a:r>
              <a:rPr lang="en-US" dirty="0"/>
              <a:t>, </a:t>
            </a:r>
            <a:r>
              <a:rPr lang="en-US" dirty="0" err="1"/>
              <a:t>diketahui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populasi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1.200 orang. </a:t>
            </a:r>
            <a:r>
              <a:rPr lang="en-US" dirty="0" err="1"/>
              <a:t>Sementara</a:t>
            </a:r>
            <a:r>
              <a:rPr lang="en-US" dirty="0"/>
              <a:t>, </a:t>
            </a:r>
            <a:r>
              <a:rPr lang="en-US" dirty="0" err="1"/>
              <a:t>ketidaktelitian</a:t>
            </a:r>
            <a:r>
              <a:rPr lang="en-US" dirty="0"/>
              <a:t> yang </a:t>
            </a:r>
            <a:r>
              <a:rPr lang="en-US" dirty="0" err="1"/>
              <a:t>dikehendaki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5%.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demikian</a:t>
            </a:r>
            <a:r>
              <a:rPr lang="en-US" dirty="0"/>
              <a:t>,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ukuran</a:t>
            </a:r>
            <a:r>
              <a:rPr lang="en-US" dirty="0"/>
              <a:t> </a:t>
            </a:r>
            <a:r>
              <a:rPr lang="en-US" dirty="0" err="1"/>
              <a:t>sampel</a:t>
            </a:r>
            <a:r>
              <a:rPr lang="en-US" dirty="0"/>
              <a:t> yang </a:t>
            </a:r>
            <a:r>
              <a:rPr lang="en-US" dirty="0" err="1"/>
              <a:t>diperlukan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diteliti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sebesar</a:t>
            </a:r>
            <a:r>
              <a:rPr lang="en-US" dirty="0"/>
              <a:t> </a:t>
            </a:r>
            <a:r>
              <a:rPr lang="en-US" b="1" dirty="0"/>
              <a:t>300 orang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4279415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457200" y="1219200"/>
            <a:ext cx="8229600" cy="5375878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dirty="0"/>
          </a:p>
        </p:txBody>
      </p:sp>
      <p:sp>
        <p:nvSpPr>
          <p:cNvPr id="22" name="Text Box 5"/>
          <p:cNvSpPr txBox="1">
            <a:spLocks noChangeArrowheads="1"/>
          </p:cNvSpPr>
          <p:nvPr/>
        </p:nvSpPr>
        <p:spPr bwMode="auto">
          <a:xfrm>
            <a:off x="704850" y="1252743"/>
            <a:ext cx="6019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1" dirty="0" smtClean="0">
                <a:latin typeface="+mn-lt"/>
              </a:rPr>
              <a:t> Model KREJCIE </a:t>
            </a:r>
            <a:r>
              <a:rPr lang="en-US" sz="2800" b="1" dirty="0">
                <a:latin typeface="+mn-lt"/>
              </a:rPr>
              <a:t>&amp; MORGAN</a:t>
            </a:r>
            <a:r>
              <a:rPr lang="en-US" sz="2800" b="1" dirty="0">
                <a:latin typeface="+mn-lt"/>
                <a:cs typeface="Arial" charset="0"/>
              </a:rPr>
              <a:t> </a:t>
            </a:r>
            <a:endParaRPr lang="id-ID" sz="2800" b="1" dirty="0">
              <a:latin typeface="+mn-lt"/>
              <a:cs typeface="Arial" charset="0"/>
            </a:endParaRPr>
          </a:p>
        </p:txBody>
      </p:sp>
      <p:grpSp>
        <p:nvGrpSpPr>
          <p:cNvPr id="109572" name="Group 23"/>
          <p:cNvGrpSpPr>
            <a:grpSpLocks/>
          </p:cNvGrpSpPr>
          <p:nvPr/>
        </p:nvGrpSpPr>
        <p:grpSpPr bwMode="auto">
          <a:xfrm>
            <a:off x="3070225" y="1795259"/>
            <a:ext cx="3482975" cy="1063844"/>
            <a:chOff x="3070860" y="1360170"/>
            <a:chExt cx="2982912" cy="1063522"/>
          </a:xfrm>
        </p:grpSpPr>
        <p:sp>
          <p:nvSpPr>
            <p:cNvPr id="5" name="TextBox 4"/>
            <p:cNvSpPr txBox="1"/>
            <p:nvPr/>
          </p:nvSpPr>
          <p:spPr bwMode="auto">
            <a:xfrm>
              <a:off x="3070860" y="1561721"/>
              <a:ext cx="685800" cy="366602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dirty="0">
                  <a:latin typeface="+mn-lt"/>
                </a:rPr>
                <a:t>n    =</a:t>
              </a:r>
            </a:p>
          </p:txBody>
        </p:sp>
        <p:sp>
          <p:nvSpPr>
            <p:cNvPr id="6" name="TextBox 5"/>
            <p:cNvSpPr txBox="1"/>
            <p:nvPr/>
          </p:nvSpPr>
          <p:spPr bwMode="auto">
            <a:xfrm>
              <a:off x="3767773" y="1360170"/>
              <a:ext cx="2244724" cy="36977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i="1" dirty="0">
                  <a:sym typeface="Symbol"/>
                </a:rPr>
                <a:t> </a:t>
              </a:r>
              <a:r>
                <a:rPr lang="en-US" baseline="30000" dirty="0" smtClean="0">
                  <a:latin typeface="+mn-lt"/>
                </a:rPr>
                <a:t>2</a:t>
              </a:r>
              <a:r>
                <a:rPr lang="en-US" baseline="-25000" dirty="0" smtClean="0">
                  <a:latin typeface="+mn-lt"/>
                </a:rPr>
                <a:t> </a:t>
              </a:r>
              <a:r>
                <a:rPr lang="en-US" dirty="0">
                  <a:latin typeface="+mn-lt"/>
                </a:rPr>
                <a:t>N</a:t>
              </a:r>
              <a:r>
                <a:rPr lang="en-US" baseline="-25000" dirty="0">
                  <a:latin typeface="+mn-lt"/>
                </a:rPr>
                <a:t> </a:t>
              </a:r>
              <a:r>
                <a:rPr lang="en-US" dirty="0">
                  <a:latin typeface="+mn-lt"/>
                </a:rPr>
                <a:t>P</a:t>
              </a:r>
              <a:r>
                <a:rPr lang="en-US" baseline="-25000" dirty="0">
                  <a:latin typeface="+mn-lt"/>
                </a:rPr>
                <a:t> </a:t>
              </a:r>
              <a:r>
                <a:rPr lang="en-US" dirty="0">
                  <a:latin typeface="+mn-lt"/>
                </a:rPr>
                <a:t>(1 − P)</a:t>
              </a:r>
            </a:p>
          </p:txBody>
        </p:sp>
        <p:sp>
          <p:nvSpPr>
            <p:cNvPr id="8" name="TextBox 7"/>
            <p:cNvSpPr txBox="1"/>
            <p:nvPr/>
          </p:nvSpPr>
          <p:spPr bwMode="auto">
            <a:xfrm>
              <a:off x="3767773" y="1777556"/>
              <a:ext cx="2285999" cy="64613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dirty="0">
                  <a:latin typeface="+mn-lt"/>
                </a:rPr>
                <a:t>d</a:t>
              </a:r>
              <a:r>
                <a:rPr lang="en-US" baseline="30000" dirty="0">
                  <a:latin typeface="+mn-lt"/>
                </a:rPr>
                <a:t>2</a:t>
              </a:r>
              <a:r>
                <a:rPr lang="en-US" baseline="-25000" dirty="0">
                  <a:latin typeface="+mn-lt"/>
                </a:rPr>
                <a:t> </a:t>
              </a:r>
              <a:r>
                <a:rPr lang="en-US" dirty="0">
                  <a:latin typeface="+mn-lt"/>
                </a:rPr>
                <a:t>(N − 1) + </a:t>
              </a:r>
              <a:r>
                <a:rPr lang="en-US" i="1" dirty="0">
                  <a:sym typeface="Symbol"/>
                </a:rPr>
                <a:t> </a:t>
              </a:r>
              <a:r>
                <a:rPr lang="en-US" baseline="30000" dirty="0" smtClean="0">
                  <a:latin typeface="+mn-lt"/>
                </a:rPr>
                <a:t>2</a:t>
              </a:r>
              <a:r>
                <a:rPr lang="en-US" baseline="-25000" dirty="0" smtClean="0">
                  <a:latin typeface="+mn-lt"/>
                </a:rPr>
                <a:t> </a:t>
              </a:r>
              <a:r>
                <a:rPr lang="en-US" dirty="0">
                  <a:latin typeface="+mn-lt"/>
                </a:rPr>
                <a:t>P</a:t>
              </a:r>
              <a:r>
                <a:rPr lang="en-US" baseline="-25000" dirty="0">
                  <a:latin typeface="+mn-lt"/>
                </a:rPr>
                <a:t> </a:t>
              </a:r>
              <a:r>
                <a:rPr lang="en-US" dirty="0">
                  <a:latin typeface="+mn-lt"/>
                </a:rPr>
                <a:t>(1 − P)</a:t>
              </a:r>
            </a:p>
          </p:txBody>
        </p:sp>
        <p:cxnSp>
          <p:nvCxnSpPr>
            <p:cNvPr id="12" name="Straight Connector 11"/>
            <p:cNvCxnSpPr/>
            <p:nvPr/>
          </p:nvCxnSpPr>
          <p:spPr bwMode="auto">
            <a:xfrm>
              <a:off x="3767773" y="1758512"/>
              <a:ext cx="2285999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TextBox 13"/>
          <p:cNvSpPr txBox="1"/>
          <p:nvPr/>
        </p:nvSpPr>
        <p:spPr>
          <a:xfrm>
            <a:off x="1089025" y="2720770"/>
            <a:ext cx="7292975" cy="193899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tabLst>
                <a:tab pos="914400" algn="l"/>
                <a:tab pos="1257300" algn="l"/>
                <a:tab pos="1543050" algn="l"/>
              </a:tabLst>
              <a:defRPr/>
            </a:pPr>
            <a:r>
              <a:rPr lang="en-US" dirty="0" err="1">
                <a:latin typeface="+mn-lt"/>
              </a:rPr>
              <a:t>di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mana</a:t>
            </a:r>
            <a:r>
              <a:rPr lang="en-US" dirty="0">
                <a:latin typeface="+mn-lt"/>
              </a:rPr>
              <a:t>	n	=	</a:t>
            </a:r>
            <a:r>
              <a:rPr lang="en-US" dirty="0" err="1">
                <a:latin typeface="+mn-lt"/>
              </a:rPr>
              <a:t>ukuran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sampel</a:t>
            </a:r>
            <a:endParaRPr lang="en-US" dirty="0">
              <a:latin typeface="+mn-lt"/>
            </a:endParaRPr>
          </a:p>
          <a:p>
            <a:pPr>
              <a:tabLst>
                <a:tab pos="914400" algn="l"/>
                <a:tab pos="1257300" algn="l"/>
                <a:tab pos="1543050" algn="l"/>
              </a:tabLst>
              <a:defRPr/>
            </a:pPr>
            <a:r>
              <a:rPr lang="en-US" dirty="0">
                <a:latin typeface="+mn-lt"/>
              </a:rPr>
              <a:t>	N	=	</a:t>
            </a:r>
            <a:r>
              <a:rPr lang="en-US" dirty="0" err="1">
                <a:latin typeface="+mn-lt"/>
              </a:rPr>
              <a:t>ukuran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populasi</a:t>
            </a:r>
            <a:endParaRPr lang="en-US" dirty="0">
              <a:latin typeface="+mn-lt"/>
            </a:endParaRPr>
          </a:p>
          <a:p>
            <a:pPr>
              <a:tabLst>
                <a:tab pos="914400" algn="l"/>
                <a:tab pos="1257300" algn="l"/>
                <a:tab pos="1543050" algn="l"/>
              </a:tabLst>
              <a:defRPr/>
            </a:pPr>
            <a:r>
              <a:rPr lang="en-US" dirty="0">
                <a:latin typeface="+mn-lt"/>
              </a:rPr>
              <a:t>	P	=	</a:t>
            </a:r>
            <a:r>
              <a:rPr lang="en-US" dirty="0" err="1">
                <a:latin typeface="+mn-lt"/>
              </a:rPr>
              <a:t>proporsi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populasi</a:t>
            </a:r>
            <a:r>
              <a:rPr lang="en-US" dirty="0">
                <a:latin typeface="+mn-lt"/>
              </a:rPr>
              <a:t> (0,5)</a:t>
            </a:r>
          </a:p>
          <a:p>
            <a:pPr>
              <a:tabLst>
                <a:tab pos="914400" algn="l"/>
                <a:tab pos="1257300" algn="l"/>
                <a:tab pos="1543050" algn="l"/>
              </a:tabLst>
              <a:defRPr/>
            </a:pPr>
            <a:r>
              <a:rPr lang="en-US" dirty="0">
                <a:latin typeface="+mn-lt"/>
              </a:rPr>
              <a:t>	d	=	</a:t>
            </a:r>
            <a:r>
              <a:rPr lang="en-US" dirty="0" err="1">
                <a:latin typeface="+mn-lt"/>
              </a:rPr>
              <a:t>derajat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ketelitian</a:t>
            </a:r>
            <a:r>
              <a:rPr lang="en-US" dirty="0">
                <a:latin typeface="+mn-lt"/>
              </a:rPr>
              <a:t> (0,05)</a:t>
            </a:r>
          </a:p>
          <a:p>
            <a:pPr>
              <a:tabLst>
                <a:tab pos="914400" algn="l"/>
                <a:tab pos="1257300" algn="l"/>
                <a:tab pos="1543050" algn="l"/>
              </a:tabLst>
              <a:defRPr/>
            </a:pPr>
            <a:r>
              <a:rPr lang="en-US" dirty="0">
                <a:latin typeface="+mn-lt"/>
              </a:rPr>
              <a:t>	</a:t>
            </a:r>
            <a:r>
              <a:rPr lang="en-US" i="1" dirty="0" smtClean="0">
                <a:latin typeface="+mn-lt"/>
                <a:sym typeface="Symbol"/>
              </a:rPr>
              <a:t></a:t>
            </a:r>
            <a:r>
              <a:rPr lang="en-US" baseline="30000" dirty="0" smtClean="0">
                <a:latin typeface="+mn-lt"/>
              </a:rPr>
              <a:t>2</a:t>
            </a:r>
            <a:r>
              <a:rPr lang="en-US" baseline="30000" dirty="0">
                <a:latin typeface="+mn-lt"/>
              </a:rPr>
              <a:t>	</a:t>
            </a:r>
            <a:r>
              <a:rPr lang="en-US" dirty="0">
                <a:latin typeface="+mn-lt"/>
              </a:rPr>
              <a:t>=	</a:t>
            </a:r>
            <a:r>
              <a:rPr lang="en-US" dirty="0" err="1">
                <a:latin typeface="+mn-lt"/>
              </a:rPr>
              <a:t>nilai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tabel</a:t>
            </a:r>
            <a:r>
              <a:rPr lang="en-US" dirty="0">
                <a:latin typeface="+mn-lt"/>
              </a:rPr>
              <a:t> </a:t>
            </a:r>
            <a:r>
              <a:rPr lang="en-US" i="1" dirty="0">
                <a:sym typeface="Symbol"/>
              </a:rPr>
              <a:t> </a:t>
            </a:r>
            <a:r>
              <a:rPr lang="en-US" baseline="30000" dirty="0" smtClean="0">
                <a:latin typeface="+mn-lt"/>
              </a:rPr>
              <a:t>2</a:t>
            </a:r>
            <a:r>
              <a:rPr lang="en-US" dirty="0" smtClean="0">
                <a:latin typeface="+mn-lt"/>
              </a:rPr>
              <a:t>   </a:t>
            </a:r>
            <a:r>
              <a:rPr lang="en-US" dirty="0">
                <a:latin typeface="+mn-lt"/>
              </a:rPr>
              <a:t>=   3,84	</a:t>
            </a:r>
          </a:p>
          <a:p>
            <a:pPr>
              <a:defRPr/>
            </a:pPr>
            <a:endParaRPr lang="en-US" sz="800" dirty="0">
              <a:latin typeface="+mn-lt"/>
            </a:endParaRPr>
          </a:p>
          <a:p>
            <a:pPr>
              <a:defRPr/>
            </a:pPr>
            <a:r>
              <a:rPr lang="en-US" dirty="0" err="1">
                <a:latin typeface="+mn-lt"/>
              </a:rPr>
              <a:t>Jika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ukuran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populasi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adalah</a:t>
            </a:r>
            <a:r>
              <a:rPr lang="en-US" dirty="0">
                <a:latin typeface="+mn-lt"/>
              </a:rPr>
              <a:t> 1.200 </a:t>
            </a:r>
            <a:r>
              <a:rPr lang="en-US" dirty="0" err="1">
                <a:latin typeface="+mn-lt"/>
              </a:rPr>
              <a:t>maka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ukuran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sampel</a:t>
            </a:r>
            <a:r>
              <a:rPr lang="en-US" dirty="0">
                <a:latin typeface="+mn-lt"/>
              </a:rPr>
              <a:t> yang </a:t>
            </a:r>
            <a:r>
              <a:rPr lang="en-US" dirty="0" err="1">
                <a:latin typeface="+mn-lt"/>
              </a:rPr>
              <a:t>diperlukan</a:t>
            </a:r>
            <a:r>
              <a:rPr lang="en-US" dirty="0">
                <a:latin typeface="+mn-lt"/>
              </a:rPr>
              <a:t>:</a:t>
            </a:r>
          </a:p>
        </p:txBody>
      </p:sp>
      <p:grpSp>
        <p:nvGrpSpPr>
          <p:cNvPr id="109575" name="Group 37"/>
          <p:cNvGrpSpPr>
            <a:grpSpLocks/>
          </p:cNvGrpSpPr>
          <p:nvPr/>
        </p:nvGrpSpPr>
        <p:grpSpPr bwMode="auto">
          <a:xfrm>
            <a:off x="2046288" y="4607528"/>
            <a:ext cx="4678362" cy="1987550"/>
            <a:chOff x="2046288" y="4495800"/>
            <a:chExt cx="4678362" cy="1987629"/>
          </a:xfrm>
        </p:grpSpPr>
        <p:grpSp>
          <p:nvGrpSpPr>
            <p:cNvPr id="109576" name="Group 36"/>
            <p:cNvGrpSpPr>
              <a:grpSpLocks/>
            </p:cNvGrpSpPr>
            <p:nvPr/>
          </p:nvGrpSpPr>
          <p:grpSpPr bwMode="auto">
            <a:xfrm>
              <a:off x="2046288" y="4495800"/>
              <a:ext cx="4678362" cy="787431"/>
              <a:chOff x="2046288" y="4495800"/>
              <a:chExt cx="4678362" cy="787431"/>
            </a:xfrm>
          </p:grpSpPr>
          <p:sp>
            <p:nvSpPr>
              <p:cNvPr id="18" name="TextBox 17"/>
              <p:cNvSpPr txBox="1"/>
              <p:nvPr/>
            </p:nvSpPr>
            <p:spPr bwMode="auto">
              <a:xfrm>
                <a:off x="2046288" y="4697421"/>
                <a:ext cx="685800" cy="36672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dirty="0">
                    <a:latin typeface="+mn-lt"/>
                  </a:rPr>
                  <a:t>n    =</a:t>
                </a:r>
              </a:p>
            </p:txBody>
          </p:sp>
          <p:sp>
            <p:nvSpPr>
              <p:cNvPr id="19" name="TextBox 18"/>
              <p:cNvSpPr txBox="1"/>
              <p:nvPr/>
            </p:nvSpPr>
            <p:spPr bwMode="auto">
              <a:xfrm>
                <a:off x="2811463" y="4495800"/>
                <a:ext cx="3505200" cy="369903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dirty="0">
                    <a:latin typeface="+mn-lt"/>
                  </a:rPr>
                  <a:t>(3,84)</a:t>
                </a:r>
                <a:r>
                  <a:rPr lang="en-US" baseline="-25000" dirty="0">
                    <a:latin typeface="+mn-lt"/>
                  </a:rPr>
                  <a:t> </a:t>
                </a:r>
                <a:r>
                  <a:rPr lang="en-US" dirty="0">
                    <a:latin typeface="+mn-lt"/>
                  </a:rPr>
                  <a:t>(1.200)</a:t>
                </a:r>
                <a:r>
                  <a:rPr lang="en-US" baseline="-25000" dirty="0">
                    <a:latin typeface="+mn-lt"/>
                  </a:rPr>
                  <a:t> </a:t>
                </a:r>
                <a:r>
                  <a:rPr lang="en-US" dirty="0">
                    <a:latin typeface="+mn-lt"/>
                  </a:rPr>
                  <a:t>0,5</a:t>
                </a:r>
                <a:r>
                  <a:rPr lang="en-US" baseline="-25000" dirty="0">
                    <a:latin typeface="+mn-lt"/>
                  </a:rPr>
                  <a:t> </a:t>
                </a:r>
                <a:r>
                  <a:rPr lang="en-US" dirty="0">
                    <a:latin typeface="+mn-lt"/>
                  </a:rPr>
                  <a:t>(1 − 0,5)</a:t>
                </a:r>
              </a:p>
            </p:txBody>
          </p:sp>
          <p:sp>
            <p:nvSpPr>
              <p:cNvPr id="20" name="TextBox 19"/>
              <p:cNvSpPr txBox="1"/>
              <p:nvPr/>
            </p:nvSpPr>
            <p:spPr bwMode="auto">
              <a:xfrm>
                <a:off x="2743200" y="4913329"/>
                <a:ext cx="3981450" cy="36990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>
                  <a:defRPr/>
                </a:pPr>
                <a:r>
                  <a:rPr lang="en-US" dirty="0">
                    <a:latin typeface="+mn-lt"/>
                  </a:rPr>
                  <a:t>(0,05)</a:t>
                </a:r>
                <a:r>
                  <a:rPr lang="en-US" baseline="30000" dirty="0">
                    <a:latin typeface="+mn-lt"/>
                  </a:rPr>
                  <a:t>2</a:t>
                </a:r>
                <a:r>
                  <a:rPr lang="en-US" baseline="-25000" dirty="0">
                    <a:latin typeface="+mn-lt"/>
                  </a:rPr>
                  <a:t> </a:t>
                </a:r>
                <a:r>
                  <a:rPr lang="en-US" dirty="0">
                    <a:latin typeface="+mn-lt"/>
                  </a:rPr>
                  <a:t>(1.200 − 1) + (3,84)</a:t>
                </a:r>
                <a:r>
                  <a:rPr lang="en-US" baseline="-25000" dirty="0">
                    <a:latin typeface="+mn-lt"/>
                  </a:rPr>
                  <a:t> </a:t>
                </a:r>
                <a:r>
                  <a:rPr lang="en-US" dirty="0">
                    <a:latin typeface="+mn-lt"/>
                  </a:rPr>
                  <a:t>0,5</a:t>
                </a:r>
                <a:r>
                  <a:rPr lang="en-US" baseline="-25000" dirty="0">
                    <a:latin typeface="+mn-lt"/>
                  </a:rPr>
                  <a:t> </a:t>
                </a:r>
                <a:r>
                  <a:rPr lang="en-US" dirty="0">
                    <a:latin typeface="+mn-lt"/>
                  </a:rPr>
                  <a:t>(1 − 0,5)</a:t>
                </a:r>
              </a:p>
            </p:txBody>
          </p:sp>
          <p:cxnSp>
            <p:nvCxnSpPr>
              <p:cNvPr id="21" name="Straight Connector 20"/>
              <p:cNvCxnSpPr/>
              <p:nvPr/>
            </p:nvCxnSpPr>
            <p:spPr bwMode="auto">
              <a:xfrm>
                <a:off x="2743200" y="4894279"/>
                <a:ext cx="3657600" cy="158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9577" name="Group 35"/>
            <p:cNvGrpSpPr>
              <a:grpSpLocks/>
            </p:cNvGrpSpPr>
            <p:nvPr/>
          </p:nvGrpSpPr>
          <p:grpSpPr bwMode="auto">
            <a:xfrm>
              <a:off x="2176463" y="5287994"/>
              <a:ext cx="1744153" cy="787431"/>
              <a:chOff x="2176463" y="5333714"/>
              <a:chExt cx="1744153" cy="787431"/>
            </a:xfrm>
          </p:grpSpPr>
          <p:sp>
            <p:nvSpPr>
              <p:cNvPr id="26" name="TextBox 25"/>
              <p:cNvSpPr txBox="1"/>
              <p:nvPr/>
            </p:nvSpPr>
            <p:spPr bwMode="auto">
              <a:xfrm>
                <a:off x="2176463" y="5535334"/>
                <a:ext cx="685800" cy="366727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dirty="0">
                    <a:latin typeface="+mn-lt"/>
                  </a:rPr>
                  <a:t>    =</a:t>
                </a:r>
              </a:p>
            </p:txBody>
          </p:sp>
          <p:sp>
            <p:nvSpPr>
              <p:cNvPr id="27" name="TextBox 26"/>
              <p:cNvSpPr txBox="1"/>
              <p:nvPr/>
            </p:nvSpPr>
            <p:spPr bwMode="auto">
              <a:xfrm>
                <a:off x="2873375" y="5333714"/>
                <a:ext cx="944563" cy="369902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dirty="0">
                    <a:latin typeface="+mn-lt"/>
                  </a:rPr>
                  <a:t>1.152</a:t>
                </a:r>
              </a:p>
            </p:txBody>
          </p:sp>
          <p:sp>
            <p:nvSpPr>
              <p:cNvPr id="28" name="TextBox 27"/>
              <p:cNvSpPr txBox="1"/>
              <p:nvPr/>
            </p:nvSpPr>
            <p:spPr bwMode="auto">
              <a:xfrm>
                <a:off x="2812541" y="5751242"/>
                <a:ext cx="1108075" cy="36990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>
                  <a:defRPr/>
                </a:pPr>
                <a:r>
                  <a:rPr lang="en-US" dirty="0">
                    <a:latin typeface="+mn-lt"/>
                  </a:rPr>
                  <a:t>3,9575</a:t>
                </a:r>
              </a:p>
            </p:txBody>
          </p:sp>
          <p:cxnSp>
            <p:nvCxnSpPr>
              <p:cNvPr id="29" name="Straight Connector 28"/>
              <p:cNvCxnSpPr/>
              <p:nvPr/>
            </p:nvCxnSpPr>
            <p:spPr bwMode="auto">
              <a:xfrm>
                <a:off x="2873375" y="5732192"/>
                <a:ext cx="914400" cy="158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2" name="TextBox 31"/>
            <p:cNvSpPr txBox="1"/>
            <p:nvPr/>
          </p:nvSpPr>
          <p:spPr bwMode="auto">
            <a:xfrm>
              <a:off x="2174875" y="6113527"/>
              <a:ext cx="3082925" cy="369902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dirty="0">
                  <a:latin typeface="+mn-lt"/>
                </a:rPr>
                <a:t>    =       291, 1       ≈       291</a:t>
              </a:r>
            </a:p>
          </p:txBody>
        </p:sp>
      </p:grpSp>
      <p:sp>
        <p:nvSpPr>
          <p:cNvPr id="23" name="TextBox 3"/>
          <p:cNvSpPr txBox="1">
            <a:spLocks noChangeArrowheads="1"/>
          </p:cNvSpPr>
          <p:nvPr/>
        </p:nvSpPr>
        <p:spPr bwMode="auto">
          <a:xfrm>
            <a:off x="481782" y="161578"/>
            <a:ext cx="8305800" cy="67710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txBody>
          <a:bodyPr wrap="square" lIns="182880" tIns="182880" bIns="18288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2000" b="1" cap="small" dirty="0" smtClean="0">
                <a:latin typeface="Corbel" panose="020B0503020204020204" pitchFamily="34" charset="0"/>
              </a:rPr>
              <a:t>Model </a:t>
            </a:r>
            <a:r>
              <a:rPr lang="en-US" sz="2000" b="1" cap="small" dirty="0" err="1" smtClean="0">
                <a:latin typeface="Corbel" panose="020B0503020204020204" pitchFamily="34" charset="0"/>
              </a:rPr>
              <a:t>penentuan</a:t>
            </a:r>
            <a:r>
              <a:rPr lang="en-US" sz="2000" b="1" cap="small" dirty="0" smtClean="0">
                <a:latin typeface="Corbel" panose="020B0503020204020204" pitchFamily="34" charset="0"/>
              </a:rPr>
              <a:t> </a:t>
            </a:r>
            <a:r>
              <a:rPr lang="en-US" sz="2000" b="1" cap="small" dirty="0" err="1">
                <a:latin typeface="Corbel" panose="020B0503020204020204" pitchFamily="34" charset="0"/>
              </a:rPr>
              <a:t>jumlah</a:t>
            </a:r>
            <a:r>
              <a:rPr lang="en-US" sz="2000" b="1" cap="small" dirty="0">
                <a:latin typeface="Corbel" panose="020B0503020204020204" pitchFamily="34" charset="0"/>
              </a:rPr>
              <a:t> </a:t>
            </a:r>
            <a:r>
              <a:rPr lang="en-US" sz="2000" b="1" cap="small" dirty="0" err="1">
                <a:latin typeface="Corbel" panose="020B0503020204020204" pitchFamily="34" charset="0"/>
              </a:rPr>
              <a:t>sampel</a:t>
            </a:r>
            <a:endParaRPr lang="en-US" altLang="id-ID" sz="2000" b="1" cap="small" dirty="0">
              <a:latin typeface="Corbe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0152982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457200" y="1219200"/>
            <a:ext cx="8229600" cy="5375878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 Box 5"/>
              <p:cNvSpPr txBox="1">
                <a:spLocks noChangeArrowheads="1"/>
              </p:cNvSpPr>
              <p:nvPr/>
            </p:nvSpPr>
            <p:spPr bwMode="auto">
              <a:xfrm>
                <a:off x="704850" y="1252743"/>
                <a:ext cx="6019800" cy="9541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sz="2800" b="1" dirty="0" smtClean="0">
                    <a:latin typeface="+mn-lt"/>
                  </a:rPr>
                  <a:t>Model </a:t>
                </a:r>
                <a:r>
                  <a:rPr lang="id-ID" sz="2800" b="1" cap="small" dirty="0"/>
                  <a:t>Interval </a:t>
                </a:r>
                <a:r>
                  <a:rPr lang="id-ID" sz="2800" b="1" cap="small" dirty="0" smtClean="0"/>
                  <a:t>Penaksiran</a:t>
                </a:r>
                <a:endParaRPr lang="en-US" sz="2800" b="1" cap="small" dirty="0" smtClean="0"/>
              </a:p>
              <a:p>
                <a:pPr>
                  <a:defRPr/>
                </a:pPr>
                <a:r>
                  <a:rPr lang="en-US" sz="2800" b="1" cap="small" dirty="0" err="1" smtClean="0">
                    <a:cs typeface="Arial" charset="0"/>
                  </a:rPr>
                  <a:t>Menaksir</a:t>
                </a:r>
                <a:r>
                  <a:rPr lang="en-US" sz="2800" b="1" cap="small" dirty="0" smtClean="0">
                    <a:cs typeface="Arial" charset="0"/>
                  </a:rPr>
                  <a:t> parameter rata-rata (</a:t>
                </a:r>
                <a14:m>
                  <m:oMath xmlns:m="http://schemas.openxmlformats.org/officeDocument/2006/math">
                    <m:r>
                      <a:rPr lang="en-US" sz="2800" b="1" i="1" cap="small" smtClean="0">
                        <a:latin typeface="Cambria Math"/>
                        <a:ea typeface="Cambria Math"/>
                        <a:cs typeface="Arial" charset="0"/>
                      </a:rPr>
                      <m:t>𝝁</m:t>
                    </m:r>
                  </m:oMath>
                </a14:m>
                <a:r>
                  <a:rPr lang="en-US" sz="2800" b="1" cap="small" dirty="0" smtClean="0">
                    <a:cs typeface="Arial" charset="0"/>
                  </a:rPr>
                  <a:t>)</a:t>
                </a:r>
                <a:endParaRPr lang="id-ID" sz="2800" b="1" cap="small" dirty="0">
                  <a:cs typeface="Arial" charset="0"/>
                </a:endParaRPr>
              </a:p>
            </p:txBody>
          </p:sp>
        </mc:Choice>
        <mc:Fallback xmlns="">
          <p:sp>
            <p:nvSpPr>
              <p:cNvPr id="22" name="Text 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04850" y="1252743"/>
                <a:ext cx="6019800" cy="954107"/>
              </a:xfrm>
              <a:prstGeom prst="rect">
                <a:avLst/>
              </a:prstGeom>
              <a:blipFill rotWithShape="1">
                <a:blip r:embed="rId3"/>
                <a:stretch>
                  <a:fillRect l="-2128" t="-5769" b="-17949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838200" y="3029976"/>
            <a:ext cx="7620000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d-ID" dirty="0"/>
              <a:t>Contoh : </a:t>
            </a:r>
            <a:endParaRPr lang="en-US" dirty="0" smtClean="0"/>
          </a:p>
          <a:p>
            <a:r>
              <a:rPr lang="id-ID" dirty="0" smtClean="0"/>
              <a:t>Seorang</a:t>
            </a:r>
            <a:r>
              <a:rPr lang="id-ID" dirty="0"/>
              <a:t>. mahasiswa akan menguji suatu hipotesis yang </a:t>
            </a:r>
            <a:r>
              <a:rPr lang="id-ID" dirty="0" smtClean="0"/>
              <a:t>menyatakan</a:t>
            </a:r>
            <a:r>
              <a:rPr lang="en-US" dirty="0" smtClean="0"/>
              <a:t> </a:t>
            </a:r>
            <a:r>
              <a:rPr lang="id-ID" dirty="0" smtClean="0"/>
              <a:t>bahwa </a:t>
            </a:r>
            <a:r>
              <a:rPr lang="id-ID" dirty="0"/>
              <a:t>Indek Prestasi Mahasiswa Jurusan Manajemen adalah 2,7. dari </a:t>
            </a:r>
            <a:r>
              <a:rPr lang="id-ID" dirty="0" smtClean="0"/>
              <a:t>30</a:t>
            </a:r>
            <a:r>
              <a:rPr lang="en-US" dirty="0" smtClean="0"/>
              <a:t> </a:t>
            </a:r>
            <a:r>
              <a:rPr lang="id-ID" dirty="0" smtClean="0"/>
              <a:t>sampel </a:t>
            </a:r>
            <a:r>
              <a:rPr lang="id-ID" dirty="0"/>
              <a:t>percobaan dapat diperoleh informasi bahwa standar deviasi </a:t>
            </a:r>
            <a:r>
              <a:rPr lang="id-ID" dirty="0" smtClean="0"/>
              <a:t>indek</a:t>
            </a:r>
            <a:r>
              <a:rPr lang="en-US" dirty="0" smtClean="0"/>
              <a:t> </a:t>
            </a:r>
            <a:r>
              <a:rPr lang="id-ID" dirty="0" smtClean="0"/>
              <a:t>Prestasi </a:t>
            </a:r>
            <a:r>
              <a:rPr lang="id-ID" dirty="0"/>
              <a:t>mahasiswa adalah 0,25 Untuk menguji hipotesisi ini berapa </a:t>
            </a:r>
            <a:r>
              <a:rPr lang="id-ID" dirty="0" smtClean="0"/>
              <a:t>jumlah</a:t>
            </a:r>
            <a:r>
              <a:rPr lang="en-US" dirty="0" smtClean="0"/>
              <a:t> </a:t>
            </a:r>
            <a:r>
              <a:rPr lang="id-ID" dirty="0" smtClean="0"/>
              <a:t>sampel </a:t>
            </a:r>
            <a:r>
              <a:rPr lang="id-ID" dirty="0"/>
              <a:t>yang diperlukan jika kita menginginkan tingkat keyakinan </a:t>
            </a:r>
            <a:r>
              <a:rPr lang="id-ID" dirty="0" smtClean="0"/>
              <a:t>sebesar</a:t>
            </a:r>
            <a:r>
              <a:rPr lang="en-US" dirty="0" smtClean="0"/>
              <a:t> </a:t>
            </a:r>
            <a:r>
              <a:rPr lang="es-ES" dirty="0" smtClean="0"/>
              <a:t>95</a:t>
            </a:r>
            <a:r>
              <a:rPr lang="es-ES" dirty="0"/>
              <a:t>% dan error </a:t>
            </a:r>
            <a:r>
              <a:rPr lang="es-ES" dirty="0" err="1"/>
              <a:t>estimasi</a:t>
            </a:r>
            <a:r>
              <a:rPr lang="es-ES" dirty="0"/>
              <a:t> μ </a:t>
            </a:r>
            <a:r>
              <a:rPr lang="es-ES" dirty="0" err="1"/>
              <a:t>kurang</a:t>
            </a:r>
            <a:r>
              <a:rPr lang="es-ES" dirty="0"/>
              <a:t> </a:t>
            </a:r>
            <a:r>
              <a:rPr lang="es-ES" dirty="0" err="1"/>
              <a:t>dari</a:t>
            </a:r>
            <a:r>
              <a:rPr lang="es-ES" dirty="0"/>
              <a:t> 0,05,?</a:t>
            </a:r>
            <a:endParaRPr lang="en-US" dirty="0">
              <a:latin typeface="+mn-lt"/>
            </a:endParaRPr>
          </a:p>
        </p:txBody>
      </p:sp>
      <p:sp>
        <p:nvSpPr>
          <p:cNvPr id="23" name="TextBox 3"/>
          <p:cNvSpPr txBox="1">
            <a:spLocks noChangeArrowheads="1"/>
          </p:cNvSpPr>
          <p:nvPr/>
        </p:nvSpPr>
        <p:spPr bwMode="auto">
          <a:xfrm>
            <a:off x="481782" y="161578"/>
            <a:ext cx="8305800" cy="67710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txBody>
          <a:bodyPr wrap="square" lIns="182880" tIns="182880" bIns="18288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2000" b="1" cap="small" dirty="0" smtClean="0">
                <a:latin typeface="Corbel" panose="020B0503020204020204" pitchFamily="34" charset="0"/>
              </a:rPr>
              <a:t>Model </a:t>
            </a:r>
            <a:r>
              <a:rPr lang="en-US" sz="2000" b="1" cap="small" dirty="0" err="1" smtClean="0">
                <a:latin typeface="Corbel" panose="020B0503020204020204" pitchFamily="34" charset="0"/>
              </a:rPr>
              <a:t>penentuan</a:t>
            </a:r>
            <a:r>
              <a:rPr lang="en-US" sz="2000" b="1" cap="small" dirty="0" smtClean="0">
                <a:latin typeface="Corbel" panose="020B0503020204020204" pitchFamily="34" charset="0"/>
              </a:rPr>
              <a:t> </a:t>
            </a:r>
            <a:r>
              <a:rPr lang="en-US" sz="2000" b="1" cap="small" dirty="0" err="1">
                <a:latin typeface="Corbel" panose="020B0503020204020204" pitchFamily="34" charset="0"/>
              </a:rPr>
              <a:t>jumlah</a:t>
            </a:r>
            <a:r>
              <a:rPr lang="en-US" sz="2000" b="1" cap="small" dirty="0">
                <a:latin typeface="Corbel" panose="020B0503020204020204" pitchFamily="34" charset="0"/>
              </a:rPr>
              <a:t> </a:t>
            </a:r>
            <a:r>
              <a:rPr lang="en-US" sz="2000" b="1" cap="small" dirty="0" err="1">
                <a:latin typeface="Corbel" panose="020B0503020204020204" pitchFamily="34" charset="0"/>
              </a:rPr>
              <a:t>sampel</a:t>
            </a:r>
            <a:endParaRPr lang="en-US" altLang="id-ID" sz="2000" b="1" cap="small" dirty="0">
              <a:latin typeface="Corbe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505200" y="2297906"/>
                <a:ext cx="1617109" cy="76937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b="0" i="0" smtClean="0">
                          <a:latin typeface="Cambria Math"/>
                        </a:rPr>
                        <m:t>n</m:t>
                      </m:r>
                      <m:r>
                        <a:rPr lang="en-US" b="0" i="0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𝑍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/>
                                          <a:ea typeface="Cambria Math"/>
                                        </a:rPr>
                                        <m:t>𝛼</m:t>
                                      </m:r>
                                      <m:r>
                                        <a:rPr lang="en-US" i="1">
                                          <a:latin typeface="Cambria Math"/>
                                          <a:ea typeface="Cambria Math"/>
                                        </a:rPr>
                                        <m:t>/2</m:t>
                                      </m:r>
                                    </m:sub>
                                  </m:sSub>
                                  <m:r>
                                    <a:rPr lang="en-US" i="1" smtClean="0">
                                      <a:latin typeface="Cambria Math"/>
                                      <a:ea typeface="Cambria Math"/>
                                    </a:rPr>
                                    <m:t>𝜎</m:t>
                                  </m:r>
                                </m:num>
                                <m:den>
                                  <m:r>
                                    <a:rPr lang="en-US" i="1">
                                      <a:latin typeface="Cambria Math"/>
                                    </a:rPr>
                                    <m:t>𝑒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id-ID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5200" y="2297906"/>
                <a:ext cx="1617109" cy="769378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3072159" y="5334000"/>
                <a:ext cx="3152080" cy="76937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b="0" i="0" smtClean="0">
                          <a:latin typeface="Cambria Math"/>
                        </a:rPr>
                        <m:t>n</m:t>
                      </m:r>
                      <m:r>
                        <a:rPr lang="en-US" b="0" i="0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latin typeface="Cambria Math"/>
                                    </a:rPr>
                                    <m:t>(1</m:t>
                                  </m:r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,</m:t>
                                  </m:r>
                                  <m:r>
                                    <a:rPr lang="en-US" i="1">
                                      <a:latin typeface="Cambria Math"/>
                                    </a:rPr>
                                    <m:t>96)(</m:t>
                                  </m:r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0,25)</m:t>
                                  </m:r>
                                </m:num>
                                <m:den>
                                  <m:r>
                                    <a:rPr lang="en-US" i="1">
                                      <a:latin typeface="Cambria Math"/>
                                    </a:rPr>
                                    <m:t>0,05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/>
                        </a:rPr>
                        <m:t>=96,04</m:t>
                      </m:r>
                    </m:oMath>
                  </m:oMathPara>
                </a14:m>
                <a:endParaRPr lang="id-ID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72159" y="5334000"/>
                <a:ext cx="3152080" cy="769378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08666719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457200" y="1219200"/>
            <a:ext cx="8229600" cy="5375878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 Box 5"/>
              <p:cNvSpPr txBox="1">
                <a:spLocks noChangeArrowheads="1"/>
              </p:cNvSpPr>
              <p:nvPr/>
            </p:nvSpPr>
            <p:spPr bwMode="auto">
              <a:xfrm>
                <a:off x="704850" y="1252743"/>
                <a:ext cx="6019800" cy="9541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sz="2800" b="1" dirty="0" smtClean="0">
                    <a:latin typeface="+mn-lt"/>
                  </a:rPr>
                  <a:t>Model </a:t>
                </a:r>
                <a:r>
                  <a:rPr lang="id-ID" sz="2800" b="1" cap="small" dirty="0"/>
                  <a:t>Interval </a:t>
                </a:r>
                <a:r>
                  <a:rPr lang="id-ID" sz="2800" b="1" cap="small" dirty="0" smtClean="0"/>
                  <a:t>Penaksiran</a:t>
                </a:r>
                <a:endParaRPr lang="en-US" sz="2800" b="1" cap="small" dirty="0" smtClean="0"/>
              </a:p>
              <a:p>
                <a:pPr>
                  <a:defRPr/>
                </a:pPr>
                <a:r>
                  <a:rPr lang="en-US" sz="2800" b="1" cap="small" dirty="0" err="1" smtClean="0">
                    <a:cs typeface="Arial" charset="0"/>
                  </a:rPr>
                  <a:t>Menaksir</a:t>
                </a:r>
                <a:r>
                  <a:rPr lang="en-US" sz="2800" b="1" cap="small" dirty="0" smtClean="0">
                    <a:cs typeface="Arial" charset="0"/>
                  </a:rPr>
                  <a:t> parameter </a:t>
                </a:r>
                <a:r>
                  <a:rPr lang="en-US" sz="2800" b="1" cap="small" dirty="0" err="1" smtClean="0">
                    <a:cs typeface="Arial" charset="0"/>
                  </a:rPr>
                  <a:t>proporsi</a:t>
                </a:r>
                <a:r>
                  <a:rPr lang="en-US" sz="2800" b="1" cap="small" dirty="0" smtClean="0">
                    <a:cs typeface="Arial" charset="0"/>
                  </a:rPr>
                  <a:t> (</a:t>
                </a:r>
                <a14:m>
                  <m:oMath xmlns:m="http://schemas.openxmlformats.org/officeDocument/2006/math">
                    <m:r>
                      <a:rPr lang="en-US" sz="2800" b="1" i="1" cap="small" smtClean="0">
                        <a:latin typeface="Cambria Math"/>
                        <a:ea typeface="Cambria Math"/>
                        <a:cs typeface="Arial" charset="0"/>
                      </a:rPr>
                      <m:t>𝒑</m:t>
                    </m:r>
                  </m:oMath>
                </a14:m>
                <a:r>
                  <a:rPr lang="en-US" sz="2800" b="1" cap="small" dirty="0" smtClean="0">
                    <a:cs typeface="Arial" charset="0"/>
                  </a:rPr>
                  <a:t>)</a:t>
                </a:r>
                <a:endParaRPr lang="id-ID" sz="2800" b="1" cap="small" dirty="0">
                  <a:cs typeface="Arial" charset="0"/>
                </a:endParaRPr>
              </a:p>
            </p:txBody>
          </p:sp>
        </mc:Choice>
        <mc:Fallback xmlns="">
          <p:sp>
            <p:nvSpPr>
              <p:cNvPr id="22" name="Text 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04850" y="1252743"/>
                <a:ext cx="6019800" cy="954107"/>
              </a:xfrm>
              <a:prstGeom prst="rect">
                <a:avLst/>
              </a:prstGeom>
              <a:blipFill rotWithShape="1">
                <a:blip r:embed="rId3"/>
                <a:stretch>
                  <a:fillRect l="-2128" t="-5769" b="-17949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824682" y="3429000"/>
            <a:ext cx="7620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d-ID" dirty="0"/>
              <a:t>Contoh : </a:t>
            </a:r>
            <a:endParaRPr lang="en-US" dirty="0" smtClean="0"/>
          </a:p>
          <a:p>
            <a:r>
              <a:rPr lang="id-ID" dirty="0" smtClean="0"/>
              <a:t>Kita </a:t>
            </a:r>
            <a:r>
              <a:rPr lang="id-ID" dirty="0"/>
              <a:t>akan memperkirakan proporsi mahasiswa yang </a:t>
            </a:r>
            <a:r>
              <a:rPr lang="id-ID" dirty="0" smtClean="0"/>
              <a:t>m</a:t>
            </a:r>
            <a:r>
              <a:rPr lang="en-US" dirty="0" smtClean="0"/>
              <a:t>e</a:t>
            </a:r>
            <a:r>
              <a:rPr lang="id-ID" dirty="0" smtClean="0"/>
              <a:t>nggunakan</a:t>
            </a:r>
            <a:r>
              <a:rPr lang="en-US" dirty="0" smtClean="0"/>
              <a:t> </a:t>
            </a:r>
            <a:r>
              <a:rPr lang="sv-SE" dirty="0" smtClean="0"/>
              <a:t>angkutan </a:t>
            </a:r>
            <a:r>
              <a:rPr lang="sv-SE" dirty="0"/>
              <a:t>kota waktu pergi kuliah. Berapa sampel yang diperlukan </a:t>
            </a:r>
            <a:r>
              <a:rPr lang="sv-SE" dirty="0" smtClean="0"/>
              <a:t>jika </a:t>
            </a:r>
            <a:r>
              <a:rPr lang="id-ID" dirty="0" smtClean="0"/>
              <a:t>dengan </a:t>
            </a:r>
            <a:r>
              <a:rPr lang="id-ID" dirty="0"/>
              <a:t>tingkat kepercayaan 95% dan kesalahan yang mungkin terjadi 0,10 ?</a:t>
            </a:r>
            <a:endParaRPr lang="en-US" dirty="0">
              <a:latin typeface="+mn-lt"/>
            </a:endParaRPr>
          </a:p>
        </p:txBody>
      </p:sp>
      <p:sp>
        <p:nvSpPr>
          <p:cNvPr id="23" name="TextBox 3"/>
          <p:cNvSpPr txBox="1">
            <a:spLocks noChangeArrowheads="1"/>
          </p:cNvSpPr>
          <p:nvPr/>
        </p:nvSpPr>
        <p:spPr bwMode="auto">
          <a:xfrm>
            <a:off x="481782" y="161578"/>
            <a:ext cx="8305800" cy="67710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txBody>
          <a:bodyPr wrap="square" lIns="182880" tIns="182880" bIns="18288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2000" b="1" cap="small" dirty="0" smtClean="0">
                <a:latin typeface="Corbel" panose="020B0503020204020204" pitchFamily="34" charset="0"/>
              </a:rPr>
              <a:t>Model </a:t>
            </a:r>
            <a:r>
              <a:rPr lang="en-US" sz="2000" b="1" cap="small" dirty="0" err="1" smtClean="0">
                <a:latin typeface="Corbel" panose="020B0503020204020204" pitchFamily="34" charset="0"/>
              </a:rPr>
              <a:t>penentuan</a:t>
            </a:r>
            <a:r>
              <a:rPr lang="en-US" sz="2000" b="1" cap="small" dirty="0" smtClean="0">
                <a:latin typeface="Corbel" panose="020B0503020204020204" pitchFamily="34" charset="0"/>
              </a:rPr>
              <a:t> </a:t>
            </a:r>
            <a:r>
              <a:rPr lang="en-US" sz="2000" b="1" cap="small" dirty="0" err="1">
                <a:latin typeface="Corbel" panose="020B0503020204020204" pitchFamily="34" charset="0"/>
              </a:rPr>
              <a:t>jumlah</a:t>
            </a:r>
            <a:r>
              <a:rPr lang="en-US" sz="2000" b="1" cap="small" dirty="0">
                <a:latin typeface="Corbel" panose="020B0503020204020204" pitchFamily="34" charset="0"/>
              </a:rPr>
              <a:t> </a:t>
            </a:r>
            <a:r>
              <a:rPr lang="en-US" sz="2000" b="1" cap="small" dirty="0" err="1">
                <a:latin typeface="Corbel" panose="020B0503020204020204" pitchFamily="34" charset="0"/>
              </a:rPr>
              <a:t>sampel</a:t>
            </a:r>
            <a:endParaRPr lang="en-US" altLang="id-ID" sz="2000" b="1" cap="small" dirty="0">
              <a:latin typeface="Corbe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505200" y="2514600"/>
                <a:ext cx="1737079" cy="7482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b="0" i="0" smtClean="0">
                          <a:latin typeface="Cambria Math"/>
                        </a:rPr>
                        <m:t>n</m:t>
                      </m:r>
                      <m:r>
                        <a:rPr lang="en-US" b="0" i="0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sSub>
                                    <m:sSubPr>
                                      <m:ctrlPr>
                                        <a:rPr lang="en-US" b="0" i="1" smtClean="0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𝑍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/>
                                          <a:ea typeface="Cambria Math"/>
                                        </a:rPr>
                                        <m:t>𝛼</m:t>
                                      </m:r>
                                      <m:r>
                                        <a:rPr lang="en-US" b="0" i="1" smtClean="0">
                                          <a:latin typeface="Cambria Math"/>
                                          <a:ea typeface="Cambria Math"/>
                                        </a:rPr>
                                        <m:t>/2</m:t>
                                      </m:r>
                                    </m:sub>
                                  </m:sSub>
                                </m:e>
                                <m:sup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latin typeface="Cambria Math"/>
                                </a:rPr>
                                <m:t>𝑝𝑞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𝑒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</m:e>
                      </m:d>
                    </m:oMath>
                  </m:oMathPara>
                </a14:m>
                <a:endParaRPr lang="id-ID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5200" y="2514600"/>
                <a:ext cx="1737079" cy="74828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3058641" y="4973837"/>
                <a:ext cx="3376501" cy="72032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b="0" i="0" smtClean="0">
                          <a:latin typeface="Cambria Math"/>
                        </a:rPr>
                        <m:t>n</m:t>
                      </m:r>
                      <m:r>
                        <a:rPr lang="en-US" b="0" i="0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1,96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latin typeface="Cambria Math"/>
                                </a:rPr>
                                <m:t>(0,5)(0,5)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0,10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=96,04</m:t>
                      </m:r>
                    </m:oMath>
                  </m:oMathPara>
                </a14:m>
                <a:endParaRPr lang="id-ID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8641" y="4973837"/>
                <a:ext cx="3376501" cy="72032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52855428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304800"/>
            <a:ext cx="7086600" cy="554037"/>
          </a:xfrm>
          <a:solidFill>
            <a:schemeClr val="bg2">
              <a:lumMod val="75000"/>
            </a:schemeClr>
          </a:solidFill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400" b="1" dirty="0" smtClean="0">
                <a:latin typeface="Corbel" panose="020B0503020204020204" pitchFamily="34" charset="0"/>
              </a:rPr>
              <a:t>PENGERTIAN POPULASI DAN SAMPEL</a:t>
            </a:r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22556"/>
            <a:ext cx="8229600" cy="5562600"/>
          </a:xfrm>
          <a:solidFill>
            <a:schemeClr val="accent3">
              <a:lumMod val="20000"/>
              <a:lumOff val="80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txBody>
          <a:bodyPr>
            <a:noAutofit/>
          </a:bodyPr>
          <a:lstStyle/>
          <a:p>
            <a:pPr eaLnBrk="1" hangingPunct="1">
              <a:lnSpc>
                <a:spcPct val="120000"/>
              </a:lnSpc>
              <a:spcBef>
                <a:spcPts val="1200"/>
              </a:spcBef>
              <a:buFont typeface="Wingdings" pitchFamily="2" charset="2"/>
              <a:buNone/>
            </a:pPr>
            <a:r>
              <a:rPr lang="en-US" altLang="id-ID" sz="2200" b="1" dirty="0" err="1" smtClean="0">
                <a:latin typeface="Arial" charset="0"/>
                <a:cs typeface="Arial" charset="0"/>
              </a:rPr>
              <a:t>Contoh</a:t>
            </a:r>
            <a:r>
              <a:rPr lang="en-US" altLang="id-ID" sz="2200" b="1" dirty="0" smtClean="0">
                <a:latin typeface="Arial" charset="0"/>
                <a:cs typeface="Arial" charset="0"/>
              </a:rPr>
              <a:t> POPULASI:</a:t>
            </a:r>
          </a:p>
          <a:p>
            <a:pPr>
              <a:lnSpc>
                <a:spcPct val="120000"/>
              </a:lnSpc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sz="2200" dirty="0" err="1">
                <a:latin typeface="Corbel" panose="020B0503020204020204" pitchFamily="34" charset="0"/>
              </a:rPr>
              <a:t>Suatu</a:t>
            </a:r>
            <a:r>
              <a:rPr lang="en-US" sz="2200" dirty="0">
                <a:latin typeface="Corbel" panose="020B0503020204020204" pitchFamily="34" charset="0"/>
              </a:rPr>
              <a:t> </a:t>
            </a:r>
            <a:r>
              <a:rPr lang="en-US" sz="2200" dirty="0" err="1">
                <a:latin typeface="Corbel" panose="020B0503020204020204" pitchFamily="34" charset="0"/>
              </a:rPr>
              <a:t>kelompok</a:t>
            </a:r>
            <a:r>
              <a:rPr lang="en-US" sz="2200" dirty="0">
                <a:latin typeface="Corbel" panose="020B0503020204020204" pitchFamily="34" charset="0"/>
              </a:rPr>
              <a:t> </a:t>
            </a:r>
            <a:r>
              <a:rPr lang="en-US" sz="2200" dirty="0" err="1">
                <a:latin typeface="Corbel" panose="020B0503020204020204" pitchFamily="34" charset="0"/>
              </a:rPr>
              <a:t>objek</a:t>
            </a:r>
            <a:r>
              <a:rPr lang="en-US" sz="2200" dirty="0">
                <a:latin typeface="Corbel" panose="020B0503020204020204" pitchFamily="34" charset="0"/>
              </a:rPr>
              <a:t> yang </a:t>
            </a:r>
            <a:r>
              <a:rPr lang="en-US" sz="2200" dirty="0" err="1">
                <a:latin typeface="Corbel" panose="020B0503020204020204" pitchFamily="34" charset="0"/>
              </a:rPr>
              <a:t>berkembang</a:t>
            </a:r>
            <a:r>
              <a:rPr lang="en-US" sz="2200" dirty="0">
                <a:latin typeface="Corbel" panose="020B0503020204020204" pitchFamily="34" charset="0"/>
              </a:rPr>
              <a:t> </a:t>
            </a:r>
            <a:r>
              <a:rPr lang="en-US" sz="2200" dirty="0" err="1">
                <a:latin typeface="Corbel" panose="020B0503020204020204" pitchFamily="34" charset="0"/>
              </a:rPr>
              <a:t>terus</a:t>
            </a:r>
            <a:r>
              <a:rPr lang="en-US" sz="2200" dirty="0">
                <a:latin typeface="Corbel" panose="020B0503020204020204" pitchFamily="34" charset="0"/>
              </a:rPr>
              <a:t> (</a:t>
            </a:r>
            <a:r>
              <a:rPr lang="en-US" sz="2200" dirty="0" err="1">
                <a:latin typeface="Corbel" panose="020B0503020204020204" pitchFamily="34" charset="0"/>
              </a:rPr>
              <a:t>melakukan</a:t>
            </a:r>
            <a:r>
              <a:rPr lang="en-US" sz="2200" dirty="0">
                <a:latin typeface="Corbel" panose="020B0503020204020204" pitchFamily="34" charset="0"/>
              </a:rPr>
              <a:t> proses </a:t>
            </a:r>
            <a:r>
              <a:rPr lang="en-US" sz="2200" dirty="0" err="1">
                <a:latin typeface="Corbel" panose="020B0503020204020204" pitchFamily="34" charset="0"/>
              </a:rPr>
              <a:t>sebagai</a:t>
            </a:r>
            <a:r>
              <a:rPr lang="en-US" sz="2200" dirty="0">
                <a:latin typeface="Corbel" panose="020B0503020204020204" pitchFamily="34" charset="0"/>
              </a:rPr>
              <a:t> </a:t>
            </a:r>
            <a:r>
              <a:rPr lang="en-US" sz="2200" dirty="0" err="1">
                <a:latin typeface="Corbel" panose="020B0503020204020204" pitchFamily="34" charset="0"/>
              </a:rPr>
              <a:t>akibat</a:t>
            </a:r>
            <a:r>
              <a:rPr lang="en-US" sz="2200" dirty="0">
                <a:latin typeface="Corbel" panose="020B0503020204020204" pitchFamily="34" charset="0"/>
              </a:rPr>
              <a:t> </a:t>
            </a:r>
            <a:r>
              <a:rPr lang="en-US" sz="2200" dirty="0" err="1">
                <a:latin typeface="Corbel" panose="020B0503020204020204" pitchFamily="34" charset="0"/>
              </a:rPr>
              <a:t>kehidupan</a:t>
            </a:r>
            <a:r>
              <a:rPr lang="en-US" sz="2200" dirty="0">
                <a:latin typeface="Corbel" panose="020B0503020204020204" pitchFamily="34" charset="0"/>
              </a:rPr>
              <a:t> </a:t>
            </a:r>
            <a:r>
              <a:rPr lang="en-US" sz="2200" dirty="0" err="1">
                <a:latin typeface="Corbel" panose="020B0503020204020204" pitchFamily="34" charset="0"/>
              </a:rPr>
              <a:t>atau</a:t>
            </a:r>
            <a:r>
              <a:rPr lang="en-US" sz="2200" dirty="0">
                <a:latin typeface="Corbel" panose="020B0503020204020204" pitchFamily="34" charset="0"/>
              </a:rPr>
              <a:t> </a:t>
            </a:r>
            <a:r>
              <a:rPr lang="en-US" sz="2200" dirty="0" err="1">
                <a:latin typeface="Corbel" panose="020B0503020204020204" pitchFamily="34" charset="0"/>
              </a:rPr>
              <a:t>suatu</a:t>
            </a:r>
            <a:r>
              <a:rPr lang="en-US" sz="2200" dirty="0">
                <a:latin typeface="Corbel" panose="020B0503020204020204" pitchFamily="34" charset="0"/>
              </a:rPr>
              <a:t> proses </a:t>
            </a:r>
            <a:r>
              <a:rPr lang="en-US" sz="2200" dirty="0" err="1">
                <a:latin typeface="Corbel" panose="020B0503020204020204" pitchFamily="34" charset="0"/>
              </a:rPr>
              <a:t>kejadian</a:t>
            </a:r>
            <a:r>
              <a:rPr lang="en-US" sz="2200" dirty="0">
                <a:latin typeface="Corbel" panose="020B0503020204020204" pitchFamily="34" charset="0"/>
              </a:rPr>
              <a:t>) </a:t>
            </a:r>
            <a:r>
              <a:rPr lang="en-US" sz="2200" dirty="0" err="1">
                <a:latin typeface="Corbel" panose="020B0503020204020204" pitchFamily="34" charset="0"/>
              </a:rPr>
              <a:t>adalah</a:t>
            </a:r>
            <a:r>
              <a:rPr lang="en-US" sz="2200" dirty="0">
                <a:latin typeface="Corbel" panose="020B0503020204020204" pitchFamily="34" charset="0"/>
              </a:rPr>
              <a:t> </a:t>
            </a:r>
            <a:r>
              <a:rPr lang="en-US" sz="2200" i="1" dirty="0" err="1">
                <a:latin typeface="Corbel" panose="020B0503020204020204" pitchFamily="34" charset="0"/>
              </a:rPr>
              <a:t>Populasi</a:t>
            </a:r>
            <a:r>
              <a:rPr lang="en-US" sz="2200" i="1" dirty="0">
                <a:latin typeface="Corbel" panose="020B0503020204020204" pitchFamily="34" charset="0"/>
              </a:rPr>
              <a:t> </a:t>
            </a:r>
            <a:r>
              <a:rPr lang="en-US" sz="2200" i="1" dirty="0" err="1">
                <a:latin typeface="Corbel" panose="020B0503020204020204" pitchFamily="34" charset="0"/>
              </a:rPr>
              <a:t>Infinitif</a:t>
            </a:r>
            <a:r>
              <a:rPr lang="en-US" sz="2200" dirty="0">
                <a:latin typeface="Corbel" panose="020B0503020204020204" pitchFamily="34" charset="0"/>
              </a:rPr>
              <a:t>. </a:t>
            </a:r>
            <a:r>
              <a:rPr lang="en-US" sz="2200" dirty="0" err="1">
                <a:latin typeface="Corbel" panose="020B0503020204020204" pitchFamily="34" charset="0"/>
              </a:rPr>
              <a:t>Misalnya</a:t>
            </a:r>
            <a:r>
              <a:rPr lang="en-US" sz="2200" dirty="0">
                <a:latin typeface="Corbel" panose="020B0503020204020204" pitchFamily="34" charset="0"/>
              </a:rPr>
              <a:t> </a:t>
            </a:r>
            <a:r>
              <a:rPr lang="en-US" sz="2200" dirty="0" err="1">
                <a:latin typeface="Corbel" panose="020B0503020204020204" pitchFamily="34" charset="0"/>
              </a:rPr>
              <a:t>penduduk</a:t>
            </a:r>
            <a:r>
              <a:rPr lang="en-US" sz="2200" dirty="0">
                <a:latin typeface="Corbel" panose="020B0503020204020204" pitchFamily="34" charset="0"/>
              </a:rPr>
              <a:t>  </a:t>
            </a:r>
            <a:r>
              <a:rPr lang="en-US" sz="2200" dirty="0" err="1">
                <a:latin typeface="Corbel" panose="020B0503020204020204" pitchFamily="34" charset="0"/>
              </a:rPr>
              <a:t>suatu</a:t>
            </a:r>
            <a:r>
              <a:rPr lang="en-US" sz="2200" dirty="0">
                <a:latin typeface="Corbel" panose="020B0503020204020204" pitchFamily="34" charset="0"/>
              </a:rPr>
              <a:t>  </a:t>
            </a:r>
            <a:r>
              <a:rPr lang="en-US" sz="2200" dirty="0" err="1">
                <a:latin typeface="Corbel" panose="020B0503020204020204" pitchFamily="34" charset="0"/>
              </a:rPr>
              <a:t>negara</a:t>
            </a:r>
            <a:r>
              <a:rPr lang="en-US" sz="2200" dirty="0">
                <a:latin typeface="Corbel" panose="020B0503020204020204" pitchFamily="34" charset="0"/>
              </a:rPr>
              <a:t>  </a:t>
            </a:r>
            <a:r>
              <a:rPr lang="en-US" sz="2200" dirty="0" err="1">
                <a:latin typeface="Corbel" panose="020B0503020204020204" pitchFamily="34" charset="0"/>
              </a:rPr>
              <a:t>adalah</a:t>
            </a:r>
            <a:r>
              <a:rPr lang="en-US" sz="2200" dirty="0">
                <a:latin typeface="Corbel" panose="020B0503020204020204" pitchFamily="34" charset="0"/>
              </a:rPr>
              <a:t>  </a:t>
            </a:r>
            <a:r>
              <a:rPr lang="en-US" sz="2200" dirty="0" err="1">
                <a:latin typeface="Corbel" panose="020B0503020204020204" pitchFamily="34" charset="0"/>
              </a:rPr>
              <a:t>populasi</a:t>
            </a:r>
            <a:r>
              <a:rPr lang="en-US" sz="2200" dirty="0">
                <a:latin typeface="Corbel" panose="020B0503020204020204" pitchFamily="34" charset="0"/>
              </a:rPr>
              <a:t>  yang  </a:t>
            </a:r>
            <a:r>
              <a:rPr lang="en-US" sz="2200" dirty="0" err="1">
                <a:latin typeface="Corbel" panose="020B0503020204020204" pitchFamily="34" charset="0"/>
              </a:rPr>
              <a:t>infinit</a:t>
            </a:r>
            <a:r>
              <a:rPr lang="en-US" sz="2200" dirty="0">
                <a:latin typeface="Corbel" panose="020B0503020204020204" pitchFamily="34" charset="0"/>
              </a:rPr>
              <a:t>  </a:t>
            </a:r>
            <a:r>
              <a:rPr lang="en-US" sz="2200" dirty="0" err="1">
                <a:latin typeface="Corbel" panose="020B0503020204020204" pitchFamily="34" charset="0"/>
              </a:rPr>
              <a:t>karena</a:t>
            </a:r>
            <a:r>
              <a:rPr lang="en-US" sz="2200" dirty="0">
                <a:latin typeface="Corbel" panose="020B0503020204020204" pitchFamily="34" charset="0"/>
              </a:rPr>
              <a:t>  </a:t>
            </a:r>
            <a:r>
              <a:rPr lang="en-US" sz="2200" dirty="0" err="1">
                <a:latin typeface="Corbel" panose="020B0503020204020204" pitchFamily="34" charset="0"/>
              </a:rPr>
              <a:t>setiap</a:t>
            </a:r>
            <a:r>
              <a:rPr lang="en-US" sz="2200" dirty="0">
                <a:latin typeface="Corbel" panose="020B0503020204020204" pitchFamily="34" charset="0"/>
              </a:rPr>
              <a:t>  </a:t>
            </a:r>
            <a:r>
              <a:rPr lang="en-US" sz="2200" dirty="0" err="1">
                <a:latin typeface="Corbel" panose="020B0503020204020204" pitchFamily="34" charset="0"/>
              </a:rPr>
              <a:t>waktu</a:t>
            </a:r>
            <a:r>
              <a:rPr lang="en-US" sz="2200" dirty="0">
                <a:latin typeface="Corbel" panose="020B0503020204020204" pitchFamily="34" charset="0"/>
              </a:rPr>
              <a:t>  </a:t>
            </a:r>
            <a:r>
              <a:rPr lang="en-US" sz="2200" dirty="0" err="1">
                <a:latin typeface="Corbel" panose="020B0503020204020204" pitchFamily="34" charset="0"/>
              </a:rPr>
              <a:t>terus</a:t>
            </a:r>
            <a:r>
              <a:rPr lang="en-US" sz="2200" dirty="0">
                <a:latin typeface="Corbel" panose="020B0503020204020204" pitchFamily="34" charset="0"/>
              </a:rPr>
              <a:t> </a:t>
            </a:r>
            <a:r>
              <a:rPr lang="en-US" sz="2200" dirty="0" err="1">
                <a:latin typeface="Corbel" panose="020B0503020204020204" pitchFamily="34" charset="0"/>
              </a:rPr>
              <a:t>berubah</a:t>
            </a:r>
            <a:r>
              <a:rPr lang="en-US" sz="2200" dirty="0">
                <a:latin typeface="Corbel" panose="020B0503020204020204" pitchFamily="34" charset="0"/>
              </a:rPr>
              <a:t> </a:t>
            </a:r>
            <a:r>
              <a:rPr lang="en-US" sz="2200" dirty="0" err="1">
                <a:latin typeface="Corbel" panose="020B0503020204020204" pitchFamily="34" charset="0"/>
              </a:rPr>
              <a:t>jumlahnya</a:t>
            </a:r>
            <a:r>
              <a:rPr lang="en-US" sz="2200" dirty="0" smtClean="0">
                <a:latin typeface="Corbel" panose="020B0503020204020204" pitchFamily="34" charset="0"/>
              </a:rPr>
              <a:t>.</a:t>
            </a:r>
          </a:p>
          <a:p>
            <a:pPr>
              <a:lnSpc>
                <a:spcPct val="120000"/>
              </a:lnSpc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sz="2200" dirty="0" err="1">
                <a:latin typeface="Corbel" panose="020B0503020204020204" pitchFamily="34" charset="0"/>
              </a:rPr>
              <a:t>Apabilah</a:t>
            </a:r>
            <a:r>
              <a:rPr lang="en-US" sz="2200" dirty="0">
                <a:latin typeface="Corbel" panose="020B0503020204020204" pitchFamily="34" charset="0"/>
              </a:rPr>
              <a:t> </a:t>
            </a:r>
            <a:r>
              <a:rPr lang="en-US" sz="2200" dirty="0" err="1">
                <a:latin typeface="Corbel" panose="020B0503020204020204" pitchFamily="34" charset="0"/>
              </a:rPr>
              <a:t>penduduk</a:t>
            </a:r>
            <a:r>
              <a:rPr lang="en-US" sz="2200" dirty="0">
                <a:latin typeface="Corbel" panose="020B0503020204020204" pitchFamily="34" charset="0"/>
              </a:rPr>
              <a:t> </a:t>
            </a:r>
            <a:r>
              <a:rPr lang="en-US" sz="2200" dirty="0" err="1">
                <a:latin typeface="Corbel" panose="020B0503020204020204" pitchFamily="34" charset="0"/>
              </a:rPr>
              <a:t>tersebut</a:t>
            </a:r>
            <a:r>
              <a:rPr lang="en-US" sz="2200" dirty="0">
                <a:latin typeface="Corbel" panose="020B0503020204020204" pitchFamily="34" charset="0"/>
              </a:rPr>
              <a:t> </a:t>
            </a:r>
            <a:r>
              <a:rPr lang="en-US" sz="2200" dirty="0" err="1">
                <a:latin typeface="Corbel" panose="020B0503020204020204" pitchFamily="34" charset="0"/>
              </a:rPr>
              <a:t>dibatasi</a:t>
            </a:r>
            <a:r>
              <a:rPr lang="en-US" sz="2200" dirty="0">
                <a:latin typeface="Corbel" panose="020B0503020204020204" pitchFamily="34" charset="0"/>
              </a:rPr>
              <a:t> </a:t>
            </a:r>
            <a:r>
              <a:rPr lang="en-US" sz="2200" dirty="0" err="1">
                <a:latin typeface="Corbel" panose="020B0503020204020204" pitchFamily="34" charset="0"/>
              </a:rPr>
              <a:t>dalam</a:t>
            </a:r>
            <a:r>
              <a:rPr lang="en-US" sz="2200" dirty="0">
                <a:latin typeface="Corbel" panose="020B0503020204020204" pitchFamily="34" charset="0"/>
              </a:rPr>
              <a:t> </a:t>
            </a:r>
            <a:r>
              <a:rPr lang="en-US" sz="2200" dirty="0" err="1">
                <a:latin typeface="Corbel" panose="020B0503020204020204" pitchFamily="34" charset="0"/>
              </a:rPr>
              <a:t>waktu</a:t>
            </a:r>
            <a:r>
              <a:rPr lang="en-US" sz="2200" dirty="0">
                <a:latin typeface="Corbel" panose="020B0503020204020204" pitchFamily="34" charset="0"/>
              </a:rPr>
              <a:t> </a:t>
            </a:r>
            <a:r>
              <a:rPr lang="en-US" sz="2200" dirty="0" err="1">
                <a:latin typeface="Corbel" panose="020B0503020204020204" pitchFamily="34" charset="0"/>
              </a:rPr>
              <a:t>dan</a:t>
            </a:r>
            <a:r>
              <a:rPr lang="en-US" sz="2200" dirty="0">
                <a:latin typeface="Corbel" panose="020B0503020204020204" pitchFamily="34" charset="0"/>
              </a:rPr>
              <a:t> </a:t>
            </a:r>
            <a:r>
              <a:rPr lang="en-US" sz="2200" dirty="0" err="1">
                <a:latin typeface="Corbel" panose="020B0503020204020204" pitchFamily="34" charset="0"/>
              </a:rPr>
              <a:t>tempat</a:t>
            </a:r>
            <a:r>
              <a:rPr lang="en-US" sz="2200" dirty="0">
                <a:latin typeface="Corbel" panose="020B0503020204020204" pitchFamily="34" charset="0"/>
              </a:rPr>
              <a:t>, </a:t>
            </a:r>
            <a:r>
              <a:rPr lang="en-US" sz="2200" dirty="0" err="1">
                <a:latin typeface="Corbel" panose="020B0503020204020204" pitchFamily="34" charset="0"/>
              </a:rPr>
              <a:t>maka</a:t>
            </a:r>
            <a:r>
              <a:rPr lang="en-US" sz="2200" dirty="0">
                <a:latin typeface="Corbel" panose="020B0503020204020204" pitchFamily="34" charset="0"/>
              </a:rPr>
              <a:t> </a:t>
            </a:r>
            <a:r>
              <a:rPr lang="en-US" sz="2200" dirty="0" err="1">
                <a:latin typeface="Corbel" panose="020B0503020204020204" pitchFamily="34" charset="0"/>
              </a:rPr>
              <a:t>popuJasi</a:t>
            </a:r>
            <a:r>
              <a:rPr lang="en-US" sz="2200" dirty="0">
                <a:latin typeface="Corbel" panose="020B0503020204020204" pitchFamily="34" charset="0"/>
              </a:rPr>
              <a:t>  yang </a:t>
            </a:r>
            <a:r>
              <a:rPr lang="en-US" sz="2200" dirty="0" err="1">
                <a:latin typeface="Corbel" panose="020B0503020204020204" pitchFamily="34" charset="0"/>
              </a:rPr>
              <a:t>infinit</a:t>
            </a:r>
            <a:r>
              <a:rPr lang="en-US" sz="2200" dirty="0">
                <a:latin typeface="Corbel" panose="020B0503020204020204" pitchFamily="34" charset="0"/>
              </a:rPr>
              <a:t> </a:t>
            </a:r>
            <a:r>
              <a:rPr lang="en-US" sz="2200" dirty="0" err="1">
                <a:latin typeface="Corbel" panose="020B0503020204020204" pitchFamily="34" charset="0"/>
              </a:rPr>
              <a:t>bisa</a:t>
            </a:r>
            <a:r>
              <a:rPr lang="en-US" sz="2200" dirty="0">
                <a:latin typeface="Corbel" panose="020B0503020204020204" pitchFamily="34" charset="0"/>
              </a:rPr>
              <a:t> </a:t>
            </a:r>
            <a:r>
              <a:rPr lang="en-US" sz="2200" dirty="0" err="1">
                <a:latin typeface="Corbel" panose="020B0503020204020204" pitchFamily="34" charset="0"/>
              </a:rPr>
              <a:t>berubah</a:t>
            </a:r>
            <a:r>
              <a:rPr lang="en-US" sz="2200" dirty="0">
                <a:latin typeface="Corbel" panose="020B0503020204020204" pitchFamily="34" charset="0"/>
              </a:rPr>
              <a:t>  </a:t>
            </a:r>
            <a:r>
              <a:rPr lang="en-US" sz="2200" dirty="0" err="1">
                <a:latin typeface="Corbel" panose="020B0503020204020204" pitchFamily="34" charset="0"/>
              </a:rPr>
              <a:t>menjadi</a:t>
            </a:r>
            <a:r>
              <a:rPr lang="en-US" sz="2200" dirty="0">
                <a:latin typeface="Corbel" panose="020B0503020204020204" pitchFamily="34" charset="0"/>
              </a:rPr>
              <a:t> </a:t>
            </a:r>
            <a:r>
              <a:rPr lang="en-US" sz="2200" dirty="0" err="1">
                <a:latin typeface="Corbel" panose="020B0503020204020204" pitchFamily="34" charset="0"/>
              </a:rPr>
              <a:t>populasi</a:t>
            </a:r>
            <a:r>
              <a:rPr lang="en-US" sz="2200" dirty="0">
                <a:latin typeface="Corbel" panose="020B0503020204020204" pitchFamily="34" charset="0"/>
              </a:rPr>
              <a:t>  yang </a:t>
            </a:r>
            <a:r>
              <a:rPr lang="en-US" sz="2200" dirty="0" err="1">
                <a:latin typeface="Corbel" panose="020B0503020204020204" pitchFamily="34" charset="0"/>
              </a:rPr>
              <a:t>finit</a:t>
            </a:r>
            <a:r>
              <a:rPr lang="en-US" sz="2200" dirty="0">
                <a:latin typeface="Corbel" panose="020B0503020204020204" pitchFamily="34" charset="0"/>
              </a:rPr>
              <a:t>.  </a:t>
            </a:r>
            <a:r>
              <a:rPr lang="en-US" sz="2200" dirty="0" err="1">
                <a:latin typeface="Corbel" panose="020B0503020204020204" pitchFamily="34" charset="0"/>
              </a:rPr>
              <a:t>Misalnya</a:t>
            </a:r>
            <a:r>
              <a:rPr lang="en-US" sz="2200" dirty="0">
                <a:latin typeface="Corbel" panose="020B0503020204020204" pitchFamily="34" charset="0"/>
              </a:rPr>
              <a:t> </a:t>
            </a:r>
            <a:r>
              <a:rPr lang="en-US" sz="2200" dirty="0" err="1">
                <a:latin typeface="Corbel" panose="020B0503020204020204" pitchFamily="34" charset="0"/>
              </a:rPr>
              <a:t>penduduk</a:t>
            </a:r>
            <a:r>
              <a:rPr lang="en-US" sz="2200" dirty="0">
                <a:latin typeface="Corbel" panose="020B0503020204020204" pitchFamily="34" charset="0"/>
              </a:rPr>
              <a:t> Kota Makassar </a:t>
            </a:r>
            <a:r>
              <a:rPr lang="en-US" sz="2200" dirty="0" err="1">
                <a:latin typeface="Corbel" panose="020B0503020204020204" pitchFamily="34" charset="0"/>
              </a:rPr>
              <a:t>pada</a:t>
            </a:r>
            <a:r>
              <a:rPr lang="en-US" sz="2200" dirty="0">
                <a:latin typeface="Corbel" panose="020B0503020204020204" pitchFamily="34" charset="0"/>
              </a:rPr>
              <a:t> </a:t>
            </a:r>
            <a:r>
              <a:rPr lang="en-US" sz="2200" dirty="0" err="1">
                <a:latin typeface="Corbel" panose="020B0503020204020204" pitchFamily="34" charset="0"/>
              </a:rPr>
              <a:t>tahun</a:t>
            </a:r>
            <a:r>
              <a:rPr lang="en-US" sz="2200" dirty="0">
                <a:latin typeface="Corbel" panose="020B0503020204020204" pitchFamily="34" charset="0"/>
              </a:rPr>
              <a:t> 2015 (1 </a:t>
            </a:r>
            <a:r>
              <a:rPr lang="en-US" sz="2200" dirty="0" err="1">
                <a:latin typeface="Corbel" panose="020B0503020204020204" pitchFamily="34" charset="0"/>
              </a:rPr>
              <a:t>Januari</a:t>
            </a:r>
            <a:r>
              <a:rPr lang="en-US" sz="2200" dirty="0">
                <a:latin typeface="Corbel" panose="020B0503020204020204" pitchFamily="34" charset="0"/>
              </a:rPr>
              <a:t> s/d 31 </a:t>
            </a:r>
            <a:r>
              <a:rPr lang="en-US" sz="2200" dirty="0" err="1">
                <a:latin typeface="Corbel" panose="020B0503020204020204" pitchFamily="34" charset="0"/>
              </a:rPr>
              <a:t>Desember</a:t>
            </a:r>
            <a:r>
              <a:rPr lang="en-US" sz="2200" dirty="0">
                <a:latin typeface="Corbel" panose="020B0503020204020204" pitchFamily="34" charset="0"/>
              </a:rPr>
              <a:t> 2015) </a:t>
            </a:r>
            <a:r>
              <a:rPr lang="en-US" sz="2200" dirty="0" err="1">
                <a:latin typeface="Corbel" panose="020B0503020204020204" pitchFamily="34" charset="0"/>
              </a:rPr>
              <a:t>dapat</a:t>
            </a:r>
            <a:r>
              <a:rPr lang="en-US" sz="2200" dirty="0">
                <a:latin typeface="Corbel" panose="020B0503020204020204" pitchFamily="34" charset="0"/>
              </a:rPr>
              <a:t> </a:t>
            </a:r>
            <a:r>
              <a:rPr lang="en-US" sz="2200" dirty="0" err="1">
                <a:latin typeface="Corbel" panose="020B0503020204020204" pitchFamily="34" charset="0"/>
              </a:rPr>
              <a:t>diketahui</a:t>
            </a:r>
            <a:r>
              <a:rPr lang="en-US" sz="2200" dirty="0">
                <a:latin typeface="Corbel" panose="020B0503020204020204" pitchFamily="34" charset="0"/>
              </a:rPr>
              <a:t> </a:t>
            </a:r>
            <a:r>
              <a:rPr lang="en-US" sz="2200" dirty="0" err="1">
                <a:latin typeface="Corbel" panose="020B0503020204020204" pitchFamily="34" charset="0"/>
              </a:rPr>
              <a:t>jumlahnya</a:t>
            </a:r>
            <a:r>
              <a:rPr lang="en-US" sz="2200" dirty="0" smtClean="0">
                <a:latin typeface="Corbel" panose="020B0503020204020204" pitchFamily="34" charset="0"/>
              </a:rPr>
              <a:t>.</a:t>
            </a:r>
          </a:p>
          <a:p>
            <a:pPr>
              <a:lnSpc>
                <a:spcPct val="120000"/>
              </a:lnSpc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altLang="id-ID" sz="2200" dirty="0" err="1" smtClean="0">
                <a:latin typeface="Corbel" panose="020B0503020204020204" pitchFamily="34" charset="0"/>
                <a:cs typeface="Arial" charset="0"/>
              </a:rPr>
              <a:t>Jumlah</a:t>
            </a:r>
            <a:r>
              <a:rPr lang="en-US" altLang="id-ID" sz="2200" dirty="0" smtClean="0">
                <a:latin typeface="Corbel" panose="020B0503020204020204" pitchFamily="34" charset="0"/>
                <a:cs typeface="Arial" charset="0"/>
              </a:rPr>
              <a:t> </a:t>
            </a:r>
            <a:r>
              <a:rPr lang="en-US" altLang="id-ID" sz="2200" dirty="0" err="1" smtClean="0">
                <a:latin typeface="Corbel" panose="020B0503020204020204" pitchFamily="34" charset="0"/>
                <a:cs typeface="Arial" charset="0"/>
              </a:rPr>
              <a:t>Mahasiswa</a:t>
            </a:r>
            <a:r>
              <a:rPr lang="en-US" altLang="id-ID" sz="2200" dirty="0" smtClean="0">
                <a:latin typeface="Corbel" panose="020B0503020204020204" pitchFamily="34" charset="0"/>
                <a:cs typeface="Arial" charset="0"/>
              </a:rPr>
              <a:t> IBI </a:t>
            </a:r>
            <a:r>
              <a:rPr lang="en-US" altLang="id-ID" sz="2200" dirty="0" err="1" smtClean="0">
                <a:latin typeface="Corbel" panose="020B0503020204020204" pitchFamily="34" charset="0"/>
                <a:cs typeface="Arial" charset="0"/>
              </a:rPr>
              <a:t>Darmajaya</a:t>
            </a:r>
            <a:r>
              <a:rPr lang="en-US" altLang="id-ID" sz="2200" dirty="0" smtClean="0">
                <a:latin typeface="Corbel" panose="020B0503020204020204" pitchFamily="34" charset="0"/>
                <a:cs typeface="Arial" charset="0"/>
              </a:rPr>
              <a:t> </a:t>
            </a:r>
            <a:r>
              <a:rPr lang="en-US" altLang="id-ID" sz="2200" dirty="0" err="1" smtClean="0">
                <a:latin typeface="Corbel" panose="020B0503020204020204" pitchFamily="34" charset="0"/>
                <a:cs typeface="Arial" charset="0"/>
              </a:rPr>
              <a:t>pada</a:t>
            </a:r>
            <a:r>
              <a:rPr lang="en-US" altLang="id-ID" sz="2200" dirty="0" smtClean="0">
                <a:latin typeface="Corbel" panose="020B0503020204020204" pitchFamily="34" charset="0"/>
                <a:cs typeface="Arial" charset="0"/>
              </a:rPr>
              <a:t> </a:t>
            </a:r>
            <a:r>
              <a:rPr lang="en-US" altLang="id-ID" sz="2200" dirty="0" err="1" smtClean="0">
                <a:latin typeface="Corbel" panose="020B0503020204020204" pitchFamily="34" charset="0"/>
                <a:cs typeface="Arial" charset="0"/>
              </a:rPr>
              <a:t>tahun</a:t>
            </a:r>
            <a:r>
              <a:rPr lang="en-US" altLang="id-ID" sz="2200" dirty="0" smtClean="0">
                <a:latin typeface="Corbel" panose="020B0503020204020204" pitchFamily="34" charset="0"/>
                <a:cs typeface="Arial" charset="0"/>
              </a:rPr>
              <a:t> </a:t>
            </a:r>
            <a:r>
              <a:rPr lang="en-US" altLang="id-ID" sz="2200" dirty="0" err="1" smtClean="0">
                <a:latin typeface="Corbel" panose="020B0503020204020204" pitchFamily="34" charset="0"/>
                <a:cs typeface="Arial" charset="0"/>
              </a:rPr>
              <a:t>akademik</a:t>
            </a:r>
            <a:r>
              <a:rPr lang="en-US" altLang="id-ID" sz="2200" dirty="0" smtClean="0">
                <a:latin typeface="Corbel" panose="020B0503020204020204" pitchFamily="34" charset="0"/>
                <a:cs typeface="Arial" charset="0"/>
              </a:rPr>
              <a:t> 2019/2020</a:t>
            </a:r>
          </a:p>
          <a:p>
            <a:pPr>
              <a:lnSpc>
                <a:spcPct val="120000"/>
              </a:lnSpc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altLang="id-ID" sz="2200" dirty="0" err="1" smtClean="0">
                <a:latin typeface="Corbel" panose="020B0503020204020204" pitchFamily="34" charset="0"/>
                <a:cs typeface="Arial" charset="0"/>
              </a:rPr>
              <a:t>Jumlah</a:t>
            </a:r>
            <a:r>
              <a:rPr lang="en-US" altLang="id-ID" sz="2200" dirty="0" smtClean="0">
                <a:latin typeface="Corbel" panose="020B0503020204020204" pitchFamily="34" charset="0"/>
                <a:cs typeface="Arial" charset="0"/>
              </a:rPr>
              <a:t> UMKM </a:t>
            </a:r>
            <a:r>
              <a:rPr lang="en-US" altLang="id-ID" sz="2200" dirty="0" err="1" smtClean="0">
                <a:latin typeface="Corbel" panose="020B0503020204020204" pitchFamily="34" charset="0"/>
                <a:cs typeface="Arial" charset="0"/>
              </a:rPr>
              <a:t>pada</a:t>
            </a:r>
            <a:r>
              <a:rPr lang="en-US" altLang="id-ID" sz="2200" dirty="0" smtClean="0">
                <a:latin typeface="Corbel" panose="020B0503020204020204" pitchFamily="34" charset="0"/>
                <a:cs typeface="Arial" charset="0"/>
              </a:rPr>
              <a:t> </a:t>
            </a:r>
            <a:r>
              <a:rPr lang="en-US" altLang="id-ID" sz="2200" dirty="0" err="1" smtClean="0">
                <a:latin typeface="Corbel" panose="020B0503020204020204" pitchFamily="34" charset="0"/>
                <a:cs typeface="Arial" charset="0"/>
              </a:rPr>
              <a:t>kota</a:t>
            </a:r>
            <a:r>
              <a:rPr lang="en-US" altLang="id-ID" sz="2200" dirty="0" smtClean="0">
                <a:latin typeface="Corbel" panose="020B0503020204020204" pitchFamily="34" charset="0"/>
                <a:cs typeface="Arial" charset="0"/>
              </a:rPr>
              <a:t> Bandar Lampung </a:t>
            </a:r>
            <a:r>
              <a:rPr lang="en-US" altLang="id-ID" sz="2200" dirty="0" err="1" smtClean="0">
                <a:latin typeface="Corbel" panose="020B0503020204020204" pitchFamily="34" charset="0"/>
                <a:cs typeface="Arial" charset="0"/>
              </a:rPr>
              <a:t>pada</a:t>
            </a:r>
            <a:r>
              <a:rPr lang="en-US" altLang="id-ID" sz="2200" dirty="0" smtClean="0">
                <a:latin typeface="Corbel" panose="020B0503020204020204" pitchFamily="34" charset="0"/>
                <a:cs typeface="Arial" charset="0"/>
              </a:rPr>
              <a:t> </a:t>
            </a:r>
            <a:r>
              <a:rPr lang="en-US" altLang="id-ID" sz="2200" dirty="0" err="1" smtClean="0">
                <a:latin typeface="Corbel" panose="020B0503020204020204" pitchFamily="34" charset="0"/>
                <a:cs typeface="Arial" charset="0"/>
              </a:rPr>
              <a:t>akhir</a:t>
            </a:r>
            <a:r>
              <a:rPr lang="en-US" altLang="id-ID" sz="2200" dirty="0" smtClean="0">
                <a:latin typeface="Corbel" panose="020B0503020204020204" pitchFamily="34" charset="0"/>
                <a:cs typeface="Arial" charset="0"/>
              </a:rPr>
              <a:t> </a:t>
            </a:r>
            <a:r>
              <a:rPr lang="en-US" altLang="id-ID" sz="2200" dirty="0" err="1" smtClean="0">
                <a:latin typeface="Corbel" panose="020B0503020204020204" pitchFamily="34" charset="0"/>
                <a:cs typeface="Arial" charset="0"/>
              </a:rPr>
              <a:t>tahun</a:t>
            </a:r>
            <a:r>
              <a:rPr lang="en-US" altLang="id-ID" sz="2200" dirty="0" smtClean="0">
                <a:latin typeface="Corbel" panose="020B0503020204020204" pitchFamily="34" charset="0"/>
                <a:cs typeface="Arial" charset="0"/>
              </a:rPr>
              <a:t> 2020</a:t>
            </a:r>
          </a:p>
        </p:txBody>
      </p:sp>
      <p:sp>
        <p:nvSpPr>
          <p:cNvPr id="97284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86E16F5-C45A-4AC8-9A31-FAA4B3A9F4DD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704050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1198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19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19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119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1198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1198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810" grpId="0" build="p" autoUpdateAnimBg="0"/>
      <p:bldP spid="119811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Assessment Sample Siz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223864"/>
            <a:ext cx="7848599" cy="43167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304800"/>
            <a:ext cx="7086600" cy="554037"/>
          </a:xfrm>
          <a:solidFill>
            <a:schemeClr val="bg2">
              <a:lumMod val="75000"/>
            </a:schemeClr>
          </a:solidFill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400" b="1" dirty="0" smtClean="0">
                <a:latin typeface="Corbel" panose="020B0503020204020204" pitchFamily="34" charset="0"/>
              </a:rPr>
              <a:t>PENGERTIAN POPULASI DAN SAMPEL</a:t>
            </a:r>
          </a:p>
        </p:txBody>
      </p:sp>
      <p:sp>
        <p:nvSpPr>
          <p:cNvPr id="97284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86E16F5-C45A-4AC8-9A31-FAA4B3A9F4DD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 smtClean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433052" y="5391543"/>
                <a:ext cx="2075376" cy="923330"/>
              </a:xfrm>
              <a:prstGeom prst="rect">
                <a:avLst/>
              </a:prstGeom>
              <a:solidFill>
                <a:schemeClr val="bg2">
                  <a:lumMod val="90000"/>
                </a:schemeClr>
              </a:solidFill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b="0" i="0" dirty="0" err="1" smtClean="0">
                    <a:latin typeface="Cambria Math"/>
                  </a:rPr>
                  <a:t>Sensus</a:t>
                </a:r>
                <a:endParaRPr lang="en-US" b="0" i="0" dirty="0" smtClean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b="0" i="0" smtClean="0">
                          <a:latin typeface="Cambria Math"/>
                        </a:rPr>
                        <m:t>Rata</m:t>
                      </m:r>
                      <m:r>
                        <a:rPr lang="en-US" b="0" i="0" smtClean="0">
                          <a:latin typeface="Cambria Math"/>
                        </a:rPr>
                        <m:t>−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/>
                        </a:rPr>
                        <m:t>rata</m:t>
                      </m:r>
                      <m:r>
                        <a:rPr lang="en-US" b="0" i="1" smtClean="0">
                          <a:latin typeface="Cambria Math"/>
                        </a:rPr>
                        <m:t>= 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𝜇</m:t>
                      </m:r>
                    </m:oMath>
                  </m:oMathPara>
                </a14:m>
                <a:endParaRPr lang="en-US" b="0" i="1" dirty="0" smtClean="0">
                  <a:latin typeface="Cambria Math"/>
                  <a:ea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dirty="0"/>
                        <m:t>Standar</m:t>
                      </m:r>
                      <m:r>
                        <m:rPr>
                          <m:nor/>
                        </m:rPr>
                        <a:rPr lang="en-US" dirty="0"/>
                        <m:t> </m:t>
                      </m:r>
                      <m:r>
                        <m:rPr>
                          <m:nor/>
                        </m:rPr>
                        <a:rPr lang="en-US" dirty="0"/>
                        <m:t>Deviasi</m:t>
                      </m:r>
                      <m:r>
                        <m:rPr>
                          <m:nor/>
                        </m:rPr>
                        <a:rPr lang="en-US" b="0" i="0" dirty="0" smtClean="0"/>
                        <m:t> = </m:t>
                      </m:r>
                      <m:r>
                        <m:rPr>
                          <m:sty m:val="p"/>
                        </m:rPr>
                        <a:rPr lang="el-GR" b="0" i="1" dirty="0" smtClean="0">
                          <a:latin typeface="Cambria Math"/>
                          <a:ea typeface="Cambria Math"/>
                        </a:rPr>
                        <m:t>σ</m:t>
                      </m:r>
                    </m:oMath>
                  </m:oMathPara>
                </a14:m>
                <a:endParaRPr lang="id-ID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33052" y="5391543"/>
                <a:ext cx="2075376" cy="923330"/>
              </a:xfrm>
              <a:prstGeom prst="rect">
                <a:avLst/>
              </a:prstGeom>
              <a:blipFill rotWithShape="1">
                <a:blip r:embed="rId4"/>
                <a:stretch>
                  <a:fillRect t="-3947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6020392" y="3930444"/>
                <a:ext cx="2072940" cy="923330"/>
              </a:xfrm>
              <a:prstGeom prst="rect">
                <a:avLst/>
              </a:prstGeom>
              <a:solidFill>
                <a:schemeClr val="bg2">
                  <a:lumMod val="90000"/>
                </a:schemeClr>
              </a:solidFill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b="0" i="0" dirty="0" smtClean="0">
                    <a:latin typeface="Cambria Math"/>
                  </a:rPr>
                  <a:t>Sampling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b="0" i="0" smtClean="0">
                          <a:latin typeface="Cambria Math"/>
                        </a:rPr>
                        <m:t>Rata</m:t>
                      </m:r>
                      <m:r>
                        <a:rPr lang="en-US" b="0" i="0" smtClean="0">
                          <a:latin typeface="Cambria Math"/>
                        </a:rPr>
                        <m:t>−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/>
                        </a:rPr>
                        <m:t>rata</m:t>
                      </m:r>
                      <m:r>
                        <a:rPr lang="en-US" b="0" i="1" smtClean="0">
                          <a:latin typeface="Cambria Math"/>
                        </a:rPr>
                        <m:t>= </m:t>
                      </m:r>
                      <m:acc>
                        <m:accPr>
                          <m:chr m:val="̅"/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/>
                            </a:rPr>
                            <m:t>𝑥</m:t>
                          </m:r>
                        </m:e>
                      </m:acc>
                    </m:oMath>
                  </m:oMathPara>
                </a14:m>
                <a:endParaRPr lang="en-US" b="0" i="1" dirty="0" smtClean="0">
                  <a:latin typeface="Cambria Math"/>
                  <a:ea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dirty="0"/>
                        <m:t>Standar</m:t>
                      </m:r>
                      <m:r>
                        <m:rPr>
                          <m:nor/>
                        </m:rPr>
                        <a:rPr lang="en-US" dirty="0"/>
                        <m:t> </m:t>
                      </m:r>
                      <m:r>
                        <m:rPr>
                          <m:nor/>
                        </m:rPr>
                        <a:rPr lang="en-US" dirty="0"/>
                        <m:t>Deviasi</m:t>
                      </m:r>
                      <m:r>
                        <m:rPr>
                          <m:nor/>
                        </m:rPr>
                        <a:rPr lang="en-US" b="0" i="0" dirty="0" smtClean="0"/>
                        <m:t> = </m:t>
                      </m:r>
                      <m:r>
                        <a:rPr lang="en-US" b="0" i="1" dirty="0" smtClean="0">
                          <a:latin typeface="Cambria Math"/>
                          <a:ea typeface="Cambria Math"/>
                        </a:rPr>
                        <m:t>𝑠</m:t>
                      </m:r>
                    </m:oMath>
                  </m:oMathPara>
                </a14:m>
                <a:endParaRPr lang="id-ID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20392" y="3930444"/>
                <a:ext cx="2072940" cy="923330"/>
              </a:xfrm>
              <a:prstGeom prst="rect">
                <a:avLst/>
              </a:prstGeom>
              <a:blipFill rotWithShape="1">
                <a:blip r:embed="rId5"/>
                <a:stretch>
                  <a:fillRect t="-3974" r="-5294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32737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1198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810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304800"/>
            <a:ext cx="7086600" cy="554037"/>
          </a:xfrm>
          <a:solidFill>
            <a:schemeClr val="bg2">
              <a:lumMod val="75000"/>
            </a:schemeClr>
          </a:solidFill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400" b="1" dirty="0" smtClean="0">
                <a:latin typeface="Corbel" panose="020B0503020204020204" pitchFamily="34" charset="0"/>
              </a:rPr>
              <a:t>PENGERTIAN POPULASI DAN SAMPEL</a:t>
            </a:r>
          </a:p>
        </p:txBody>
      </p:sp>
      <p:sp>
        <p:nvSpPr>
          <p:cNvPr id="97284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86E16F5-C45A-4AC8-9A31-FAA4B3A9F4DD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 smtClean="0"/>
          </a:p>
        </p:txBody>
      </p:sp>
      <p:sp>
        <p:nvSpPr>
          <p:cNvPr id="5" name="Rectangle 4"/>
          <p:cNvSpPr/>
          <p:nvPr/>
        </p:nvSpPr>
        <p:spPr>
          <a:xfrm>
            <a:off x="457200" y="1447800"/>
            <a:ext cx="8215278" cy="4062651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txBody>
          <a:bodyPr wrap="square" lIns="274320" tIns="274320" bIns="182880">
            <a:spAutoFit/>
          </a:bodyPr>
          <a:lstStyle/>
          <a:p>
            <a:pPr marL="514350" indent="-51435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id-ID" sz="2800" b="1" u="sng" dirty="0">
                <a:latin typeface="Corbel" panose="020B0503020204020204" pitchFamily="34" charset="0"/>
              </a:rPr>
              <a:t>Sensus</a:t>
            </a:r>
            <a:r>
              <a:rPr lang="id-ID" sz="2800" dirty="0">
                <a:latin typeface="Corbel" panose="020B0503020204020204" pitchFamily="34" charset="0"/>
              </a:rPr>
              <a:t> adalah cara pengumpulan data apabila seluruh elemen populasi diselidiki satu per satu. Data yang diperoleh tersebut merupakan hasil pengolahan sensus disebut sebagai data yang sebenarnya (</a:t>
            </a:r>
            <a:r>
              <a:rPr lang="id-ID" sz="2800" i="1" dirty="0">
                <a:latin typeface="Corbel" panose="020B0503020204020204" pitchFamily="34" charset="0"/>
              </a:rPr>
              <a:t>true value</a:t>
            </a:r>
            <a:r>
              <a:rPr lang="id-ID" sz="2800" dirty="0">
                <a:latin typeface="Corbel" panose="020B0503020204020204" pitchFamily="34" charset="0"/>
              </a:rPr>
              <a:t>), atau sering juga disebut </a:t>
            </a:r>
            <a:r>
              <a:rPr lang="id-ID" sz="2800" b="1" dirty="0" smtClean="0">
                <a:latin typeface="Corbel" panose="020B0503020204020204" pitchFamily="34" charset="0"/>
              </a:rPr>
              <a:t>parameter</a:t>
            </a:r>
            <a:r>
              <a:rPr lang="id-ID" sz="2800" dirty="0" smtClean="0">
                <a:latin typeface="Corbel" panose="020B0503020204020204" pitchFamily="34" charset="0"/>
              </a:rPr>
              <a:t>.</a:t>
            </a:r>
            <a:endParaRPr lang="en-US" sz="2800" dirty="0">
              <a:latin typeface="Corbel" panose="020B0503020204020204" pitchFamily="34" charset="0"/>
            </a:endParaRPr>
          </a:p>
          <a:p>
            <a:pPr marL="514350" indent="-51435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id-ID" sz="2800" b="1" u="sng" dirty="0" smtClean="0">
                <a:latin typeface="Corbel" panose="020B0503020204020204" pitchFamily="34" charset="0"/>
              </a:rPr>
              <a:t>Sampling</a:t>
            </a:r>
            <a:r>
              <a:rPr lang="id-ID" sz="2800" dirty="0">
                <a:latin typeface="Corbel" panose="020B0503020204020204" pitchFamily="34" charset="0"/>
              </a:rPr>
              <a:t> adalah cara pengumpulan data apabila yang diselidiki berupa sampel dari suatu populasi. </a:t>
            </a:r>
          </a:p>
        </p:txBody>
      </p:sp>
    </p:spTree>
    <p:extLst>
      <p:ext uri="{BB962C8B-B14F-4D97-AF65-F5344CB8AC3E}">
        <p14:creationId xmlns:p14="http://schemas.microsoft.com/office/powerpoint/2010/main" val="2214913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1198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810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304800"/>
            <a:ext cx="7086600" cy="554037"/>
          </a:xfrm>
          <a:solidFill>
            <a:schemeClr val="bg2">
              <a:lumMod val="75000"/>
            </a:schemeClr>
          </a:solidFill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400" b="1" dirty="0" smtClean="0">
                <a:latin typeface="Corbel" panose="020B0503020204020204" pitchFamily="34" charset="0"/>
              </a:rPr>
              <a:t>PENGERTIAN POPULASI DAN SAMPEL</a:t>
            </a:r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chemeClr val="bg2">
              <a:lumMod val="90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txBody>
          <a:bodyPr>
            <a:normAutofit lnSpcReduction="10000"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en-US" altLang="id-ID" sz="2800" b="1" dirty="0" smtClean="0">
                <a:latin typeface="Corbel" panose="020B0503020204020204" pitchFamily="34" charset="0"/>
                <a:cs typeface="Arial" charset="0"/>
              </a:rPr>
              <a:t>SAMPEL:</a:t>
            </a:r>
          </a:p>
          <a:p>
            <a:pPr eaLnBrk="1" hangingPunct="1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altLang="id-ID" sz="2400" dirty="0" err="1" smtClean="0">
                <a:latin typeface="Corbel" panose="020B0503020204020204" pitchFamily="34" charset="0"/>
                <a:cs typeface="Arial" charset="0"/>
              </a:rPr>
              <a:t>Bagian</a:t>
            </a:r>
            <a:r>
              <a:rPr lang="en-US" altLang="id-ID" sz="2400" dirty="0" smtClean="0">
                <a:latin typeface="Corbel" panose="020B0503020204020204" pitchFamily="34" charset="0"/>
                <a:cs typeface="Arial" charset="0"/>
              </a:rPr>
              <a:t> </a:t>
            </a:r>
            <a:r>
              <a:rPr lang="en-US" altLang="id-ID" sz="2400" dirty="0" err="1" smtClean="0">
                <a:latin typeface="Corbel" panose="020B0503020204020204" pitchFamily="34" charset="0"/>
                <a:cs typeface="Arial" charset="0"/>
              </a:rPr>
              <a:t>dari</a:t>
            </a:r>
            <a:r>
              <a:rPr lang="en-US" altLang="id-ID" sz="2400" dirty="0" smtClean="0">
                <a:latin typeface="Corbel" panose="020B0503020204020204" pitchFamily="34" charset="0"/>
                <a:cs typeface="Arial" charset="0"/>
              </a:rPr>
              <a:t> </a:t>
            </a:r>
            <a:r>
              <a:rPr lang="en-US" altLang="id-ID" sz="2400" dirty="0" err="1" smtClean="0">
                <a:latin typeface="Corbel" panose="020B0503020204020204" pitchFamily="34" charset="0"/>
                <a:cs typeface="Arial" charset="0"/>
              </a:rPr>
              <a:t>karekteristik</a:t>
            </a:r>
            <a:r>
              <a:rPr lang="en-US" altLang="id-ID" sz="2400" dirty="0" smtClean="0">
                <a:latin typeface="Corbel" panose="020B0503020204020204" pitchFamily="34" charset="0"/>
                <a:cs typeface="Arial" charset="0"/>
              </a:rPr>
              <a:t> yang </a:t>
            </a:r>
            <a:r>
              <a:rPr lang="en-US" altLang="id-ID" sz="2400" dirty="0" err="1" smtClean="0">
                <a:latin typeface="Corbel" panose="020B0503020204020204" pitchFamily="34" charset="0"/>
                <a:cs typeface="Arial" charset="0"/>
              </a:rPr>
              <a:t>dimiliki</a:t>
            </a:r>
            <a:r>
              <a:rPr lang="en-US" altLang="id-ID" sz="2400" dirty="0" smtClean="0">
                <a:latin typeface="Corbel" panose="020B0503020204020204" pitchFamily="34" charset="0"/>
                <a:cs typeface="Arial" charset="0"/>
              </a:rPr>
              <a:t> </a:t>
            </a:r>
            <a:r>
              <a:rPr lang="en-US" altLang="id-ID" sz="2400" dirty="0" err="1" smtClean="0">
                <a:latin typeface="Corbel" panose="020B0503020204020204" pitchFamily="34" charset="0"/>
                <a:cs typeface="Arial" charset="0"/>
              </a:rPr>
              <a:t>oleh</a:t>
            </a:r>
            <a:r>
              <a:rPr lang="en-US" altLang="id-ID" sz="2400" dirty="0" smtClean="0">
                <a:latin typeface="Corbel" panose="020B0503020204020204" pitchFamily="34" charset="0"/>
                <a:cs typeface="Arial" charset="0"/>
              </a:rPr>
              <a:t> </a:t>
            </a:r>
            <a:r>
              <a:rPr lang="en-US" altLang="id-ID" sz="2400" dirty="0" err="1" smtClean="0">
                <a:latin typeface="Corbel" panose="020B0503020204020204" pitchFamily="34" charset="0"/>
                <a:cs typeface="Arial" charset="0"/>
              </a:rPr>
              <a:t>populasi</a:t>
            </a:r>
            <a:r>
              <a:rPr lang="en-US" altLang="id-ID" sz="2400" dirty="0" smtClean="0">
                <a:latin typeface="Corbel" panose="020B0503020204020204" pitchFamily="34" charset="0"/>
                <a:cs typeface="Arial" charset="0"/>
              </a:rPr>
              <a:t> </a:t>
            </a:r>
            <a:r>
              <a:rPr lang="en-US" altLang="id-ID" sz="2400" dirty="0" err="1" smtClean="0">
                <a:latin typeface="Corbel" panose="020B0503020204020204" pitchFamily="34" charset="0"/>
                <a:cs typeface="Arial" charset="0"/>
              </a:rPr>
              <a:t>tersebut</a:t>
            </a:r>
            <a:r>
              <a:rPr lang="en-US" altLang="id-ID" sz="2400" dirty="0" smtClean="0">
                <a:latin typeface="Corbel" panose="020B0503020204020204" pitchFamily="34" charset="0"/>
                <a:cs typeface="Arial" charset="0"/>
              </a:rPr>
              <a:t>.</a:t>
            </a:r>
          </a:p>
          <a:p>
            <a:pPr eaLnBrk="1" hangingPunct="1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altLang="id-ID" sz="2400" dirty="0" err="1" smtClean="0">
                <a:latin typeface="Corbel" panose="020B0503020204020204" pitchFamily="34" charset="0"/>
                <a:cs typeface="Arial" charset="0"/>
              </a:rPr>
              <a:t>Jumlah</a:t>
            </a:r>
            <a:r>
              <a:rPr lang="en-US" altLang="id-ID" sz="2400" dirty="0" smtClean="0">
                <a:latin typeface="Corbel" panose="020B0503020204020204" pitchFamily="34" charset="0"/>
                <a:cs typeface="Arial" charset="0"/>
              </a:rPr>
              <a:t> </a:t>
            </a:r>
            <a:r>
              <a:rPr lang="en-US" altLang="id-ID" sz="2400" dirty="0" err="1" smtClean="0">
                <a:latin typeface="Corbel" panose="020B0503020204020204" pitchFamily="34" charset="0"/>
                <a:cs typeface="Arial" charset="0"/>
              </a:rPr>
              <a:t>penarikan</a:t>
            </a:r>
            <a:r>
              <a:rPr lang="en-US" altLang="id-ID" sz="2400" dirty="0" smtClean="0">
                <a:latin typeface="Corbel" panose="020B0503020204020204" pitchFamily="34" charset="0"/>
                <a:cs typeface="Arial" charset="0"/>
              </a:rPr>
              <a:t> yang </a:t>
            </a:r>
            <a:r>
              <a:rPr lang="en-US" altLang="id-ID" sz="2400" dirty="0" err="1" smtClean="0">
                <a:latin typeface="Corbel" panose="020B0503020204020204" pitchFamily="34" charset="0"/>
                <a:cs typeface="Arial" charset="0"/>
              </a:rPr>
              <a:t>diambil</a:t>
            </a:r>
            <a:r>
              <a:rPr lang="en-US" altLang="id-ID" sz="2400" dirty="0" smtClean="0">
                <a:latin typeface="Corbel" panose="020B0503020204020204" pitchFamily="34" charset="0"/>
                <a:cs typeface="Arial" charset="0"/>
              </a:rPr>
              <a:t> </a:t>
            </a:r>
            <a:r>
              <a:rPr lang="en-US" altLang="id-ID" sz="2400" dirty="0" err="1" smtClean="0">
                <a:latin typeface="Corbel" panose="020B0503020204020204" pitchFamily="34" charset="0"/>
                <a:cs typeface="Arial" charset="0"/>
              </a:rPr>
              <a:t>dari</a:t>
            </a:r>
            <a:r>
              <a:rPr lang="en-US" altLang="id-ID" sz="2400" dirty="0" smtClean="0">
                <a:latin typeface="Corbel" panose="020B0503020204020204" pitchFamily="34" charset="0"/>
                <a:cs typeface="Arial" charset="0"/>
              </a:rPr>
              <a:t> </a:t>
            </a:r>
            <a:r>
              <a:rPr lang="en-US" altLang="id-ID" sz="2400" dirty="0" err="1" smtClean="0">
                <a:latin typeface="Corbel" panose="020B0503020204020204" pitchFamily="34" charset="0"/>
                <a:cs typeface="Arial" charset="0"/>
              </a:rPr>
              <a:t>populasi</a:t>
            </a:r>
            <a:r>
              <a:rPr lang="en-US" altLang="id-ID" sz="2400" dirty="0" smtClean="0">
                <a:latin typeface="Corbel" panose="020B0503020204020204" pitchFamily="34" charset="0"/>
                <a:cs typeface="Arial" charset="0"/>
              </a:rPr>
              <a:t> yang </a:t>
            </a:r>
            <a:r>
              <a:rPr lang="en-US" altLang="id-ID" sz="2400" dirty="0" err="1" smtClean="0">
                <a:latin typeface="Corbel" panose="020B0503020204020204" pitchFamily="34" charset="0"/>
                <a:cs typeface="Arial" charset="0"/>
              </a:rPr>
              <a:t>mempunyai</a:t>
            </a:r>
            <a:r>
              <a:rPr lang="en-US" altLang="id-ID" sz="2400" dirty="0" smtClean="0">
                <a:latin typeface="Corbel" panose="020B0503020204020204" pitchFamily="34" charset="0"/>
                <a:cs typeface="Arial" charset="0"/>
              </a:rPr>
              <a:t> </a:t>
            </a:r>
            <a:r>
              <a:rPr lang="en-US" altLang="id-ID" sz="2400" dirty="0" err="1" smtClean="0">
                <a:latin typeface="Corbel" panose="020B0503020204020204" pitchFamily="34" charset="0"/>
                <a:cs typeface="Arial" charset="0"/>
              </a:rPr>
              <a:t>karakteristik</a:t>
            </a:r>
            <a:r>
              <a:rPr lang="en-US" altLang="id-ID" sz="2400" dirty="0" smtClean="0">
                <a:latin typeface="Corbel" panose="020B0503020204020204" pitchFamily="34" charset="0"/>
                <a:cs typeface="Arial" charset="0"/>
              </a:rPr>
              <a:t> yang </a:t>
            </a:r>
            <a:r>
              <a:rPr lang="en-US" altLang="id-ID" sz="2400" dirty="0" err="1" smtClean="0">
                <a:latin typeface="Corbel" panose="020B0503020204020204" pitchFamily="34" charset="0"/>
                <a:cs typeface="Arial" charset="0"/>
              </a:rPr>
              <a:t>sama</a:t>
            </a:r>
            <a:r>
              <a:rPr lang="en-US" altLang="id-ID" sz="2400" dirty="0" smtClean="0">
                <a:latin typeface="Corbel" panose="020B0503020204020204" pitchFamily="34" charset="0"/>
                <a:cs typeface="Arial" charset="0"/>
              </a:rPr>
              <a:t> </a:t>
            </a:r>
            <a:r>
              <a:rPr lang="en-US" altLang="id-ID" sz="2400" dirty="0" err="1" smtClean="0">
                <a:latin typeface="Corbel" panose="020B0503020204020204" pitchFamily="34" charset="0"/>
                <a:cs typeface="Arial" charset="0"/>
              </a:rPr>
              <a:t>dengan</a:t>
            </a:r>
            <a:r>
              <a:rPr lang="en-US" altLang="id-ID" sz="2400" dirty="0" smtClean="0">
                <a:latin typeface="Corbel" panose="020B0503020204020204" pitchFamily="34" charset="0"/>
                <a:cs typeface="Arial" charset="0"/>
              </a:rPr>
              <a:t> </a:t>
            </a:r>
            <a:r>
              <a:rPr lang="en-US" altLang="id-ID" sz="2400" dirty="0" err="1" smtClean="0">
                <a:latin typeface="Corbel" panose="020B0503020204020204" pitchFamily="34" charset="0"/>
                <a:cs typeface="Arial" charset="0"/>
              </a:rPr>
              <a:t>populasi</a:t>
            </a:r>
            <a:r>
              <a:rPr lang="en-US" altLang="id-ID" sz="2400" dirty="0" smtClean="0">
                <a:latin typeface="Corbel" panose="020B0503020204020204" pitchFamily="34" charset="0"/>
                <a:cs typeface="Arial" charset="0"/>
              </a:rPr>
              <a:t>.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sz="2400" b="1" dirty="0" err="1">
                <a:latin typeface="Corbel" panose="020B0503020204020204" pitchFamily="34" charset="0"/>
              </a:rPr>
              <a:t>Desain</a:t>
            </a:r>
            <a:r>
              <a:rPr lang="en-US" sz="2400" b="1" dirty="0">
                <a:latin typeface="Corbel" panose="020B0503020204020204" pitchFamily="34" charset="0"/>
              </a:rPr>
              <a:t> </a:t>
            </a:r>
            <a:r>
              <a:rPr lang="en-US" sz="2400" b="1" dirty="0" err="1">
                <a:latin typeface="Corbel" panose="020B0503020204020204" pitchFamily="34" charset="0"/>
              </a:rPr>
              <a:t>sampel</a:t>
            </a:r>
            <a:r>
              <a:rPr lang="en-US" sz="2400" b="1" dirty="0">
                <a:latin typeface="Corbel" panose="020B0503020204020204" pitchFamily="34" charset="0"/>
              </a:rPr>
              <a:t> </a:t>
            </a:r>
            <a:r>
              <a:rPr lang="en-US" sz="2400" b="1" dirty="0" err="1">
                <a:latin typeface="Corbel" panose="020B0503020204020204" pitchFamily="34" charset="0"/>
              </a:rPr>
              <a:t>Alasan</a:t>
            </a:r>
            <a:r>
              <a:rPr lang="en-US" sz="2400" b="1" dirty="0">
                <a:latin typeface="Corbel" panose="020B0503020204020204" pitchFamily="34" charset="0"/>
              </a:rPr>
              <a:t> </a:t>
            </a:r>
            <a:r>
              <a:rPr lang="en-US" sz="2400" b="1" dirty="0" err="1">
                <a:latin typeface="Corbel" panose="020B0503020204020204" pitchFamily="34" charset="0"/>
              </a:rPr>
              <a:t>Menggunakan</a:t>
            </a:r>
            <a:r>
              <a:rPr lang="en-US" sz="2400" b="1" dirty="0">
                <a:latin typeface="Corbel" panose="020B0503020204020204" pitchFamily="34" charset="0"/>
              </a:rPr>
              <a:t> </a:t>
            </a:r>
            <a:r>
              <a:rPr lang="en-US" sz="2400" b="1" dirty="0" err="1">
                <a:latin typeface="Corbel" panose="020B0503020204020204" pitchFamily="34" charset="0"/>
              </a:rPr>
              <a:t>Sampel</a:t>
            </a:r>
            <a:r>
              <a:rPr lang="en-US" sz="2400" b="1" dirty="0">
                <a:latin typeface="Corbel" panose="020B0503020204020204" pitchFamily="34" charset="0"/>
              </a:rPr>
              <a:t> </a:t>
            </a:r>
            <a:endParaRPr lang="en-US" sz="2400" b="1" dirty="0" smtClean="0">
              <a:latin typeface="Corbel" panose="020B0503020204020204" pitchFamily="34" charset="0"/>
            </a:endParaRPr>
          </a:p>
          <a:p>
            <a:pPr lvl="1">
              <a:buSzPct val="50000"/>
              <a:buFont typeface="Wingdings" panose="05000000000000000000" pitchFamily="2" charset="2"/>
              <a:buChar char="Ø"/>
            </a:pPr>
            <a:r>
              <a:rPr lang="en-US" sz="2000" dirty="0" err="1" smtClean="0">
                <a:latin typeface="Corbel" panose="020B0503020204020204" pitchFamily="34" charset="0"/>
              </a:rPr>
              <a:t>Mengurangi</a:t>
            </a:r>
            <a:r>
              <a:rPr lang="en-US" sz="2000" dirty="0" smtClean="0">
                <a:latin typeface="Corbel" panose="020B0503020204020204" pitchFamily="34" charset="0"/>
              </a:rPr>
              <a:t> </a:t>
            </a:r>
            <a:r>
              <a:rPr lang="en-US" sz="2000" dirty="0" err="1">
                <a:latin typeface="Corbel" panose="020B0503020204020204" pitchFamily="34" charset="0"/>
              </a:rPr>
              <a:t>kerepotan</a:t>
            </a:r>
            <a:endParaRPr lang="id-ID" sz="2000" dirty="0">
              <a:latin typeface="Corbel" panose="020B0503020204020204" pitchFamily="34" charset="0"/>
            </a:endParaRPr>
          </a:p>
          <a:p>
            <a:pPr lvl="1">
              <a:buSzPct val="50000"/>
              <a:buFont typeface="Wingdings" panose="05000000000000000000" pitchFamily="2" charset="2"/>
              <a:buChar char="Ø"/>
            </a:pPr>
            <a:r>
              <a:rPr lang="en-US" sz="2000" dirty="0" err="1" smtClean="0">
                <a:latin typeface="Corbel" panose="020B0503020204020204" pitchFamily="34" charset="0"/>
              </a:rPr>
              <a:t>Jika</a:t>
            </a:r>
            <a:r>
              <a:rPr lang="en-US" sz="2000" dirty="0" smtClean="0">
                <a:latin typeface="Corbel" panose="020B0503020204020204" pitchFamily="34" charset="0"/>
              </a:rPr>
              <a:t> </a:t>
            </a:r>
            <a:r>
              <a:rPr lang="en-US" sz="2000" dirty="0" err="1">
                <a:latin typeface="Corbel" panose="020B0503020204020204" pitchFamily="34" charset="0"/>
              </a:rPr>
              <a:t>populasinya</a:t>
            </a:r>
            <a:r>
              <a:rPr lang="en-US" sz="2000" dirty="0">
                <a:latin typeface="Corbel" panose="020B0503020204020204" pitchFamily="34" charset="0"/>
              </a:rPr>
              <a:t> </a:t>
            </a:r>
            <a:r>
              <a:rPr lang="en-US" sz="2000" dirty="0" err="1">
                <a:latin typeface="Corbel" panose="020B0503020204020204" pitchFamily="34" charset="0"/>
              </a:rPr>
              <a:t>terlalu</a:t>
            </a:r>
            <a:r>
              <a:rPr lang="en-US" sz="2000" dirty="0">
                <a:latin typeface="Corbel" panose="020B0503020204020204" pitchFamily="34" charset="0"/>
              </a:rPr>
              <a:t> </a:t>
            </a:r>
            <a:r>
              <a:rPr lang="en-US" sz="2000" dirty="0" err="1">
                <a:latin typeface="Corbel" panose="020B0503020204020204" pitchFamily="34" charset="0"/>
              </a:rPr>
              <a:t>besar</a:t>
            </a:r>
            <a:r>
              <a:rPr lang="en-US" sz="2000" dirty="0">
                <a:latin typeface="Corbel" panose="020B0503020204020204" pitchFamily="34" charset="0"/>
              </a:rPr>
              <a:t> </a:t>
            </a:r>
            <a:r>
              <a:rPr lang="en-US" sz="2000" dirty="0" err="1">
                <a:latin typeface="Corbel" panose="020B0503020204020204" pitchFamily="34" charset="0"/>
              </a:rPr>
              <a:t>maka</a:t>
            </a:r>
            <a:r>
              <a:rPr lang="en-US" sz="2000" dirty="0">
                <a:latin typeface="Corbel" panose="020B0503020204020204" pitchFamily="34" charset="0"/>
              </a:rPr>
              <a:t> </a:t>
            </a:r>
            <a:r>
              <a:rPr lang="en-US" sz="2000" dirty="0" err="1">
                <a:latin typeface="Corbel" panose="020B0503020204020204" pitchFamily="34" charset="0"/>
              </a:rPr>
              <a:t>akan</a:t>
            </a:r>
            <a:r>
              <a:rPr lang="en-US" sz="2000" dirty="0">
                <a:latin typeface="Corbel" panose="020B0503020204020204" pitchFamily="34" charset="0"/>
              </a:rPr>
              <a:t> </a:t>
            </a:r>
            <a:r>
              <a:rPr lang="en-US" sz="2000" dirty="0" err="1">
                <a:latin typeface="Corbel" panose="020B0503020204020204" pitchFamily="34" charset="0"/>
              </a:rPr>
              <a:t>ada</a:t>
            </a:r>
            <a:r>
              <a:rPr lang="en-US" sz="2000" dirty="0">
                <a:latin typeface="Corbel" panose="020B0503020204020204" pitchFamily="34" charset="0"/>
              </a:rPr>
              <a:t> yang </a:t>
            </a:r>
            <a:r>
              <a:rPr lang="en-US" sz="2000" dirty="0" err="1">
                <a:latin typeface="Corbel" panose="020B0503020204020204" pitchFamily="34" charset="0"/>
              </a:rPr>
              <a:t>terlewati</a:t>
            </a:r>
            <a:r>
              <a:rPr lang="en-US" sz="2000" dirty="0">
                <a:latin typeface="Corbel" panose="020B0503020204020204" pitchFamily="34" charset="0"/>
              </a:rPr>
              <a:t> </a:t>
            </a:r>
            <a:endParaRPr lang="en-US" sz="2000" dirty="0" smtClean="0">
              <a:latin typeface="Corbel" panose="020B0503020204020204" pitchFamily="34" charset="0"/>
            </a:endParaRPr>
          </a:p>
          <a:p>
            <a:pPr lvl="1">
              <a:buSzPct val="50000"/>
              <a:buFont typeface="Wingdings" panose="05000000000000000000" pitchFamily="2" charset="2"/>
              <a:buChar char="Ø"/>
            </a:pPr>
            <a:r>
              <a:rPr lang="en-US" sz="2000" dirty="0" err="1" smtClean="0">
                <a:latin typeface="Corbel" panose="020B0503020204020204" pitchFamily="34" charset="0"/>
              </a:rPr>
              <a:t>Dengan</a:t>
            </a:r>
            <a:r>
              <a:rPr lang="en-US" sz="2000" dirty="0" smtClean="0">
                <a:latin typeface="Corbel" panose="020B0503020204020204" pitchFamily="34" charset="0"/>
              </a:rPr>
              <a:t> </a:t>
            </a:r>
            <a:r>
              <a:rPr lang="en-US" sz="2000" dirty="0" err="1">
                <a:latin typeface="Corbel" panose="020B0503020204020204" pitchFamily="34" charset="0"/>
              </a:rPr>
              <a:t>penelitian</a:t>
            </a:r>
            <a:r>
              <a:rPr lang="en-US" sz="2000" dirty="0">
                <a:latin typeface="Corbel" panose="020B0503020204020204" pitchFamily="34" charset="0"/>
              </a:rPr>
              <a:t> </a:t>
            </a:r>
            <a:r>
              <a:rPr lang="en-US" sz="2000" dirty="0" err="1">
                <a:latin typeface="Corbel" panose="020B0503020204020204" pitchFamily="34" charset="0"/>
              </a:rPr>
              <a:t>sampel</a:t>
            </a:r>
            <a:r>
              <a:rPr lang="en-US" sz="2000" dirty="0">
                <a:latin typeface="Corbel" panose="020B0503020204020204" pitchFamily="34" charset="0"/>
              </a:rPr>
              <a:t> </a:t>
            </a:r>
            <a:r>
              <a:rPr lang="en-US" sz="2000" dirty="0" err="1">
                <a:latin typeface="Corbel" panose="020B0503020204020204" pitchFamily="34" charset="0"/>
              </a:rPr>
              <a:t>maka</a:t>
            </a:r>
            <a:r>
              <a:rPr lang="en-US" sz="2000" dirty="0">
                <a:latin typeface="Corbel" panose="020B0503020204020204" pitchFamily="34" charset="0"/>
              </a:rPr>
              <a:t> </a:t>
            </a:r>
            <a:r>
              <a:rPr lang="en-US" sz="2000" dirty="0" err="1">
                <a:latin typeface="Corbel" panose="020B0503020204020204" pitchFamily="34" charset="0"/>
              </a:rPr>
              <a:t>akan</a:t>
            </a:r>
            <a:r>
              <a:rPr lang="en-US" sz="2000" dirty="0">
                <a:latin typeface="Corbel" panose="020B0503020204020204" pitchFamily="34" charset="0"/>
              </a:rPr>
              <a:t> </a:t>
            </a:r>
            <a:r>
              <a:rPr lang="en-US" sz="2000" dirty="0" err="1">
                <a:latin typeface="Corbel" panose="020B0503020204020204" pitchFamily="34" charset="0"/>
              </a:rPr>
              <a:t>lebih</a:t>
            </a:r>
            <a:r>
              <a:rPr lang="en-US" sz="2000" dirty="0">
                <a:latin typeface="Corbel" panose="020B0503020204020204" pitchFamily="34" charset="0"/>
              </a:rPr>
              <a:t> </a:t>
            </a:r>
            <a:r>
              <a:rPr lang="en-US" sz="2000" dirty="0" err="1">
                <a:latin typeface="Corbel" panose="020B0503020204020204" pitchFamily="34" charset="0"/>
              </a:rPr>
              <a:t>efisien</a:t>
            </a:r>
            <a:endParaRPr lang="id-ID" sz="2000" dirty="0">
              <a:latin typeface="Corbel" panose="020B0503020204020204" pitchFamily="34" charset="0"/>
            </a:endParaRPr>
          </a:p>
          <a:p>
            <a:pPr lvl="1">
              <a:buSzPct val="50000"/>
              <a:buFont typeface="Wingdings" panose="05000000000000000000" pitchFamily="2" charset="2"/>
              <a:buChar char="Ø"/>
            </a:pPr>
            <a:r>
              <a:rPr lang="en-US" sz="2000" dirty="0" err="1" smtClean="0">
                <a:latin typeface="Corbel" panose="020B0503020204020204" pitchFamily="34" charset="0"/>
              </a:rPr>
              <a:t>Seringkali</a:t>
            </a:r>
            <a:r>
              <a:rPr lang="en-US" sz="2000" dirty="0" smtClean="0">
                <a:latin typeface="Corbel" panose="020B0503020204020204" pitchFamily="34" charset="0"/>
              </a:rPr>
              <a:t> </a:t>
            </a:r>
            <a:r>
              <a:rPr lang="en-US" sz="2000" dirty="0" err="1">
                <a:latin typeface="Corbel" panose="020B0503020204020204" pitchFamily="34" charset="0"/>
              </a:rPr>
              <a:t>penelitian</a:t>
            </a:r>
            <a:r>
              <a:rPr lang="en-US" sz="2000" dirty="0">
                <a:latin typeface="Corbel" panose="020B0503020204020204" pitchFamily="34" charset="0"/>
              </a:rPr>
              <a:t> </a:t>
            </a:r>
            <a:r>
              <a:rPr lang="en-US" sz="2000" dirty="0" err="1">
                <a:latin typeface="Corbel" panose="020B0503020204020204" pitchFamily="34" charset="0"/>
              </a:rPr>
              <a:t>populasi</a:t>
            </a:r>
            <a:r>
              <a:rPr lang="en-US" sz="2000" dirty="0">
                <a:latin typeface="Corbel" panose="020B0503020204020204" pitchFamily="34" charset="0"/>
              </a:rPr>
              <a:t> </a:t>
            </a:r>
            <a:r>
              <a:rPr lang="en-US" sz="2000" dirty="0" err="1">
                <a:latin typeface="Corbel" panose="020B0503020204020204" pitchFamily="34" charset="0"/>
              </a:rPr>
              <a:t>dapat</a:t>
            </a:r>
            <a:r>
              <a:rPr lang="en-US" sz="2000" dirty="0">
                <a:latin typeface="Corbel" panose="020B0503020204020204" pitchFamily="34" charset="0"/>
              </a:rPr>
              <a:t> </a:t>
            </a:r>
            <a:r>
              <a:rPr lang="en-US" sz="2000" dirty="0" err="1">
                <a:latin typeface="Corbel" panose="020B0503020204020204" pitchFamily="34" charset="0"/>
              </a:rPr>
              <a:t>bersifat</a:t>
            </a:r>
            <a:r>
              <a:rPr lang="en-US" sz="2000" dirty="0">
                <a:latin typeface="Corbel" panose="020B0503020204020204" pitchFamily="34" charset="0"/>
              </a:rPr>
              <a:t> </a:t>
            </a:r>
            <a:r>
              <a:rPr lang="en-US" sz="2000" dirty="0" err="1">
                <a:latin typeface="Corbel" panose="020B0503020204020204" pitchFamily="34" charset="0"/>
              </a:rPr>
              <a:t>merusak</a:t>
            </a:r>
            <a:r>
              <a:rPr lang="en-US" sz="2000" dirty="0">
                <a:latin typeface="Corbel" panose="020B0503020204020204" pitchFamily="34" charset="0"/>
              </a:rPr>
              <a:t> </a:t>
            </a:r>
            <a:endParaRPr lang="en-US" sz="2000" dirty="0" smtClean="0">
              <a:latin typeface="Corbel" panose="020B0503020204020204" pitchFamily="34" charset="0"/>
            </a:endParaRPr>
          </a:p>
          <a:p>
            <a:pPr lvl="1">
              <a:buSzPct val="50000"/>
              <a:buFont typeface="Wingdings" panose="05000000000000000000" pitchFamily="2" charset="2"/>
              <a:buChar char="Ø"/>
            </a:pPr>
            <a:r>
              <a:rPr lang="en-US" sz="2000" dirty="0" err="1" smtClean="0">
                <a:latin typeface="Corbel" panose="020B0503020204020204" pitchFamily="34" charset="0"/>
              </a:rPr>
              <a:t>Adanya</a:t>
            </a:r>
            <a:r>
              <a:rPr lang="en-US" sz="2000" dirty="0" smtClean="0">
                <a:latin typeface="Corbel" panose="020B0503020204020204" pitchFamily="34" charset="0"/>
              </a:rPr>
              <a:t> </a:t>
            </a:r>
            <a:r>
              <a:rPr lang="en-US" sz="2000" dirty="0">
                <a:latin typeface="Corbel" panose="020B0503020204020204" pitchFamily="34" charset="0"/>
              </a:rPr>
              <a:t>bias </a:t>
            </a:r>
            <a:r>
              <a:rPr lang="en-US" sz="2000" dirty="0" err="1">
                <a:latin typeface="Corbel" panose="020B0503020204020204" pitchFamily="34" charset="0"/>
              </a:rPr>
              <a:t>dalam</a:t>
            </a:r>
            <a:r>
              <a:rPr lang="en-US" sz="2000" dirty="0">
                <a:latin typeface="Corbel" panose="020B0503020204020204" pitchFamily="34" charset="0"/>
              </a:rPr>
              <a:t> </a:t>
            </a:r>
            <a:r>
              <a:rPr lang="en-US" sz="2000" dirty="0" err="1">
                <a:latin typeface="Corbel" panose="020B0503020204020204" pitchFamily="34" charset="0"/>
              </a:rPr>
              <a:t>pengumpulan</a:t>
            </a:r>
            <a:r>
              <a:rPr lang="en-US" sz="2000" dirty="0">
                <a:latin typeface="Corbel" panose="020B0503020204020204" pitchFamily="34" charset="0"/>
              </a:rPr>
              <a:t> data</a:t>
            </a:r>
            <a:endParaRPr lang="id-ID" sz="2000" dirty="0">
              <a:latin typeface="Corbel" panose="020B0503020204020204" pitchFamily="34" charset="0"/>
            </a:endParaRPr>
          </a:p>
          <a:p>
            <a:pPr lvl="1">
              <a:buSzPct val="50000"/>
              <a:buFont typeface="Wingdings" panose="05000000000000000000" pitchFamily="2" charset="2"/>
              <a:buChar char="Ø"/>
            </a:pPr>
            <a:r>
              <a:rPr lang="en-US" sz="2000" dirty="0" err="1" smtClean="0">
                <a:latin typeface="Corbel" panose="020B0503020204020204" pitchFamily="34" charset="0"/>
              </a:rPr>
              <a:t>Seringkali</a:t>
            </a:r>
            <a:r>
              <a:rPr lang="en-US" sz="2000" dirty="0" smtClean="0">
                <a:latin typeface="Corbel" panose="020B0503020204020204" pitchFamily="34" charset="0"/>
              </a:rPr>
              <a:t> </a:t>
            </a:r>
            <a:r>
              <a:rPr lang="en-US" sz="2000" dirty="0" err="1">
                <a:latin typeface="Corbel" panose="020B0503020204020204" pitchFamily="34" charset="0"/>
              </a:rPr>
              <a:t>tidak</a:t>
            </a:r>
            <a:r>
              <a:rPr lang="en-US" sz="2000" dirty="0">
                <a:latin typeface="Corbel" panose="020B0503020204020204" pitchFamily="34" charset="0"/>
              </a:rPr>
              <a:t> </a:t>
            </a:r>
            <a:r>
              <a:rPr lang="en-US" sz="2000" dirty="0" err="1">
                <a:latin typeface="Corbel" panose="020B0503020204020204" pitchFamily="34" charset="0"/>
              </a:rPr>
              <a:t>mungkin</a:t>
            </a:r>
            <a:r>
              <a:rPr lang="en-US" sz="2000" dirty="0">
                <a:latin typeface="Corbel" panose="020B0503020204020204" pitchFamily="34" charset="0"/>
              </a:rPr>
              <a:t> </a:t>
            </a:r>
            <a:r>
              <a:rPr lang="en-US" sz="2000" dirty="0" err="1">
                <a:latin typeface="Corbel" panose="020B0503020204020204" pitchFamily="34" charset="0"/>
              </a:rPr>
              <a:t>dilakukan</a:t>
            </a:r>
            <a:r>
              <a:rPr lang="en-US" sz="2000" dirty="0">
                <a:latin typeface="Corbel" panose="020B0503020204020204" pitchFamily="34" charset="0"/>
              </a:rPr>
              <a:t> </a:t>
            </a:r>
            <a:r>
              <a:rPr lang="en-US" sz="2000" dirty="0" err="1">
                <a:latin typeface="Corbel" panose="020B0503020204020204" pitchFamily="34" charset="0"/>
              </a:rPr>
              <a:t>penelitian</a:t>
            </a:r>
            <a:r>
              <a:rPr lang="en-US" sz="2000" dirty="0">
                <a:latin typeface="Corbel" panose="020B0503020204020204" pitchFamily="34" charset="0"/>
              </a:rPr>
              <a:t> </a:t>
            </a:r>
            <a:r>
              <a:rPr lang="en-US" sz="2000" dirty="0" err="1">
                <a:latin typeface="Corbel" panose="020B0503020204020204" pitchFamily="34" charset="0"/>
              </a:rPr>
              <a:t>dengan</a:t>
            </a:r>
            <a:r>
              <a:rPr lang="en-US" sz="2000" dirty="0">
                <a:latin typeface="Corbel" panose="020B0503020204020204" pitchFamily="34" charset="0"/>
              </a:rPr>
              <a:t> </a:t>
            </a:r>
            <a:r>
              <a:rPr lang="en-US" sz="2000" dirty="0" err="1">
                <a:latin typeface="Corbel" panose="020B0503020204020204" pitchFamily="34" charset="0"/>
              </a:rPr>
              <a:t>populasi</a:t>
            </a:r>
            <a:endParaRPr lang="en-US" altLang="id-ID" sz="2000" dirty="0" smtClean="0">
              <a:latin typeface="Corbel" panose="020B0503020204020204" pitchFamily="34" charset="0"/>
              <a:cs typeface="Arial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en-US" altLang="id-ID" sz="2800" i="1" dirty="0" smtClean="0">
              <a:latin typeface="Corbel" panose="020B0503020204020204" pitchFamily="34" charset="0"/>
              <a:cs typeface="Arial" charset="0"/>
            </a:endParaRPr>
          </a:p>
        </p:txBody>
      </p:sp>
      <p:sp>
        <p:nvSpPr>
          <p:cNvPr id="97284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86E16F5-C45A-4AC8-9A31-FAA4B3A9F4DD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927110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1198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19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19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119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1198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8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0" dur="500"/>
                                        <p:tgtEl>
                                          <p:spTgt spid="1198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1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3" dur="500"/>
                                        <p:tgtEl>
                                          <p:spTgt spid="1198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4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6" dur="500"/>
                                        <p:tgtEl>
                                          <p:spTgt spid="1198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7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9" dur="500"/>
                                        <p:tgtEl>
                                          <p:spTgt spid="1198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0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2" dur="500"/>
                                        <p:tgtEl>
                                          <p:spTgt spid="1198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3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5" dur="500"/>
                                        <p:tgtEl>
                                          <p:spTgt spid="1198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810" grpId="0" build="p" autoUpdateAnimBg="0"/>
      <p:bldP spid="119811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28800" y="152400"/>
            <a:ext cx="5791200" cy="533399"/>
          </a:xfrm>
          <a:solidFill>
            <a:schemeClr val="bg2">
              <a:lumMod val="90000"/>
            </a:schemeClr>
          </a:solidFill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2400" b="1" cap="small" dirty="0" err="1"/>
              <a:t>Prosedur</a:t>
            </a:r>
            <a:r>
              <a:rPr lang="en-US" sz="2400" b="1" cap="small" dirty="0"/>
              <a:t> </a:t>
            </a:r>
            <a:r>
              <a:rPr lang="en-US" sz="2400" b="1" cap="small" dirty="0" err="1" smtClean="0"/>
              <a:t>Penentuan</a:t>
            </a:r>
            <a:r>
              <a:rPr lang="en-US" sz="2400" b="1" cap="small" dirty="0" smtClean="0"/>
              <a:t> </a:t>
            </a:r>
            <a:r>
              <a:rPr lang="en-US" sz="2400" b="1" cap="small" dirty="0" err="1" smtClean="0"/>
              <a:t>Sampel</a:t>
            </a:r>
            <a:endParaRPr lang="en-US" altLang="id-ID" sz="2400" b="1" cap="small" dirty="0" smtClean="0">
              <a:latin typeface="Corbel" panose="020B0503020204020204" pitchFamily="34" charset="0"/>
              <a:cs typeface="Arial" charset="0"/>
            </a:endParaRPr>
          </a:p>
          <a:p>
            <a:pPr algn="ctr" eaLnBrk="1" hangingPunct="1">
              <a:buFont typeface="Wingdings" pitchFamily="2" charset="2"/>
              <a:buNone/>
            </a:pPr>
            <a:endParaRPr lang="en-US" altLang="id-ID" sz="2400" b="1" i="1" cap="small" dirty="0" smtClean="0">
              <a:latin typeface="Corbel" panose="020B0503020204020204" pitchFamily="34" charset="0"/>
              <a:cs typeface="Arial" charset="0"/>
            </a:endParaRPr>
          </a:p>
        </p:txBody>
      </p:sp>
      <p:sp>
        <p:nvSpPr>
          <p:cNvPr id="97284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86E16F5-C45A-4AC8-9A31-FAA4B3A9F4DD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 smtClean="0"/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77511235"/>
              </p:ext>
            </p:extLst>
          </p:nvPr>
        </p:nvGraphicFramePr>
        <p:xfrm>
          <a:off x="1219200" y="1066800"/>
          <a:ext cx="7010400" cy="5410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842391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19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811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52401"/>
            <a:ext cx="7772400" cy="609600"/>
          </a:xfrm>
          <a:solidFill>
            <a:schemeClr val="bg2">
              <a:lumMod val="90000"/>
            </a:schemeClr>
          </a:solidFill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TEKNIK PENARIKAN SAMPEL </a:t>
            </a:r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066800"/>
            <a:ext cx="7467600" cy="5257800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0">
              <a:lnSpc>
                <a:spcPct val="90000"/>
              </a:lnSpc>
              <a:buClr>
                <a:srgbClr val="FFFF00"/>
              </a:buClr>
              <a:buNone/>
              <a:defRPr/>
            </a:pPr>
            <a:r>
              <a:rPr lang="id-ID" sz="2400" b="1" i="1" dirty="0" smtClean="0">
                <a:solidFill>
                  <a:srgbClr val="C00000"/>
                </a:solidFill>
                <a:latin typeface="Corbel" panose="020B0503020204020204" pitchFamily="34" charset="0"/>
              </a:rPr>
              <a:t>Probability </a:t>
            </a:r>
            <a:r>
              <a:rPr lang="id-ID" sz="2400" b="1" i="1" dirty="0">
                <a:solidFill>
                  <a:srgbClr val="C00000"/>
                </a:solidFill>
                <a:latin typeface="Corbel" panose="020B0503020204020204" pitchFamily="34" charset="0"/>
              </a:rPr>
              <a:t>Sampling</a:t>
            </a:r>
            <a:endParaRPr lang="en-US" sz="2400" i="1" dirty="0" smtClean="0">
              <a:solidFill>
                <a:srgbClr val="C00000"/>
              </a:solidFill>
              <a:latin typeface="Corbel" panose="020B0503020204020204" pitchFamily="34" charset="0"/>
              <a:cs typeface="Arial" pitchFamily="34" charset="0"/>
            </a:endParaRPr>
          </a:p>
          <a:p>
            <a:r>
              <a:rPr lang="id-ID" sz="2000" dirty="0" smtClean="0">
                <a:latin typeface="Corbel" panose="020B0503020204020204" pitchFamily="34" charset="0"/>
              </a:rPr>
              <a:t>Simple </a:t>
            </a:r>
            <a:r>
              <a:rPr lang="id-ID" sz="2000" dirty="0">
                <a:latin typeface="Corbel" panose="020B0503020204020204" pitchFamily="34" charset="0"/>
              </a:rPr>
              <a:t>random sampling</a:t>
            </a:r>
          </a:p>
          <a:p>
            <a:r>
              <a:rPr lang="id-ID" sz="2000" dirty="0" smtClean="0">
                <a:latin typeface="Corbel" panose="020B0503020204020204" pitchFamily="34" charset="0"/>
              </a:rPr>
              <a:t>Stratified </a:t>
            </a:r>
            <a:r>
              <a:rPr lang="id-ID" sz="2000" dirty="0">
                <a:latin typeface="Corbel" panose="020B0503020204020204" pitchFamily="34" charset="0"/>
              </a:rPr>
              <a:t>sampling</a:t>
            </a:r>
          </a:p>
          <a:p>
            <a:r>
              <a:rPr lang="id-ID" sz="2000" dirty="0" smtClean="0">
                <a:latin typeface="Corbel" panose="020B0503020204020204" pitchFamily="34" charset="0"/>
              </a:rPr>
              <a:t>Propotional</a:t>
            </a:r>
            <a:endParaRPr lang="id-ID" sz="2000" dirty="0">
              <a:latin typeface="Corbel" panose="020B0503020204020204" pitchFamily="34" charset="0"/>
            </a:endParaRPr>
          </a:p>
          <a:p>
            <a:r>
              <a:rPr lang="id-ID" sz="2000" dirty="0" smtClean="0">
                <a:latin typeface="Corbel" panose="020B0503020204020204" pitchFamily="34" charset="0"/>
              </a:rPr>
              <a:t>Dispropotional</a:t>
            </a:r>
            <a:endParaRPr lang="id-ID" sz="2000" dirty="0">
              <a:latin typeface="Corbel" panose="020B0503020204020204" pitchFamily="34" charset="0"/>
            </a:endParaRPr>
          </a:p>
          <a:p>
            <a:r>
              <a:rPr lang="id-ID" sz="2000" dirty="0" smtClean="0">
                <a:latin typeface="Corbel" panose="020B0503020204020204" pitchFamily="34" charset="0"/>
              </a:rPr>
              <a:t>Cluster </a:t>
            </a:r>
            <a:r>
              <a:rPr lang="id-ID" sz="2000" dirty="0">
                <a:latin typeface="Corbel" panose="020B0503020204020204" pitchFamily="34" charset="0"/>
              </a:rPr>
              <a:t>sampling</a:t>
            </a:r>
          </a:p>
          <a:p>
            <a:r>
              <a:rPr lang="id-ID" sz="2000" dirty="0" smtClean="0">
                <a:latin typeface="Corbel" panose="020B0503020204020204" pitchFamily="34" charset="0"/>
              </a:rPr>
              <a:t>Double sampling</a:t>
            </a:r>
            <a:endParaRPr lang="en-US" sz="2000" dirty="0" smtClean="0">
              <a:latin typeface="Corbel" panose="020B0503020204020204" pitchFamily="34" charset="0"/>
            </a:endParaRPr>
          </a:p>
          <a:p>
            <a:pPr marL="0" indent="0">
              <a:buNone/>
            </a:pPr>
            <a:endParaRPr lang="en-US" sz="2000" dirty="0">
              <a:latin typeface="Corbel" panose="020B0503020204020204" pitchFamily="34" charset="0"/>
            </a:endParaRPr>
          </a:p>
          <a:p>
            <a:pPr marL="0" indent="0">
              <a:buNone/>
            </a:pPr>
            <a:r>
              <a:rPr lang="id-ID" sz="2400" b="1" i="1" dirty="0">
                <a:solidFill>
                  <a:srgbClr val="C00000"/>
                </a:solidFill>
                <a:latin typeface="Corbel" panose="020B0503020204020204" pitchFamily="34" charset="0"/>
              </a:rPr>
              <a:t>Non Probability Sampling</a:t>
            </a:r>
            <a:endParaRPr lang="en-US" sz="2400" dirty="0" smtClean="0">
              <a:solidFill>
                <a:srgbClr val="C00000"/>
              </a:solidFill>
              <a:latin typeface="Corbel" panose="020B0503020204020204" pitchFamily="34" charset="0"/>
            </a:endParaRPr>
          </a:p>
          <a:p>
            <a:r>
              <a:rPr lang="id-ID" sz="2000" dirty="0" smtClean="0">
                <a:latin typeface="Corbel" panose="020B0503020204020204" pitchFamily="34" charset="0"/>
              </a:rPr>
              <a:t>Convenience </a:t>
            </a:r>
            <a:r>
              <a:rPr lang="id-ID" sz="2000" dirty="0">
                <a:latin typeface="Corbel" panose="020B0503020204020204" pitchFamily="34" charset="0"/>
              </a:rPr>
              <a:t>sampling</a:t>
            </a:r>
          </a:p>
          <a:p>
            <a:r>
              <a:rPr lang="id-ID" sz="2000" dirty="0" smtClean="0">
                <a:latin typeface="Corbel" panose="020B0503020204020204" pitchFamily="34" charset="0"/>
              </a:rPr>
              <a:t>Purposive </a:t>
            </a:r>
            <a:r>
              <a:rPr lang="id-ID" sz="2000" dirty="0">
                <a:latin typeface="Corbel" panose="020B0503020204020204" pitchFamily="34" charset="0"/>
              </a:rPr>
              <a:t>sampling</a:t>
            </a:r>
          </a:p>
          <a:p>
            <a:r>
              <a:rPr lang="id-ID" sz="2000" dirty="0" smtClean="0">
                <a:latin typeface="Corbel" panose="020B0503020204020204" pitchFamily="34" charset="0"/>
              </a:rPr>
              <a:t>Judgement </a:t>
            </a:r>
            <a:r>
              <a:rPr lang="id-ID" sz="2000" dirty="0">
                <a:latin typeface="Corbel" panose="020B0503020204020204" pitchFamily="34" charset="0"/>
              </a:rPr>
              <a:t>sampling</a:t>
            </a:r>
          </a:p>
          <a:p>
            <a:r>
              <a:rPr lang="id-ID" sz="2000" dirty="0" smtClean="0">
                <a:latin typeface="Corbel" panose="020B0503020204020204" pitchFamily="34" charset="0"/>
              </a:rPr>
              <a:t>Quota </a:t>
            </a:r>
            <a:r>
              <a:rPr lang="id-ID" sz="2000" dirty="0">
                <a:latin typeface="Corbel" panose="020B0503020204020204" pitchFamily="34" charset="0"/>
              </a:rPr>
              <a:t>sampling</a:t>
            </a:r>
          </a:p>
          <a:p>
            <a:r>
              <a:rPr lang="id-ID" sz="2000" dirty="0" smtClean="0">
                <a:latin typeface="Corbel" panose="020B0503020204020204" pitchFamily="34" charset="0"/>
              </a:rPr>
              <a:t>Snowball </a:t>
            </a:r>
            <a:r>
              <a:rPr lang="id-ID" sz="2000" dirty="0">
                <a:latin typeface="Corbel" panose="020B0503020204020204" pitchFamily="34" charset="0"/>
              </a:rPr>
              <a:t>sampling</a:t>
            </a:r>
            <a:endParaRPr lang="en-US" sz="2000" i="1" dirty="0" smtClean="0">
              <a:latin typeface="Corbel" panose="020B0503020204020204" pitchFamily="34" charset="0"/>
              <a:cs typeface="Arial" pitchFamily="34" charset="0"/>
            </a:endParaRPr>
          </a:p>
        </p:txBody>
      </p:sp>
      <p:sp>
        <p:nvSpPr>
          <p:cNvPr id="98308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89CF89C-6061-4204-82DD-6F8EE7C0700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656621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1208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0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0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834" grpId="0" build="p" autoUpdateAnimBg="0"/>
      <p:bldP spid="120835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  <a:solidFill>
            <a:schemeClr val="bg1"/>
          </a:solidFill>
          <a:ln>
            <a:solidFill>
              <a:schemeClr val="bg2">
                <a:lumMod val="25000"/>
              </a:schemeClr>
            </a:solidFill>
          </a:ln>
        </p:spPr>
        <p:txBody>
          <a:bodyPr>
            <a:normAutofit/>
          </a:bodyPr>
          <a:lstStyle/>
          <a:p>
            <a:pPr>
              <a:defRPr/>
            </a:pPr>
            <a:r>
              <a:rPr lang="id-ID" sz="2000" b="1" cap="small" dirty="0"/>
              <a:t>Simple random sampling</a:t>
            </a:r>
            <a:endParaRPr lang="en-US" sz="2000" b="1" cap="small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9331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190999"/>
          </a:xfrm>
          <a:solidFill>
            <a:schemeClr val="bg1"/>
          </a:solidFill>
          <a:ln>
            <a:solidFill>
              <a:schemeClr val="bg2">
                <a:lumMod val="25000"/>
              </a:schemeClr>
            </a:solidFill>
          </a:ln>
        </p:spPr>
        <p:txBody>
          <a:bodyPr>
            <a:noAutofit/>
          </a:bodyPr>
          <a:lstStyle/>
          <a:p>
            <a:pPr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id-ID" sz="2200" dirty="0">
                <a:latin typeface="Corbel" panose="020B0503020204020204" pitchFamily="34" charset="0"/>
              </a:rPr>
              <a:t>Simple random sampling merupakan teknik pengambilan sampel </a:t>
            </a:r>
            <a:r>
              <a:rPr lang="id-ID" sz="2200" dirty="0" smtClean="0">
                <a:latin typeface="Corbel" panose="020B0503020204020204" pitchFamily="34" charset="0"/>
              </a:rPr>
              <a:t>yang</a:t>
            </a:r>
            <a:r>
              <a:rPr lang="en-US" sz="2200" dirty="0" smtClean="0">
                <a:latin typeface="Corbel" panose="020B0503020204020204" pitchFamily="34" charset="0"/>
              </a:rPr>
              <a:t> </a:t>
            </a:r>
            <a:r>
              <a:rPr lang="id-ID" sz="2200" dirty="0" smtClean="0">
                <a:latin typeface="Corbel" panose="020B0503020204020204" pitchFamily="34" charset="0"/>
              </a:rPr>
              <a:t>memberikan </a:t>
            </a:r>
            <a:r>
              <a:rPr lang="id-ID" sz="2200" dirty="0">
                <a:latin typeface="Corbel" panose="020B0503020204020204" pitchFamily="34" charset="0"/>
              </a:rPr>
              <a:t>kesempatan yang sama kepada pulasi untuk dijadikan sampel.</a:t>
            </a:r>
          </a:p>
          <a:p>
            <a:pPr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id-ID" sz="2200" dirty="0" smtClean="0">
                <a:latin typeface="Corbel" panose="020B0503020204020204" pitchFamily="34" charset="0"/>
              </a:rPr>
              <a:t>Syarat </a:t>
            </a:r>
            <a:r>
              <a:rPr lang="id-ID" sz="2200" dirty="0">
                <a:latin typeface="Corbel" panose="020B0503020204020204" pitchFamily="34" charset="0"/>
              </a:rPr>
              <a:t>untuk dapat dilakukan teknik simple random sampling adalah:</a:t>
            </a:r>
          </a:p>
          <a:p>
            <a:pPr lvl="1">
              <a:spcBef>
                <a:spcPts val="600"/>
              </a:spcBef>
              <a:buSzPct val="60000"/>
              <a:buFont typeface="Wingdings" panose="05000000000000000000" pitchFamily="2" charset="2"/>
              <a:buChar char="Ø"/>
            </a:pPr>
            <a:r>
              <a:rPr lang="id-ID" sz="2000" dirty="0" smtClean="0">
                <a:latin typeface="Corbel" panose="020B0503020204020204" pitchFamily="34" charset="0"/>
              </a:rPr>
              <a:t>Anggota </a:t>
            </a:r>
            <a:r>
              <a:rPr lang="id-ID" sz="2000" dirty="0">
                <a:latin typeface="Corbel" panose="020B0503020204020204" pitchFamily="34" charset="0"/>
              </a:rPr>
              <a:t>populasi tidak memiliki strata sehingga relatif homogen</a:t>
            </a:r>
          </a:p>
          <a:p>
            <a:pPr lvl="1">
              <a:spcBef>
                <a:spcPts val="600"/>
              </a:spcBef>
              <a:buSzPct val="60000"/>
              <a:buFont typeface="Wingdings" panose="05000000000000000000" pitchFamily="2" charset="2"/>
              <a:buChar char="Ø"/>
            </a:pPr>
            <a:r>
              <a:rPr lang="id-ID" sz="2000" dirty="0" smtClean="0">
                <a:latin typeface="Corbel" panose="020B0503020204020204" pitchFamily="34" charset="0"/>
              </a:rPr>
              <a:t>Adanya </a:t>
            </a:r>
            <a:r>
              <a:rPr lang="id-ID" sz="2000" dirty="0">
                <a:latin typeface="Corbel" panose="020B0503020204020204" pitchFamily="34" charset="0"/>
              </a:rPr>
              <a:t>kerangka sampel yaitu merupakan daftar elemen-elemen </a:t>
            </a:r>
            <a:r>
              <a:rPr lang="id-ID" sz="2000" dirty="0" smtClean="0">
                <a:latin typeface="Corbel" panose="020B0503020204020204" pitchFamily="34" charset="0"/>
              </a:rPr>
              <a:t>populasi</a:t>
            </a:r>
            <a:r>
              <a:rPr lang="en-US" sz="2000" dirty="0" smtClean="0">
                <a:latin typeface="Corbel" panose="020B0503020204020204" pitchFamily="34" charset="0"/>
              </a:rPr>
              <a:t> </a:t>
            </a:r>
            <a:r>
              <a:rPr lang="sv-SE" sz="2000" dirty="0" smtClean="0">
                <a:latin typeface="Corbel" panose="020B0503020204020204" pitchFamily="34" charset="0"/>
              </a:rPr>
              <a:t>yang </a:t>
            </a:r>
            <a:r>
              <a:rPr lang="sv-SE" sz="2000" dirty="0">
                <a:latin typeface="Corbel" panose="020B0503020204020204" pitchFamily="34" charset="0"/>
              </a:rPr>
              <a:t>dijadikan dasar untuk pengambilan sampel</a:t>
            </a:r>
            <a:r>
              <a:rPr lang="sv-SE" sz="2000" dirty="0" smtClean="0">
                <a:latin typeface="Corbel" panose="020B0503020204020204" pitchFamily="34" charset="0"/>
              </a:rPr>
              <a:t>.</a:t>
            </a:r>
            <a:endParaRPr lang="en-US" sz="2000" dirty="0">
              <a:latin typeface="Corbel" panose="020B0503020204020204" pitchFamily="34" charset="0"/>
            </a:endParaRPr>
          </a:p>
          <a:p>
            <a:pPr>
              <a:spcBef>
                <a:spcPts val="12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200" dirty="0" err="1" smtClean="0">
                <a:latin typeface="Corbel" panose="020B0503020204020204" pitchFamily="34" charset="0"/>
              </a:rPr>
              <a:t>Pengambilan</a:t>
            </a:r>
            <a:r>
              <a:rPr lang="en-US" sz="2200" dirty="0" smtClean="0">
                <a:latin typeface="Corbel" panose="020B0503020204020204" pitchFamily="34" charset="0"/>
              </a:rPr>
              <a:t> </a:t>
            </a:r>
            <a:r>
              <a:rPr lang="en-US" sz="2200" dirty="0" err="1" smtClean="0">
                <a:latin typeface="Corbel" panose="020B0503020204020204" pitchFamily="34" charset="0"/>
              </a:rPr>
              <a:t>sampel</a:t>
            </a:r>
            <a:r>
              <a:rPr lang="en-US" sz="2200" dirty="0" smtClean="0">
                <a:latin typeface="Corbel" panose="020B0503020204020204" pitchFamily="34" charset="0"/>
              </a:rPr>
              <a:t> </a:t>
            </a:r>
            <a:r>
              <a:rPr lang="en-US" sz="2200" dirty="0" err="1" smtClean="0">
                <a:latin typeface="Corbel" panose="020B0503020204020204" pitchFamily="34" charset="0"/>
              </a:rPr>
              <a:t>dapat</a:t>
            </a:r>
            <a:r>
              <a:rPr lang="en-US" sz="2200" dirty="0" smtClean="0">
                <a:latin typeface="Corbel" panose="020B0503020204020204" pitchFamily="34" charset="0"/>
              </a:rPr>
              <a:t> </a:t>
            </a:r>
            <a:r>
              <a:rPr lang="en-US" sz="2200" dirty="0" err="1" smtClean="0">
                <a:latin typeface="Corbel" panose="020B0503020204020204" pitchFamily="34" charset="0"/>
              </a:rPr>
              <a:t>digunakan</a:t>
            </a:r>
            <a:r>
              <a:rPr lang="en-US" sz="2200" dirty="0" smtClean="0">
                <a:latin typeface="Corbel" panose="020B0503020204020204" pitchFamily="34" charset="0"/>
              </a:rPr>
              <a:t> </a:t>
            </a:r>
            <a:r>
              <a:rPr lang="en-US" sz="2200" dirty="0" err="1" smtClean="0">
                <a:latin typeface="Corbel" panose="020B0503020204020204" pitchFamily="34" charset="0"/>
              </a:rPr>
              <a:t>dengan</a:t>
            </a:r>
            <a:r>
              <a:rPr lang="en-US" sz="2200" dirty="0" smtClean="0">
                <a:latin typeface="Corbel" panose="020B0503020204020204" pitchFamily="34" charset="0"/>
              </a:rPr>
              <a:t> </a:t>
            </a:r>
            <a:r>
              <a:rPr lang="en-US" sz="2200" dirty="0" err="1" smtClean="0">
                <a:latin typeface="Corbel" panose="020B0503020204020204" pitchFamily="34" charset="0"/>
              </a:rPr>
              <a:t>menggunakan</a:t>
            </a:r>
            <a:r>
              <a:rPr lang="en-US" sz="2200" dirty="0" smtClean="0">
                <a:latin typeface="Corbel" panose="020B0503020204020204" pitchFamily="34" charset="0"/>
              </a:rPr>
              <a:t> </a:t>
            </a:r>
            <a:r>
              <a:rPr lang="en-US" sz="2200" dirty="0" err="1" smtClean="0">
                <a:latin typeface="Corbel" panose="020B0503020204020204" pitchFamily="34" charset="0"/>
              </a:rPr>
              <a:t>angka</a:t>
            </a:r>
            <a:r>
              <a:rPr lang="en-US" sz="2200" dirty="0" smtClean="0">
                <a:latin typeface="Corbel" panose="020B0503020204020204" pitchFamily="34" charset="0"/>
              </a:rPr>
              <a:t> random (</a:t>
            </a:r>
            <a:r>
              <a:rPr lang="en-US" sz="2200" dirty="0" err="1" smtClean="0">
                <a:latin typeface="Corbel" panose="020B0503020204020204" pitchFamily="34" charset="0"/>
              </a:rPr>
              <a:t>bisa</a:t>
            </a:r>
            <a:r>
              <a:rPr lang="en-US" sz="2200" dirty="0" smtClean="0">
                <a:latin typeface="Corbel" panose="020B0503020204020204" pitchFamily="34" charset="0"/>
              </a:rPr>
              <a:t> </a:t>
            </a:r>
            <a:r>
              <a:rPr lang="en-US" sz="2200" dirty="0" err="1" smtClean="0">
                <a:latin typeface="Corbel" panose="020B0503020204020204" pitchFamily="34" charset="0"/>
              </a:rPr>
              <a:t>dengan</a:t>
            </a:r>
            <a:r>
              <a:rPr lang="en-US" sz="2200" dirty="0" smtClean="0">
                <a:latin typeface="Corbel" panose="020B0503020204020204" pitchFamily="34" charset="0"/>
              </a:rPr>
              <a:t> </a:t>
            </a:r>
            <a:r>
              <a:rPr lang="en-US" sz="2200" dirty="0" err="1" smtClean="0">
                <a:latin typeface="Corbel" panose="020B0503020204020204" pitchFamily="34" charset="0"/>
              </a:rPr>
              <a:t>tabel</a:t>
            </a:r>
            <a:r>
              <a:rPr lang="en-US" sz="2200" dirty="0" smtClean="0">
                <a:latin typeface="Corbel" panose="020B0503020204020204" pitchFamily="34" charset="0"/>
              </a:rPr>
              <a:t> </a:t>
            </a:r>
            <a:r>
              <a:rPr lang="en-US" sz="2200" dirty="0" err="1" smtClean="0">
                <a:latin typeface="Corbel" panose="020B0503020204020204" pitchFamily="34" charset="0"/>
              </a:rPr>
              <a:t>atau</a:t>
            </a:r>
            <a:r>
              <a:rPr lang="en-US" sz="2200" dirty="0" smtClean="0">
                <a:latin typeface="Corbel" panose="020B0503020204020204" pitchFamily="34" charset="0"/>
              </a:rPr>
              <a:t> </a:t>
            </a:r>
            <a:r>
              <a:rPr lang="en-US" sz="2200" dirty="0" err="1" smtClean="0">
                <a:latin typeface="Corbel" panose="020B0503020204020204" pitchFamily="34" charset="0"/>
              </a:rPr>
              <a:t>kalkulator</a:t>
            </a:r>
            <a:r>
              <a:rPr lang="en-US" sz="2200" dirty="0" smtClean="0">
                <a:latin typeface="Corbel" panose="020B0503020204020204" pitchFamily="34" charset="0"/>
              </a:rPr>
              <a:t>)</a:t>
            </a:r>
            <a:endParaRPr lang="sv-SE" sz="2200" dirty="0" smtClean="0">
              <a:latin typeface="Corbel" panose="020B0503020204020204" pitchFamily="34" charset="0"/>
            </a:endParaRPr>
          </a:p>
        </p:txBody>
      </p:sp>
      <p:sp>
        <p:nvSpPr>
          <p:cNvPr id="99332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E630F47-1F26-40B3-BF04-FA5FB907523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90314145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1466</TotalTime>
  <Words>1499</Words>
  <Application>Microsoft Office PowerPoint</Application>
  <PresentationFormat>On-screen Show (4:3)</PresentationFormat>
  <Paragraphs>395</Paragraphs>
  <Slides>25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POPULASI DAN TEKNIK PENARIKAN SAMPEL</vt:lpstr>
      <vt:lpstr>PENGERTIAN POPULASI DAN SAMPEL</vt:lpstr>
      <vt:lpstr>PENGERTIAN POPULASI DAN SAMPEL</vt:lpstr>
      <vt:lpstr>PENGERTIAN POPULASI DAN SAMPEL</vt:lpstr>
      <vt:lpstr>PENGERTIAN POPULASI DAN SAMPEL</vt:lpstr>
      <vt:lpstr>PENGERTIAN POPULASI DAN SAMPEL</vt:lpstr>
      <vt:lpstr>PowerPoint Presentation</vt:lpstr>
      <vt:lpstr>TEKNIK PENARIKAN SAMPEL </vt:lpstr>
      <vt:lpstr>Simple random sampling</vt:lpstr>
      <vt:lpstr>PowerPoint Presentation</vt:lpstr>
      <vt:lpstr>Sistematis random sampling</vt:lpstr>
      <vt:lpstr>Sistematis random sampling</vt:lpstr>
      <vt:lpstr>Stratified random sampling</vt:lpstr>
      <vt:lpstr>Stratified random sampling (contoh 1)</vt:lpstr>
      <vt:lpstr>Stratified random sampling (contoh 2)</vt:lpstr>
      <vt:lpstr>Cluster random sampling</vt:lpstr>
      <vt:lpstr>Cluster random sampling (contoh 1)</vt:lpstr>
      <vt:lpstr>Cluster random sampling (contoh 2)</vt:lpstr>
      <vt:lpstr>Double Sampling/Multyphase Sampling</vt:lpstr>
      <vt:lpstr>PowerPoint Presentation</vt:lpstr>
      <vt:lpstr>Menentukan Ukuran Sampel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Rz Aziz</dc:creator>
  <cp:lastModifiedBy>Rz Aziz</cp:lastModifiedBy>
  <cp:revision>18</cp:revision>
  <dcterms:created xsi:type="dcterms:W3CDTF">2020-05-05T10:35:40Z</dcterms:created>
  <dcterms:modified xsi:type="dcterms:W3CDTF">2020-11-06T23:32:23Z</dcterms:modified>
</cp:coreProperties>
</file>