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Poppins" panose="00000500000000000000" pitchFamily="2" charset="0"/>
      <p:regular r:id="rId19"/>
      <p:bold r:id="rId20"/>
      <p:italic r:id="rId21"/>
      <p:boldItalic r:id="rId22"/>
    </p:embeddedFont>
    <p:embeddedFont>
      <p:font typeface="Source Sans Pro" panose="020B0503030403020204" pitchFamily="3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89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89"/>
          <a:stretch>
            <a:fillRect/>
          </a:stretch>
        </p:blipFill>
        <p:spPr>
          <a:xfrm>
            <a:off x="-63503" y="-58807"/>
            <a:ext cx="7158666" cy="10404643"/>
          </a:xfrm>
          <a:prstGeom prst="rect">
            <a:avLst/>
          </a:prstGeom>
        </p:spPr>
      </p:pic>
      <p:pic>
        <p:nvPicPr>
          <p:cNvPr id="3" name="Picture 3"/>
          <p:cNvPicPr>
            <a:picLocks noChangeAspect="1"/>
          </p:cNvPicPr>
          <p:nvPr/>
        </p:nvPicPr>
        <p:blipFill>
          <a:blip r:embed="rId3"/>
          <a:srcRect/>
          <a:stretch>
            <a:fillRect/>
          </a:stretch>
        </p:blipFill>
        <p:spPr>
          <a:xfrm>
            <a:off x="13995483" y="4256942"/>
            <a:ext cx="235077" cy="235077"/>
          </a:xfrm>
          <a:prstGeom prst="rect">
            <a:avLst/>
          </a:prstGeom>
        </p:spPr>
      </p:pic>
      <p:pic>
        <p:nvPicPr>
          <p:cNvPr id="4" name="Picture 4"/>
          <p:cNvPicPr>
            <a:picLocks noChangeAspect="1"/>
          </p:cNvPicPr>
          <p:nvPr/>
        </p:nvPicPr>
        <p:blipFill>
          <a:blip r:embed="rId3"/>
          <a:srcRect/>
          <a:stretch>
            <a:fillRect/>
          </a:stretch>
        </p:blipFill>
        <p:spPr>
          <a:xfrm>
            <a:off x="14467884" y="4256942"/>
            <a:ext cx="235077" cy="235077"/>
          </a:xfrm>
          <a:prstGeom prst="rect">
            <a:avLst/>
          </a:prstGeom>
        </p:spPr>
      </p:pic>
      <p:pic>
        <p:nvPicPr>
          <p:cNvPr id="5" name="Picture 5"/>
          <p:cNvPicPr>
            <a:picLocks noChangeAspect="1"/>
          </p:cNvPicPr>
          <p:nvPr/>
        </p:nvPicPr>
        <p:blipFill>
          <a:blip r:embed="rId3"/>
          <a:srcRect/>
          <a:stretch>
            <a:fillRect/>
          </a:stretch>
        </p:blipFill>
        <p:spPr>
          <a:xfrm>
            <a:off x="14934667" y="4256942"/>
            <a:ext cx="235077" cy="235077"/>
          </a:xfrm>
          <a:prstGeom prst="rect">
            <a:avLst/>
          </a:prstGeom>
        </p:spPr>
      </p:pic>
      <p:sp>
        <p:nvSpPr>
          <p:cNvPr id="6" name="TextBox 6"/>
          <p:cNvSpPr txBox="1"/>
          <p:nvPr/>
        </p:nvSpPr>
        <p:spPr>
          <a:xfrm>
            <a:off x="7445645" y="4958944"/>
            <a:ext cx="8182070" cy="2676500"/>
          </a:xfrm>
          <a:prstGeom prst="rect">
            <a:avLst/>
          </a:prstGeom>
        </p:spPr>
        <p:txBody>
          <a:bodyPr lIns="0" tIns="0" rIns="0" bIns="0" rtlCol="0" anchor="t">
            <a:spAutoFit/>
          </a:bodyPr>
          <a:lstStyle/>
          <a:p>
            <a:pPr algn="l">
              <a:lnSpc>
                <a:spcPts val="4199"/>
              </a:lnSpc>
            </a:pPr>
            <a:r>
              <a:rPr lang="en-US" sz="3999">
                <a:solidFill>
                  <a:srgbClr val="000000"/>
                </a:solidFill>
                <a:latin typeface="Poppins"/>
              </a:rPr>
              <a:t>MANAJEMEN KREDIT BERMASALAH</a:t>
            </a:r>
          </a:p>
          <a:p>
            <a:pPr algn="l">
              <a:lnSpc>
                <a:spcPts val="4199"/>
              </a:lnSpc>
            </a:pPr>
            <a:r>
              <a:rPr lang="en-US" sz="3999">
                <a:solidFill>
                  <a:srgbClr val="000000"/>
                </a:solidFill>
                <a:latin typeface="Poppins"/>
              </a:rPr>
              <a:t> </a:t>
            </a:r>
          </a:p>
          <a:p>
            <a:pPr algn="l">
              <a:lnSpc>
                <a:spcPts val="4199"/>
              </a:lnSpc>
            </a:pPr>
            <a:r>
              <a:rPr lang="en-US" sz="3999">
                <a:solidFill>
                  <a:srgbClr val="000000"/>
                </a:solidFill>
                <a:latin typeface="Poppins"/>
              </a:rPr>
              <a:t>- PENGERTIAN KUALITAS KREDIT </a:t>
            </a:r>
          </a:p>
          <a:p>
            <a:pPr algn="l">
              <a:lnSpc>
                <a:spcPts val="4199"/>
              </a:lnSpc>
            </a:pPr>
            <a:r>
              <a:rPr lang="en-US" sz="3999">
                <a:solidFill>
                  <a:srgbClr val="000000"/>
                </a:solidFill>
                <a:latin typeface="Poppins"/>
              </a:rPr>
              <a:t>- TEKNIK PENYELESAIAN KREDIT BERMASALAH</a:t>
            </a:r>
          </a:p>
        </p:txBody>
      </p:sp>
      <p:sp>
        <p:nvSpPr>
          <p:cNvPr id="7" name="TextBox 7"/>
          <p:cNvSpPr txBox="1"/>
          <p:nvPr/>
        </p:nvSpPr>
        <p:spPr>
          <a:xfrm>
            <a:off x="12554245" y="7802108"/>
            <a:ext cx="4396445" cy="2141753"/>
          </a:xfrm>
          <a:prstGeom prst="rect">
            <a:avLst/>
          </a:prstGeom>
        </p:spPr>
        <p:txBody>
          <a:bodyPr lIns="0" tIns="0" rIns="0" bIns="0" rtlCol="0" anchor="t">
            <a:spAutoFit/>
          </a:bodyPr>
          <a:lstStyle/>
          <a:p>
            <a:pPr algn="l">
              <a:lnSpc>
                <a:spcPts val="3300"/>
              </a:lnSpc>
            </a:pPr>
            <a:r>
              <a:rPr lang="en-US" sz="2400" dirty="0" err="1">
                <a:solidFill>
                  <a:srgbClr val="000000"/>
                </a:solidFill>
                <a:latin typeface="Source Sans Pro"/>
              </a:rPr>
              <a:t>Kelompok</a:t>
            </a:r>
            <a:r>
              <a:rPr lang="en-US" sz="2400" dirty="0">
                <a:solidFill>
                  <a:srgbClr val="000000"/>
                </a:solidFill>
                <a:latin typeface="Source Sans Pro"/>
              </a:rPr>
              <a:t> 5 </a:t>
            </a:r>
          </a:p>
          <a:p>
            <a:pPr algn="l">
              <a:lnSpc>
                <a:spcPts val="3300"/>
              </a:lnSpc>
            </a:pPr>
            <a:r>
              <a:rPr lang="en-US" sz="2400" dirty="0">
                <a:solidFill>
                  <a:srgbClr val="000000"/>
                </a:solidFill>
                <a:latin typeface="Source Sans Pro"/>
              </a:rPr>
              <a:t>1. </a:t>
            </a:r>
            <a:r>
              <a:rPr lang="en-US" sz="2400" dirty="0" err="1">
                <a:solidFill>
                  <a:srgbClr val="000000"/>
                </a:solidFill>
                <a:latin typeface="Source Sans Pro"/>
              </a:rPr>
              <a:t>Sukron</a:t>
            </a:r>
            <a:r>
              <a:rPr lang="en-US" sz="2400" dirty="0">
                <a:solidFill>
                  <a:srgbClr val="000000"/>
                </a:solidFill>
                <a:latin typeface="Source Sans Pro"/>
              </a:rPr>
              <a:t> </a:t>
            </a:r>
            <a:r>
              <a:rPr lang="en-US" sz="2400" dirty="0" err="1">
                <a:solidFill>
                  <a:srgbClr val="000000"/>
                </a:solidFill>
                <a:latin typeface="Source Sans Pro"/>
              </a:rPr>
              <a:t>hanigo</a:t>
            </a:r>
            <a:r>
              <a:rPr lang="en-US" sz="2400" dirty="0">
                <a:solidFill>
                  <a:srgbClr val="000000"/>
                </a:solidFill>
                <a:latin typeface="Source Sans Pro"/>
              </a:rPr>
              <a:t> 2012140035</a:t>
            </a:r>
          </a:p>
          <a:p>
            <a:pPr algn="l">
              <a:lnSpc>
                <a:spcPts val="3300"/>
              </a:lnSpc>
            </a:pPr>
            <a:r>
              <a:rPr lang="en-US" sz="2400" dirty="0">
                <a:solidFill>
                  <a:srgbClr val="000000"/>
                </a:solidFill>
                <a:latin typeface="Source Sans Pro"/>
              </a:rPr>
              <a:t>2. </a:t>
            </a:r>
            <a:r>
              <a:rPr lang="en-US" sz="2400" dirty="0" err="1">
                <a:solidFill>
                  <a:srgbClr val="000000"/>
                </a:solidFill>
                <a:latin typeface="Source Sans Pro"/>
              </a:rPr>
              <a:t>Resti</a:t>
            </a:r>
            <a:r>
              <a:rPr lang="en-US" sz="2400" dirty="0">
                <a:solidFill>
                  <a:srgbClr val="000000"/>
                </a:solidFill>
                <a:latin typeface="Source Sans Pro"/>
              </a:rPr>
              <a:t> </a:t>
            </a:r>
            <a:r>
              <a:rPr lang="en-US" sz="2400" dirty="0" err="1">
                <a:solidFill>
                  <a:srgbClr val="000000"/>
                </a:solidFill>
                <a:latin typeface="Source Sans Pro"/>
              </a:rPr>
              <a:t>adeliya</a:t>
            </a:r>
            <a:r>
              <a:rPr lang="en-US" sz="2400" dirty="0">
                <a:solidFill>
                  <a:srgbClr val="000000"/>
                </a:solidFill>
                <a:latin typeface="Source Sans Pro"/>
              </a:rPr>
              <a:t> 2112140029</a:t>
            </a:r>
          </a:p>
          <a:p>
            <a:pPr algn="just">
              <a:lnSpc>
                <a:spcPts val="3300"/>
              </a:lnSpc>
            </a:pPr>
            <a:r>
              <a:rPr lang="en-US" sz="2400" dirty="0">
                <a:solidFill>
                  <a:srgbClr val="000000"/>
                </a:solidFill>
                <a:latin typeface="Source Sans Pro"/>
              </a:rPr>
              <a:t>3. </a:t>
            </a:r>
            <a:r>
              <a:rPr lang="en-US" sz="2400" dirty="0" err="1">
                <a:solidFill>
                  <a:srgbClr val="000000"/>
                </a:solidFill>
                <a:latin typeface="Source Sans Pro"/>
              </a:rPr>
              <a:t>Sekar</a:t>
            </a:r>
            <a:r>
              <a:rPr lang="en-US" sz="2400" dirty="0">
                <a:solidFill>
                  <a:srgbClr val="000000"/>
                </a:solidFill>
                <a:latin typeface="Source Sans Pro"/>
              </a:rPr>
              <a:t> Feby </a:t>
            </a:r>
            <a:r>
              <a:rPr lang="en-US" sz="2400" dirty="0" err="1">
                <a:solidFill>
                  <a:srgbClr val="000000"/>
                </a:solidFill>
                <a:latin typeface="Source Sans Pro"/>
              </a:rPr>
              <a:t>Ayudya</a:t>
            </a:r>
            <a:r>
              <a:rPr lang="en-US" sz="2400" dirty="0">
                <a:solidFill>
                  <a:srgbClr val="000000"/>
                </a:solidFill>
                <a:latin typeface="Source Sans Pro"/>
              </a:rPr>
              <a:t>  2112140031 4. </a:t>
            </a:r>
            <a:r>
              <a:rPr lang="en-US" sz="2400" dirty="0" err="1">
                <a:solidFill>
                  <a:srgbClr val="000000"/>
                </a:solidFill>
                <a:latin typeface="Source Sans Pro"/>
              </a:rPr>
              <a:t>Freselia</a:t>
            </a:r>
            <a:r>
              <a:rPr lang="en-US" sz="2400" dirty="0">
                <a:solidFill>
                  <a:srgbClr val="000000"/>
                </a:solidFill>
                <a:latin typeface="Source Sans Pro"/>
              </a:rPr>
              <a:t> </a:t>
            </a:r>
            <a:r>
              <a:rPr lang="en-US" sz="2400" dirty="0" err="1">
                <a:solidFill>
                  <a:srgbClr val="000000"/>
                </a:solidFill>
                <a:latin typeface="Source Sans Pro"/>
              </a:rPr>
              <a:t>Yasa</a:t>
            </a:r>
            <a:r>
              <a:rPr lang="en-US" sz="2400" dirty="0">
                <a:solidFill>
                  <a:srgbClr val="000000"/>
                </a:solidFill>
                <a:latin typeface="Source Sans Pro"/>
              </a:rPr>
              <a:t> </a:t>
            </a:r>
            <a:r>
              <a:rPr lang="en-US" sz="2400" dirty="0" err="1">
                <a:solidFill>
                  <a:srgbClr val="000000"/>
                </a:solidFill>
                <a:latin typeface="Source Sans Pro"/>
              </a:rPr>
              <a:t>insani</a:t>
            </a:r>
            <a:r>
              <a:rPr lang="en-US" sz="2400" dirty="0">
                <a:solidFill>
                  <a:srgbClr val="000000"/>
                </a:solidFill>
                <a:latin typeface="Source Sans Pro"/>
              </a:rPr>
              <a:t> 2112140056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05696" y="780298"/>
            <a:ext cx="248107" cy="248107"/>
          </a:xfrm>
          <a:prstGeom prst="rect">
            <a:avLst/>
          </a:prstGeom>
        </p:spPr>
      </p:pic>
      <p:pic>
        <p:nvPicPr>
          <p:cNvPr id="3" name="Picture 3"/>
          <p:cNvPicPr>
            <a:picLocks noChangeAspect="1"/>
          </p:cNvPicPr>
          <p:nvPr/>
        </p:nvPicPr>
        <p:blipFill>
          <a:blip r:embed="rId2"/>
          <a:srcRect/>
          <a:stretch>
            <a:fillRect/>
          </a:stretch>
        </p:blipFill>
        <p:spPr>
          <a:xfrm>
            <a:off x="2104282" y="780298"/>
            <a:ext cx="248107" cy="248107"/>
          </a:xfrm>
          <a:prstGeom prst="rect">
            <a:avLst/>
          </a:prstGeom>
        </p:spPr>
      </p:pic>
      <p:pic>
        <p:nvPicPr>
          <p:cNvPr id="4" name="Picture 4"/>
          <p:cNvPicPr>
            <a:picLocks noChangeAspect="1"/>
          </p:cNvPicPr>
          <p:nvPr/>
        </p:nvPicPr>
        <p:blipFill>
          <a:blip r:embed="rId2"/>
          <a:srcRect/>
          <a:stretch>
            <a:fillRect/>
          </a:stretch>
        </p:blipFill>
        <p:spPr>
          <a:xfrm>
            <a:off x="2596934" y="780298"/>
            <a:ext cx="248107" cy="248107"/>
          </a:xfrm>
          <a:prstGeom prst="rect">
            <a:avLst/>
          </a:prstGeom>
        </p:spPr>
      </p:pic>
      <p:pic>
        <p:nvPicPr>
          <p:cNvPr id="5" name="Picture 5"/>
          <p:cNvPicPr>
            <a:picLocks noChangeAspect="1"/>
          </p:cNvPicPr>
          <p:nvPr/>
        </p:nvPicPr>
        <p:blipFill>
          <a:blip r:embed="rId3"/>
          <a:srcRect/>
          <a:stretch>
            <a:fillRect/>
          </a:stretch>
        </p:blipFill>
        <p:spPr>
          <a:xfrm>
            <a:off x="9993230" y="2061096"/>
            <a:ext cx="1765297" cy="1193797"/>
          </a:xfrm>
          <a:prstGeom prst="rect">
            <a:avLst/>
          </a:prstGeom>
        </p:spPr>
      </p:pic>
      <p:pic>
        <p:nvPicPr>
          <p:cNvPr id="6" name="Picture 6"/>
          <p:cNvPicPr>
            <a:picLocks noChangeAspect="1"/>
          </p:cNvPicPr>
          <p:nvPr/>
        </p:nvPicPr>
        <p:blipFill>
          <a:blip r:embed="rId4"/>
          <a:srcRect r="163"/>
          <a:stretch>
            <a:fillRect/>
          </a:stretch>
        </p:blipFill>
        <p:spPr>
          <a:xfrm>
            <a:off x="13568686" y="0"/>
            <a:ext cx="4719314" cy="5807164"/>
          </a:xfrm>
          <a:prstGeom prst="rect">
            <a:avLst/>
          </a:prstGeom>
        </p:spPr>
      </p:pic>
      <p:sp>
        <p:nvSpPr>
          <p:cNvPr id="7" name="TextBox 7"/>
          <p:cNvSpPr txBox="1"/>
          <p:nvPr/>
        </p:nvSpPr>
        <p:spPr>
          <a:xfrm>
            <a:off x="732463" y="2541784"/>
            <a:ext cx="9323632" cy="5772150"/>
          </a:xfrm>
          <a:prstGeom prst="rect">
            <a:avLst/>
          </a:prstGeom>
        </p:spPr>
        <p:txBody>
          <a:bodyPr lIns="0" tIns="0" rIns="0" bIns="0" rtlCol="0" anchor="t">
            <a:spAutoFit/>
          </a:bodyPr>
          <a:lstStyle/>
          <a:p>
            <a:pPr algn="l">
              <a:lnSpc>
                <a:spcPts val="4501"/>
              </a:lnSpc>
            </a:pPr>
            <a:r>
              <a:rPr lang="en-US" sz="3259">
                <a:solidFill>
                  <a:srgbClr val="000000"/>
                </a:solidFill>
                <a:latin typeface="Source Sans Pro"/>
              </a:rPr>
              <a:t>Penjadwalan kembali (rescheduling)</a:t>
            </a:r>
          </a:p>
          <a:p>
            <a:pPr algn="just">
              <a:lnSpc>
                <a:spcPts val="4501"/>
              </a:lnSpc>
            </a:pPr>
            <a:r>
              <a:rPr lang="en-US" sz="3259">
                <a:solidFill>
                  <a:srgbClr val="000000"/>
                </a:solidFill>
                <a:latin typeface="Source Sans Pro"/>
              </a:rPr>
              <a:t>Cara ini dilakukan dengan menyesuaikan tenor pinjaman Anda agar bisa kembali mencicil pembayaran kredit. Pihak bank akan memperpanjang tenor pinjaman dari debitur yang mengalami kredit macet.</a:t>
            </a:r>
          </a:p>
          <a:p>
            <a:pPr algn="just">
              <a:lnSpc>
                <a:spcPts val="4501"/>
              </a:lnSpc>
            </a:pPr>
            <a:r>
              <a:rPr lang="en-US" sz="3259" spc="77">
                <a:solidFill>
                  <a:srgbClr val="000000"/>
                </a:solidFill>
                <a:latin typeface="Source Sans Pro"/>
              </a:rPr>
              <a:t>Hal ini dilakukan agar angsuran yang harus dibayar bisa semakin ringan. Perpanjangan tenor juga disesuaikan dengan kemampuan pembayaran debitur.</a:t>
            </a:r>
          </a:p>
        </p:txBody>
      </p:sp>
      <p:sp>
        <p:nvSpPr>
          <p:cNvPr id="8" name="TextBox 8"/>
          <p:cNvSpPr txBox="1"/>
          <p:nvPr/>
        </p:nvSpPr>
        <p:spPr>
          <a:xfrm>
            <a:off x="3290526" y="596255"/>
            <a:ext cx="1651936" cy="1870075"/>
          </a:xfrm>
          <a:prstGeom prst="rect">
            <a:avLst/>
          </a:prstGeom>
        </p:spPr>
        <p:txBody>
          <a:bodyPr lIns="0" tIns="0" rIns="0" bIns="0" rtlCol="0" anchor="t">
            <a:spAutoFit/>
          </a:bodyPr>
          <a:lstStyle/>
          <a:p>
            <a:pPr algn="l">
              <a:lnSpc>
                <a:spcPts val="13294"/>
              </a:lnSpc>
            </a:pPr>
            <a:r>
              <a:rPr lang="en-US" sz="9496">
                <a:solidFill>
                  <a:srgbClr val="FCC287"/>
                </a:solidFill>
                <a:latin typeface="Poppins Bold Bold"/>
              </a:rPr>
              <a:t>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05696" y="780298"/>
            <a:ext cx="248107" cy="248107"/>
          </a:xfrm>
          <a:prstGeom prst="rect">
            <a:avLst/>
          </a:prstGeom>
        </p:spPr>
      </p:pic>
      <p:pic>
        <p:nvPicPr>
          <p:cNvPr id="3" name="Picture 3"/>
          <p:cNvPicPr>
            <a:picLocks noChangeAspect="1"/>
          </p:cNvPicPr>
          <p:nvPr/>
        </p:nvPicPr>
        <p:blipFill>
          <a:blip r:embed="rId2"/>
          <a:srcRect/>
          <a:stretch>
            <a:fillRect/>
          </a:stretch>
        </p:blipFill>
        <p:spPr>
          <a:xfrm>
            <a:off x="2104282" y="780298"/>
            <a:ext cx="248107" cy="248107"/>
          </a:xfrm>
          <a:prstGeom prst="rect">
            <a:avLst/>
          </a:prstGeom>
        </p:spPr>
      </p:pic>
      <p:pic>
        <p:nvPicPr>
          <p:cNvPr id="4" name="Picture 4"/>
          <p:cNvPicPr>
            <a:picLocks noChangeAspect="1"/>
          </p:cNvPicPr>
          <p:nvPr/>
        </p:nvPicPr>
        <p:blipFill>
          <a:blip r:embed="rId2"/>
          <a:srcRect/>
          <a:stretch>
            <a:fillRect/>
          </a:stretch>
        </p:blipFill>
        <p:spPr>
          <a:xfrm>
            <a:off x="2596934" y="780298"/>
            <a:ext cx="248107" cy="248107"/>
          </a:xfrm>
          <a:prstGeom prst="rect">
            <a:avLst/>
          </a:prstGeom>
        </p:spPr>
      </p:pic>
      <p:pic>
        <p:nvPicPr>
          <p:cNvPr id="5" name="Picture 5"/>
          <p:cNvPicPr>
            <a:picLocks noChangeAspect="1"/>
          </p:cNvPicPr>
          <p:nvPr/>
        </p:nvPicPr>
        <p:blipFill>
          <a:blip r:embed="rId3"/>
          <a:srcRect/>
          <a:stretch>
            <a:fillRect/>
          </a:stretch>
        </p:blipFill>
        <p:spPr>
          <a:xfrm>
            <a:off x="9993230" y="2061096"/>
            <a:ext cx="1765297" cy="1193797"/>
          </a:xfrm>
          <a:prstGeom prst="rect">
            <a:avLst/>
          </a:prstGeom>
        </p:spPr>
      </p:pic>
      <p:pic>
        <p:nvPicPr>
          <p:cNvPr id="6" name="Picture 6"/>
          <p:cNvPicPr>
            <a:picLocks noChangeAspect="1"/>
          </p:cNvPicPr>
          <p:nvPr/>
        </p:nvPicPr>
        <p:blipFill>
          <a:blip r:embed="rId4"/>
          <a:srcRect r="163"/>
          <a:stretch>
            <a:fillRect/>
          </a:stretch>
        </p:blipFill>
        <p:spPr>
          <a:xfrm>
            <a:off x="13568686" y="0"/>
            <a:ext cx="4719314" cy="5807164"/>
          </a:xfrm>
          <a:prstGeom prst="rect">
            <a:avLst/>
          </a:prstGeom>
        </p:spPr>
      </p:pic>
      <p:sp>
        <p:nvSpPr>
          <p:cNvPr id="7" name="TextBox 7"/>
          <p:cNvSpPr txBox="1"/>
          <p:nvPr/>
        </p:nvSpPr>
        <p:spPr>
          <a:xfrm>
            <a:off x="732463" y="2541784"/>
            <a:ext cx="9322489" cy="4617444"/>
          </a:xfrm>
          <a:prstGeom prst="rect">
            <a:avLst/>
          </a:prstGeom>
        </p:spPr>
        <p:txBody>
          <a:bodyPr lIns="0" tIns="0" rIns="0" bIns="0" rtlCol="0" anchor="t">
            <a:spAutoFit/>
          </a:bodyPr>
          <a:lstStyle/>
          <a:p>
            <a:pPr algn="l">
              <a:lnSpc>
                <a:spcPts val="4501"/>
              </a:lnSpc>
            </a:pPr>
            <a:r>
              <a:rPr lang="en-US" sz="3259">
                <a:solidFill>
                  <a:srgbClr val="000000"/>
                </a:solidFill>
                <a:latin typeface="Source Sans Pro"/>
              </a:rPr>
              <a:t>Persyaratan Kembali (restructuring)</a:t>
            </a:r>
          </a:p>
          <a:p>
            <a:pPr algn="just">
              <a:lnSpc>
                <a:spcPts val="4501"/>
              </a:lnSpc>
            </a:pPr>
            <a:r>
              <a:rPr lang="en-US" sz="3259">
                <a:solidFill>
                  <a:srgbClr val="000000"/>
                </a:solidFill>
                <a:latin typeface="Source Sans Pro"/>
              </a:rPr>
              <a:t>Cara kedua adalah dengan restructuring atau mengubah syarat-syarat peminjaman, yang mencakup perubahan jadwal pembayaran, jangka waktu, dan persyaratan lainnya. Persyaratan kembali ini bisa dilakukan dengan syarat tidak mengubah maksimal plafon kredit.</a:t>
            </a:r>
          </a:p>
        </p:txBody>
      </p:sp>
      <p:sp>
        <p:nvSpPr>
          <p:cNvPr id="8" name="TextBox 8"/>
          <p:cNvSpPr txBox="1"/>
          <p:nvPr/>
        </p:nvSpPr>
        <p:spPr>
          <a:xfrm>
            <a:off x="3290526" y="596255"/>
            <a:ext cx="1475022" cy="1870076"/>
          </a:xfrm>
          <a:prstGeom prst="rect">
            <a:avLst/>
          </a:prstGeom>
        </p:spPr>
        <p:txBody>
          <a:bodyPr lIns="0" tIns="0" rIns="0" bIns="0" rtlCol="0" anchor="t">
            <a:spAutoFit/>
          </a:bodyPr>
          <a:lstStyle/>
          <a:p>
            <a:pPr algn="l">
              <a:lnSpc>
                <a:spcPts val="13294"/>
              </a:lnSpc>
            </a:pPr>
            <a:r>
              <a:rPr lang="en-US" sz="9496">
                <a:solidFill>
                  <a:srgbClr val="FCC287"/>
                </a:solidFill>
                <a:latin typeface="Poppins Bold Bold"/>
              </a:rPr>
              <a:t>02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05696" y="780298"/>
            <a:ext cx="248107" cy="248107"/>
          </a:xfrm>
          <a:prstGeom prst="rect">
            <a:avLst/>
          </a:prstGeom>
        </p:spPr>
      </p:pic>
      <p:pic>
        <p:nvPicPr>
          <p:cNvPr id="3" name="Picture 3"/>
          <p:cNvPicPr>
            <a:picLocks noChangeAspect="1"/>
          </p:cNvPicPr>
          <p:nvPr/>
        </p:nvPicPr>
        <p:blipFill>
          <a:blip r:embed="rId2"/>
          <a:srcRect/>
          <a:stretch>
            <a:fillRect/>
          </a:stretch>
        </p:blipFill>
        <p:spPr>
          <a:xfrm>
            <a:off x="2104282" y="780298"/>
            <a:ext cx="248107" cy="248107"/>
          </a:xfrm>
          <a:prstGeom prst="rect">
            <a:avLst/>
          </a:prstGeom>
        </p:spPr>
      </p:pic>
      <p:pic>
        <p:nvPicPr>
          <p:cNvPr id="4" name="Picture 4"/>
          <p:cNvPicPr>
            <a:picLocks noChangeAspect="1"/>
          </p:cNvPicPr>
          <p:nvPr/>
        </p:nvPicPr>
        <p:blipFill>
          <a:blip r:embed="rId2"/>
          <a:srcRect/>
          <a:stretch>
            <a:fillRect/>
          </a:stretch>
        </p:blipFill>
        <p:spPr>
          <a:xfrm>
            <a:off x="2596934" y="780298"/>
            <a:ext cx="248107" cy="248107"/>
          </a:xfrm>
          <a:prstGeom prst="rect">
            <a:avLst/>
          </a:prstGeom>
        </p:spPr>
      </p:pic>
      <p:pic>
        <p:nvPicPr>
          <p:cNvPr id="5" name="Picture 5"/>
          <p:cNvPicPr>
            <a:picLocks noChangeAspect="1"/>
          </p:cNvPicPr>
          <p:nvPr/>
        </p:nvPicPr>
        <p:blipFill>
          <a:blip r:embed="rId3"/>
          <a:srcRect/>
          <a:stretch>
            <a:fillRect/>
          </a:stretch>
        </p:blipFill>
        <p:spPr>
          <a:xfrm>
            <a:off x="9993230" y="2061096"/>
            <a:ext cx="1765297" cy="1193797"/>
          </a:xfrm>
          <a:prstGeom prst="rect">
            <a:avLst/>
          </a:prstGeom>
        </p:spPr>
      </p:pic>
      <p:pic>
        <p:nvPicPr>
          <p:cNvPr id="6" name="Picture 6"/>
          <p:cNvPicPr>
            <a:picLocks noChangeAspect="1"/>
          </p:cNvPicPr>
          <p:nvPr/>
        </p:nvPicPr>
        <p:blipFill>
          <a:blip r:embed="rId4"/>
          <a:srcRect r="163"/>
          <a:stretch>
            <a:fillRect/>
          </a:stretch>
        </p:blipFill>
        <p:spPr>
          <a:xfrm>
            <a:off x="13568686" y="0"/>
            <a:ext cx="4719314" cy="5807164"/>
          </a:xfrm>
          <a:prstGeom prst="rect">
            <a:avLst/>
          </a:prstGeom>
        </p:spPr>
      </p:pic>
      <p:sp>
        <p:nvSpPr>
          <p:cNvPr id="7" name="TextBox 7"/>
          <p:cNvSpPr txBox="1"/>
          <p:nvPr/>
        </p:nvSpPr>
        <p:spPr>
          <a:xfrm>
            <a:off x="732463" y="2541775"/>
            <a:ext cx="9324203" cy="5188944"/>
          </a:xfrm>
          <a:prstGeom prst="rect">
            <a:avLst/>
          </a:prstGeom>
        </p:spPr>
        <p:txBody>
          <a:bodyPr lIns="0" tIns="0" rIns="0" bIns="0" rtlCol="0" anchor="t">
            <a:spAutoFit/>
          </a:bodyPr>
          <a:lstStyle/>
          <a:p>
            <a:pPr algn="l">
              <a:lnSpc>
                <a:spcPts val="4501"/>
              </a:lnSpc>
            </a:pPr>
            <a:r>
              <a:rPr lang="en-US" sz="3259">
                <a:solidFill>
                  <a:srgbClr val="000000"/>
                </a:solidFill>
                <a:latin typeface="Source Sans Pro"/>
              </a:rPr>
              <a:t>Penataan Kembali (reconditioning)</a:t>
            </a:r>
          </a:p>
          <a:p>
            <a:pPr algn="just">
              <a:lnSpc>
                <a:spcPts val="4501"/>
              </a:lnSpc>
            </a:pPr>
            <a:r>
              <a:rPr lang="en-US" sz="3259" spc="70">
                <a:solidFill>
                  <a:srgbClr val="000000"/>
                </a:solidFill>
                <a:latin typeface="Source Sans Pro"/>
              </a:rPr>
              <a:t>Cara ketiga adalah dengan penataan kembali, yaitu upaya pihak bank mengubah kondisi kredit untuk meringankan tanggung jawab debitur yang terlibat kredit macet. Hal ini dilakukan dengan cara menambah fasilitas kredit, mengonversi tunggakan menjadi pokok kredit baru, hingga penjadwalan dan persyaratan kembali.</a:t>
            </a:r>
          </a:p>
        </p:txBody>
      </p:sp>
      <p:sp>
        <p:nvSpPr>
          <p:cNvPr id="8" name="TextBox 8"/>
          <p:cNvSpPr txBox="1"/>
          <p:nvPr/>
        </p:nvSpPr>
        <p:spPr>
          <a:xfrm>
            <a:off x="3290526" y="596255"/>
            <a:ext cx="2272074" cy="1620187"/>
          </a:xfrm>
          <a:prstGeom prst="rect">
            <a:avLst/>
          </a:prstGeom>
        </p:spPr>
        <p:txBody>
          <a:bodyPr wrap="square" lIns="0" tIns="0" rIns="0" bIns="0" rtlCol="0" anchor="t">
            <a:spAutoFit/>
          </a:bodyPr>
          <a:lstStyle/>
          <a:p>
            <a:pPr algn="l">
              <a:lnSpc>
                <a:spcPts val="13294"/>
              </a:lnSpc>
            </a:pPr>
            <a:r>
              <a:rPr lang="en-US" sz="9496" dirty="0">
                <a:solidFill>
                  <a:srgbClr val="FCC287"/>
                </a:solidFill>
                <a:latin typeface="Poppins Bold Bold"/>
              </a:rPr>
              <a:t>03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89"/>
          <a:stretch>
            <a:fillRect/>
          </a:stretch>
        </p:blipFill>
        <p:spPr>
          <a:xfrm>
            <a:off x="-63503" y="-58807"/>
            <a:ext cx="7158666" cy="10404643"/>
          </a:xfrm>
          <a:prstGeom prst="rect">
            <a:avLst/>
          </a:prstGeom>
        </p:spPr>
      </p:pic>
      <p:pic>
        <p:nvPicPr>
          <p:cNvPr id="3" name="Picture 3"/>
          <p:cNvPicPr>
            <a:picLocks noChangeAspect="1"/>
          </p:cNvPicPr>
          <p:nvPr/>
        </p:nvPicPr>
        <p:blipFill>
          <a:blip r:embed="rId3"/>
          <a:srcRect/>
          <a:stretch>
            <a:fillRect/>
          </a:stretch>
        </p:blipFill>
        <p:spPr>
          <a:xfrm>
            <a:off x="14415992" y="4305567"/>
            <a:ext cx="235077" cy="235077"/>
          </a:xfrm>
          <a:prstGeom prst="rect">
            <a:avLst/>
          </a:prstGeom>
        </p:spPr>
      </p:pic>
      <p:pic>
        <p:nvPicPr>
          <p:cNvPr id="4" name="Picture 4"/>
          <p:cNvPicPr>
            <a:picLocks noChangeAspect="1"/>
          </p:cNvPicPr>
          <p:nvPr/>
        </p:nvPicPr>
        <p:blipFill>
          <a:blip r:embed="rId3"/>
          <a:srcRect/>
          <a:stretch>
            <a:fillRect/>
          </a:stretch>
        </p:blipFill>
        <p:spPr>
          <a:xfrm>
            <a:off x="14888394" y="4305567"/>
            <a:ext cx="235077" cy="235077"/>
          </a:xfrm>
          <a:prstGeom prst="rect">
            <a:avLst/>
          </a:prstGeom>
        </p:spPr>
      </p:pic>
      <p:pic>
        <p:nvPicPr>
          <p:cNvPr id="5" name="Picture 5"/>
          <p:cNvPicPr>
            <a:picLocks noChangeAspect="1"/>
          </p:cNvPicPr>
          <p:nvPr/>
        </p:nvPicPr>
        <p:blipFill>
          <a:blip r:embed="rId3"/>
          <a:srcRect/>
          <a:stretch>
            <a:fillRect/>
          </a:stretch>
        </p:blipFill>
        <p:spPr>
          <a:xfrm>
            <a:off x="15355176" y="4305567"/>
            <a:ext cx="235077" cy="235077"/>
          </a:xfrm>
          <a:prstGeom prst="rect">
            <a:avLst/>
          </a:prstGeom>
        </p:spPr>
      </p:pic>
      <p:sp>
        <p:nvSpPr>
          <p:cNvPr id="6" name="TextBox 6"/>
          <p:cNvSpPr txBox="1"/>
          <p:nvPr/>
        </p:nvSpPr>
        <p:spPr>
          <a:xfrm>
            <a:off x="7953184" y="3906660"/>
            <a:ext cx="4183932" cy="1498601"/>
          </a:xfrm>
          <a:prstGeom prst="rect">
            <a:avLst/>
          </a:prstGeom>
        </p:spPr>
        <p:txBody>
          <a:bodyPr lIns="0" tIns="0" rIns="0" bIns="0" rtlCol="0" anchor="t">
            <a:spAutoFit/>
          </a:bodyPr>
          <a:lstStyle/>
          <a:p>
            <a:pPr algn="l">
              <a:lnSpc>
                <a:spcPts val="10638"/>
              </a:lnSpc>
            </a:pPr>
            <a:r>
              <a:rPr lang="en-US" sz="7598">
                <a:solidFill>
                  <a:srgbClr val="000000"/>
                </a:solidFill>
                <a:latin typeface="Poppins Bold Bold"/>
              </a:rPr>
              <a:t>THANKS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347035" y="1685192"/>
            <a:ext cx="248107" cy="248107"/>
          </a:xfrm>
          <a:prstGeom prst="rect">
            <a:avLst/>
          </a:prstGeom>
        </p:spPr>
      </p:pic>
      <p:pic>
        <p:nvPicPr>
          <p:cNvPr id="3" name="Picture 3"/>
          <p:cNvPicPr>
            <a:picLocks noChangeAspect="1"/>
          </p:cNvPicPr>
          <p:nvPr/>
        </p:nvPicPr>
        <p:blipFill>
          <a:blip r:embed="rId2"/>
          <a:srcRect/>
          <a:stretch>
            <a:fillRect/>
          </a:stretch>
        </p:blipFill>
        <p:spPr>
          <a:xfrm>
            <a:off x="9845621" y="1685192"/>
            <a:ext cx="248107" cy="248107"/>
          </a:xfrm>
          <a:prstGeom prst="rect">
            <a:avLst/>
          </a:prstGeom>
        </p:spPr>
      </p:pic>
      <p:pic>
        <p:nvPicPr>
          <p:cNvPr id="4" name="Picture 4"/>
          <p:cNvPicPr>
            <a:picLocks noChangeAspect="1"/>
          </p:cNvPicPr>
          <p:nvPr/>
        </p:nvPicPr>
        <p:blipFill>
          <a:blip r:embed="rId2"/>
          <a:srcRect/>
          <a:stretch>
            <a:fillRect/>
          </a:stretch>
        </p:blipFill>
        <p:spPr>
          <a:xfrm>
            <a:off x="10338264" y="1685192"/>
            <a:ext cx="248107" cy="248107"/>
          </a:xfrm>
          <a:prstGeom prst="rect">
            <a:avLst/>
          </a:prstGeom>
        </p:spPr>
      </p:pic>
      <p:pic>
        <p:nvPicPr>
          <p:cNvPr id="5" name="Picture 5"/>
          <p:cNvPicPr>
            <a:picLocks noChangeAspect="1"/>
          </p:cNvPicPr>
          <p:nvPr/>
        </p:nvPicPr>
        <p:blipFill>
          <a:blip r:embed="rId3"/>
          <a:srcRect b="25"/>
          <a:stretch>
            <a:fillRect/>
          </a:stretch>
        </p:blipFill>
        <p:spPr>
          <a:xfrm>
            <a:off x="15290235" y="9563148"/>
            <a:ext cx="2997765" cy="723852"/>
          </a:xfrm>
          <a:prstGeom prst="rect">
            <a:avLst/>
          </a:prstGeom>
        </p:spPr>
      </p:pic>
      <p:grpSp>
        <p:nvGrpSpPr>
          <p:cNvPr id="6" name="Group 6"/>
          <p:cNvGrpSpPr/>
          <p:nvPr/>
        </p:nvGrpSpPr>
        <p:grpSpPr>
          <a:xfrm>
            <a:off x="1543050" y="0"/>
            <a:ext cx="5781675" cy="8429625"/>
            <a:chOff x="0" y="0"/>
            <a:chExt cx="7708900" cy="11239500"/>
          </a:xfrm>
        </p:grpSpPr>
        <p:sp>
          <p:nvSpPr>
            <p:cNvPr id="7" name="Freeform 7"/>
            <p:cNvSpPr/>
            <p:nvPr/>
          </p:nvSpPr>
          <p:spPr>
            <a:xfrm>
              <a:off x="0" y="0"/>
              <a:ext cx="7708900" cy="11239500"/>
            </a:xfrm>
            <a:custGeom>
              <a:avLst/>
              <a:gdLst/>
              <a:ahLst/>
              <a:cxnLst/>
              <a:rect l="l" t="t" r="r" b="b"/>
              <a:pathLst>
                <a:path w="7708900" h="11239500">
                  <a:moveTo>
                    <a:pt x="0" y="0"/>
                  </a:moveTo>
                  <a:lnTo>
                    <a:pt x="0" y="11239500"/>
                  </a:lnTo>
                  <a:lnTo>
                    <a:pt x="7708900" y="11239500"/>
                  </a:lnTo>
                  <a:lnTo>
                    <a:pt x="7708900" y="0"/>
                  </a:lnTo>
                  <a:close/>
                </a:path>
              </a:pathLst>
            </a:custGeom>
            <a:blipFill>
              <a:blip r:embed="rId4"/>
              <a:stretch>
                <a:fillRect t="-1440" b="-1440"/>
              </a:stretch>
            </a:blipFill>
          </p:spPr>
        </p:sp>
      </p:grpSp>
      <p:pic>
        <p:nvPicPr>
          <p:cNvPr id="8" name="Picture 8"/>
          <p:cNvPicPr>
            <a:picLocks noChangeAspect="1"/>
          </p:cNvPicPr>
          <p:nvPr/>
        </p:nvPicPr>
        <p:blipFill>
          <a:blip r:embed="rId5"/>
          <a:srcRect b="119"/>
          <a:stretch>
            <a:fillRect/>
          </a:stretch>
        </p:blipFill>
        <p:spPr>
          <a:xfrm>
            <a:off x="5348259" y="8003791"/>
            <a:ext cx="2305650" cy="860422"/>
          </a:xfrm>
          <a:prstGeom prst="rect">
            <a:avLst/>
          </a:prstGeom>
        </p:spPr>
      </p:pic>
      <p:sp>
        <p:nvSpPr>
          <p:cNvPr id="9" name="TextBox 9"/>
          <p:cNvSpPr txBox="1"/>
          <p:nvPr/>
        </p:nvSpPr>
        <p:spPr>
          <a:xfrm>
            <a:off x="7954842" y="3624177"/>
            <a:ext cx="8834276" cy="1872183"/>
          </a:xfrm>
          <a:prstGeom prst="rect">
            <a:avLst/>
          </a:prstGeom>
        </p:spPr>
        <p:txBody>
          <a:bodyPr lIns="0" tIns="0" rIns="0" bIns="0" rtlCol="0" anchor="t">
            <a:spAutoFit/>
          </a:bodyPr>
          <a:lstStyle/>
          <a:p>
            <a:pPr algn="l">
              <a:lnSpc>
                <a:spcPts val="7278"/>
              </a:lnSpc>
            </a:pPr>
            <a:r>
              <a:rPr lang="en-US" sz="6913">
                <a:solidFill>
                  <a:srgbClr val="000000"/>
                </a:solidFill>
                <a:latin typeface="Poppins Bold Bold"/>
              </a:rPr>
              <a:t>PENGERTIAN KUALITAS KREDIT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05696" y="780298"/>
            <a:ext cx="248107" cy="248107"/>
          </a:xfrm>
          <a:prstGeom prst="rect">
            <a:avLst/>
          </a:prstGeom>
        </p:spPr>
      </p:pic>
      <p:pic>
        <p:nvPicPr>
          <p:cNvPr id="3" name="Picture 3"/>
          <p:cNvPicPr>
            <a:picLocks noChangeAspect="1"/>
          </p:cNvPicPr>
          <p:nvPr/>
        </p:nvPicPr>
        <p:blipFill>
          <a:blip r:embed="rId2"/>
          <a:srcRect/>
          <a:stretch>
            <a:fillRect/>
          </a:stretch>
        </p:blipFill>
        <p:spPr>
          <a:xfrm>
            <a:off x="2104282" y="780298"/>
            <a:ext cx="248107" cy="248107"/>
          </a:xfrm>
          <a:prstGeom prst="rect">
            <a:avLst/>
          </a:prstGeom>
        </p:spPr>
      </p:pic>
      <p:pic>
        <p:nvPicPr>
          <p:cNvPr id="4" name="Picture 4"/>
          <p:cNvPicPr>
            <a:picLocks noChangeAspect="1"/>
          </p:cNvPicPr>
          <p:nvPr/>
        </p:nvPicPr>
        <p:blipFill>
          <a:blip r:embed="rId2"/>
          <a:srcRect/>
          <a:stretch>
            <a:fillRect/>
          </a:stretch>
        </p:blipFill>
        <p:spPr>
          <a:xfrm>
            <a:off x="2596934" y="780298"/>
            <a:ext cx="248107" cy="248107"/>
          </a:xfrm>
          <a:prstGeom prst="rect">
            <a:avLst/>
          </a:prstGeom>
        </p:spPr>
      </p:pic>
      <p:pic>
        <p:nvPicPr>
          <p:cNvPr id="5" name="Picture 5"/>
          <p:cNvPicPr>
            <a:picLocks noChangeAspect="1"/>
          </p:cNvPicPr>
          <p:nvPr/>
        </p:nvPicPr>
        <p:blipFill>
          <a:blip r:embed="rId3"/>
          <a:srcRect/>
          <a:stretch>
            <a:fillRect/>
          </a:stretch>
        </p:blipFill>
        <p:spPr>
          <a:xfrm>
            <a:off x="9993230" y="2061096"/>
            <a:ext cx="1765297" cy="1193797"/>
          </a:xfrm>
          <a:prstGeom prst="rect">
            <a:avLst/>
          </a:prstGeom>
        </p:spPr>
      </p:pic>
      <p:pic>
        <p:nvPicPr>
          <p:cNvPr id="6" name="Picture 6"/>
          <p:cNvPicPr>
            <a:picLocks noChangeAspect="1"/>
          </p:cNvPicPr>
          <p:nvPr/>
        </p:nvPicPr>
        <p:blipFill>
          <a:blip r:embed="rId4"/>
          <a:srcRect r="163"/>
          <a:stretch>
            <a:fillRect/>
          </a:stretch>
        </p:blipFill>
        <p:spPr>
          <a:xfrm>
            <a:off x="13568686" y="0"/>
            <a:ext cx="4719314" cy="5807164"/>
          </a:xfrm>
          <a:prstGeom prst="rect">
            <a:avLst/>
          </a:prstGeom>
        </p:spPr>
      </p:pic>
      <p:sp>
        <p:nvSpPr>
          <p:cNvPr id="7" name="TextBox 7"/>
          <p:cNvSpPr txBox="1"/>
          <p:nvPr/>
        </p:nvSpPr>
        <p:spPr>
          <a:xfrm>
            <a:off x="732463" y="3197743"/>
            <a:ext cx="9260767" cy="4546346"/>
          </a:xfrm>
          <a:prstGeom prst="rect">
            <a:avLst/>
          </a:prstGeom>
        </p:spPr>
        <p:txBody>
          <a:bodyPr lIns="0" tIns="0" rIns="0" bIns="0" rtlCol="0" anchor="t">
            <a:spAutoFit/>
          </a:bodyPr>
          <a:lstStyle/>
          <a:p>
            <a:pPr>
              <a:lnSpc>
                <a:spcPts val="4562"/>
              </a:lnSpc>
            </a:pPr>
            <a:r>
              <a:rPr lang="en-US" sz="3258">
                <a:solidFill>
                  <a:srgbClr val="000000"/>
                </a:solidFill>
                <a:latin typeface="Source Sans Pro"/>
              </a:rPr>
              <a:t>Apa yang dimaksud dengan Kualitas Kredit?</a:t>
            </a:r>
          </a:p>
          <a:p>
            <a:pPr>
              <a:lnSpc>
                <a:spcPts val="4562"/>
              </a:lnSpc>
            </a:pPr>
            <a:endParaRPr lang="en-US" sz="3258">
              <a:solidFill>
                <a:srgbClr val="000000"/>
              </a:solidFill>
              <a:latin typeface="Source Sans Pro"/>
            </a:endParaRPr>
          </a:p>
          <a:p>
            <a:pPr algn="l">
              <a:lnSpc>
                <a:spcPts val="4563"/>
              </a:lnSpc>
            </a:pPr>
            <a:r>
              <a:rPr lang="en-US" sz="3259">
                <a:solidFill>
                  <a:srgbClr val="000000"/>
                </a:solidFill>
                <a:latin typeface="Source Sans Pro"/>
              </a:rPr>
              <a:t>Kualitas kredit dari debitur Bank merupakan parameter yang digunakan oleh Otoritas Jasa Keuangan untuk menentukan tingkat kualitas kredit berdasarkan pengelompokkan ketepatan waktu pembayaran tagihan dan jumlah hari tunggakan pembayaran.</a:t>
            </a:r>
          </a:p>
        </p:txBody>
      </p:sp>
      <p:sp>
        <p:nvSpPr>
          <p:cNvPr id="8" name="TextBox 8"/>
          <p:cNvSpPr txBox="1"/>
          <p:nvPr/>
        </p:nvSpPr>
        <p:spPr>
          <a:xfrm>
            <a:off x="3290526" y="596255"/>
            <a:ext cx="1507771" cy="1870075"/>
          </a:xfrm>
          <a:prstGeom prst="rect">
            <a:avLst/>
          </a:prstGeom>
        </p:spPr>
        <p:txBody>
          <a:bodyPr lIns="0" tIns="0" rIns="0" bIns="0" rtlCol="0" anchor="t">
            <a:spAutoFit/>
          </a:bodyPr>
          <a:lstStyle/>
          <a:p>
            <a:pPr algn="l">
              <a:lnSpc>
                <a:spcPts val="13294"/>
              </a:lnSpc>
            </a:pPr>
            <a:r>
              <a:rPr lang="en-US" sz="9496">
                <a:solidFill>
                  <a:srgbClr val="FCC287"/>
                </a:solidFill>
                <a:latin typeface="Poppins Bold Bold"/>
              </a:rPr>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05696" y="780298"/>
            <a:ext cx="248107" cy="248107"/>
          </a:xfrm>
          <a:prstGeom prst="rect">
            <a:avLst/>
          </a:prstGeom>
        </p:spPr>
      </p:pic>
      <p:pic>
        <p:nvPicPr>
          <p:cNvPr id="3" name="Picture 3"/>
          <p:cNvPicPr>
            <a:picLocks noChangeAspect="1"/>
          </p:cNvPicPr>
          <p:nvPr/>
        </p:nvPicPr>
        <p:blipFill>
          <a:blip r:embed="rId2"/>
          <a:srcRect/>
          <a:stretch>
            <a:fillRect/>
          </a:stretch>
        </p:blipFill>
        <p:spPr>
          <a:xfrm>
            <a:off x="2104282" y="780298"/>
            <a:ext cx="248107" cy="248107"/>
          </a:xfrm>
          <a:prstGeom prst="rect">
            <a:avLst/>
          </a:prstGeom>
        </p:spPr>
      </p:pic>
      <p:pic>
        <p:nvPicPr>
          <p:cNvPr id="4" name="Picture 4"/>
          <p:cNvPicPr>
            <a:picLocks noChangeAspect="1"/>
          </p:cNvPicPr>
          <p:nvPr/>
        </p:nvPicPr>
        <p:blipFill>
          <a:blip r:embed="rId2"/>
          <a:srcRect/>
          <a:stretch>
            <a:fillRect/>
          </a:stretch>
        </p:blipFill>
        <p:spPr>
          <a:xfrm>
            <a:off x="2596934" y="780298"/>
            <a:ext cx="248107" cy="248107"/>
          </a:xfrm>
          <a:prstGeom prst="rect">
            <a:avLst/>
          </a:prstGeom>
        </p:spPr>
      </p:pic>
      <p:pic>
        <p:nvPicPr>
          <p:cNvPr id="5" name="Picture 5"/>
          <p:cNvPicPr>
            <a:picLocks noChangeAspect="1"/>
          </p:cNvPicPr>
          <p:nvPr/>
        </p:nvPicPr>
        <p:blipFill>
          <a:blip r:embed="rId3"/>
          <a:srcRect/>
          <a:stretch>
            <a:fillRect/>
          </a:stretch>
        </p:blipFill>
        <p:spPr>
          <a:xfrm>
            <a:off x="11316405" y="2061096"/>
            <a:ext cx="1765297" cy="1193797"/>
          </a:xfrm>
          <a:prstGeom prst="rect">
            <a:avLst/>
          </a:prstGeom>
        </p:spPr>
      </p:pic>
      <p:pic>
        <p:nvPicPr>
          <p:cNvPr id="6" name="Picture 6"/>
          <p:cNvPicPr>
            <a:picLocks noChangeAspect="1"/>
          </p:cNvPicPr>
          <p:nvPr/>
        </p:nvPicPr>
        <p:blipFill>
          <a:blip r:embed="rId4"/>
          <a:srcRect r="163"/>
          <a:stretch>
            <a:fillRect/>
          </a:stretch>
        </p:blipFill>
        <p:spPr>
          <a:xfrm>
            <a:off x="13568686" y="0"/>
            <a:ext cx="4719314" cy="5807164"/>
          </a:xfrm>
          <a:prstGeom prst="rect">
            <a:avLst/>
          </a:prstGeom>
        </p:spPr>
      </p:pic>
      <p:sp>
        <p:nvSpPr>
          <p:cNvPr id="7" name="TextBox 7"/>
          <p:cNvSpPr txBox="1"/>
          <p:nvPr/>
        </p:nvSpPr>
        <p:spPr>
          <a:xfrm>
            <a:off x="732463" y="2600844"/>
            <a:ext cx="10098167" cy="7403846"/>
          </a:xfrm>
          <a:prstGeom prst="rect">
            <a:avLst/>
          </a:prstGeom>
        </p:spPr>
        <p:txBody>
          <a:bodyPr lIns="0" tIns="0" rIns="0" bIns="0" rtlCol="0" anchor="t">
            <a:spAutoFit/>
          </a:bodyPr>
          <a:lstStyle/>
          <a:p>
            <a:pPr>
              <a:lnSpc>
                <a:spcPts val="4562"/>
              </a:lnSpc>
            </a:pPr>
            <a:r>
              <a:rPr lang="en-US" sz="3258">
                <a:solidFill>
                  <a:srgbClr val="000000"/>
                </a:solidFill>
                <a:latin typeface="Source Sans Pro"/>
              </a:rPr>
              <a:t>Kualitas kredit terdiri atas 5 kategori </a:t>
            </a:r>
          </a:p>
          <a:p>
            <a:pPr>
              <a:lnSpc>
                <a:spcPts val="4562"/>
              </a:lnSpc>
            </a:pPr>
            <a:r>
              <a:rPr lang="en-US" sz="3258">
                <a:solidFill>
                  <a:srgbClr val="000000"/>
                </a:solidFill>
                <a:latin typeface="Source Sans Pro"/>
              </a:rPr>
              <a:t>dikenal dengan sebutan kolektibilitas. </a:t>
            </a:r>
          </a:p>
          <a:p>
            <a:pPr>
              <a:lnSpc>
                <a:spcPts val="4562"/>
              </a:lnSpc>
            </a:pPr>
            <a:endParaRPr lang="en-US" sz="3258">
              <a:solidFill>
                <a:srgbClr val="000000"/>
              </a:solidFill>
              <a:latin typeface="Source Sans Pro"/>
            </a:endParaRPr>
          </a:p>
          <a:p>
            <a:pPr>
              <a:lnSpc>
                <a:spcPts val="4562"/>
              </a:lnSpc>
            </a:pPr>
            <a:r>
              <a:rPr lang="en-US" sz="3258">
                <a:solidFill>
                  <a:srgbClr val="000000"/>
                </a:solidFill>
                <a:latin typeface="Source Sans Pro"/>
              </a:rPr>
              <a:t>Kolektibilitas terbaik diberi angka </a:t>
            </a:r>
          </a:p>
          <a:p>
            <a:pPr>
              <a:lnSpc>
                <a:spcPts val="4562"/>
              </a:lnSpc>
            </a:pPr>
            <a:endParaRPr lang="en-US" sz="3258">
              <a:solidFill>
                <a:srgbClr val="000000"/>
              </a:solidFill>
              <a:latin typeface="Source Sans Pro"/>
            </a:endParaRPr>
          </a:p>
          <a:p>
            <a:pPr>
              <a:lnSpc>
                <a:spcPts val="4562"/>
              </a:lnSpc>
            </a:pPr>
            <a:r>
              <a:rPr lang="en-US" sz="3258">
                <a:solidFill>
                  <a:srgbClr val="000000"/>
                </a:solidFill>
                <a:latin typeface="Source Sans Pro"/>
              </a:rPr>
              <a:t>1: kredit lancar. Kemudian berturut-turut menurunnya kolektibilitas menjadi kategori: </a:t>
            </a:r>
          </a:p>
          <a:p>
            <a:pPr>
              <a:lnSpc>
                <a:spcPts val="4562"/>
              </a:lnSpc>
            </a:pPr>
            <a:r>
              <a:rPr lang="en-US" sz="3258">
                <a:solidFill>
                  <a:srgbClr val="000000"/>
                </a:solidFill>
                <a:latin typeface="Source Sans Pro"/>
              </a:rPr>
              <a:t>2 (Dalam Perhatian Khusus), </a:t>
            </a:r>
          </a:p>
          <a:p>
            <a:pPr>
              <a:lnSpc>
                <a:spcPts val="4562"/>
              </a:lnSpc>
            </a:pPr>
            <a:r>
              <a:rPr lang="en-US" sz="3258">
                <a:solidFill>
                  <a:srgbClr val="000000"/>
                </a:solidFill>
                <a:latin typeface="Source Sans Pro"/>
              </a:rPr>
              <a:t>3 (Kurang Lancar), </a:t>
            </a:r>
          </a:p>
          <a:p>
            <a:pPr>
              <a:lnSpc>
                <a:spcPts val="4562"/>
              </a:lnSpc>
            </a:pPr>
            <a:r>
              <a:rPr lang="en-US" sz="3258">
                <a:solidFill>
                  <a:srgbClr val="000000"/>
                </a:solidFill>
                <a:latin typeface="Source Sans Pro"/>
              </a:rPr>
              <a:t>4 (Diragukan) </a:t>
            </a:r>
          </a:p>
          <a:p>
            <a:pPr>
              <a:lnSpc>
                <a:spcPts val="4562"/>
              </a:lnSpc>
            </a:pPr>
            <a:r>
              <a:rPr lang="en-US" sz="3258">
                <a:solidFill>
                  <a:srgbClr val="000000"/>
                </a:solidFill>
                <a:latin typeface="Source Sans Pro"/>
              </a:rPr>
              <a:t>5 (Macet). </a:t>
            </a:r>
          </a:p>
          <a:p>
            <a:pPr>
              <a:lnSpc>
                <a:spcPts val="4562"/>
              </a:lnSpc>
            </a:pPr>
            <a:endParaRPr lang="en-US" sz="3258">
              <a:solidFill>
                <a:srgbClr val="000000"/>
              </a:solidFill>
              <a:latin typeface="Source Sans Pro"/>
            </a:endParaRPr>
          </a:p>
          <a:p>
            <a:pPr algn="l">
              <a:lnSpc>
                <a:spcPts val="4563"/>
              </a:lnSpc>
            </a:pPr>
            <a:endParaRPr lang="en-US" sz="3258">
              <a:solidFill>
                <a:srgbClr val="000000"/>
              </a:solidFill>
              <a:latin typeface="Source Sans Pro"/>
            </a:endParaRPr>
          </a:p>
        </p:txBody>
      </p:sp>
      <p:sp>
        <p:nvSpPr>
          <p:cNvPr id="8" name="TextBox 8"/>
          <p:cNvSpPr txBox="1"/>
          <p:nvPr/>
        </p:nvSpPr>
        <p:spPr>
          <a:xfrm>
            <a:off x="3290526" y="596255"/>
            <a:ext cx="1475022" cy="1870076"/>
          </a:xfrm>
          <a:prstGeom prst="rect">
            <a:avLst/>
          </a:prstGeom>
        </p:spPr>
        <p:txBody>
          <a:bodyPr lIns="0" tIns="0" rIns="0" bIns="0" rtlCol="0" anchor="t">
            <a:spAutoFit/>
          </a:bodyPr>
          <a:lstStyle/>
          <a:p>
            <a:pPr algn="l">
              <a:lnSpc>
                <a:spcPts val="13294"/>
              </a:lnSpc>
            </a:pPr>
            <a:r>
              <a:rPr lang="en-US" sz="9496">
                <a:solidFill>
                  <a:srgbClr val="FCC287"/>
                </a:solidFill>
                <a:latin typeface="Poppins Bold Bold"/>
              </a:rPr>
              <a:t>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05696" y="780298"/>
            <a:ext cx="248107" cy="248107"/>
          </a:xfrm>
          <a:prstGeom prst="rect">
            <a:avLst/>
          </a:prstGeom>
        </p:spPr>
      </p:pic>
      <p:pic>
        <p:nvPicPr>
          <p:cNvPr id="3" name="Picture 3"/>
          <p:cNvPicPr>
            <a:picLocks noChangeAspect="1"/>
          </p:cNvPicPr>
          <p:nvPr/>
        </p:nvPicPr>
        <p:blipFill>
          <a:blip r:embed="rId2"/>
          <a:srcRect/>
          <a:stretch>
            <a:fillRect/>
          </a:stretch>
        </p:blipFill>
        <p:spPr>
          <a:xfrm>
            <a:off x="2104282" y="780298"/>
            <a:ext cx="248107" cy="248107"/>
          </a:xfrm>
          <a:prstGeom prst="rect">
            <a:avLst/>
          </a:prstGeom>
        </p:spPr>
      </p:pic>
      <p:pic>
        <p:nvPicPr>
          <p:cNvPr id="4" name="Picture 4"/>
          <p:cNvPicPr>
            <a:picLocks noChangeAspect="1"/>
          </p:cNvPicPr>
          <p:nvPr/>
        </p:nvPicPr>
        <p:blipFill>
          <a:blip r:embed="rId2"/>
          <a:srcRect/>
          <a:stretch>
            <a:fillRect/>
          </a:stretch>
        </p:blipFill>
        <p:spPr>
          <a:xfrm>
            <a:off x="2596934" y="780298"/>
            <a:ext cx="248107" cy="248107"/>
          </a:xfrm>
          <a:prstGeom prst="rect">
            <a:avLst/>
          </a:prstGeom>
        </p:spPr>
      </p:pic>
      <p:pic>
        <p:nvPicPr>
          <p:cNvPr id="5" name="Picture 5"/>
          <p:cNvPicPr>
            <a:picLocks noChangeAspect="1"/>
          </p:cNvPicPr>
          <p:nvPr/>
        </p:nvPicPr>
        <p:blipFill>
          <a:blip r:embed="rId3"/>
          <a:srcRect/>
          <a:stretch>
            <a:fillRect/>
          </a:stretch>
        </p:blipFill>
        <p:spPr>
          <a:xfrm>
            <a:off x="9993230" y="2061096"/>
            <a:ext cx="1765297" cy="1193797"/>
          </a:xfrm>
          <a:prstGeom prst="rect">
            <a:avLst/>
          </a:prstGeom>
        </p:spPr>
      </p:pic>
      <p:pic>
        <p:nvPicPr>
          <p:cNvPr id="6" name="Picture 6"/>
          <p:cNvPicPr>
            <a:picLocks noChangeAspect="1"/>
          </p:cNvPicPr>
          <p:nvPr/>
        </p:nvPicPr>
        <p:blipFill>
          <a:blip r:embed="rId4"/>
          <a:srcRect r="163"/>
          <a:stretch>
            <a:fillRect/>
          </a:stretch>
        </p:blipFill>
        <p:spPr>
          <a:xfrm>
            <a:off x="13568686" y="0"/>
            <a:ext cx="4719314" cy="5807164"/>
          </a:xfrm>
          <a:prstGeom prst="rect">
            <a:avLst/>
          </a:prstGeom>
        </p:spPr>
      </p:pic>
      <p:sp>
        <p:nvSpPr>
          <p:cNvPr id="7" name="TextBox 7"/>
          <p:cNvSpPr txBox="1"/>
          <p:nvPr/>
        </p:nvSpPr>
        <p:spPr>
          <a:xfrm>
            <a:off x="1028700" y="3983375"/>
            <a:ext cx="8890873" cy="3599953"/>
          </a:xfrm>
          <a:prstGeom prst="rect">
            <a:avLst/>
          </a:prstGeom>
        </p:spPr>
        <p:txBody>
          <a:bodyPr lIns="0" tIns="0" rIns="0" bIns="0" rtlCol="0" anchor="t">
            <a:spAutoFit/>
          </a:bodyPr>
          <a:lstStyle/>
          <a:p>
            <a:pPr>
              <a:lnSpc>
                <a:spcPts val="4137"/>
              </a:lnSpc>
            </a:pPr>
            <a:endParaRPr/>
          </a:p>
          <a:p>
            <a:pPr>
              <a:lnSpc>
                <a:spcPts val="4137"/>
              </a:lnSpc>
            </a:pPr>
            <a:r>
              <a:rPr lang="en-US" sz="2955">
                <a:solidFill>
                  <a:srgbClr val="000000"/>
                </a:solidFill>
                <a:latin typeface="Source Sans Pro"/>
              </a:rPr>
              <a:t>Kredit dengan koletibilitas 1 dan 2 dimasukkan sebagai kredit lancar. </a:t>
            </a:r>
          </a:p>
          <a:p>
            <a:pPr>
              <a:lnSpc>
                <a:spcPts val="4137"/>
              </a:lnSpc>
            </a:pPr>
            <a:endParaRPr lang="en-US" sz="2955">
              <a:solidFill>
                <a:srgbClr val="000000"/>
              </a:solidFill>
              <a:latin typeface="Source Sans Pro"/>
            </a:endParaRPr>
          </a:p>
          <a:p>
            <a:pPr algn="l">
              <a:lnSpc>
                <a:spcPts val="4137"/>
              </a:lnSpc>
            </a:pPr>
            <a:r>
              <a:rPr lang="en-US" sz="2955">
                <a:solidFill>
                  <a:srgbClr val="000000"/>
                </a:solidFill>
                <a:latin typeface="Source Sans Pro"/>
              </a:rPr>
              <a:t>Sedangkan, kredit dengan kolektibilitas 3 sampai dengan 5 dikategorikan sebagai kredit bermasalah atau Non Performing Loan (NPL).</a:t>
            </a:r>
          </a:p>
        </p:txBody>
      </p:sp>
      <p:sp>
        <p:nvSpPr>
          <p:cNvPr id="8" name="TextBox 8"/>
          <p:cNvSpPr txBox="1"/>
          <p:nvPr/>
        </p:nvSpPr>
        <p:spPr>
          <a:xfrm>
            <a:off x="3290526" y="476333"/>
            <a:ext cx="2043474" cy="1620187"/>
          </a:xfrm>
          <a:prstGeom prst="rect">
            <a:avLst/>
          </a:prstGeom>
        </p:spPr>
        <p:txBody>
          <a:bodyPr wrap="square" lIns="0" tIns="0" rIns="0" bIns="0" rtlCol="0" anchor="t">
            <a:spAutoFit/>
          </a:bodyPr>
          <a:lstStyle/>
          <a:p>
            <a:pPr algn="l">
              <a:lnSpc>
                <a:spcPts val="13294"/>
              </a:lnSpc>
            </a:pPr>
            <a:r>
              <a:rPr lang="en-US" sz="9496" dirty="0">
                <a:solidFill>
                  <a:srgbClr val="FCC287"/>
                </a:solidFill>
                <a:latin typeface="Poppins Bold Bold"/>
              </a:rPr>
              <a:t>03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05696" y="780298"/>
            <a:ext cx="248107" cy="248107"/>
          </a:xfrm>
          <a:prstGeom prst="rect">
            <a:avLst/>
          </a:prstGeom>
        </p:spPr>
      </p:pic>
      <p:pic>
        <p:nvPicPr>
          <p:cNvPr id="3" name="Picture 3"/>
          <p:cNvPicPr>
            <a:picLocks noChangeAspect="1"/>
          </p:cNvPicPr>
          <p:nvPr/>
        </p:nvPicPr>
        <p:blipFill>
          <a:blip r:embed="rId2"/>
          <a:srcRect/>
          <a:stretch>
            <a:fillRect/>
          </a:stretch>
        </p:blipFill>
        <p:spPr>
          <a:xfrm>
            <a:off x="2104282" y="780298"/>
            <a:ext cx="248107" cy="248107"/>
          </a:xfrm>
          <a:prstGeom prst="rect">
            <a:avLst/>
          </a:prstGeom>
        </p:spPr>
      </p:pic>
      <p:pic>
        <p:nvPicPr>
          <p:cNvPr id="4" name="Picture 4"/>
          <p:cNvPicPr>
            <a:picLocks noChangeAspect="1"/>
          </p:cNvPicPr>
          <p:nvPr/>
        </p:nvPicPr>
        <p:blipFill>
          <a:blip r:embed="rId2"/>
          <a:srcRect/>
          <a:stretch>
            <a:fillRect/>
          </a:stretch>
        </p:blipFill>
        <p:spPr>
          <a:xfrm>
            <a:off x="2596934" y="780298"/>
            <a:ext cx="248107" cy="248107"/>
          </a:xfrm>
          <a:prstGeom prst="rect">
            <a:avLst/>
          </a:prstGeom>
        </p:spPr>
      </p:pic>
      <p:pic>
        <p:nvPicPr>
          <p:cNvPr id="5" name="Picture 5"/>
          <p:cNvPicPr>
            <a:picLocks noChangeAspect="1"/>
          </p:cNvPicPr>
          <p:nvPr/>
        </p:nvPicPr>
        <p:blipFill>
          <a:blip r:embed="rId3"/>
          <a:srcRect/>
          <a:stretch>
            <a:fillRect/>
          </a:stretch>
        </p:blipFill>
        <p:spPr>
          <a:xfrm>
            <a:off x="9993230" y="2061096"/>
            <a:ext cx="1765297" cy="1193797"/>
          </a:xfrm>
          <a:prstGeom prst="rect">
            <a:avLst/>
          </a:prstGeom>
        </p:spPr>
      </p:pic>
      <p:pic>
        <p:nvPicPr>
          <p:cNvPr id="6" name="Picture 6"/>
          <p:cNvPicPr>
            <a:picLocks noChangeAspect="1"/>
          </p:cNvPicPr>
          <p:nvPr/>
        </p:nvPicPr>
        <p:blipFill>
          <a:blip r:embed="rId4"/>
          <a:srcRect r="163"/>
          <a:stretch>
            <a:fillRect/>
          </a:stretch>
        </p:blipFill>
        <p:spPr>
          <a:xfrm>
            <a:off x="13568686" y="0"/>
            <a:ext cx="4719314" cy="5807164"/>
          </a:xfrm>
          <a:prstGeom prst="rect">
            <a:avLst/>
          </a:prstGeom>
        </p:spPr>
      </p:pic>
      <p:sp>
        <p:nvSpPr>
          <p:cNvPr id="7" name="TextBox 7"/>
          <p:cNvSpPr txBox="1"/>
          <p:nvPr/>
        </p:nvSpPr>
        <p:spPr>
          <a:xfrm>
            <a:off x="983091" y="3487709"/>
            <a:ext cx="9010139" cy="3974846"/>
          </a:xfrm>
          <a:prstGeom prst="rect">
            <a:avLst/>
          </a:prstGeom>
        </p:spPr>
        <p:txBody>
          <a:bodyPr lIns="0" tIns="0" rIns="0" bIns="0" rtlCol="0" anchor="t">
            <a:spAutoFit/>
          </a:bodyPr>
          <a:lstStyle/>
          <a:p>
            <a:pPr>
              <a:lnSpc>
                <a:spcPts val="4562"/>
              </a:lnSpc>
            </a:pPr>
            <a:r>
              <a:rPr lang="en-US" sz="3258">
                <a:solidFill>
                  <a:srgbClr val="000000"/>
                </a:solidFill>
                <a:latin typeface="Source Sans Pro"/>
              </a:rPr>
              <a:t>Adapun saat ini ada 5 jenis kualitas kredit yaitu</a:t>
            </a:r>
          </a:p>
          <a:p>
            <a:pPr>
              <a:lnSpc>
                <a:spcPts val="4562"/>
              </a:lnSpc>
            </a:pPr>
            <a:endParaRPr lang="en-US" sz="3258">
              <a:solidFill>
                <a:srgbClr val="000000"/>
              </a:solidFill>
              <a:latin typeface="Source Sans Pro"/>
            </a:endParaRPr>
          </a:p>
          <a:p>
            <a:pPr algn="l">
              <a:lnSpc>
                <a:spcPts val="4563"/>
              </a:lnSpc>
            </a:pPr>
            <a:r>
              <a:rPr lang="en-US" sz="3259">
                <a:solidFill>
                  <a:srgbClr val="000000"/>
                </a:solidFill>
                <a:latin typeface="Source Sans Pro"/>
              </a:rPr>
              <a:t>Kualitas Kredit Lancar adalah Rekening Kartu dengan pembayaran tagihan yang telah memenuhi atau lebih dari Total Pembayaran Minimum yang dibayarkan dan telah diterima Bank pada atau sebelum Tanggal Jatuh Tempo.</a:t>
            </a:r>
          </a:p>
        </p:txBody>
      </p:sp>
      <p:sp>
        <p:nvSpPr>
          <p:cNvPr id="8" name="TextBox 8"/>
          <p:cNvSpPr txBox="1"/>
          <p:nvPr/>
        </p:nvSpPr>
        <p:spPr>
          <a:xfrm>
            <a:off x="3290526" y="596255"/>
            <a:ext cx="1784591" cy="1892381"/>
          </a:xfrm>
          <a:prstGeom prst="rect">
            <a:avLst/>
          </a:prstGeom>
        </p:spPr>
        <p:txBody>
          <a:bodyPr lIns="0" tIns="0" rIns="0" bIns="0" rtlCol="0" anchor="t">
            <a:spAutoFit/>
          </a:bodyPr>
          <a:lstStyle/>
          <a:p>
            <a:pPr algn="l">
              <a:lnSpc>
                <a:spcPts val="13294"/>
              </a:lnSpc>
            </a:pPr>
            <a:r>
              <a:rPr lang="en-US" sz="9496">
                <a:solidFill>
                  <a:srgbClr val="FCC287"/>
                </a:solidFill>
                <a:latin typeface="Poppins Bold Bold"/>
              </a:rPr>
              <a:t>04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05696" y="780298"/>
            <a:ext cx="248107" cy="248107"/>
          </a:xfrm>
          <a:prstGeom prst="rect">
            <a:avLst/>
          </a:prstGeom>
        </p:spPr>
      </p:pic>
      <p:pic>
        <p:nvPicPr>
          <p:cNvPr id="3" name="Picture 3"/>
          <p:cNvPicPr>
            <a:picLocks noChangeAspect="1"/>
          </p:cNvPicPr>
          <p:nvPr/>
        </p:nvPicPr>
        <p:blipFill>
          <a:blip r:embed="rId2"/>
          <a:srcRect/>
          <a:stretch>
            <a:fillRect/>
          </a:stretch>
        </p:blipFill>
        <p:spPr>
          <a:xfrm>
            <a:off x="2104282" y="780298"/>
            <a:ext cx="248107" cy="248107"/>
          </a:xfrm>
          <a:prstGeom prst="rect">
            <a:avLst/>
          </a:prstGeom>
        </p:spPr>
      </p:pic>
      <p:pic>
        <p:nvPicPr>
          <p:cNvPr id="4" name="Picture 4"/>
          <p:cNvPicPr>
            <a:picLocks noChangeAspect="1"/>
          </p:cNvPicPr>
          <p:nvPr/>
        </p:nvPicPr>
        <p:blipFill>
          <a:blip r:embed="rId2"/>
          <a:srcRect/>
          <a:stretch>
            <a:fillRect/>
          </a:stretch>
        </p:blipFill>
        <p:spPr>
          <a:xfrm>
            <a:off x="2596934" y="780298"/>
            <a:ext cx="248107" cy="248107"/>
          </a:xfrm>
          <a:prstGeom prst="rect">
            <a:avLst/>
          </a:prstGeom>
        </p:spPr>
      </p:pic>
      <p:pic>
        <p:nvPicPr>
          <p:cNvPr id="5" name="Picture 5"/>
          <p:cNvPicPr>
            <a:picLocks noChangeAspect="1"/>
          </p:cNvPicPr>
          <p:nvPr/>
        </p:nvPicPr>
        <p:blipFill>
          <a:blip r:embed="rId3"/>
          <a:srcRect/>
          <a:stretch>
            <a:fillRect/>
          </a:stretch>
        </p:blipFill>
        <p:spPr>
          <a:xfrm>
            <a:off x="9993230" y="2061096"/>
            <a:ext cx="1765297" cy="1193797"/>
          </a:xfrm>
          <a:prstGeom prst="rect">
            <a:avLst/>
          </a:prstGeom>
        </p:spPr>
      </p:pic>
      <p:pic>
        <p:nvPicPr>
          <p:cNvPr id="6" name="Picture 6"/>
          <p:cNvPicPr>
            <a:picLocks noChangeAspect="1"/>
          </p:cNvPicPr>
          <p:nvPr/>
        </p:nvPicPr>
        <p:blipFill>
          <a:blip r:embed="rId4"/>
          <a:srcRect r="163"/>
          <a:stretch>
            <a:fillRect/>
          </a:stretch>
        </p:blipFill>
        <p:spPr>
          <a:xfrm>
            <a:off x="13568686" y="0"/>
            <a:ext cx="4719314" cy="5807164"/>
          </a:xfrm>
          <a:prstGeom prst="rect">
            <a:avLst/>
          </a:prstGeom>
        </p:spPr>
      </p:pic>
      <p:sp>
        <p:nvSpPr>
          <p:cNvPr id="7" name="TextBox 7"/>
          <p:cNvSpPr txBox="1"/>
          <p:nvPr/>
        </p:nvSpPr>
        <p:spPr>
          <a:xfrm>
            <a:off x="1028700" y="3791166"/>
            <a:ext cx="9260767" cy="3974846"/>
          </a:xfrm>
          <a:prstGeom prst="rect">
            <a:avLst/>
          </a:prstGeom>
        </p:spPr>
        <p:txBody>
          <a:bodyPr lIns="0" tIns="0" rIns="0" bIns="0" rtlCol="0" anchor="t">
            <a:spAutoFit/>
          </a:bodyPr>
          <a:lstStyle/>
          <a:p>
            <a:pPr>
              <a:lnSpc>
                <a:spcPts val="4562"/>
              </a:lnSpc>
            </a:pPr>
            <a:r>
              <a:rPr lang="en-US" sz="3258">
                <a:solidFill>
                  <a:srgbClr val="000000"/>
                </a:solidFill>
                <a:latin typeface="Source Sans Pro"/>
              </a:rPr>
              <a:t>Kualitas Kredit Dalam Perhatian Khusus adalah Rekening Kartu dengan pembayaran tagihan menunggak 1 hari sampai dengan 90 hari kalender.</a:t>
            </a:r>
          </a:p>
          <a:p>
            <a:pPr>
              <a:lnSpc>
                <a:spcPts val="4562"/>
              </a:lnSpc>
            </a:pPr>
            <a:endParaRPr lang="en-US" sz="3258">
              <a:solidFill>
                <a:srgbClr val="000000"/>
              </a:solidFill>
              <a:latin typeface="Source Sans Pro"/>
            </a:endParaRPr>
          </a:p>
          <a:p>
            <a:pPr algn="l">
              <a:lnSpc>
                <a:spcPts val="4563"/>
              </a:lnSpc>
            </a:pPr>
            <a:r>
              <a:rPr lang="en-US" sz="3259">
                <a:solidFill>
                  <a:srgbClr val="000000"/>
                </a:solidFill>
                <a:latin typeface="Source Sans Pro"/>
              </a:rPr>
              <a:t>Kualitas Kredit Kurang Lancar adalah Rekening Kartu dengan pembayaran tagihan menunggak 91 hari sampai dengan 120 hari kalender.</a:t>
            </a:r>
          </a:p>
        </p:txBody>
      </p:sp>
      <p:sp>
        <p:nvSpPr>
          <p:cNvPr id="8" name="TextBox 8"/>
          <p:cNvSpPr txBox="1"/>
          <p:nvPr/>
        </p:nvSpPr>
        <p:spPr>
          <a:xfrm>
            <a:off x="3290526" y="596255"/>
            <a:ext cx="1701223" cy="1892381"/>
          </a:xfrm>
          <a:prstGeom prst="rect">
            <a:avLst/>
          </a:prstGeom>
        </p:spPr>
        <p:txBody>
          <a:bodyPr lIns="0" tIns="0" rIns="0" bIns="0" rtlCol="0" anchor="t">
            <a:spAutoFit/>
          </a:bodyPr>
          <a:lstStyle/>
          <a:p>
            <a:pPr algn="l">
              <a:lnSpc>
                <a:spcPts val="13294"/>
              </a:lnSpc>
            </a:pPr>
            <a:r>
              <a:rPr lang="en-US" sz="9496">
                <a:solidFill>
                  <a:srgbClr val="FCC287"/>
                </a:solidFill>
                <a:latin typeface="Poppins Bold Bold"/>
              </a:rPr>
              <a:t>05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05696" y="780298"/>
            <a:ext cx="248107" cy="248107"/>
          </a:xfrm>
          <a:prstGeom prst="rect">
            <a:avLst/>
          </a:prstGeom>
        </p:spPr>
      </p:pic>
      <p:pic>
        <p:nvPicPr>
          <p:cNvPr id="3" name="Picture 3"/>
          <p:cNvPicPr>
            <a:picLocks noChangeAspect="1"/>
          </p:cNvPicPr>
          <p:nvPr/>
        </p:nvPicPr>
        <p:blipFill>
          <a:blip r:embed="rId2"/>
          <a:srcRect/>
          <a:stretch>
            <a:fillRect/>
          </a:stretch>
        </p:blipFill>
        <p:spPr>
          <a:xfrm>
            <a:off x="2104282" y="780298"/>
            <a:ext cx="248107" cy="248107"/>
          </a:xfrm>
          <a:prstGeom prst="rect">
            <a:avLst/>
          </a:prstGeom>
        </p:spPr>
      </p:pic>
      <p:pic>
        <p:nvPicPr>
          <p:cNvPr id="4" name="Picture 4"/>
          <p:cNvPicPr>
            <a:picLocks noChangeAspect="1"/>
          </p:cNvPicPr>
          <p:nvPr/>
        </p:nvPicPr>
        <p:blipFill>
          <a:blip r:embed="rId2"/>
          <a:srcRect/>
          <a:stretch>
            <a:fillRect/>
          </a:stretch>
        </p:blipFill>
        <p:spPr>
          <a:xfrm>
            <a:off x="2596934" y="780298"/>
            <a:ext cx="248107" cy="248107"/>
          </a:xfrm>
          <a:prstGeom prst="rect">
            <a:avLst/>
          </a:prstGeom>
        </p:spPr>
      </p:pic>
      <p:pic>
        <p:nvPicPr>
          <p:cNvPr id="5" name="Picture 5"/>
          <p:cNvPicPr>
            <a:picLocks noChangeAspect="1"/>
          </p:cNvPicPr>
          <p:nvPr/>
        </p:nvPicPr>
        <p:blipFill>
          <a:blip r:embed="rId3"/>
          <a:srcRect/>
          <a:stretch>
            <a:fillRect/>
          </a:stretch>
        </p:blipFill>
        <p:spPr>
          <a:xfrm>
            <a:off x="9993230" y="2061096"/>
            <a:ext cx="1765297" cy="1193797"/>
          </a:xfrm>
          <a:prstGeom prst="rect">
            <a:avLst/>
          </a:prstGeom>
        </p:spPr>
      </p:pic>
      <p:pic>
        <p:nvPicPr>
          <p:cNvPr id="6" name="Picture 6"/>
          <p:cNvPicPr>
            <a:picLocks noChangeAspect="1"/>
          </p:cNvPicPr>
          <p:nvPr/>
        </p:nvPicPr>
        <p:blipFill>
          <a:blip r:embed="rId4"/>
          <a:srcRect r="163"/>
          <a:stretch>
            <a:fillRect/>
          </a:stretch>
        </p:blipFill>
        <p:spPr>
          <a:xfrm>
            <a:off x="13568686" y="0"/>
            <a:ext cx="4719314" cy="5807164"/>
          </a:xfrm>
          <a:prstGeom prst="rect">
            <a:avLst/>
          </a:prstGeom>
        </p:spPr>
      </p:pic>
      <p:sp>
        <p:nvSpPr>
          <p:cNvPr id="7" name="TextBox 7"/>
          <p:cNvSpPr txBox="1"/>
          <p:nvPr/>
        </p:nvSpPr>
        <p:spPr>
          <a:xfrm>
            <a:off x="1028700" y="3791166"/>
            <a:ext cx="9260767" cy="3974846"/>
          </a:xfrm>
          <a:prstGeom prst="rect">
            <a:avLst/>
          </a:prstGeom>
        </p:spPr>
        <p:txBody>
          <a:bodyPr lIns="0" tIns="0" rIns="0" bIns="0" rtlCol="0" anchor="t">
            <a:spAutoFit/>
          </a:bodyPr>
          <a:lstStyle/>
          <a:p>
            <a:pPr>
              <a:lnSpc>
                <a:spcPts val="4562"/>
              </a:lnSpc>
            </a:pPr>
            <a:r>
              <a:rPr lang="en-US" sz="3258">
                <a:solidFill>
                  <a:srgbClr val="000000"/>
                </a:solidFill>
                <a:latin typeface="Source Sans Pro"/>
              </a:rPr>
              <a:t>Kualitas Kredit Diragukan adalah Rekening Kartu dengan pembayaran tagihan menunggak 121 hari sampai dengan 180 hari kalender.</a:t>
            </a:r>
          </a:p>
          <a:p>
            <a:pPr>
              <a:lnSpc>
                <a:spcPts val="4562"/>
              </a:lnSpc>
            </a:pPr>
            <a:endParaRPr lang="en-US" sz="3258">
              <a:solidFill>
                <a:srgbClr val="000000"/>
              </a:solidFill>
              <a:latin typeface="Source Sans Pro"/>
            </a:endParaRPr>
          </a:p>
          <a:p>
            <a:pPr algn="l">
              <a:lnSpc>
                <a:spcPts val="4563"/>
              </a:lnSpc>
            </a:pPr>
            <a:r>
              <a:rPr lang="en-US" sz="3259">
                <a:solidFill>
                  <a:srgbClr val="000000"/>
                </a:solidFill>
                <a:latin typeface="Source Sans Pro"/>
              </a:rPr>
              <a:t>Kualitas Kredit Macet adalah Rekening Kartu dengan pembayaran tagihan menunggak lebih dari 180 hari kalender</a:t>
            </a:r>
          </a:p>
        </p:txBody>
      </p:sp>
      <p:sp>
        <p:nvSpPr>
          <p:cNvPr id="8" name="TextBox 8"/>
          <p:cNvSpPr txBox="1"/>
          <p:nvPr/>
        </p:nvSpPr>
        <p:spPr>
          <a:xfrm>
            <a:off x="3290526" y="596255"/>
            <a:ext cx="1840510" cy="1892381"/>
          </a:xfrm>
          <a:prstGeom prst="rect">
            <a:avLst/>
          </a:prstGeom>
        </p:spPr>
        <p:txBody>
          <a:bodyPr lIns="0" tIns="0" rIns="0" bIns="0" rtlCol="0" anchor="t">
            <a:spAutoFit/>
          </a:bodyPr>
          <a:lstStyle/>
          <a:p>
            <a:pPr algn="l">
              <a:lnSpc>
                <a:spcPts val="13294"/>
              </a:lnSpc>
            </a:pPr>
            <a:r>
              <a:rPr lang="en-US" sz="9496">
                <a:solidFill>
                  <a:srgbClr val="FCC287"/>
                </a:solidFill>
                <a:latin typeface="Poppins Bold Bold"/>
              </a:rPr>
              <a:t>06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347035" y="1685192"/>
            <a:ext cx="248107" cy="248107"/>
          </a:xfrm>
          <a:prstGeom prst="rect">
            <a:avLst/>
          </a:prstGeom>
        </p:spPr>
      </p:pic>
      <p:pic>
        <p:nvPicPr>
          <p:cNvPr id="3" name="Picture 3"/>
          <p:cNvPicPr>
            <a:picLocks noChangeAspect="1"/>
          </p:cNvPicPr>
          <p:nvPr/>
        </p:nvPicPr>
        <p:blipFill>
          <a:blip r:embed="rId2"/>
          <a:srcRect/>
          <a:stretch>
            <a:fillRect/>
          </a:stretch>
        </p:blipFill>
        <p:spPr>
          <a:xfrm>
            <a:off x="9845621" y="1685192"/>
            <a:ext cx="248107" cy="248107"/>
          </a:xfrm>
          <a:prstGeom prst="rect">
            <a:avLst/>
          </a:prstGeom>
        </p:spPr>
      </p:pic>
      <p:pic>
        <p:nvPicPr>
          <p:cNvPr id="4" name="Picture 4"/>
          <p:cNvPicPr>
            <a:picLocks noChangeAspect="1"/>
          </p:cNvPicPr>
          <p:nvPr/>
        </p:nvPicPr>
        <p:blipFill>
          <a:blip r:embed="rId2"/>
          <a:srcRect/>
          <a:stretch>
            <a:fillRect/>
          </a:stretch>
        </p:blipFill>
        <p:spPr>
          <a:xfrm>
            <a:off x="10338264" y="1685192"/>
            <a:ext cx="248107" cy="248107"/>
          </a:xfrm>
          <a:prstGeom prst="rect">
            <a:avLst/>
          </a:prstGeom>
        </p:spPr>
      </p:pic>
      <p:pic>
        <p:nvPicPr>
          <p:cNvPr id="5" name="Picture 5"/>
          <p:cNvPicPr>
            <a:picLocks noChangeAspect="1"/>
          </p:cNvPicPr>
          <p:nvPr/>
        </p:nvPicPr>
        <p:blipFill>
          <a:blip r:embed="rId3"/>
          <a:srcRect b="25"/>
          <a:stretch>
            <a:fillRect/>
          </a:stretch>
        </p:blipFill>
        <p:spPr>
          <a:xfrm>
            <a:off x="15290235" y="9563148"/>
            <a:ext cx="2997765" cy="723852"/>
          </a:xfrm>
          <a:prstGeom prst="rect">
            <a:avLst/>
          </a:prstGeom>
        </p:spPr>
      </p:pic>
      <p:grpSp>
        <p:nvGrpSpPr>
          <p:cNvPr id="6" name="Group 6"/>
          <p:cNvGrpSpPr/>
          <p:nvPr/>
        </p:nvGrpSpPr>
        <p:grpSpPr>
          <a:xfrm>
            <a:off x="1543050" y="0"/>
            <a:ext cx="5781675" cy="8429625"/>
            <a:chOff x="0" y="0"/>
            <a:chExt cx="7708900" cy="11239500"/>
          </a:xfrm>
        </p:grpSpPr>
        <p:sp>
          <p:nvSpPr>
            <p:cNvPr id="7" name="Freeform 7"/>
            <p:cNvSpPr/>
            <p:nvPr/>
          </p:nvSpPr>
          <p:spPr>
            <a:xfrm>
              <a:off x="0" y="0"/>
              <a:ext cx="7708900" cy="11239500"/>
            </a:xfrm>
            <a:custGeom>
              <a:avLst/>
              <a:gdLst/>
              <a:ahLst/>
              <a:cxnLst/>
              <a:rect l="l" t="t" r="r" b="b"/>
              <a:pathLst>
                <a:path w="7708900" h="11239500">
                  <a:moveTo>
                    <a:pt x="0" y="0"/>
                  </a:moveTo>
                  <a:lnTo>
                    <a:pt x="0" y="11239500"/>
                  </a:lnTo>
                  <a:lnTo>
                    <a:pt x="7708900" y="11239500"/>
                  </a:lnTo>
                  <a:lnTo>
                    <a:pt x="7708900" y="0"/>
                  </a:lnTo>
                  <a:close/>
                </a:path>
              </a:pathLst>
            </a:custGeom>
            <a:blipFill>
              <a:blip r:embed="rId4"/>
              <a:stretch>
                <a:fillRect t="-1440" b="-1440"/>
              </a:stretch>
            </a:blipFill>
          </p:spPr>
        </p:sp>
      </p:grpSp>
      <p:pic>
        <p:nvPicPr>
          <p:cNvPr id="8" name="Picture 8"/>
          <p:cNvPicPr>
            <a:picLocks noChangeAspect="1"/>
          </p:cNvPicPr>
          <p:nvPr/>
        </p:nvPicPr>
        <p:blipFill>
          <a:blip r:embed="rId5"/>
          <a:srcRect b="119"/>
          <a:stretch>
            <a:fillRect/>
          </a:stretch>
        </p:blipFill>
        <p:spPr>
          <a:xfrm>
            <a:off x="5348259" y="8003791"/>
            <a:ext cx="2305650" cy="860422"/>
          </a:xfrm>
          <a:prstGeom prst="rect">
            <a:avLst/>
          </a:prstGeom>
        </p:spPr>
      </p:pic>
      <p:sp>
        <p:nvSpPr>
          <p:cNvPr id="9" name="TextBox 9"/>
          <p:cNvSpPr txBox="1"/>
          <p:nvPr/>
        </p:nvSpPr>
        <p:spPr>
          <a:xfrm>
            <a:off x="7954842" y="3624177"/>
            <a:ext cx="9235240" cy="2676525"/>
          </a:xfrm>
          <a:prstGeom prst="rect">
            <a:avLst/>
          </a:prstGeom>
        </p:spPr>
        <p:txBody>
          <a:bodyPr lIns="0" tIns="0" rIns="0" bIns="0" rtlCol="0" anchor="t">
            <a:spAutoFit/>
          </a:bodyPr>
          <a:lstStyle/>
          <a:p>
            <a:pPr algn="l">
              <a:lnSpc>
                <a:spcPts val="7278"/>
              </a:lnSpc>
            </a:pPr>
            <a:r>
              <a:rPr lang="en-US" sz="6913">
                <a:solidFill>
                  <a:srgbClr val="000000"/>
                </a:solidFill>
                <a:latin typeface="Poppins Bold Bold"/>
              </a:rPr>
              <a:t>TEKNIK PENYELESAIAN KREDIT BERMASALAH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426</Words>
  <Application>Microsoft Office PowerPoint</Application>
  <PresentationFormat>Custom</PresentationFormat>
  <Paragraphs>53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Poppins Bold Bold</vt:lpstr>
      <vt:lpstr>Calibri</vt:lpstr>
      <vt:lpstr>Poppins</vt:lpstr>
      <vt:lpstr>Source Sans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PPT_Kelompok5_Banking.pptx</dc:title>
  <cp:lastModifiedBy>weryan4@outlook.com</cp:lastModifiedBy>
  <cp:revision>2</cp:revision>
  <dcterms:created xsi:type="dcterms:W3CDTF">2006-08-16T00:00:00Z</dcterms:created>
  <dcterms:modified xsi:type="dcterms:W3CDTF">2022-12-09T02:36:56Z</dcterms:modified>
  <dc:identifier>DAFUKo2ioNA</dc:identifier>
</cp:coreProperties>
</file>