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1" r:id="rId3"/>
    <p:sldId id="350" r:id="rId4"/>
    <p:sldId id="342" r:id="rId5"/>
    <p:sldId id="331" r:id="rId6"/>
    <p:sldId id="352" r:id="rId7"/>
    <p:sldId id="354" r:id="rId8"/>
    <p:sldId id="355" r:id="rId9"/>
    <p:sldId id="353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3" autoAdjust="0"/>
    <p:restoredTop sz="94343" autoAdjust="0"/>
  </p:normalViewPr>
  <p:slideViewPr>
    <p:cSldViewPr>
      <p:cViewPr varScale="1">
        <p:scale>
          <a:sx n="70" d="100"/>
          <a:sy n="7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PERLINDUNGAN KONSUMEN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7344816" cy="568863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 </a:t>
            </a:r>
            <a:r>
              <a:rPr lang="en-US" dirty="0" err="1">
                <a:solidFill>
                  <a:schemeClr val="tx1"/>
                </a:solidFill>
              </a:rPr>
              <a:t>Definisi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P</a:t>
            </a:r>
            <a:r>
              <a:rPr lang="en-US" dirty="0" err="1" smtClean="0">
                <a:solidFill>
                  <a:schemeClr val="tx1"/>
                </a:solidFill>
              </a:rPr>
              <a:t>erlindungan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negara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mencegah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tindakan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merugikan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produsen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penyedia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Tujuan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Perlindungan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Menjamin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aman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layanan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endParaRPr lang="en-US" dirty="0" smtClean="0">
              <a:solidFill>
                <a:schemeClr val="tx1"/>
              </a:solidFill>
              <a:ea typeface="Open Sans" pitchFamily="34" charset="-122"/>
            </a:endParaRPr>
          </a:p>
          <a:p>
            <a:pPr algn="just"/>
            <a:r>
              <a:rPr lang="en-US" sz="6000" b="1" dirty="0" smtClean="0">
                <a:solidFill>
                  <a:schemeClr val="tx1"/>
                </a:solidFill>
                <a:latin typeface="Crimson Pro Bold" pitchFamily="34" charset="0"/>
                <a:ea typeface="Crimson Pro Bold" pitchFamily="34" charset="-122"/>
                <a:cs typeface="Crimson Pro Bold" pitchFamily="34" charset="-120"/>
              </a:rPr>
              <a:t> </a:t>
            </a:r>
            <a:endParaRPr lang="en-US" sz="6000" dirty="0">
              <a:solidFill>
                <a:schemeClr val="tx1"/>
              </a:solidFill>
            </a:endParaRPr>
          </a:p>
          <a:p>
            <a:pPr algn="just"/>
            <a:endParaRPr lang="en-US" sz="2600" dirty="0"/>
          </a:p>
          <a:p>
            <a:pPr algn="just"/>
            <a:endParaRPr lang="en-US" sz="26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863559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332656"/>
            <a:ext cx="7560840" cy="5688632"/>
          </a:xfrm>
        </p:spPr>
        <p:txBody>
          <a:bodyPr>
            <a:normAutofit/>
          </a:bodyPr>
          <a:lstStyle/>
          <a:p>
            <a:pPr algn="l">
              <a:tabLst>
                <a:tab pos="341313" algn="l"/>
                <a:tab pos="463550" algn="l"/>
              </a:tabLst>
            </a:pPr>
            <a:r>
              <a:rPr lang="it-IT" sz="2400" b="1" dirty="0">
                <a:solidFill>
                  <a:schemeClr val="tx1"/>
                </a:solidFill>
              </a:rPr>
              <a:t>Dasar Hukum Perlindungan Konsumen di </a:t>
            </a:r>
            <a:r>
              <a:rPr lang="it-IT" sz="2400" b="1" dirty="0" smtClean="0">
                <a:solidFill>
                  <a:schemeClr val="tx1"/>
                </a:solidFill>
              </a:rPr>
              <a:t>Indonesia</a:t>
            </a:r>
          </a:p>
          <a:p>
            <a:pPr marL="457200" indent="-457200" algn="l">
              <a:buAutoNum type="arabicPeriod"/>
              <a:tabLst>
                <a:tab pos="341313" algn="l"/>
                <a:tab pos="463550" algn="l"/>
              </a:tabLst>
            </a:pPr>
            <a:r>
              <a:rPr lang="sv-SE" sz="2400" dirty="0" smtClean="0">
                <a:solidFill>
                  <a:schemeClr val="tx1"/>
                </a:solidFill>
              </a:rPr>
              <a:t>Undang-Undang </a:t>
            </a:r>
            <a:r>
              <a:rPr lang="sv-SE" sz="2400" dirty="0">
                <a:solidFill>
                  <a:schemeClr val="tx1"/>
                </a:solidFill>
              </a:rPr>
              <a:t>Perlindungan Konsumen (UUPK) No. 8 Tahun </a:t>
            </a:r>
            <a:r>
              <a:rPr lang="sv-SE" sz="2400" dirty="0" smtClean="0">
                <a:solidFill>
                  <a:schemeClr val="tx1"/>
                </a:solidFill>
              </a:rPr>
              <a:t>1999.</a:t>
            </a:r>
          </a:p>
          <a:p>
            <a:pPr marL="519113" indent="-123825" algn="l">
              <a:buFont typeface="Wingdings" panose="05000000000000000000" pitchFamily="2" charset="2"/>
              <a:buChar char="§"/>
              <a:tabLst>
                <a:tab pos="341313" algn="l"/>
                <a:tab pos="463550" algn="l"/>
              </a:tabLst>
            </a:pPr>
            <a:r>
              <a:rPr lang="en-US" sz="2400" dirty="0" err="1">
                <a:solidFill>
                  <a:schemeClr val="tx1"/>
                </a:solidFill>
              </a:rPr>
              <a:t>Menjamin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hak-hak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kewajiban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519113" indent="-123825" algn="l">
              <a:buFont typeface="Wingdings" panose="05000000000000000000" pitchFamily="2" charset="2"/>
              <a:buChar char="§"/>
              <a:tabLst>
                <a:tab pos="341313" algn="l"/>
                <a:tab pos="463550" algn="l"/>
              </a:tabLst>
            </a:pPr>
            <a:r>
              <a:rPr lang="sv-SE" sz="2400" dirty="0">
                <a:solidFill>
                  <a:schemeClr val="tx1"/>
                </a:solidFill>
              </a:rPr>
              <a:t>Mengatur hubungan antara konsumen dan pelaku usaha</a:t>
            </a:r>
            <a:r>
              <a:rPr lang="sv-SE" sz="2400" dirty="0" smtClean="0">
                <a:solidFill>
                  <a:schemeClr val="tx1"/>
                </a:solidFill>
              </a:rPr>
              <a:t>.</a:t>
            </a:r>
          </a:p>
          <a:p>
            <a:pPr marL="519113" indent="-123825" algn="l">
              <a:buFont typeface="Wingdings" panose="05000000000000000000" pitchFamily="2" charset="2"/>
              <a:buChar char="§"/>
              <a:tabLst>
                <a:tab pos="341313" algn="l"/>
                <a:tab pos="463550" algn="l"/>
              </a:tabLst>
            </a:pPr>
            <a:r>
              <a:rPr lang="en-US" sz="2400" dirty="0" err="1">
                <a:solidFill>
                  <a:schemeClr val="tx1"/>
                </a:solidFill>
              </a:rPr>
              <a:t>Tujuan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dari</a:t>
            </a:r>
            <a:r>
              <a:rPr lang="en-US" sz="2400" dirty="0">
                <a:solidFill>
                  <a:schemeClr val="tx1"/>
                </a:solidFill>
              </a:rPr>
              <a:t> UUPK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menciptakan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keadilan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antara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pelaku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usaha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marL="395288" indent="-395288" algn="l">
              <a:tabLst>
                <a:tab pos="341313" algn="l"/>
                <a:tab pos="463550" algn="l"/>
              </a:tabLst>
            </a:pPr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sv-SE" sz="2400" dirty="0">
                <a:solidFill>
                  <a:schemeClr val="tx1"/>
                </a:solidFill>
              </a:rPr>
              <a:t>Peraturan Pemerintah dan Badan </a:t>
            </a:r>
            <a:r>
              <a:rPr lang="sv-SE" sz="2400" dirty="0" smtClean="0">
                <a:solidFill>
                  <a:schemeClr val="tx1"/>
                </a:solidFill>
              </a:rPr>
              <a:t>Pengawasan</a:t>
            </a:r>
          </a:p>
          <a:p>
            <a:pPr marL="573088" indent="-177800" algn="l">
              <a:buFont typeface="Wingdings" panose="05000000000000000000" pitchFamily="2" charset="2"/>
              <a:buChar char="§"/>
              <a:tabLst>
                <a:tab pos="463550" algn="l"/>
              </a:tabLst>
            </a:pPr>
            <a:r>
              <a:rPr lang="sv-SE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Lembaga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yang </a:t>
            </a:r>
            <a:r>
              <a:rPr lang="en-US" sz="2400" dirty="0" err="1">
                <a:solidFill>
                  <a:schemeClr val="tx1"/>
                </a:solidFill>
              </a:rPr>
              <a:t>bertanggung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jawab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melindungi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adalah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Perlindungan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Nasional (BPKN).</a:t>
            </a:r>
            <a:endParaRPr lang="sv-SE" sz="2400" dirty="0" smtClean="0">
              <a:solidFill>
                <a:schemeClr val="tx1"/>
              </a:solidFill>
            </a:endParaRPr>
          </a:p>
          <a:p>
            <a:pPr algn="l">
              <a:tabLst>
                <a:tab pos="341313" algn="l"/>
                <a:tab pos="463550" algn="l"/>
              </a:tabLst>
            </a:pPr>
            <a:endParaRPr lang="en-US" sz="2400" b="1" dirty="0" smtClean="0">
              <a:solidFill>
                <a:schemeClr val="tx1"/>
              </a:solidFill>
            </a:endParaRPr>
          </a:p>
          <a:p>
            <a:pPr algn="l"/>
            <a:endParaRPr lang="en-US" sz="2400" b="1" dirty="0" smtClean="0"/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34608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560840" cy="5616624"/>
          </a:xfrm>
        </p:spPr>
        <p:txBody>
          <a:bodyPr>
            <a:normAutofit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Hak-hak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Konsumen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Hak </a:t>
            </a:r>
            <a:r>
              <a:rPr lang="sv-SE" dirty="0">
                <a:solidFill>
                  <a:schemeClr val="tx1"/>
                </a:solidFill>
              </a:rPr>
              <a:t>untuk kenyamanan, keamanan, dan keselamatan dalam mengkonsumsi </a:t>
            </a:r>
            <a:r>
              <a:rPr lang="sv-SE" dirty="0" smtClean="0">
                <a:solidFill>
                  <a:schemeClr val="tx1"/>
                </a:solidFill>
              </a:rPr>
              <a:t>barang/jasa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Hak untuk memilih barang/jasa sesuai dengan pilihan dan kebutuhan</a:t>
            </a:r>
            <a:r>
              <a:rPr lang="sv-SE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benar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jujur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didengar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keluhannya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sv-SE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b="1" dirty="0" smtClean="0">
              <a:solidFill>
                <a:srgbClr val="443728"/>
              </a:solidFill>
              <a:ea typeface="Crimson Pro Bold" pitchFamily="34" charset="-122"/>
            </a:endParaRPr>
          </a:p>
          <a:p>
            <a:pPr algn="l"/>
            <a:endParaRPr lang="en-US" dirty="0"/>
          </a:p>
          <a:p>
            <a:pPr algn="l"/>
            <a:endParaRPr lang="en-US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400" dirty="0"/>
          </a:p>
          <a:p>
            <a:pPr algn="l"/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algn="l"/>
            <a:endParaRPr lang="en-US" b="1" dirty="0" smtClean="0">
              <a:solidFill>
                <a:srgbClr val="272525"/>
              </a:solidFill>
              <a:ea typeface="Montserrat" pitchFamily="34" charset="-122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algn="just"/>
            <a:endParaRPr lang="en-US" sz="2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200" dirty="0"/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501887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7200800" cy="5688632"/>
          </a:xfrm>
        </p:spPr>
        <p:txBody>
          <a:bodyPr>
            <a:normAutofit lnSpcReduction="10000"/>
          </a:bodyPr>
          <a:lstStyle/>
          <a:p>
            <a:pPr algn="l"/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Pelaku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</a:rPr>
              <a:t>Usaha</a:t>
            </a:r>
          </a:p>
          <a:p>
            <a:pPr marL="514350" indent="-514350" algn="l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</a:rPr>
              <a:t>Kewajiban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memberikan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informasi</a:t>
            </a:r>
            <a:r>
              <a:rPr lang="en-US" b="1" dirty="0">
                <a:solidFill>
                  <a:schemeClr val="tx1"/>
                </a:solidFill>
              </a:rPr>
              <a:t> yang </a:t>
            </a:r>
            <a:r>
              <a:rPr lang="en-US" b="1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mengenai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ditawarkan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menjamin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mutu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kualitas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ditetapkan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Kewajiban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untuk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memberikan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layanan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purna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dijual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rusak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ketentuan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b="1" dirty="0" err="1">
                <a:solidFill>
                  <a:schemeClr val="tx1"/>
                </a:solidFill>
              </a:rPr>
              <a:t>Tanggung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jawab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terhadap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kerugian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diakibatkan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jasa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standar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cacat</a:t>
            </a:r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rgbClr val="272525"/>
              </a:solidFill>
              <a:latin typeface="Inter" pitchFamily="34" charset="0"/>
              <a:ea typeface="Inter" pitchFamily="34" charset="-122"/>
              <a:cs typeface="Inter" pitchFamily="34" charset="-120"/>
            </a:endParaRP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016824" cy="5184576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Konsumen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457200" indent="-457200" algn="just">
              <a:buAutoNum type="arabicPeriod"/>
            </a:pPr>
            <a:r>
              <a:rPr lang="en-US" sz="2400" dirty="0" err="1" smtClean="0">
                <a:solidFill>
                  <a:schemeClr val="tx1"/>
                </a:solidFill>
              </a:rPr>
              <a:t>Alternatif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</a:rPr>
              <a:t>Sengketa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Badan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Konsumen</a:t>
            </a:r>
            <a:r>
              <a:rPr lang="en-US" sz="2400" dirty="0">
                <a:solidFill>
                  <a:schemeClr val="tx1"/>
                </a:solidFill>
              </a:rPr>
              <a:t> (BPSK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Proses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apabila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jalur</a:t>
            </a:r>
            <a:r>
              <a:rPr lang="en-US" sz="2400" dirty="0">
                <a:solidFill>
                  <a:schemeClr val="tx1"/>
                </a:solidFill>
              </a:rPr>
              <a:t> BPSK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menghasilkan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smtClean="0">
                <a:solidFill>
                  <a:schemeClr val="tx1"/>
                </a:solidFill>
              </a:rPr>
              <a:t>2. </a:t>
            </a:r>
            <a:r>
              <a:rPr lang="en-US" sz="2400" b="1" dirty="0" err="1">
                <a:solidFill>
                  <a:schemeClr val="tx1"/>
                </a:solidFill>
              </a:rPr>
              <a:t>Mediasi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dan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Arbitrase</a:t>
            </a:r>
            <a:r>
              <a:rPr lang="en-US" sz="2400" dirty="0">
                <a:solidFill>
                  <a:schemeClr val="tx1"/>
                </a:solidFill>
              </a:rPr>
              <a:t>: Cara </a:t>
            </a:r>
            <a:r>
              <a:rPr lang="en-US" sz="2400" dirty="0" err="1">
                <a:solidFill>
                  <a:schemeClr val="tx1"/>
                </a:solidFill>
              </a:rPr>
              <a:t>penyelesaian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sengketa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tanpa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melalui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cepat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murah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82306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764704"/>
            <a:ext cx="7160840" cy="4874096"/>
          </a:xfrm>
        </p:spPr>
        <p:txBody>
          <a:bodyPr/>
          <a:lstStyle/>
          <a:p>
            <a:pPr algn="l"/>
            <a:r>
              <a:rPr lang="sv-SE" dirty="0">
                <a:solidFill>
                  <a:schemeClr val="tx1"/>
                </a:solidFill>
              </a:rPr>
              <a:t>Peran Pemerintah dalam Perlindungan </a:t>
            </a:r>
            <a:r>
              <a:rPr lang="sv-SE" dirty="0" smtClean="0">
                <a:solidFill>
                  <a:schemeClr val="tx1"/>
                </a:solidFill>
              </a:rPr>
              <a:t>Konsumen: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Menyusun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regulasi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Membangun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lembaga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menyelesaikan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sengketa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melaksanakan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pengawasan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Menyediakan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informasi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saluran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komunikasi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96868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016824" cy="4802088"/>
          </a:xfrm>
        </p:spPr>
        <p:txBody>
          <a:bodyPr/>
          <a:lstStyle/>
          <a:p>
            <a:pPr algn="l"/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Konsumen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Masih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praktik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manipulasi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oknum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usaha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sv-SE" dirty="0" smtClean="0">
                <a:solidFill>
                  <a:schemeClr val="tx1"/>
                </a:solidFill>
              </a:rPr>
              <a:t>Minimnya </a:t>
            </a:r>
            <a:r>
              <a:rPr lang="sv-SE" dirty="0">
                <a:solidFill>
                  <a:schemeClr val="tx1"/>
                </a:solidFill>
              </a:rPr>
              <a:t>kesadaran konsumen mengenai hak-haknya.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6248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344816" cy="5544616"/>
          </a:xfrm>
        </p:spPr>
        <p:txBody>
          <a:bodyPr>
            <a:normAutofit/>
          </a:bodyPr>
          <a:lstStyle/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Kesimpulan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endParaRPr lang="en-US" b="1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sangat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menciptakan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keseimbangan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layanan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berkualitas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aman</a:t>
            </a:r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v"/>
            </a:pPr>
            <a:r>
              <a:rPr lang="en-US" dirty="0" err="1">
                <a:solidFill>
                  <a:schemeClr val="tx1"/>
                </a:solidFill>
              </a:rPr>
              <a:t>Pemerintah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pelaku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usaha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masyarakat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memiliki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meningkatkan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perlindungan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konsumen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59631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6700</TotalTime>
  <Words>393</Words>
  <Application>Microsoft Office PowerPoint</Application>
  <PresentationFormat>On-screen Show (4:3)</PresentationFormat>
  <Paragraphs>65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Calibri</vt:lpstr>
      <vt:lpstr>Cambria</vt:lpstr>
      <vt:lpstr>Crimson Pro Bold</vt:lpstr>
      <vt:lpstr>Inter</vt:lpstr>
      <vt:lpstr>Montserrat</vt:lpstr>
      <vt:lpstr>Open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614</cp:revision>
  <cp:lastPrinted>2017-08-29T02:54:51Z</cp:lastPrinted>
  <dcterms:created xsi:type="dcterms:W3CDTF">2010-04-18T12:06:30Z</dcterms:created>
  <dcterms:modified xsi:type="dcterms:W3CDTF">2024-12-23T04:20:38Z</dcterms:modified>
</cp:coreProperties>
</file>