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3"/>
  </p:notesMasterIdLst>
  <p:sldIdLst>
    <p:sldId id="344" r:id="rId4"/>
    <p:sldId id="347" r:id="rId5"/>
    <p:sldId id="348" r:id="rId6"/>
    <p:sldId id="349" r:id="rId7"/>
    <p:sldId id="350" r:id="rId8"/>
    <p:sldId id="351" r:id="rId9"/>
    <p:sldId id="352" r:id="rId10"/>
    <p:sldId id="333" r:id="rId11"/>
    <p:sldId id="34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5E9"/>
    <a:srgbClr val="F29B86"/>
    <a:srgbClr val="FF531D"/>
    <a:srgbClr val="9DD6E3"/>
    <a:srgbClr val="FFD03B"/>
    <a:srgbClr val="FFBC7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99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3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3BA34-4DA4-42EA-9605-CEFEBB9C0F53}" type="doc">
      <dgm:prSet loTypeId="urn:microsoft.com/office/officeart/2005/8/layout/arrow6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E7C75C44-5557-4613-9CCD-5D5ED24F0674}">
      <dgm:prSet phldrT="[Text]"/>
      <dgm:spPr/>
      <dgm:t>
        <a:bodyPr/>
        <a:lstStyle/>
        <a:p>
          <a:r>
            <a:rPr lang="id-ID" dirty="0" smtClean="0"/>
            <a:t>Internal</a:t>
          </a:r>
          <a:endParaRPr lang="id-ID" dirty="0"/>
        </a:p>
      </dgm:t>
    </dgm:pt>
    <dgm:pt modelId="{18C6A6BD-31C3-4F4E-9D22-8CE557C71088}" type="parTrans" cxnId="{002C6BE5-FB72-4413-883A-3E4B3DD4609B}">
      <dgm:prSet/>
      <dgm:spPr/>
      <dgm:t>
        <a:bodyPr/>
        <a:lstStyle/>
        <a:p>
          <a:endParaRPr lang="id-ID"/>
        </a:p>
      </dgm:t>
    </dgm:pt>
    <dgm:pt modelId="{7228340D-A69E-486C-A605-C7C23BE95AF7}" type="sibTrans" cxnId="{002C6BE5-FB72-4413-883A-3E4B3DD4609B}">
      <dgm:prSet/>
      <dgm:spPr/>
      <dgm:t>
        <a:bodyPr/>
        <a:lstStyle/>
        <a:p>
          <a:endParaRPr lang="id-ID"/>
        </a:p>
      </dgm:t>
    </dgm:pt>
    <dgm:pt modelId="{0F4AF385-8556-487A-B6A1-EEAF310AABB5}">
      <dgm:prSet phldrT="[Text]"/>
      <dgm:spPr/>
      <dgm:t>
        <a:bodyPr/>
        <a:lstStyle/>
        <a:p>
          <a:r>
            <a:rPr lang="id-ID" dirty="0" smtClean="0"/>
            <a:t>Eksternal</a:t>
          </a:r>
          <a:endParaRPr lang="id-ID" dirty="0"/>
        </a:p>
      </dgm:t>
    </dgm:pt>
    <dgm:pt modelId="{C33857F9-12E3-456B-9F54-20FAAFCBF621}" type="parTrans" cxnId="{CD8223BF-F0BC-4B14-B488-EBFBAE49169B}">
      <dgm:prSet/>
      <dgm:spPr/>
      <dgm:t>
        <a:bodyPr/>
        <a:lstStyle/>
        <a:p>
          <a:endParaRPr lang="id-ID"/>
        </a:p>
      </dgm:t>
    </dgm:pt>
    <dgm:pt modelId="{017352BD-0349-4B64-BE5D-35985A627DBC}" type="sibTrans" cxnId="{CD8223BF-F0BC-4B14-B488-EBFBAE49169B}">
      <dgm:prSet/>
      <dgm:spPr/>
      <dgm:t>
        <a:bodyPr/>
        <a:lstStyle/>
        <a:p>
          <a:endParaRPr lang="id-ID"/>
        </a:p>
      </dgm:t>
    </dgm:pt>
    <dgm:pt modelId="{7C72C843-1EB9-4EE2-B19C-BA08993A5E5C}" type="pres">
      <dgm:prSet presAssocID="{A143BA34-4DA4-42EA-9605-CEFEBB9C0F5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30FBA0E-9660-47CA-9DE8-4803D2CDE939}" type="pres">
      <dgm:prSet presAssocID="{A143BA34-4DA4-42EA-9605-CEFEBB9C0F53}" presName="ribbon" presStyleLbl="node1" presStyleIdx="0" presStyleCnt="1"/>
      <dgm:spPr>
        <a:solidFill>
          <a:srgbClr val="45D5E9"/>
        </a:solidFill>
      </dgm:spPr>
      <dgm:t>
        <a:bodyPr/>
        <a:lstStyle/>
        <a:p>
          <a:endParaRPr lang="en-US"/>
        </a:p>
      </dgm:t>
    </dgm:pt>
    <dgm:pt modelId="{D799D950-DA05-44C5-AF70-E8B5C354A6FB}" type="pres">
      <dgm:prSet presAssocID="{A143BA34-4DA4-42EA-9605-CEFEBB9C0F5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E5F87A-7E83-4786-8C8F-7885D9B7C925}" type="pres">
      <dgm:prSet presAssocID="{A143BA34-4DA4-42EA-9605-CEFEBB9C0F5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02C6BE5-FB72-4413-883A-3E4B3DD4609B}" srcId="{A143BA34-4DA4-42EA-9605-CEFEBB9C0F53}" destId="{E7C75C44-5557-4613-9CCD-5D5ED24F0674}" srcOrd="0" destOrd="0" parTransId="{18C6A6BD-31C3-4F4E-9D22-8CE557C71088}" sibTransId="{7228340D-A69E-486C-A605-C7C23BE95AF7}"/>
    <dgm:cxn modelId="{A233BBAF-4F06-4653-B288-2051860770DC}" type="presOf" srcId="{A143BA34-4DA4-42EA-9605-CEFEBB9C0F53}" destId="{7C72C843-1EB9-4EE2-B19C-BA08993A5E5C}" srcOrd="0" destOrd="0" presId="urn:microsoft.com/office/officeart/2005/8/layout/arrow6"/>
    <dgm:cxn modelId="{CD8223BF-F0BC-4B14-B488-EBFBAE49169B}" srcId="{A143BA34-4DA4-42EA-9605-CEFEBB9C0F53}" destId="{0F4AF385-8556-487A-B6A1-EEAF310AABB5}" srcOrd="1" destOrd="0" parTransId="{C33857F9-12E3-456B-9F54-20FAAFCBF621}" sibTransId="{017352BD-0349-4B64-BE5D-35985A627DBC}"/>
    <dgm:cxn modelId="{926EBD88-9695-42EB-A352-B7892E29AD63}" type="presOf" srcId="{E7C75C44-5557-4613-9CCD-5D5ED24F0674}" destId="{D799D950-DA05-44C5-AF70-E8B5C354A6FB}" srcOrd="0" destOrd="0" presId="urn:microsoft.com/office/officeart/2005/8/layout/arrow6"/>
    <dgm:cxn modelId="{315D7CC6-F782-476C-BBFB-2DCF153FE977}" type="presOf" srcId="{0F4AF385-8556-487A-B6A1-EEAF310AABB5}" destId="{C0E5F87A-7E83-4786-8C8F-7885D9B7C925}" srcOrd="0" destOrd="0" presId="urn:microsoft.com/office/officeart/2005/8/layout/arrow6"/>
    <dgm:cxn modelId="{6CAE0066-EA75-421F-AFB5-F197CF852B13}" type="presParOf" srcId="{7C72C843-1EB9-4EE2-B19C-BA08993A5E5C}" destId="{930FBA0E-9660-47CA-9DE8-4803D2CDE939}" srcOrd="0" destOrd="0" presId="urn:microsoft.com/office/officeart/2005/8/layout/arrow6"/>
    <dgm:cxn modelId="{0DB949C4-5A5C-4878-95E5-A5B1BE60F78A}" type="presParOf" srcId="{7C72C843-1EB9-4EE2-B19C-BA08993A5E5C}" destId="{D799D950-DA05-44C5-AF70-E8B5C354A6FB}" srcOrd="1" destOrd="0" presId="urn:microsoft.com/office/officeart/2005/8/layout/arrow6"/>
    <dgm:cxn modelId="{60C556AD-70EA-46BF-8D1A-8C3F8748CE45}" type="presParOf" srcId="{7C72C843-1EB9-4EE2-B19C-BA08993A5E5C}" destId="{C0E5F87A-7E83-4786-8C8F-7885D9B7C92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FBA0E-9660-47CA-9DE8-4803D2CDE939}">
      <dsp:nvSpPr>
        <dsp:cNvPr id="0" name=""/>
        <dsp:cNvSpPr/>
      </dsp:nvSpPr>
      <dsp:spPr>
        <a:xfrm>
          <a:off x="0" y="797075"/>
          <a:ext cx="7034372" cy="2813748"/>
        </a:xfrm>
        <a:prstGeom prst="leftRightRibbon">
          <a:avLst/>
        </a:prstGeom>
        <a:solidFill>
          <a:srgbClr val="45D5E9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9D950-DA05-44C5-AF70-E8B5C354A6FB}">
      <dsp:nvSpPr>
        <dsp:cNvPr id="0" name=""/>
        <dsp:cNvSpPr/>
      </dsp:nvSpPr>
      <dsp:spPr>
        <a:xfrm>
          <a:off x="844124" y="1289481"/>
          <a:ext cx="2321342" cy="13787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1356" rIns="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100" kern="1200" dirty="0" smtClean="0"/>
            <a:t>Internal</a:t>
          </a:r>
          <a:endParaRPr lang="id-ID" sz="5100" kern="1200" dirty="0"/>
        </a:p>
      </dsp:txBody>
      <dsp:txXfrm>
        <a:off x="844124" y="1289481"/>
        <a:ext cx="2321342" cy="1378736"/>
      </dsp:txXfrm>
    </dsp:sp>
    <dsp:sp modelId="{C0E5F87A-7E83-4786-8C8F-7885D9B7C925}">
      <dsp:nvSpPr>
        <dsp:cNvPr id="0" name=""/>
        <dsp:cNvSpPr/>
      </dsp:nvSpPr>
      <dsp:spPr>
        <a:xfrm>
          <a:off x="3517186" y="1739680"/>
          <a:ext cx="2743405" cy="13787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1356" rIns="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5100" kern="1200" dirty="0" smtClean="0"/>
            <a:t>Eksternal</a:t>
          </a:r>
          <a:endParaRPr lang="id-ID" sz="5100" kern="1200" dirty="0"/>
        </a:p>
      </dsp:txBody>
      <dsp:txXfrm>
        <a:off x="3517186" y="1739680"/>
        <a:ext cx="2743405" cy="1378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FB08BDAF-A042-4560-BBD8-F1CA5D9DB1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90341" y="2999128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E375B096-EBDB-4C71-BACA-9F780BF702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74653" y="3623107"/>
            <a:ext cx="2785716" cy="2770089"/>
          </a:xfrm>
          <a:custGeom>
            <a:avLst/>
            <a:gdLst>
              <a:gd name="connsiteX0" fmla="*/ 1137861 w 2785716"/>
              <a:gd name="connsiteY0" fmla="*/ 0 h 2770089"/>
              <a:gd name="connsiteX1" fmla="*/ 2785716 w 2785716"/>
              <a:gd name="connsiteY1" fmla="*/ 1140221 h 2770089"/>
              <a:gd name="connsiteX2" fmla="*/ 1657942 w 2785716"/>
              <a:gd name="connsiteY2" fmla="*/ 2770089 h 2770089"/>
              <a:gd name="connsiteX3" fmla="*/ 1626789 w 2785716"/>
              <a:gd name="connsiteY3" fmla="*/ 2770089 h 2770089"/>
              <a:gd name="connsiteX4" fmla="*/ 0 w 2785716"/>
              <a:gd name="connsiteY4" fmla="*/ 1644444 h 277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5716" h="2770089">
                <a:moveTo>
                  <a:pt x="1137861" y="0"/>
                </a:moveTo>
                <a:lnTo>
                  <a:pt x="2785716" y="1140221"/>
                </a:lnTo>
                <a:lnTo>
                  <a:pt x="1657942" y="2770089"/>
                </a:lnTo>
                <a:lnTo>
                  <a:pt x="1626789" y="2770089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31F3A08B-34AD-476C-9953-B19BAF7F628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893127" y="1209715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164DE5B1-7A92-485E-BF4B-DC34DB0ECF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877439" y="1833693"/>
            <a:ext cx="2785716" cy="2784666"/>
          </a:xfrm>
          <a:custGeom>
            <a:avLst/>
            <a:gdLst>
              <a:gd name="connsiteX0" fmla="*/ 1137861 w 2785716"/>
              <a:gd name="connsiteY0" fmla="*/ 0 h 2784666"/>
              <a:gd name="connsiteX1" fmla="*/ 2785716 w 2785716"/>
              <a:gd name="connsiteY1" fmla="*/ 1140221 h 2784666"/>
              <a:gd name="connsiteX2" fmla="*/ 1647855 w 2785716"/>
              <a:gd name="connsiteY2" fmla="*/ 2784666 h 2784666"/>
              <a:gd name="connsiteX3" fmla="*/ 0 w 2785716"/>
              <a:gd name="connsiteY3" fmla="*/ 1644444 h 278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5716" h="2784666">
                <a:moveTo>
                  <a:pt x="1137861" y="0"/>
                </a:moveTo>
                <a:lnTo>
                  <a:pt x="2785716" y="1140221"/>
                </a:lnTo>
                <a:lnTo>
                  <a:pt x="1647855" y="2784666"/>
                </a:lnTo>
                <a:lnTo>
                  <a:pt x="0" y="16444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D6D283E2-312F-41C5-9422-DB6C85B4455D}"/>
              </a:ext>
            </a:extLst>
          </p:cNvPr>
          <p:cNvSpPr/>
          <p:nvPr userDrawn="1"/>
        </p:nvSpPr>
        <p:spPr>
          <a:xfrm flipH="1">
            <a:off x="9483952" y="2398143"/>
            <a:ext cx="2708047" cy="3413083"/>
          </a:xfrm>
          <a:custGeom>
            <a:avLst/>
            <a:gdLst>
              <a:gd name="connsiteX0" fmla="*/ 0 w 2708047"/>
              <a:gd name="connsiteY0" fmla="*/ 0 h 3335839"/>
              <a:gd name="connsiteX1" fmla="*/ 347734 w 2708047"/>
              <a:gd name="connsiteY1" fmla="*/ 0 h 3335839"/>
              <a:gd name="connsiteX2" fmla="*/ 2708047 w 2708047"/>
              <a:gd name="connsiteY2" fmla="*/ 3335839 h 3335839"/>
              <a:gd name="connsiteX3" fmla="*/ 0 w 2708047"/>
              <a:gd name="connsiteY3" fmla="*/ 3335839 h 333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08047" h="3335839">
                <a:moveTo>
                  <a:pt x="0" y="0"/>
                </a:moveTo>
                <a:lnTo>
                  <a:pt x="347734" y="0"/>
                </a:lnTo>
                <a:lnTo>
                  <a:pt x="2708047" y="3335839"/>
                </a:lnTo>
                <a:lnTo>
                  <a:pt x="0" y="33358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1AAC7CE-37C6-4882-8A2F-D617C7403A00}"/>
              </a:ext>
            </a:extLst>
          </p:cNvPr>
          <p:cNvSpPr/>
          <p:nvPr userDrawn="1"/>
        </p:nvSpPr>
        <p:spPr>
          <a:xfrm flipH="1">
            <a:off x="0" y="1819635"/>
            <a:ext cx="6869544" cy="3399346"/>
          </a:xfrm>
          <a:custGeom>
            <a:avLst/>
            <a:gdLst>
              <a:gd name="connsiteX0" fmla="*/ 6869544 w 6869544"/>
              <a:gd name="connsiteY0" fmla="*/ 0 h 3399346"/>
              <a:gd name="connsiteX1" fmla="*/ 0 w 6869544"/>
              <a:gd name="connsiteY1" fmla="*/ 0 h 3399346"/>
              <a:gd name="connsiteX2" fmla="*/ 2360312 w 6869544"/>
              <a:gd name="connsiteY2" fmla="*/ 3399346 h 3399346"/>
              <a:gd name="connsiteX3" fmla="*/ 6869544 w 6869544"/>
              <a:gd name="connsiteY3" fmla="*/ 3399346 h 3399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544" h="3399346">
                <a:moveTo>
                  <a:pt x="6869544" y="0"/>
                </a:moveTo>
                <a:lnTo>
                  <a:pt x="0" y="0"/>
                </a:lnTo>
                <a:lnTo>
                  <a:pt x="2360312" y="3399346"/>
                </a:lnTo>
                <a:lnTo>
                  <a:pt x="6869544" y="33993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BD26266-8DF8-4F9E-8108-90547D7F6DB4}"/>
              </a:ext>
            </a:extLst>
          </p:cNvPr>
          <p:cNvGrpSpPr/>
          <p:nvPr userDrawn="1"/>
        </p:nvGrpSpPr>
        <p:grpSpPr>
          <a:xfrm>
            <a:off x="9613650" y="2003247"/>
            <a:ext cx="2578350" cy="4052320"/>
            <a:chOff x="9508727" y="2147107"/>
            <a:chExt cx="2683273" cy="421722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7F633FE-376E-404F-91E4-885447763090}"/>
                </a:ext>
              </a:extLst>
            </p:cNvPr>
            <p:cNvSpPr/>
            <p:nvPr/>
          </p:nvSpPr>
          <p:spPr>
            <a:xfrm>
              <a:off x="11381596" y="5780548"/>
              <a:ext cx="810404" cy="583783"/>
            </a:xfrm>
            <a:custGeom>
              <a:avLst/>
              <a:gdLst>
                <a:gd name="connsiteX0" fmla="*/ 267669 w 810404"/>
                <a:gd name="connsiteY0" fmla="*/ 0 h 583783"/>
                <a:gd name="connsiteX1" fmla="*/ 769357 w 810404"/>
                <a:gd name="connsiteY1" fmla="*/ 0 h 583783"/>
                <a:gd name="connsiteX2" fmla="*/ 805844 w 810404"/>
                <a:gd name="connsiteY2" fmla="*/ 0 h 583783"/>
                <a:gd name="connsiteX3" fmla="*/ 810404 w 810404"/>
                <a:gd name="connsiteY3" fmla="*/ 0 h 583783"/>
                <a:gd name="connsiteX4" fmla="*/ 810404 w 810404"/>
                <a:gd name="connsiteY4" fmla="*/ 583783 h 583783"/>
                <a:gd name="connsiteX5" fmla="*/ 805844 w 810404"/>
                <a:gd name="connsiteY5" fmla="*/ 583783 h 583783"/>
                <a:gd name="connsiteX6" fmla="*/ 769357 w 810404"/>
                <a:gd name="connsiteY6" fmla="*/ 583783 h 583783"/>
                <a:gd name="connsiteX7" fmla="*/ 170371 w 810404"/>
                <a:gd name="connsiteY7" fmla="*/ 583783 h 583783"/>
                <a:gd name="connsiteX8" fmla="*/ 152128 w 810404"/>
                <a:gd name="connsiteY8" fmla="*/ 367906 h 583783"/>
                <a:gd name="connsiteX9" fmla="*/ 267669 w 810404"/>
                <a:gd name="connsiteY9" fmla="*/ 0 h 58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0404" h="583783">
                  <a:moveTo>
                    <a:pt x="267669" y="0"/>
                  </a:moveTo>
                  <a:lnTo>
                    <a:pt x="769357" y="0"/>
                  </a:lnTo>
                  <a:lnTo>
                    <a:pt x="805844" y="0"/>
                  </a:lnTo>
                  <a:lnTo>
                    <a:pt x="810404" y="0"/>
                  </a:lnTo>
                  <a:lnTo>
                    <a:pt x="810404" y="583783"/>
                  </a:lnTo>
                  <a:lnTo>
                    <a:pt x="805844" y="583783"/>
                  </a:lnTo>
                  <a:cubicBezTo>
                    <a:pt x="805844" y="583783"/>
                    <a:pt x="793682" y="583783"/>
                    <a:pt x="769357" y="583783"/>
                  </a:cubicBezTo>
                  <a:cubicBezTo>
                    <a:pt x="675101" y="583783"/>
                    <a:pt x="413614" y="583783"/>
                    <a:pt x="170371" y="583783"/>
                  </a:cubicBezTo>
                  <a:cubicBezTo>
                    <a:pt x="-133682" y="583783"/>
                    <a:pt x="39629" y="483446"/>
                    <a:pt x="152128" y="367906"/>
                  </a:cubicBezTo>
                  <a:cubicBezTo>
                    <a:pt x="264629" y="249324"/>
                    <a:pt x="267669" y="0"/>
                    <a:pt x="267669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00AA72A-9E73-4E92-9A24-FC8789F6DFA4}"/>
                </a:ext>
              </a:extLst>
            </p:cNvPr>
            <p:cNvSpPr/>
            <p:nvPr/>
          </p:nvSpPr>
          <p:spPr>
            <a:xfrm>
              <a:off x="9508727" y="2147107"/>
              <a:ext cx="2683273" cy="3642562"/>
            </a:xfrm>
            <a:custGeom>
              <a:avLst/>
              <a:gdLst>
                <a:gd name="connsiteX0" fmla="*/ 170270 w 2683273"/>
                <a:gd name="connsiteY0" fmla="*/ 0 h 3642562"/>
                <a:gd name="connsiteX1" fmla="*/ 2645266 w 2683273"/>
                <a:gd name="connsiteY1" fmla="*/ 0 h 3642562"/>
                <a:gd name="connsiteX2" fmla="*/ 2683273 w 2683273"/>
                <a:gd name="connsiteY2" fmla="*/ 0 h 3642562"/>
                <a:gd name="connsiteX3" fmla="*/ 2683273 w 2683273"/>
                <a:gd name="connsiteY3" fmla="*/ 3642562 h 3642562"/>
                <a:gd name="connsiteX4" fmla="*/ 155068 w 2683273"/>
                <a:gd name="connsiteY4" fmla="*/ 3642562 h 3642562"/>
                <a:gd name="connsiteX5" fmla="*/ 0 w 2683273"/>
                <a:gd name="connsiteY5" fmla="*/ 3469251 h 3642562"/>
                <a:gd name="connsiteX6" fmla="*/ 0 w 2683273"/>
                <a:gd name="connsiteY6" fmla="*/ 170270 h 3642562"/>
                <a:gd name="connsiteX7" fmla="*/ 170270 w 2683273"/>
                <a:gd name="connsiteY7" fmla="*/ 0 h 3642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3273" h="3642562">
                  <a:moveTo>
                    <a:pt x="170270" y="0"/>
                  </a:moveTo>
                  <a:lnTo>
                    <a:pt x="2645266" y="0"/>
                  </a:lnTo>
                  <a:lnTo>
                    <a:pt x="2683273" y="0"/>
                  </a:lnTo>
                  <a:lnTo>
                    <a:pt x="2683273" y="3642562"/>
                  </a:lnTo>
                  <a:lnTo>
                    <a:pt x="155068" y="3642562"/>
                  </a:lnTo>
                  <a:cubicBezTo>
                    <a:pt x="69933" y="3642562"/>
                    <a:pt x="0" y="3566549"/>
                    <a:pt x="0" y="3469251"/>
                  </a:cubicBezTo>
                  <a:lnTo>
                    <a:pt x="0" y="170270"/>
                  </a:lnTo>
                  <a:cubicBezTo>
                    <a:pt x="0" y="72973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46BD5C51-A833-433E-BB70-71DFE09A603C}"/>
                </a:ext>
              </a:extLst>
            </p:cNvPr>
            <p:cNvSpPr/>
            <p:nvPr/>
          </p:nvSpPr>
          <p:spPr>
            <a:xfrm>
              <a:off x="9536092" y="2177513"/>
              <a:ext cx="2655908" cy="3195604"/>
            </a:xfrm>
            <a:custGeom>
              <a:avLst/>
              <a:gdLst>
                <a:gd name="connsiteX0" fmla="*/ 170270 w 2655908"/>
                <a:gd name="connsiteY0" fmla="*/ 0 h 3195604"/>
                <a:gd name="connsiteX1" fmla="*/ 2623983 w 2655908"/>
                <a:gd name="connsiteY1" fmla="*/ 0 h 3195604"/>
                <a:gd name="connsiteX2" fmla="*/ 2655908 w 2655908"/>
                <a:gd name="connsiteY2" fmla="*/ 0 h 3195604"/>
                <a:gd name="connsiteX3" fmla="*/ 2655908 w 2655908"/>
                <a:gd name="connsiteY3" fmla="*/ 3195604 h 3195604"/>
                <a:gd name="connsiteX4" fmla="*/ 0 w 2655908"/>
                <a:gd name="connsiteY4" fmla="*/ 3195604 h 3195604"/>
                <a:gd name="connsiteX5" fmla="*/ 0 w 2655908"/>
                <a:gd name="connsiteY5" fmla="*/ 148987 h 3195604"/>
                <a:gd name="connsiteX6" fmla="*/ 170270 w 2655908"/>
                <a:gd name="connsiteY6" fmla="*/ 0 h 3195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5908" h="3195604">
                  <a:moveTo>
                    <a:pt x="170270" y="0"/>
                  </a:moveTo>
                  <a:lnTo>
                    <a:pt x="2623983" y="0"/>
                  </a:lnTo>
                  <a:lnTo>
                    <a:pt x="2655908" y="0"/>
                  </a:lnTo>
                  <a:lnTo>
                    <a:pt x="2655908" y="3195604"/>
                  </a:lnTo>
                  <a:lnTo>
                    <a:pt x="0" y="3195604"/>
                  </a:lnTo>
                  <a:lnTo>
                    <a:pt x="0" y="148987"/>
                  </a:lnTo>
                  <a:cubicBezTo>
                    <a:pt x="0" y="60811"/>
                    <a:pt x="82095" y="0"/>
                    <a:pt x="170270" y="0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F38E9B8E-66AA-4D07-8C4F-4CA5F0182522}"/>
                </a:ext>
              </a:extLst>
            </p:cNvPr>
            <p:cNvSpPr/>
            <p:nvPr/>
          </p:nvSpPr>
          <p:spPr>
            <a:xfrm>
              <a:off x="11384738" y="6312642"/>
              <a:ext cx="807262" cy="48649"/>
            </a:xfrm>
            <a:custGeom>
              <a:avLst/>
              <a:gdLst>
                <a:gd name="connsiteX0" fmla="*/ 0 w 807262"/>
                <a:gd name="connsiteY0" fmla="*/ 0 h 48649"/>
                <a:gd name="connsiteX1" fmla="*/ 807262 w 807262"/>
                <a:gd name="connsiteY1" fmla="*/ 0 h 48649"/>
                <a:gd name="connsiteX2" fmla="*/ 807262 w 807262"/>
                <a:gd name="connsiteY2" fmla="*/ 48649 h 48649"/>
                <a:gd name="connsiteX3" fmla="*/ 799662 w 807262"/>
                <a:gd name="connsiteY3" fmla="*/ 48649 h 48649"/>
                <a:gd name="connsiteX4" fmla="*/ 772297 w 807262"/>
                <a:gd name="connsiteY4" fmla="*/ 48649 h 48649"/>
                <a:gd name="connsiteX5" fmla="*/ 173311 w 807262"/>
                <a:gd name="connsiteY5" fmla="*/ 48649 h 48649"/>
                <a:gd name="connsiteX6" fmla="*/ 0 w 807262"/>
                <a:gd name="connsiteY6" fmla="*/ 6081 h 48649"/>
                <a:gd name="connsiteX7" fmla="*/ 0 w 807262"/>
                <a:gd name="connsiteY7" fmla="*/ 3041 h 4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7262" h="48649">
                  <a:moveTo>
                    <a:pt x="0" y="0"/>
                  </a:moveTo>
                  <a:lnTo>
                    <a:pt x="807262" y="0"/>
                  </a:lnTo>
                  <a:lnTo>
                    <a:pt x="807262" y="48649"/>
                  </a:lnTo>
                  <a:lnTo>
                    <a:pt x="799662" y="48649"/>
                  </a:lnTo>
                  <a:cubicBezTo>
                    <a:pt x="793581" y="48649"/>
                    <a:pt x="784459" y="48649"/>
                    <a:pt x="772297" y="48649"/>
                  </a:cubicBezTo>
                  <a:cubicBezTo>
                    <a:pt x="678039" y="48649"/>
                    <a:pt x="416553" y="48649"/>
                    <a:pt x="173311" y="48649"/>
                  </a:cubicBezTo>
                  <a:cubicBezTo>
                    <a:pt x="48648" y="48649"/>
                    <a:pt x="0" y="36487"/>
                    <a:pt x="0" y="6081"/>
                  </a:cubicBezTo>
                  <a:cubicBezTo>
                    <a:pt x="0" y="6081"/>
                    <a:pt x="0" y="6081"/>
                    <a:pt x="0" y="304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BC8E66A-1394-4D3C-B2E0-334A1F599DAF}"/>
                </a:ext>
              </a:extLst>
            </p:cNvPr>
            <p:cNvSpPr/>
            <p:nvPr/>
          </p:nvSpPr>
          <p:spPr>
            <a:xfrm>
              <a:off x="9536092" y="5379197"/>
              <a:ext cx="2655908" cy="395270"/>
            </a:xfrm>
            <a:custGeom>
              <a:avLst/>
              <a:gdLst>
                <a:gd name="connsiteX0" fmla="*/ 0 w 2655908"/>
                <a:gd name="connsiteY0" fmla="*/ 0 h 395270"/>
                <a:gd name="connsiteX1" fmla="*/ 2655908 w 2655908"/>
                <a:gd name="connsiteY1" fmla="*/ 0 h 395270"/>
                <a:gd name="connsiteX2" fmla="*/ 2655908 w 2655908"/>
                <a:gd name="connsiteY2" fmla="*/ 395270 h 395270"/>
                <a:gd name="connsiteX3" fmla="*/ 2623983 w 2655908"/>
                <a:gd name="connsiteY3" fmla="*/ 395270 h 395270"/>
                <a:gd name="connsiteX4" fmla="*/ 170270 w 2655908"/>
                <a:gd name="connsiteY4" fmla="*/ 395270 h 395270"/>
                <a:gd name="connsiteX5" fmla="*/ 0 w 2655908"/>
                <a:gd name="connsiteY5" fmla="*/ 246284 h 395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55908" h="395270">
                  <a:moveTo>
                    <a:pt x="0" y="0"/>
                  </a:moveTo>
                  <a:lnTo>
                    <a:pt x="2655908" y="0"/>
                  </a:lnTo>
                  <a:lnTo>
                    <a:pt x="2655908" y="395270"/>
                  </a:lnTo>
                  <a:lnTo>
                    <a:pt x="2623983" y="395270"/>
                  </a:lnTo>
                  <a:lnTo>
                    <a:pt x="170270" y="395270"/>
                  </a:lnTo>
                  <a:cubicBezTo>
                    <a:pt x="82095" y="395270"/>
                    <a:pt x="0" y="322297"/>
                    <a:pt x="0" y="2462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D4802E1-A5FC-45E8-8180-8E940D832B5F}"/>
                </a:ext>
              </a:extLst>
            </p:cNvPr>
            <p:cNvSpPr/>
            <p:nvPr/>
          </p:nvSpPr>
          <p:spPr>
            <a:xfrm>
              <a:off x="9711093" y="2388830"/>
              <a:ext cx="2480907" cy="2797293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92825B71-4111-4DEB-8EF4-3C86689A682C}"/>
                </a:ext>
              </a:extLst>
            </p:cNvPr>
            <p:cNvSpPr/>
            <p:nvPr/>
          </p:nvSpPr>
          <p:spPr>
            <a:xfrm>
              <a:off x="10791316" y="2439610"/>
              <a:ext cx="1400684" cy="2776919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3A80384-9207-4A80-9B70-A1F7CDE8F6C3}"/>
              </a:ext>
            </a:extLst>
          </p:cNvPr>
          <p:cNvSpPr/>
          <p:nvPr userDrawn="1"/>
        </p:nvSpPr>
        <p:spPr>
          <a:xfrm>
            <a:off x="0" y="2"/>
            <a:ext cx="12192000" cy="18804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C416A75-B8CF-4929-BC37-2BBFEDC80AA1}"/>
              </a:ext>
            </a:extLst>
          </p:cNvPr>
          <p:cNvSpPr/>
          <p:nvPr userDrawn="1"/>
        </p:nvSpPr>
        <p:spPr>
          <a:xfrm>
            <a:off x="5466000" y="1233032"/>
            <a:ext cx="1260000" cy="1260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1" name="Oval 9">
            <a:extLst>
              <a:ext uri="{FF2B5EF4-FFF2-40B4-BE49-F238E27FC236}">
                <a16:creationId xmlns:a16="http://schemas.microsoft.com/office/drawing/2014/main" xmlns="" id="{01AED590-6033-41B9-B612-A655FC2D2471}"/>
              </a:ext>
            </a:extLst>
          </p:cNvPr>
          <p:cNvSpPr/>
          <p:nvPr userDrawn="1"/>
        </p:nvSpPr>
        <p:spPr>
          <a:xfrm>
            <a:off x="6714751" y="3743880"/>
            <a:ext cx="2520000" cy="25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xmlns="" id="{4BA74944-B383-469B-9810-16FAA4736103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45813" y="2221239"/>
            <a:ext cx="2446188" cy="2736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xmlns="" id="{73844864-235F-4E14-9FBA-EB17CB8C013A}"/>
              </a:ext>
            </a:extLst>
          </p:cNvPr>
          <p:cNvGrpSpPr/>
          <p:nvPr userDrawn="1"/>
        </p:nvGrpSpPr>
        <p:grpSpPr>
          <a:xfrm>
            <a:off x="7019112" y="2341950"/>
            <a:ext cx="1890758" cy="3323854"/>
            <a:chOff x="445712" y="1449040"/>
            <a:chExt cx="2113018" cy="3924176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xmlns="" id="{A0C7D66C-8C6F-4B9E-8DC1-072BF2073C6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xmlns="" id="{764ECC13-9256-4F74-B289-1001D8F2747F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26" name="Group 23">
              <a:extLst>
                <a:ext uri="{FF2B5EF4-FFF2-40B4-BE49-F238E27FC236}">
                  <a16:creationId xmlns:a16="http://schemas.microsoft.com/office/drawing/2014/main" xmlns="" id="{808E2BAA-465D-4C79-8B44-51C252EE8A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7" name="Oval 24">
                <a:extLst>
                  <a:ext uri="{FF2B5EF4-FFF2-40B4-BE49-F238E27FC236}">
                    <a16:creationId xmlns:a16="http://schemas.microsoft.com/office/drawing/2014/main" xmlns="" id="{2402E4F7-C37D-4790-B616-737E2810F7FC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28" name="Rounded Rectangle 25">
                <a:extLst>
                  <a:ext uri="{FF2B5EF4-FFF2-40B4-BE49-F238E27FC236}">
                    <a16:creationId xmlns:a16="http://schemas.microsoft.com/office/drawing/2014/main" xmlns="" id="{76D07C3D-86F4-43C7-B719-BBBFD744E10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xmlns="" id="{1B67B68D-FEC5-42A8-B837-0016014A5CE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45482" y="2668904"/>
            <a:ext cx="1624041" cy="26634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xmlns="" id="{16F402C5-963E-430D-8D32-CCEA9657B8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2">
            <a:extLst>
              <a:ext uri="{FF2B5EF4-FFF2-40B4-BE49-F238E27FC236}">
                <a16:creationId xmlns:a16="http://schemas.microsoft.com/office/drawing/2014/main" xmlns="" id="{E58C46AB-72B0-452F-8968-7F13D6C69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561423"/>
          </a:xfrm>
          <a:custGeom>
            <a:avLst/>
            <a:gdLst>
              <a:gd name="connsiteX0" fmla="*/ 0 w 12192000"/>
              <a:gd name="connsiteY0" fmla="*/ 0 h 6561423"/>
              <a:gd name="connsiteX1" fmla="*/ 12192000 w 12192000"/>
              <a:gd name="connsiteY1" fmla="*/ 0 h 6561423"/>
              <a:gd name="connsiteX2" fmla="*/ 12192000 w 12192000"/>
              <a:gd name="connsiteY2" fmla="*/ 2455328 h 6561423"/>
              <a:gd name="connsiteX3" fmla="*/ 9675392 w 12192000"/>
              <a:gd name="connsiteY3" fmla="*/ 3302886 h 6561423"/>
              <a:gd name="connsiteX4" fmla="*/ 10157317 w 12192000"/>
              <a:gd name="connsiteY4" fmla="*/ 4390513 h 6561423"/>
              <a:gd name="connsiteX5" fmla="*/ 8230254 w 12192000"/>
              <a:gd name="connsiteY5" fmla="*/ 3789588 h 6561423"/>
              <a:gd name="connsiteX6" fmla="*/ 0 w 12192000"/>
              <a:gd name="connsiteY6" fmla="*/ 6561423 h 656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561423">
                <a:moveTo>
                  <a:pt x="0" y="0"/>
                </a:moveTo>
                <a:lnTo>
                  <a:pt x="12192000" y="0"/>
                </a:lnTo>
                <a:lnTo>
                  <a:pt x="12192000" y="2455328"/>
                </a:lnTo>
                <a:lnTo>
                  <a:pt x="9675392" y="3302886"/>
                </a:lnTo>
                <a:lnTo>
                  <a:pt x="10157317" y="4390513"/>
                </a:lnTo>
                <a:lnTo>
                  <a:pt x="8230254" y="3789588"/>
                </a:lnTo>
                <a:lnTo>
                  <a:pt x="0" y="656142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</a:defRPr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AE252F-2F95-498B-9748-639B6E785753}"/>
              </a:ext>
            </a:extLst>
          </p:cNvPr>
          <p:cNvSpPr/>
          <p:nvPr userDrawn="1"/>
        </p:nvSpPr>
        <p:spPr>
          <a:xfrm>
            <a:off x="360608" y="303727"/>
            <a:ext cx="5520743" cy="62505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00EF3A-BE58-433D-9D14-B9221C51EC72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9499" y="523741"/>
            <a:ext cx="3709115" cy="58555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CA1A6E33-8A0F-4192-83F6-2FB90AE8DE70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650190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B7332FD6-4CCE-4EA6-A914-847EA767CDE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403397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5A41DCAB-7A97-4D72-8703-2A5EBB6B4047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15660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DE59F880-57D5-4D69-ADDA-A3030C94684E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896983" y="176941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343D5AB-FDE8-4863-8B0B-FF0EDBC68861}"/>
              </a:ext>
            </a:extLst>
          </p:cNvPr>
          <p:cNvSpPr/>
          <p:nvPr userDrawn="1"/>
        </p:nvSpPr>
        <p:spPr>
          <a:xfrm>
            <a:off x="3657599" y="1899950"/>
            <a:ext cx="7513502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0C96F43-3876-47CC-B363-9FBE2E05752F}"/>
              </a:ext>
            </a:extLst>
          </p:cNvPr>
          <p:cNvSpPr/>
          <p:nvPr userDrawn="1"/>
        </p:nvSpPr>
        <p:spPr>
          <a:xfrm rot="20400000">
            <a:off x="1053734" y="2229400"/>
            <a:ext cx="2882538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4127DCA-3196-491D-86F7-98470FD4534B}"/>
              </a:ext>
            </a:extLst>
          </p:cNvPr>
          <p:cNvSpPr/>
          <p:nvPr userDrawn="1"/>
        </p:nvSpPr>
        <p:spPr>
          <a:xfrm rot="20640000">
            <a:off x="1079861" y="2203273"/>
            <a:ext cx="2882538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F3D9F4-8CA6-4676-B29C-CF1677EB90FF}"/>
              </a:ext>
            </a:extLst>
          </p:cNvPr>
          <p:cNvSpPr/>
          <p:nvPr userDrawn="1"/>
        </p:nvSpPr>
        <p:spPr>
          <a:xfrm rot="20971299">
            <a:off x="1114697" y="2133601"/>
            <a:ext cx="2882538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BCD635CC-1412-43AB-9F1C-D19087A8B8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8" y="2286619"/>
            <a:ext cx="2598070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A92F2F0B-AB18-4F91-BFCD-5E07920CEC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3733800" y="4974226"/>
            <a:ext cx="794118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b="1" dirty="0" err="1" smtClean="0">
                <a:latin typeface="+mj-lt"/>
              </a:rPr>
              <a:t>Perubahan</a:t>
            </a:r>
            <a:r>
              <a:rPr lang="en-US" sz="5400" b="1" dirty="0" smtClean="0">
                <a:latin typeface="+mj-lt"/>
              </a:rPr>
              <a:t> </a:t>
            </a:r>
            <a:r>
              <a:rPr lang="en-US" sz="5400" b="1" dirty="0" err="1" smtClean="0">
                <a:latin typeface="+mj-lt"/>
              </a:rPr>
              <a:t>dan</a:t>
            </a:r>
            <a:r>
              <a:rPr lang="en-US" sz="5400" b="1" dirty="0" smtClean="0">
                <a:latin typeface="+mj-lt"/>
              </a:rPr>
              <a:t> </a:t>
            </a:r>
            <a:r>
              <a:rPr lang="en-US" sz="5400" b="1" dirty="0" err="1" smtClean="0">
                <a:latin typeface="+mj-lt"/>
              </a:rPr>
              <a:t>Manajemen</a:t>
            </a:r>
            <a:endParaRPr lang="ko-KR" altLang="en-US" sz="5400" b="1" dirty="0"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5924071" y="5894434"/>
            <a:ext cx="57413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 smtClean="0">
                <a:cs typeface="Arial" pitchFamily="34" charset="0"/>
              </a:rPr>
              <a:t>PERTEMUAN KE-2</a:t>
            </a:r>
            <a:endParaRPr lang="ko-KR" altLang="en-US" sz="2800" dirty="0">
              <a:cs typeface="Arial" pitchFamily="34" charset="0"/>
            </a:endParaRPr>
          </a:p>
        </p:txBody>
      </p:sp>
      <p:pic>
        <p:nvPicPr>
          <p:cNvPr id="16" name="Picture 2" descr="D:\Picture\logo ibi sm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54" y="1944414"/>
            <a:ext cx="1492469" cy="1502979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79998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" r="3430" b="4977"/>
          <a:stretch/>
        </p:blipFill>
        <p:spPr bwMode="auto">
          <a:xfrm>
            <a:off x="1" y="4876801"/>
            <a:ext cx="2353210" cy="2416959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00000" lon="186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A4BDA0-C270-4764-9C18-A593BCE2C965}"/>
              </a:ext>
            </a:extLst>
          </p:cNvPr>
          <p:cNvSpPr txBox="1"/>
          <p:nvPr/>
        </p:nvSpPr>
        <p:spPr>
          <a:xfrm>
            <a:off x="545886" y="605432"/>
            <a:ext cx="466184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 smtClean="0">
                <a:cs typeface="Arial" pitchFamily="34" charset="0"/>
              </a:rPr>
              <a:t>Outline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44FF3C-3C21-45F4-A24E-520682D6B409}"/>
              </a:ext>
            </a:extLst>
          </p:cNvPr>
          <p:cNvSpPr txBox="1"/>
          <p:nvPr/>
        </p:nvSpPr>
        <p:spPr>
          <a:xfrm>
            <a:off x="1529044" y="2492731"/>
            <a:ext cx="57290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Pengertian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Perubahan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53B904-CB74-4663-9900-63BB6CC8384D}"/>
              </a:ext>
            </a:extLst>
          </p:cNvPr>
          <p:cNvSpPr txBox="1"/>
          <p:nvPr/>
        </p:nvSpPr>
        <p:spPr>
          <a:xfrm>
            <a:off x="1529044" y="2954396"/>
            <a:ext cx="5729006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 err="1">
                <a:solidFill>
                  <a:schemeClr val="accent2"/>
                </a:solidFill>
                <a:cs typeface="Arial" pitchFamily="34" charset="0"/>
              </a:rPr>
              <a:t>Faktor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cs typeface="Arial" pitchFamily="34" charset="0"/>
              </a:rPr>
              <a:t>Pendorong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2"/>
                </a:solidFill>
                <a:cs typeface="Arial" pitchFamily="34" charset="0"/>
              </a:rPr>
              <a:t>Perubahan</a:t>
            </a:r>
            <a:endParaRPr lang="en-US" altLang="ko-KR" sz="2400" b="1" dirty="0">
              <a:solidFill>
                <a:schemeClr val="accent2"/>
              </a:solidFill>
              <a:cs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244FF3C-3C21-45F4-A24E-520682D6B409}"/>
              </a:ext>
            </a:extLst>
          </p:cNvPr>
          <p:cNvSpPr txBox="1"/>
          <p:nvPr/>
        </p:nvSpPr>
        <p:spPr>
          <a:xfrm>
            <a:off x="1529044" y="3416061"/>
            <a:ext cx="57290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Gelombang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Perubahan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C53B904-CB74-4663-9900-63BB6CC8384D}"/>
              </a:ext>
            </a:extLst>
          </p:cNvPr>
          <p:cNvSpPr txBox="1"/>
          <p:nvPr/>
        </p:nvSpPr>
        <p:spPr>
          <a:xfrm>
            <a:off x="1529044" y="3877726"/>
            <a:ext cx="57290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altLang="ko-KR" sz="2400" b="1" dirty="0">
                <a:solidFill>
                  <a:schemeClr val="accent2"/>
                </a:solidFill>
                <a:cs typeface="Arial" pitchFamily="34" charset="0"/>
              </a:rPr>
              <a:t>Konsekuensi Perubahan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44FF3C-3C21-45F4-A24E-520682D6B409}"/>
              </a:ext>
            </a:extLst>
          </p:cNvPr>
          <p:cNvSpPr txBox="1"/>
          <p:nvPr/>
        </p:nvSpPr>
        <p:spPr>
          <a:xfrm>
            <a:off x="1529044" y="4346773"/>
            <a:ext cx="5729006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Bukti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Empiris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2400" b="1" dirty="0" err="1">
                <a:solidFill>
                  <a:schemeClr val="accent1"/>
                </a:solidFill>
                <a:cs typeface="Arial" pitchFamily="34" charset="0"/>
              </a:rPr>
              <a:t>Perubahan</a:t>
            </a:r>
            <a:endParaRPr lang="en-US" altLang="ko-KR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177" y="-1"/>
            <a:ext cx="4602823" cy="4602823"/>
          </a:xfrm>
          <a:prstGeom prst="rect">
            <a:avLst/>
          </a:prstGeom>
        </p:spPr>
      </p:pic>
      <p:sp>
        <p:nvSpPr>
          <p:cNvPr id="6" name="TextBox 10"/>
          <p:cNvSpPr txBox="1"/>
          <p:nvPr/>
        </p:nvSpPr>
        <p:spPr>
          <a:xfrm>
            <a:off x="489093" y="1934539"/>
            <a:ext cx="57150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50"/>
              </a:lnSpc>
            </a:pPr>
            <a:r>
              <a:rPr lang="en-US" sz="4000" dirty="0" err="1" smtClean="0">
                <a:latin typeface="Roboto Bold Italics"/>
              </a:rPr>
              <a:t>Pengertian</a:t>
            </a:r>
            <a:endParaRPr lang="en-US" sz="4000" dirty="0">
              <a:latin typeface="Roboto Bold Italics"/>
            </a:endParaRPr>
          </a:p>
        </p:txBody>
      </p:sp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054" r="3430" b="4977"/>
          <a:stretch/>
        </p:blipFill>
        <p:spPr bwMode="auto">
          <a:xfrm>
            <a:off x="9817670" y="4774212"/>
            <a:ext cx="2371699" cy="2435949"/>
          </a:xfrm>
          <a:prstGeom prst="rect">
            <a:avLst/>
          </a:prstGeom>
          <a:noFill/>
          <a:ln>
            <a:noFill/>
          </a:ln>
          <a:scene3d>
            <a:camera prst="isometricTopUp">
              <a:rot lat="19676181" lon="2883947" rev="1908000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1157216" y="3419526"/>
            <a:ext cx="8921731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Menurut Wibowo (2012):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altLang="en-US" dirty="0">
                <a:latin typeface="Arial" panose="020B0604020202020204" pitchFamily="34" charset="0"/>
                <a:cs typeface="Arial" panose="020B0604020202020204" pitchFamily="34" charset="0"/>
              </a:rPr>
              <a:t>Transformasi dari keadaan sekarang menuju keadaan yang diharapkan di masa yang akan datang.</a:t>
            </a:r>
          </a:p>
        </p:txBody>
      </p:sp>
    </p:spTree>
    <p:extLst>
      <p:ext uri="{BB962C8B-B14F-4D97-AF65-F5344CB8AC3E}">
        <p14:creationId xmlns:p14="http://schemas.microsoft.com/office/powerpoint/2010/main" val="285175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bg2"/>
            </a:gs>
            <a:gs pos="49000">
              <a:schemeClr val="bg2"/>
            </a:gs>
            <a:gs pos="83000">
              <a:schemeClr val="bg2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91101"/>
            <a:ext cx="12192000" cy="681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altLang="en-US" dirty="0">
                <a:latin typeface="+mn-lt"/>
              </a:rPr>
              <a:t>FAKTOR PENDORONG PERUBAHAN</a:t>
            </a:r>
            <a:endParaRPr lang="id-ID" altLang="en-US" dirty="0" smtClean="0">
              <a:latin typeface="+mn-lt"/>
            </a:endParaRPr>
          </a:p>
        </p:txBody>
      </p:sp>
      <p:pic>
        <p:nvPicPr>
          <p:cNvPr id="17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" r="3430" b="4977"/>
          <a:stretch/>
        </p:blipFill>
        <p:spPr bwMode="auto">
          <a:xfrm>
            <a:off x="0" y="4916131"/>
            <a:ext cx="2295773" cy="2357966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00000" lon="186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579409304"/>
              </p:ext>
            </p:extLst>
          </p:nvPr>
        </p:nvGraphicFramePr>
        <p:xfrm>
          <a:off x="2571964" y="1510015"/>
          <a:ext cx="7034372" cy="440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166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" r="3430" b="4977"/>
          <a:stretch/>
        </p:blipFill>
        <p:spPr bwMode="auto">
          <a:xfrm>
            <a:off x="9817670" y="4774212"/>
            <a:ext cx="2371699" cy="2435949"/>
          </a:xfrm>
          <a:prstGeom prst="rect">
            <a:avLst/>
          </a:prstGeom>
          <a:noFill/>
          <a:ln>
            <a:noFill/>
          </a:ln>
          <a:scene3d>
            <a:camera prst="isometricTopUp">
              <a:rot lat="19676181" lon="2883947" rev="1908000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58760" y="433985"/>
            <a:ext cx="8603226" cy="681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 smtClean="0">
                <a:latin typeface="+mn-lt"/>
              </a:rPr>
              <a:t>GELOMBANG PERUBAHAN</a:t>
            </a:r>
            <a:endParaRPr lang="id-ID" altLang="en-US" dirty="0" smtClean="0">
              <a:latin typeface="+mn-lt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8760" y="1451749"/>
            <a:ext cx="7027862" cy="73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150000"/>
              </a:lnSpc>
              <a:defRPr/>
            </a:pPr>
            <a:r>
              <a:rPr lang="id-ID" sz="3200" dirty="0" smtClean="0"/>
              <a:t>Menurut Toffler (1980) </a:t>
            </a:r>
            <a:r>
              <a:rPr lang="id-ID" sz="3200" dirty="0" smtClean="0"/>
              <a:t>:</a:t>
            </a:r>
            <a:endParaRPr lang="id-ID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0" y="3219922"/>
            <a:ext cx="2890684" cy="196031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604" y="3219920"/>
            <a:ext cx="2945831" cy="1960317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7485" y="3219920"/>
            <a:ext cx="3095161" cy="2053615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4201" y="2524939"/>
            <a:ext cx="37409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d-ID" sz="2400" dirty="0" smtClean="0"/>
              <a:t>Revolusi Pertanian</a:t>
            </a:r>
            <a:endParaRPr lang="id-ID" sz="2400" dirty="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055163" y="2524939"/>
            <a:ext cx="3354926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d-ID" sz="2400" dirty="0" smtClean="0"/>
              <a:t>Revolusi Industri</a:t>
            </a:r>
            <a:endParaRPr lang="id-ID" sz="2400" dirty="0" smtClean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69081" y="2573589"/>
            <a:ext cx="43959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id-ID" sz="2400" dirty="0" smtClean="0"/>
              <a:t>Masyarakat </a:t>
            </a:r>
            <a:r>
              <a:rPr lang="id-ID" sz="2400" i="1" dirty="0" smtClean="0"/>
              <a:t>super-industrial</a:t>
            </a:r>
          </a:p>
        </p:txBody>
      </p:sp>
    </p:spTree>
    <p:extLst>
      <p:ext uri="{BB962C8B-B14F-4D97-AF65-F5344CB8AC3E}">
        <p14:creationId xmlns:p14="http://schemas.microsoft.com/office/powerpoint/2010/main" val="205243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01138"/>
            <a:ext cx="12191999" cy="6573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altLang="en-US" sz="3600" b="1" dirty="0"/>
              <a:t>KONSEKUENSI PERUBAHAN</a:t>
            </a:r>
            <a:endParaRPr lang="id-ID" altLang="en-US" sz="3600" b="1" dirty="0" smtClean="0">
              <a:latin typeface="+mn-lt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85839" y="1784549"/>
            <a:ext cx="8342822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2600" dirty="0" smtClean="0"/>
              <a:t>Timbulnya </a:t>
            </a:r>
            <a:r>
              <a:rPr lang="id-ID" altLang="en-US" sz="2600" dirty="0"/>
              <a:t>frustasi dan bukan strategi yang baik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2600" dirty="0"/>
              <a:t>Biaya implementasi yang meningkat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id-ID" altLang="en-US" sz="2600" dirty="0"/>
              <a:t>Hilangnya manfaat yang diharapkan dari </a:t>
            </a:r>
            <a:r>
              <a:rPr lang="id-ID" altLang="en-US" sz="2600" dirty="0" smtClean="0"/>
              <a:t>perubahan</a:t>
            </a:r>
            <a:endParaRPr lang="id-ID" alt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4983" y="1015792"/>
            <a:ext cx="1977071" cy="23701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301260" y="3864186"/>
            <a:ext cx="2346313" cy="2989622"/>
            <a:chOff x="6554008" y="3868378"/>
            <a:chExt cx="2346313" cy="298962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00" r="31016"/>
            <a:stretch/>
          </p:blipFill>
          <p:spPr>
            <a:xfrm>
              <a:off x="6554008" y="3961892"/>
              <a:ext cx="1110539" cy="289610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7" r="13175"/>
            <a:stretch/>
          </p:blipFill>
          <p:spPr>
            <a:xfrm>
              <a:off x="7493404" y="3868378"/>
              <a:ext cx="1406917" cy="2906356"/>
            </a:xfrm>
            <a:prstGeom prst="rect">
              <a:avLst/>
            </a:prstGeom>
          </p:spPr>
        </p:pic>
      </p:grp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" r="3430" b="4977"/>
          <a:stretch/>
        </p:blipFill>
        <p:spPr bwMode="auto">
          <a:xfrm>
            <a:off x="9817670" y="4774212"/>
            <a:ext cx="2371699" cy="2435949"/>
          </a:xfrm>
          <a:prstGeom prst="rect">
            <a:avLst/>
          </a:prstGeom>
          <a:noFill/>
          <a:ln>
            <a:noFill/>
          </a:ln>
          <a:scene3d>
            <a:camera prst="isometricTopUp">
              <a:rot lat="19676181" lon="2883947" rev="19080007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853" y="4454013"/>
            <a:ext cx="5882035" cy="231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2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120"/>
          <a:stretch/>
        </p:blipFill>
        <p:spPr>
          <a:xfrm>
            <a:off x="3618271" y="4214964"/>
            <a:ext cx="8068612" cy="2259885"/>
          </a:xfrm>
          <a:prstGeom prst="rect">
            <a:avLst/>
          </a:prstGeom>
        </p:spPr>
      </p:pic>
      <p:pic>
        <p:nvPicPr>
          <p:cNvPr id="17" name="Picture 2" descr="D:\Picture\logo ibi small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4" r="3430" b="4977"/>
          <a:stretch/>
        </p:blipFill>
        <p:spPr bwMode="auto">
          <a:xfrm>
            <a:off x="0" y="4916131"/>
            <a:ext cx="2295773" cy="2357966"/>
          </a:xfrm>
          <a:prstGeom prst="rect">
            <a:avLst/>
          </a:prstGeom>
          <a:noFill/>
          <a:ln>
            <a:noFill/>
          </a:ln>
          <a:scene3d>
            <a:camera prst="isometricOffAxis1Top">
              <a:rot lat="19200000" lon="1860000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766098" y="2025754"/>
            <a:ext cx="848144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d-ID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Konsekuensi perubahan terhadap manusia dapat menjadi lebih besar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d-ID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Motivasi dalam organisasi mengalami menurun</a:t>
            </a:r>
          </a:p>
          <a:p>
            <a:pPr eaLnBrk="1" hangingPunct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id-ID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Resistensi terhadap perubahan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601137"/>
            <a:ext cx="12191999" cy="1178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d-ID" altLang="en-US" sz="3600" b="1" dirty="0"/>
              <a:t>KONSEKUENSI </a:t>
            </a:r>
            <a:r>
              <a:rPr lang="id-ID" altLang="en-US" sz="3600" b="1" dirty="0" smtClean="0"/>
              <a:t>PERUBAHAN</a:t>
            </a:r>
            <a:endParaRPr lang="en-US" altLang="en-US" sz="3600" b="1" dirty="0" smtClean="0"/>
          </a:p>
          <a:p>
            <a:pPr algn="ctr">
              <a:lnSpc>
                <a:spcPct val="100000"/>
              </a:lnSpc>
            </a:pPr>
            <a:r>
              <a:rPr lang="en-US" altLang="en-US" sz="2800" b="1" dirty="0" smtClean="0">
                <a:latin typeface="+mn-lt"/>
              </a:rPr>
              <a:t>(continue …..)</a:t>
            </a:r>
            <a:endParaRPr lang="id-ID" altLang="en-US" sz="2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666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881384"/>
              </p:ext>
            </p:extLst>
          </p:nvPr>
        </p:nvGraphicFramePr>
        <p:xfrm>
          <a:off x="5188265" y="1095552"/>
          <a:ext cx="6717985" cy="4714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910"/>
                <a:gridCol w="3648075"/>
              </a:tblGrid>
              <a:tr h="675838"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Peneliti</a:t>
                      </a:r>
                      <a:endParaRPr lang="id-ID" sz="22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Temuan</a:t>
                      </a:r>
                      <a:endParaRPr lang="id-ID" sz="2200" dirty="0"/>
                    </a:p>
                  </a:txBody>
                  <a:tcPr marL="91438" marR="91438" marT="45726" marB="45726"/>
                </a:tc>
              </a:tr>
              <a:tr h="1819535"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Dikova et al</a:t>
                      </a:r>
                      <a:r>
                        <a:rPr lang="id-ID" sz="2200" baseline="0" dirty="0" smtClean="0"/>
                        <a:t> (2010), Muehlfeld et al (2012), Brakman et al (2013)</a:t>
                      </a:r>
                      <a:endParaRPr lang="id-ID" sz="22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200" dirty="0" smtClean="0"/>
                        <a:t>Perubahan organisasi berdampak</a:t>
                      </a:r>
                      <a:r>
                        <a:rPr lang="id-ID" sz="2200" baseline="0" dirty="0" smtClean="0"/>
                        <a:t> pada turunnya tingkat kepercayaan karyawan kepada organisasi.</a:t>
                      </a:r>
                      <a:endParaRPr lang="id-ID" sz="2200" dirty="0"/>
                    </a:p>
                  </a:txBody>
                  <a:tcPr marL="91438" marR="91438" marT="45726" marB="45726"/>
                </a:tc>
              </a:tr>
              <a:tr h="1008851"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Lee et</a:t>
                      </a:r>
                      <a:r>
                        <a:rPr lang="id-ID" sz="2200" baseline="0" dirty="0" smtClean="0"/>
                        <a:t> al (1999)</a:t>
                      </a:r>
                      <a:endParaRPr lang="id-ID" sz="22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200" dirty="0" smtClean="0"/>
                        <a:t>Perubahan organisasi dapat</a:t>
                      </a:r>
                      <a:r>
                        <a:rPr lang="id-ID" sz="2200" baseline="0" dirty="0" smtClean="0"/>
                        <a:t> meningkatkan </a:t>
                      </a:r>
                      <a:r>
                        <a:rPr lang="id-ID" sz="2200" i="1" baseline="0" dirty="0" smtClean="0"/>
                        <a:t>turnover</a:t>
                      </a:r>
                      <a:endParaRPr lang="id-ID" sz="2200" i="1" dirty="0"/>
                    </a:p>
                  </a:txBody>
                  <a:tcPr marL="91438" marR="91438" marT="45726" marB="45726"/>
                </a:tc>
              </a:tr>
              <a:tr h="1122033">
                <a:tc>
                  <a:txBody>
                    <a:bodyPr/>
                    <a:lstStyle/>
                    <a:p>
                      <a:r>
                        <a:rPr lang="id-ID" sz="2200" dirty="0" smtClean="0"/>
                        <a:t>Melert et al (2015)</a:t>
                      </a:r>
                      <a:endParaRPr lang="id-ID" sz="2200" dirty="0"/>
                    </a:p>
                  </a:txBody>
                  <a:tcPr marL="91438" marR="91438" marT="45726" marB="45726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200" dirty="0" smtClean="0"/>
                        <a:t>Perubahan organisasi meningkatkan kinerja</a:t>
                      </a:r>
                      <a:r>
                        <a:rPr lang="id-ID" sz="2200" baseline="0" dirty="0" smtClean="0"/>
                        <a:t> keuangan</a:t>
                      </a:r>
                      <a:endParaRPr lang="id-ID" sz="2200" dirty="0"/>
                    </a:p>
                  </a:txBody>
                  <a:tcPr marL="91438" marR="91438" marT="45726" marB="45726"/>
                </a:tc>
              </a:tr>
            </a:tbl>
          </a:graphicData>
        </a:graphic>
      </p:graphicFrame>
      <p:sp>
        <p:nvSpPr>
          <p:cNvPr id="38" name="Title 1"/>
          <p:cNvSpPr txBox="1">
            <a:spLocks/>
          </p:cNvSpPr>
          <p:nvPr/>
        </p:nvSpPr>
        <p:spPr>
          <a:xfrm>
            <a:off x="180975" y="1078148"/>
            <a:ext cx="5007290" cy="1731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600" b="1" dirty="0"/>
              <a:t>PENELITIAN EMPIRIS PERUBAHAN ORGANISASI</a:t>
            </a:r>
            <a:endParaRPr lang="id-ID" altLang="en-US" sz="3600" b="1" dirty="0" smtClean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5" y="2962275"/>
            <a:ext cx="4812537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F8EF26-7AD5-4E7F-95B3-9A57CF80C483}"/>
              </a:ext>
            </a:extLst>
          </p:cNvPr>
          <p:cNvSpPr txBox="1"/>
          <p:nvPr/>
        </p:nvSpPr>
        <p:spPr>
          <a:xfrm>
            <a:off x="1" y="5271024"/>
            <a:ext cx="1219199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cs typeface="Arial" pitchFamily="34" charset="0"/>
              </a:rPr>
              <a:t>THANK YOU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4744198"/>
            <a:ext cx="12192000" cy="6465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4000" b="1" dirty="0" smtClean="0"/>
              <a:t>	</a:t>
            </a:r>
            <a:r>
              <a:rPr lang="id-ID" altLang="en-US" sz="4000" b="1" dirty="0" smtClean="0">
                <a:sym typeface="Wingdings" panose="05000000000000000000" pitchFamily="2" charset="2"/>
              </a:rPr>
              <a:t> </a:t>
            </a:r>
            <a:r>
              <a:rPr lang="en-US" altLang="en-US" sz="4000" b="1" dirty="0" smtClean="0"/>
              <a:t>END</a:t>
            </a:r>
            <a:r>
              <a:rPr lang="id-ID" altLang="en-US" sz="4000" b="1" dirty="0" smtClean="0"/>
              <a:t> </a:t>
            </a:r>
            <a:r>
              <a:rPr lang="id-ID" altLang="en-US" sz="4000" b="1" dirty="0" smtClean="0">
                <a:sym typeface="Wingdings" panose="05000000000000000000" pitchFamily="2" charset="2"/>
              </a:rPr>
              <a:t></a:t>
            </a:r>
            <a:endParaRPr lang="en-US" alt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3099</TotalTime>
  <Words>156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 Unicode MS</vt:lpstr>
      <vt:lpstr>맑은 고딕</vt:lpstr>
      <vt:lpstr>Arial</vt:lpstr>
      <vt:lpstr>Calibri</vt:lpstr>
      <vt:lpstr>Calibri Light</vt:lpstr>
      <vt:lpstr>Roboto Bold Italics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Agus Eka Priyanto</cp:lastModifiedBy>
  <cp:revision>90</cp:revision>
  <dcterms:created xsi:type="dcterms:W3CDTF">2020-01-20T05:08:25Z</dcterms:created>
  <dcterms:modified xsi:type="dcterms:W3CDTF">2023-03-07T17:51:47Z</dcterms:modified>
</cp:coreProperties>
</file>