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24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Jud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d-ID"/>
              <a:t>Klik untuk mengedit gaya subjudul Master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9/20/2024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ambar Panorama deng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d-ID"/>
              <a:t>Klik ikon untuk menambahkan gambar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9/20/2024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Judul d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9/20/2024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Kutipan deng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9/20/2024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Kartu Na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9/20/2024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9/20/2024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m Gam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d-ID"/>
              <a:t>Klik ikon untuk menambahkan gambar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d-ID"/>
              <a:t>Klik ikon untuk menambahkan gambar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d-ID"/>
              <a:t>Klik ikon untuk menambahkan gambar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9/20/2024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Judul dan Teks Vertik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9/20/2024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Judul Vertikal dan Te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9/20/2024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udul dan Ko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9/20/2024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eader Bagi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9/20/2024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 Ko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9/20/2024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erbandi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9/20/2024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udul S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9/20/2024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Koso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9/20/2024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Konten deng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9/20/2024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Gambar deng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id-ID"/>
              <a:t>Klik ikon untuk menambahkan gambar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9/20/2024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9/20/2024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9" name="Group 3078">
            <a:extLst>
              <a:ext uri="{FF2B5EF4-FFF2-40B4-BE49-F238E27FC236}">
                <a16:creationId xmlns:a16="http://schemas.microsoft.com/office/drawing/2014/main" id="{DDA34B8A-FA8D-4E16-AD72-7B60B1C258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3080" name="Rectangle 3079">
              <a:extLst>
                <a:ext uri="{FF2B5EF4-FFF2-40B4-BE49-F238E27FC236}">
                  <a16:creationId xmlns:a16="http://schemas.microsoft.com/office/drawing/2014/main" id="{6885D229-60DD-4D71-8181-10E781C149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id-ID"/>
            </a:p>
          </p:txBody>
        </p:sp>
        <p:sp>
          <p:nvSpPr>
            <p:cNvPr id="3081" name="Oval 3080">
              <a:extLst>
                <a:ext uri="{FF2B5EF4-FFF2-40B4-BE49-F238E27FC236}">
                  <a16:creationId xmlns:a16="http://schemas.microsoft.com/office/drawing/2014/main" id="{0B0DAA45-BE66-4F0C-93A6-519D941071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id-ID"/>
            </a:p>
          </p:txBody>
        </p:sp>
        <p:sp>
          <p:nvSpPr>
            <p:cNvPr id="3082" name="Oval 3081">
              <a:extLst>
                <a:ext uri="{FF2B5EF4-FFF2-40B4-BE49-F238E27FC236}">
                  <a16:creationId xmlns:a16="http://schemas.microsoft.com/office/drawing/2014/main" id="{EF449A3D-A43B-4688-BD89-35734D0072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id-ID"/>
            </a:p>
          </p:txBody>
        </p:sp>
        <p:sp>
          <p:nvSpPr>
            <p:cNvPr id="3083" name="Oval 3082">
              <a:extLst>
                <a:ext uri="{FF2B5EF4-FFF2-40B4-BE49-F238E27FC236}">
                  <a16:creationId xmlns:a16="http://schemas.microsoft.com/office/drawing/2014/main" id="{74E9975C-AF3D-48EF-B3F0-112A01A382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id-ID"/>
            </a:p>
          </p:txBody>
        </p:sp>
        <p:sp>
          <p:nvSpPr>
            <p:cNvPr id="3084" name="Oval 3083">
              <a:extLst>
                <a:ext uri="{FF2B5EF4-FFF2-40B4-BE49-F238E27FC236}">
                  <a16:creationId xmlns:a16="http://schemas.microsoft.com/office/drawing/2014/main" id="{CF00A076-2FEA-40D1-8F85-8424817979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id-ID"/>
            </a:p>
          </p:txBody>
        </p:sp>
        <p:sp>
          <p:nvSpPr>
            <p:cNvPr id="3085" name="Oval 3084">
              <a:extLst>
                <a:ext uri="{FF2B5EF4-FFF2-40B4-BE49-F238E27FC236}">
                  <a16:creationId xmlns:a16="http://schemas.microsoft.com/office/drawing/2014/main" id="{A2E68741-6133-4CAA-BF3C-F0E6CF40C5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id-ID"/>
            </a:p>
          </p:txBody>
        </p:sp>
        <p:sp>
          <p:nvSpPr>
            <p:cNvPr id="3086" name="Freeform 5">
              <a:extLst>
                <a:ext uri="{FF2B5EF4-FFF2-40B4-BE49-F238E27FC236}">
                  <a16:creationId xmlns:a16="http://schemas.microsoft.com/office/drawing/2014/main" id="{76C01C64-4A8B-42FC-93C5-2D6A3EBAB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3087" name="Freeform 5">
              <a:extLst>
                <a:ext uri="{FF2B5EF4-FFF2-40B4-BE49-F238E27FC236}">
                  <a16:creationId xmlns:a16="http://schemas.microsoft.com/office/drawing/2014/main" id="{D969AEA9-C1EE-45E1-9964-D9705492E1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3088" name="Freeform 5">
              <a:extLst>
                <a:ext uri="{FF2B5EF4-FFF2-40B4-BE49-F238E27FC236}">
                  <a16:creationId xmlns:a16="http://schemas.microsoft.com/office/drawing/2014/main" id="{4845E67D-4E5B-44B3-AB74-5E95C839E7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id-ID"/>
            </a:p>
          </p:txBody>
        </p:sp>
      </p:grpSp>
      <p:sp>
        <p:nvSpPr>
          <p:cNvPr id="3090" name="Rectangle 3089">
            <a:extLst>
              <a:ext uri="{FF2B5EF4-FFF2-40B4-BE49-F238E27FC236}">
                <a16:creationId xmlns:a16="http://schemas.microsoft.com/office/drawing/2014/main" id="{079CE317-680B-449C-A423-71C1FE069B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d-ID"/>
          </a:p>
        </p:txBody>
      </p:sp>
      <p:sp>
        <p:nvSpPr>
          <p:cNvPr id="2" name="Judul 1">
            <a:extLst>
              <a:ext uri="{FF2B5EF4-FFF2-40B4-BE49-F238E27FC236}">
                <a16:creationId xmlns:a16="http://schemas.microsoft.com/office/drawing/2014/main" id="{0DF3C8BE-275E-6A44-4D43-33FC8762FD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4" y="973668"/>
            <a:ext cx="8761413" cy="706964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4400" b="0" i="0" kern="1200" dirty="0">
                <a:solidFill>
                  <a:schemeClr val="tx1"/>
                </a:solidFill>
                <a:highlight>
                  <a:srgbClr val="FFFF00"/>
                </a:highlight>
                <a:latin typeface="+mj-lt"/>
                <a:ea typeface="+mj-ea"/>
                <a:cs typeface="+mj-cs"/>
              </a:rPr>
              <a:t>Reception</a:t>
            </a:r>
          </a:p>
        </p:txBody>
      </p:sp>
      <p:sp>
        <p:nvSpPr>
          <p:cNvPr id="3" name="Subjudul 2">
            <a:extLst>
              <a:ext uri="{FF2B5EF4-FFF2-40B4-BE49-F238E27FC236}">
                <a16:creationId xmlns:a16="http://schemas.microsoft.com/office/drawing/2014/main" id="{00DF1CE6-152F-C951-CE18-7C65A4E19B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4954" y="2166257"/>
            <a:ext cx="6397313" cy="3853543"/>
          </a:xfr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>
              <a:lnSpc>
                <a:spcPct val="90000"/>
              </a:lnSpc>
              <a:buFont typeface="Wingdings 3" charset="2"/>
              <a:buChar char=""/>
            </a:pPr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  <a:highlight>
                <a:srgbClr val="FFFF00"/>
              </a:highlight>
            </a:endParaRPr>
          </a:p>
          <a:p>
            <a:pPr>
              <a:lnSpc>
                <a:spcPct val="90000"/>
              </a:lnSpc>
              <a:buFont typeface="Wingdings 3" charset="2"/>
              <a:buChar char=""/>
            </a:pP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FF00"/>
                </a:highlight>
              </a:rPr>
              <a:t>Menetapkan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FF00"/>
                </a:highlight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FF00"/>
                </a:highlight>
              </a:rPr>
              <a:t>kamar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FF00"/>
                </a:highlight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FF00"/>
                </a:highlight>
              </a:rPr>
              <a:t>untuk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FF00"/>
                </a:highlight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FF00"/>
                </a:highlight>
              </a:rPr>
              <a:t>tamu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FF00"/>
                </a:highlight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FF00"/>
                </a:highlight>
              </a:rPr>
              <a:t>tiba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  <a:highlight>
                <a:srgbClr val="FFFF00"/>
              </a:highlight>
            </a:endParaRPr>
          </a:p>
          <a:p>
            <a:pPr>
              <a:lnSpc>
                <a:spcPct val="90000"/>
              </a:lnSpc>
              <a:buFont typeface="Wingdings 3" charset="2"/>
              <a:buChar char=""/>
            </a:pPr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  <a:highlight>
                <a:srgbClr val="FFFF00"/>
              </a:highlight>
            </a:endParaRPr>
          </a:p>
          <a:p>
            <a:pPr>
              <a:lnSpc>
                <a:spcPct val="90000"/>
              </a:lnSpc>
              <a:buFont typeface="Wingdings 3" charset="2"/>
              <a:buChar char=""/>
            </a:pP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Berikut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adalah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beberapa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langkah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untuk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menetapkan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kamar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untuk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tamu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yang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akan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tiba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</a:t>
            </a:r>
          </a:p>
          <a:p>
            <a:pPr>
              <a:lnSpc>
                <a:spcPct val="90000"/>
              </a:lnSpc>
              <a:buFont typeface="Wingdings 3" charset="2"/>
              <a:buChar char=""/>
            </a:pP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1.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Periksa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Ketersediaan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Kamar: Cek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sistem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reservasi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untuk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memastikan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kamar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yang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diinginkan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tersedia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pada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tanggal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kedatangan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tamu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>
              <a:lnSpc>
                <a:spcPct val="90000"/>
              </a:lnSpc>
              <a:buFont typeface="Wingdings 3" charset="2"/>
              <a:buChar char=""/>
            </a:pP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2.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Tentukan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Tipe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Kamar: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Pertimbangkan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kebutuhan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tamu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seperti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jumlah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orang,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preferensi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jenis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tempat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tidur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(single, double, suite), dan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fasilitas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tambahan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>
              <a:lnSpc>
                <a:spcPct val="90000"/>
              </a:lnSpc>
              <a:buFont typeface="Wingdings 3" charset="2"/>
              <a:buChar char=""/>
            </a:pP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3.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Catat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Detail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Tamu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Ambil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informasi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tentang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tamu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seperti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nama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tanggal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kedatangan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dan lama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menginap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>
              <a:lnSpc>
                <a:spcPct val="90000"/>
              </a:lnSpc>
              <a:buFont typeface="Wingdings 3" charset="2"/>
              <a:buChar char=""/>
            </a:pPr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  <a:highlight>
                <a:srgbClr val="FFFF00"/>
              </a:highlight>
            </a:endParaRPr>
          </a:p>
        </p:txBody>
      </p:sp>
      <p:pic>
        <p:nvPicPr>
          <p:cNvPr id="3074" name="Picture 2" descr="Masih Bingung Cara Membuat Portofolio?">
            <a:extLst>
              <a:ext uri="{FF2B5EF4-FFF2-40B4-BE49-F238E27FC236}">
                <a16:creationId xmlns:a16="http://schemas.microsoft.com/office/drawing/2014/main" id="{295FC9C0-C1CF-BBE5-FB63-0255E2345E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020571" y="3447119"/>
            <a:ext cx="3080048" cy="1724826"/>
          </a:xfrm>
          <a:prstGeom prst="roundRect">
            <a:avLst>
              <a:gd name="adj" fmla="val 1858"/>
            </a:avLst>
          </a:prstGeom>
          <a:noFill/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87670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3DCCE28C-0476-499E-AFB6-1214DEA5CD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BB9A9FA0-73B2-360A-3E95-3442386040F3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091382" y="1915886"/>
            <a:ext cx="6460886" cy="410391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id-ID" b="1" i="0" u="none" strike="noStrike" cap="none" normalizeH="0" baseline="0" dirty="0">
                <a:ln>
                  <a:noFill/>
                </a:ln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4. </a:t>
            </a:r>
            <a:r>
              <a:rPr kumimoji="0" lang="id-ID" altLang="id-ID" b="1" i="0" u="none" strike="noStrike" cap="none" normalizeH="0" baseline="0" dirty="0">
                <a:ln>
                  <a:noFill/>
                </a:ln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Buat Reservasi</a:t>
            </a:r>
            <a:r>
              <a:rPr kumimoji="0" lang="id-ID" altLang="id-ID" b="0" i="0" u="none" strike="noStrike" cap="none" normalizeH="0" baseline="0" dirty="0">
                <a:ln>
                  <a:noFill/>
                </a:ln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: </a:t>
            </a:r>
            <a:r>
              <a:rPr kumimoji="0" lang="id-ID" altLang="id-ID" b="0" i="0" u="none" strike="noStrike" cap="none" normalizeH="0" baseline="0" dirty="0">
                <a:ln>
                  <a:noFill/>
                </a:ln>
                <a:effectLst/>
                <a:highlight>
                  <a:srgbClr val="FFFF00"/>
                </a:highlight>
                <a:latin typeface="+mj-lt"/>
              </a:rPr>
              <a:t>Masukkan detail tamu dan tipe </a:t>
            </a:r>
            <a:r>
              <a:rPr kumimoji="0" lang="id-ID" altLang="id-ID" b="0" i="0" u="none" strike="noStrike" cap="none" normalizeH="0" baseline="0" dirty="0">
                <a:ln>
                  <a:noFill/>
                </a:ln>
                <a:effectLst/>
                <a:latin typeface="+mj-lt"/>
              </a:rPr>
              <a:t>kamar ke dalam sistem reservasi. Jika ada permintaan khusus, pastikan untuk mencatatnya.</a:t>
            </a:r>
            <a:endParaRPr kumimoji="0" lang="en-US" altLang="id-ID" b="0" i="0" u="none" strike="noStrike" cap="none" normalizeH="0" baseline="0" dirty="0">
              <a:ln>
                <a:noFill/>
              </a:ln>
              <a:effectLst/>
              <a:latin typeface="+mj-lt"/>
            </a:endParaRPr>
          </a:p>
          <a:p>
            <a:pPr marL="0" marR="0" lvl="0" indent="0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endParaRPr lang="en-US" altLang="id-ID" dirty="0">
              <a:latin typeface="+mj-lt"/>
            </a:endParaRPr>
          </a:p>
          <a:p>
            <a:pPr marL="0" marR="0" lvl="0" indent="0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lang="en-US" b="1" dirty="0"/>
              <a:t>5. </a:t>
            </a:r>
            <a:r>
              <a:rPr lang="id-ID" b="1" dirty="0"/>
              <a:t>Konfirmasi Reservasi</a:t>
            </a:r>
            <a:r>
              <a:rPr lang="id-ID" dirty="0"/>
              <a:t>: Kirimkan konfirmasi kepada tamu melalui email atau pesan, termasuk informasi tentang </a:t>
            </a:r>
            <a:r>
              <a:rPr lang="id-ID" dirty="0" err="1"/>
              <a:t>check</a:t>
            </a:r>
            <a:r>
              <a:rPr lang="id-ID" dirty="0"/>
              <a:t>-in dan </a:t>
            </a:r>
            <a:r>
              <a:rPr lang="id-ID" dirty="0" err="1"/>
              <a:t>check-out</a:t>
            </a:r>
            <a:r>
              <a:rPr lang="id-ID" dirty="0"/>
              <a:t>.</a:t>
            </a:r>
            <a:endParaRPr lang="en-US" dirty="0"/>
          </a:p>
          <a:p>
            <a:pPr marL="0" marR="0" lvl="0" indent="0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endParaRPr kumimoji="0" lang="en-US" altLang="id-ID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lang="en-US" b="1" dirty="0"/>
              <a:t>6. </a:t>
            </a:r>
            <a:r>
              <a:rPr lang="id-ID" b="1" dirty="0"/>
              <a:t>Persiapkan Kamar</a:t>
            </a:r>
            <a:r>
              <a:rPr lang="id-ID" dirty="0"/>
              <a:t>: Pastikan kamar bersih dan siap sebelum kedatangan tamu. Periksa fasilitas dan perlengkapan yang diperlukan.</a:t>
            </a:r>
            <a:endParaRPr lang="en-US" dirty="0"/>
          </a:p>
          <a:p>
            <a:pPr marL="0" marR="0" lvl="0" indent="0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endParaRPr kumimoji="0" lang="en-US" altLang="id-ID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lang="en-US" b="1" dirty="0"/>
              <a:t>7. </a:t>
            </a:r>
            <a:r>
              <a:rPr lang="id-ID" b="1" dirty="0"/>
              <a:t>Sambut Tamu</a:t>
            </a:r>
            <a:r>
              <a:rPr lang="id-ID" dirty="0"/>
              <a:t>: Saat tamu tiba, sambut dengan ramah dan bantu proses </a:t>
            </a:r>
            <a:r>
              <a:rPr lang="id-ID" dirty="0" err="1"/>
              <a:t>check</a:t>
            </a:r>
            <a:r>
              <a:rPr lang="id-ID" dirty="0"/>
              <a:t>-in agar berjalan lancar.</a:t>
            </a:r>
            <a:endParaRPr kumimoji="0" lang="id-ID" altLang="id-ID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endParaRPr kumimoji="0" lang="id-ID" altLang="id-ID" sz="14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pic>
        <p:nvPicPr>
          <p:cNvPr id="1029" name="Picture 5" descr="Standar Operasional Prosedur (SOP) Penerimaan Tamu – Dinas Kesehatan  Pengendalian Penduduk dan Keluarga Berencana Kota Madiun">
            <a:extLst>
              <a:ext uri="{FF2B5EF4-FFF2-40B4-BE49-F238E27FC236}">
                <a16:creationId xmlns:a16="http://schemas.microsoft.com/office/drawing/2014/main" id="{5F669FA8-1008-B6FC-4E9B-99F51FC00D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48" r="17524"/>
          <a:stretch/>
        </p:blipFill>
        <p:spPr bwMode="auto">
          <a:xfrm>
            <a:off x="8020571" y="2775951"/>
            <a:ext cx="3080048" cy="3067163"/>
          </a:xfrm>
          <a:prstGeom prst="roundRect">
            <a:avLst>
              <a:gd name="adj" fmla="val 1858"/>
            </a:avLst>
          </a:prstGeom>
          <a:noFill/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08685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72C38E50-C6F2-B574-9B57-FF6E670018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d-ID" dirty="0">
                <a:solidFill>
                  <a:schemeClr val="tx1"/>
                </a:solidFill>
                <a:highlight>
                  <a:srgbClr val="FFFF00"/>
                </a:highlight>
              </a:rPr>
              <a:t>Menangani pendaftaran tamu</a:t>
            </a:r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B71A89AC-5122-F4AC-0CA7-C0DC40A3B9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15143" y="2133601"/>
            <a:ext cx="8565470" cy="4517570"/>
          </a:xfrm>
        </p:spPr>
        <p:txBody>
          <a:bodyPr>
            <a:normAutofit/>
          </a:bodyPr>
          <a:lstStyle/>
          <a:p>
            <a:r>
              <a:rPr lang="id-ID" dirty="0"/>
              <a:t>langkah-langkah untuk menangani pendaftaran tamu dengan efektif:</a:t>
            </a:r>
          </a:p>
          <a:p>
            <a:pPr>
              <a:buFont typeface="+mj-lt"/>
              <a:buAutoNum type="arabicPeriod"/>
            </a:pPr>
            <a:r>
              <a:rPr lang="id-ID" b="1" dirty="0"/>
              <a:t>Sambut Tamu dengan Ramah</a:t>
            </a:r>
            <a:r>
              <a:rPr lang="id-ID" dirty="0"/>
              <a:t>: Berikan sambutan hangat saat tamu tiba. Senyuman dan sapaan yang ramah sangat penting.</a:t>
            </a:r>
          </a:p>
          <a:p>
            <a:pPr>
              <a:buFont typeface="+mj-lt"/>
              <a:buAutoNum type="arabicPeriod"/>
            </a:pPr>
            <a:r>
              <a:rPr lang="id-ID" b="1" dirty="0"/>
              <a:t>Periksa Reservasi</a:t>
            </a:r>
            <a:r>
              <a:rPr lang="id-ID" dirty="0"/>
              <a:t>: Tanyakan nama tamu dan periksa di sistem untuk memastikan reservasi mereka.</a:t>
            </a:r>
          </a:p>
          <a:p>
            <a:pPr>
              <a:buFont typeface="+mj-lt"/>
              <a:buAutoNum type="arabicPeriod"/>
            </a:pPr>
            <a:r>
              <a:rPr lang="id-ID" b="1" dirty="0"/>
              <a:t>Konfirmasi Detail</a:t>
            </a:r>
            <a:r>
              <a:rPr lang="id-ID" dirty="0"/>
              <a:t>: Tanyakan tentang detail yang diperlukan, seperti lama menginap dan jumlah tamu. Konfirmasikan tipe kamar yang dipesan.</a:t>
            </a:r>
          </a:p>
          <a:p>
            <a:pPr>
              <a:buFont typeface="+mj-lt"/>
              <a:buAutoNum type="arabicPeriod"/>
            </a:pPr>
            <a:r>
              <a:rPr lang="id-ID" b="1" dirty="0"/>
              <a:t>Minta Identitas</a:t>
            </a:r>
            <a:r>
              <a:rPr lang="id-ID" dirty="0"/>
              <a:t>: Mintalah tanda pengenal (KTP, paspor) untuk verifikasi identitas.</a:t>
            </a:r>
            <a:endParaRPr lang="en-US" dirty="0"/>
          </a:p>
          <a:p>
            <a:pPr>
              <a:buFont typeface="+mj-lt"/>
              <a:buAutoNum type="arabicPeriod"/>
            </a:pPr>
            <a:r>
              <a:rPr lang="id-ID" b="1" dirty="0"/>
              <a:t>Proses Pembayaran</a:t>
            </a:r>
            <a:r>
              <a:rPr lang="id-ID" dirty="0"/>
              <a:t>: Jika diperlukan, informasikan tentang biaya dan minta pembayaran. Berikan opsi pembayaran yang nyaman.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8211473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0" name="Rectangle 2059">
            <a:extLst>
              <a:ext uri="{FF2B5EF4-FFF2-40B4-BE49-F238E27FC236}">
                <a16:creationId xmlns:a16="http://schemas.microsoft.com/office/drawing/2014/main" id="{89EA2611-DCBA-4E97-A2B2-9A466E76BD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d-ID"/>
          </a:p>
        </p:txBody>
      </p:sp>
      <p:sp>
        <p:nvSpPr>
          <p:cNvPr id="2062" name="Freeform 5">
            <a:extLst>
              <a:ext uri="{FF2B5EF4-FFF2-40B4-BE49-F238E27FC236}">
                <a16:creationId xmlns:a16="http://schemas.microsoft.com/office/drawing/2014/main" id="{BBC615D1-6E12-40EF-915B-316CFDB550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0" y="794"/>
            <a:ext cx="12192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/>
          <a:lstStyle/>
          <a:p>
            <a:endParaRPr lang="id-ID"/>
          </a:p>
        </p:txBody>
      </p:sp>
      <p:sp>
        <p:nvSpPr>
          <p:cNvPr id="2064" name="Freeform 5">
            <a:extLst>
              <a:ext uri="{FF2B5EF4-FFF2-40B4-BE49-F238E27FC236}">
                <a16:creationId xmlns:a16="http://schemas.microsoft.com/office/drawing/2014/main" id="{B9797D36-DE1E-47CD-881A-6C1F582826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5922489">
            <a:off x="5376762" y="1826078"/>
            <a:ext cx="3299407" cy="440924"/>
          </a:xfrm>
          <a:custGeom>
            <a:avLst/>
            <a:gdLst/>
            <a:ahLst/>
            <a:cxnLst/>
            <a:rect l="l" t="t" r="r" b="b"/>
            <a:pathLst>
              <a:path w="10000" h="5291">
                <a:moveTo>
                  <a:pt x="85" y="2532"/>
                </a:moveTo>
                <a:cubicBezTo>
                  <a:pt x="1736" y="3911"/>
                  <a:pt x="7524" y="5298"/>
                  <a:pt x="9958" y="5291"/>
                </a:cubicBezTo>
                <a:cubicBezTo>
                  <a:pt x="9989" y="1958"/>
                  <a:pt x="9969" y="3333"/>
                  <a:pt x="10000" y="0"/>
                </a:cubicBezTo>
                <a:lnTo>
                  <a:pt x="10000" y="0"/>
                </a:lnTo>
                <a:lnTo>
                  <a:pt x="9667" y="204"/>
                </a:lnTo>
                <a:lnTo>
                  <a:pt x="9334" y="400"/>
                </a:lnTo>
                <a:lnTo>
                  <a:pt x="9001" y="590"/>
                </a:lnTo>
                <a:lnTo>
                  <a:pt x="8667" y="753"/>
                </a:lnTo>
                <a:lnTo>
                  <a:pt x="8333" y="917"/>
                </a:lnTo>
                <a:lnTo>
                  <a:pt x="7999" y="1071"/>
                </a:lnTo>
                <a:lnTo>
                  <a:pt x="7669" y="1202"/>
                </a:lnTo>
                <a:lnTo>
                  <a:pt x="7333" y="1325"/>
                </a:lnTo>
                <a:lnTo>
                  <a:pt x="7000" y="1440"/>
                </a:lnTo>
                <a:lnTo>
                  <a:pt x="6673" y="1538"/>
                </a:lnTo>
                <a:lnTo>
                  <a:pt x="6340" y="1636"/>
                </a:lnTo>
                <a:lnTo>
                  <a:pt x="6013" y="1719"/>
                </a:lnTo>
                <a:lnTo>
                  <a:pt x="5686" y="1784"/>
                </a:lnTo>
                <a:lnTo>
                  <a:pt x="5359" y="1850"/>
                </a:lnTo>
                <a:lnTo>
                  <a:pt x="5036" y="1906"/>
                </a:lnTo>
                <a:lnTo>
                  <a:pt x="4717" y="1948"/>
                </a:lnTo>
                <a:lnTo>
                  <a:pt x="4396" y="1980"/>
                </a:lnTo>
                <a:lnTo>
                  <a:pt x="4079" y="2013"/>
                </a:lnTo>
                <a:lnTo>
                  <a:pt x="3766" y="2029"/>
                </a:lnTo>
                <a:lnTo>
                  <a:pt x="3454" y="2046"/>
                </a:lnTo>
                <a:lnTo>
                  <a:pt x="3145" y="2053"/>
                </a:lnTo>
                <a:lnTo>
                  <a:pt x="2839" y="2046"/>
                </a:lnTo>
                <a:lnTo>
                  <a:pt x="2537" y="2046"/>
                </a:lnTo>
                <a:lnTo>
                  <a:pt x="2238" y="2029"/>
                </a:lnTo>
                <a:lnTo>
                  <a:pt x="1943" y="2004"/>
                </a:lnTo>
                <a:lnTo>
                  <a:pt x="1653" y="1980"/>
                </a:lnTo>
                <a:lnTo>
                  <a:pt x="1368" y="1955"/>
                </a:lnTo>
                <a:lnTo>
                  <a:pt x="1085" y="1915"/>
                </a:lnTo>
                <a:lnTo>
                  <a:pt x="806" y="1873"/>
                </a:lnTo>
                <a:lnTo>
                  <a:pt x="533" y="1833"/>
                </a:lnTo>
                <a:lnTo>
                  <a:pt x="0" y="1726"/>
                </a:lnTo>
                <a:cubicBezTo>
                  <a:pt x="28" y="1995"/>
                  <a:pt x="57" y="2263"/>
                  <a:pt x="85" y="2532"/>
                </a:cubicBezTo>
                <a:close/>
              </a:path>
            </a:pathLst>
          </a:custGeom>
          <a:solidFill>
            <a:schemeClr val="tx1">
              <a:alpha val="20000"/>
            </a:schemeClr>
          </a:solidFill>
          <a:ln>
            <a:noFill/>
          </a:ln>
        </p:spPr>
        <p:txBody>
          <a:bodyPr/>
          <a:lstStyle/>
          <a:p>
            <a:endParaRPr lang="id-ID"/>
          </a:p>
        </p:txBody>
      </p:sp>
      <p:sp>
        <p:nvSpPr>
          <p:cNvPr id="2" name="Judul 1">
            <a:extLst>
              <a:ext uri="{FF2B5EF4-FFF2-40B4-BE49-F238E27FC236}">
                <a16:creationId xmlns:a16="http://schemas.microsoft.com/office/drawing/2014/main" id="{EB901C01-585D-039F-4334-D43060003D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9098" y="629265"/>
            <a:ext cx="6072776" cy="1622322"/>
          </a:xfrm>
        </p:spPr>
        <p:txBody>
          <a:bodyPr>
            <a:normAutofit/>
          </a:bodyPr>
          <a:lstStyle/>
          <a:p>
            <a:endParaRPr lang="id-ID" dirty="0">
              <a:solidFill>
                <a:srgbClr val="FFFFFF"/>
              </a:solidFill>
            </a:endParaRPr>
          </a:p>
        </p:txBody>
      </p:sp>
      <p:pic>
        <p:nvPicPr>
          <p:cNvPr id="2055" name="Picture 7" descr="Bagian penerimaan tamu (reception) - ujiansma.com">
            <a:extLst>
              <a:ext uri="{FF2B5EF4-FFF2-40B4-BE49-F238E27FC236}">
                <a16:creationId xmlns:a16="http://schemas.microsoft.com/office/drawing/2014/main" id="{AAEAD044-C2F3-40E4-2BFC-F0808C1B69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037" r="17353" b="-1"/>
          <a:stretch/>
        </p:blipFill>
        <p:spPr bwMode="auto">
          <a:xfrm>
            <a:off x="6774511" y="480060"/>
            <a:ext cx="4929808" cy="5897880"/>
          </a:xfrm>
          <a:custGeom>
            <a:avLst/>
            <a:gdLst/>
            <a:ahLst/>
            <a:cxnLst/>
            <a:rect l="l" t="t" r="r" b="b"/>
            <a:pathLst>
              <a:path w="4929808" h="5897880">
                <a:moveTo>
                  <a:pt x="104535" y="0"/>
                </a:moveTo>
                <a:lnTo>
                  <a:pt x="2751151" y="0"/>
                </a:lnTo>
                <a:lnTo>
                  <a:pt x="4769032" y="0"/>
                </a:lnTo>
                <a:lnTo>
                  <a:pt x="4929808" y="0"/>
                </a:lnTo>
                <a:lnTo>
                  <a:pt x="4929808" y="5897880"/>
                </a:lnTo>
                <a:lnTo>
                  <a:pt x="4769032" y="5897880"/>
                </a:lnTo>
                <a:lnTo>
                  <a:pt x="2751151" y="5897880"/>
                </a:lnTo>
                <a:lnTo>
                  <a:pt x="0" y="5897880"/>
                </a:lnTo>
                <a:lnTo>
                  <a:pt x="0" y="5896985"/>
                </a:lnTo>
                <a:lnTo>
                  <a:pt x="103291" y="5896985"/>
                </a:lnTo>
                <a:lnTo>
                  <a:pt x="112340" y="5838313"/>
                </a:lnTo>
                <a:lnTo>
                  <a:pt x="123631" y="5762037"/>
                </a:lnTo>
                <a:lnTo>
                  <a:pt x="135550" y="5671232"/>
                </a:lnTo>
                <a:lnTo>
                  <a:pt x="149820" y="5563476"/>
                </a:lnTo>
                <a:lnTo>
                  <a:pt x="164875" y="5444219"/>
                </a:lnTo>
                <a:lnTo>
                  <a:pt x="180714" y="5309828"/>
                </a:lnTo>
                <a:lnTo>
                  <a:pt x="197494" y="5163329"/>
                </a:lnTo>
                <a:lnTo>
                  <a:pt x="214273" y="5004117"/>
                </a:lnTo>
                <a:lnTo>
                  <a:pt x="231367" y="4834615"/>
                </a:lnTo>
                <a:lnTo>
                  <a:pt x="247205" y="4651794"/>
                </a:lnTo>
                <a:lnTo>
                  <a:pt x="262417" y="4460498"/>
                </a:lnTo>
                <a:lnTo>
                  <a:pt x="276217" y="4258305"/>
                </a:lnTo>
                <a:lnTo>
                  <a:pt x="289390" y="4047637"/>
                </a:lnTo>
                <a:lnTo>
                  <a:pt x="301779" y="3827889"/>
                </a:lnTo>
                <a:lnTo>
                  <a:pt x="306170" y="3715291"/>
                </a:lnTo>
                <a:lnTo>
                  <a:pt x="311031" y="3600271"/>
                </a:lnTo>
                <a:lnTo>
                  <a:pt x="315579" y="3483435"/>
                </a:lnTo>
                <a:lnTo>
                  <a:pt x="318558" y="3365994"/>
                </a:lnTo>
                <a:lnTo>
                  <a:pt x="321224" y="3246131"/>
                </a:lnTo>
                <a:lnTo>
                  <a:pt x="324047" y="3125058"/>
                </a:lnTo>
                <a:lnTo>
                  <a:pt x="325929" y="3001563"/>
                </a:lnTo>
                <a:lnTo>
                  <a:pt x="325929" y="2876858"/>
                </a:lnTo>
                <a:lnTo>
                  <a:pt x="326870" y="2750941"/>
                </a:lnTo>
                <a:lnTo>
                  <a:pt x="325929" y="2623814"/>
                </a:lnTo>
                <a:lnTo>
                  <a:pt x="324047" y="2494871"/>
                </a:lnTo>
                <a:lnTo>
                  <a:pt x="322322" y="2365928"/>
                </a:lnTo>
                <a:lnTo>
                  <a:pt x="318558" y="2235169"/>
                </a:lnTo>
                <a:lnTo>
                  <a:pt x="314638" y="2103199"/>
                </a:lnTo>
                <a:lnTo>
                  <a:pt x="310090" y="1971229"/>
                </a:lnTo>
                <a:lnTo>
                  <a:pt x="303660" y="1838048"/>
                </a:lnTo>
                <a:lnTo>
                  <a:pt x="295976" y="1703656"/>
                </a:lnTo>
                <a:lnTo>
                  <a:pt x="288606" y="1568660"/>
                </a:lnTo>
                <a:lnTo>
                  <a:pt x="279197" y="1433663"/>
                </a:lnTo>
                <a:lnTo>
                  <a:pt x="267906" y="1296850"/>
                </a:lnTo>
                <a:lnTo>
                  <a:pt x="256615" y="1161853"/>
                </a:lnTo>
                <a:lnTo>
                  <a:pt x="243598" y="1024435"/>
                </a:lnTo>
                <a:lnTo>
                  <a:pt x="229328" y="886411"/>
                </a:lnTo>
                <a:lnTo>
                  <a:pt x="214273" y="750203"/>
                </a:lnTo>
                <a:lnTo>
                  <a:pt x="196709" y="612180"/>
                </a:lnTo>
                <a:lnTo>
                  <a:pt x="177891" y="474761"/>
                </a:lnTo>
                <a:lnTo>
                  <a:pt x="159229" y="336738"/>
                </a:lnTo>
                <a:lnTo>
                  <a:pt x="137432" y="199320"/>
                </a:lnTo>
                <a:lnTo>
                  <a:pt x="115163" y="62507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66" name="Rectangle 2065">
            <a:extLst>
              <a:ext uri="{FF2B5EF4-FFF2-40B4-BE49-F238E27FC236}">
                <a16:creationId xmlns:a16="http://schemas.microsoft.com/office/drawing/2014/main" id="{4A2FAF1F-F462-46AF-A9E6-CC93C4E2C3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d-ID"/>
          </a:p>
        </p:txBody>
      </p:sp>
      <p:sp>
        <p:nvSpPr>
          <p:cNvPr id="2068" name="Oval 2067">
            <a:extLst>
              <a:ext uri="{FF2B5EF4-FFF2-40B4-BE49-F238E27FC236}">
                <a16:creationId xmlns:a16="http://schemas.microsoft.com/office/drawing/2014/main" id="{7146BED8-BAE9-42C5-A3DD-7B946445D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11000"/>
                </a:schemeClr>
              </a:gs>
              <a:gs pos="75000">
                <a:schemeClr val="accent5">
                  <a:alpha val="0"/>
                </a:schemeClr>
              </a:gs>
              <a:gs pos="36000">
                <a:schemeClr val="accent5"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d-ID"/>
          </a:p>
        </p:txBody>
      </p:sp>
      <p:sp>
        <p:nvSpPr>
          <p:cNvPr id="2070" name="Oval 2069">
            <a:extLst>
              <a:ext uri="{FF2B5EF4-FFF2-40B4-BE49-F238E27FC236}">
                <a16:creationId xmlns:a16="http://schemas.microsoft.com/office/drawing/2014/main" id="{15765FE8-B62F-41E4-A73C-74C91A8FD9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8000"/>
                </a:schemeClr>
              </a:gs>
              <a:gs pos="72000">
                <a:schemeClr val="accent5">
                  <a:alpha val="0"/>
                </a:schemeClr>
              </a:gs>
              <a:gs pos="36000">
                <a:schemeClr val="accent5"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d-ID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BFE6FF2F-A147-1DB6-F45D-A53EFC3FAC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097" y="2251587"/>
            <a:ext cx="6072777" cy="3978888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b="1" dirty="0">
                <a:solidFill>
                  <a:srgbClr val="FFFFFF"/>
                </a:solidFill>
              </a:rPr>
              <a:t>6. </a:t>
            </a:r>
            <a:r>
              <a:rPr lang="id-ID" b="1" dirty="0">
                <a:solidFill>
                  <a:srgbClr val="FFFFFF"/>
                </a:solidFill>
              </a:rPr>
              <a:t>Berikan Kunci Kamar</a:t>
            </a:r>
            <a:r>
              <a:rPr lang="id-ID" dirty="0">
                <a:solidFill>
                  <a:srgbClr val="FFFFFF"/>
                </a:solidFill>
              </a:rPr>
              <a:t>: Setelah semua proses selesai, berikan kunci kamar dan jelaskan lokasi kamar serta fasilitas yang ada.</a:t>
            </a:r>
            <a:endParaRPr lang="en-US" dirty="0">
              <a:solidFill>
                <a:srgbClr val="FFFFFF"/>
              </a:solidFill>
            </a:endParaRPr>
          </a:p>
          <a:p>
            <a:pPr>
              <a:lnSpc>
                <a:spcPct val="90000"/>
              </a:lnSpc>
            </a:pPr>
            <a:r>
              <a:rPr lang="en-US" b="1" dirty="0">
                <a:solidFill>
                  <a:srgbClr val="FFFFFF"/>
                </a:solidFill>
              </a:rPr>
              <a:t>7. </a:t>
            </a:r>
            <a:r>
              <a:rPr lang="id-ID" b="1" dirty="0">
                <a:solidFill>
                  <a:srgbClr val="FFFFFF"/>
                </a:solidFill>
              </a:rPr>
              <a:t>Jelaskan Fasilitas</a:t>
            </a:r>
            <a:r>
              <a:rPr lang="id-ID" dirty="0">
                <a:solidFill>
                  <a:srgbClr val="FFFFFF"/>
                </a:solidFill>
              </a:rPr>
              <a:t>: Berikan informasi tentang hotel, seperti jam sarapan, kolam renang, dan layanan lainnya.</a:t>
            </a:r>
            <a:endParaRPr lang="en-US" dirty="0">
              <a:solidFill>
                <a:srgbClr val="FFFFFF"/>
              </a:solidFill>
            </a:endParaRPr>
          </a:p>
          <a:p>
            <a:pPr>
              <a:lnSpc>
                <a:spcPct val="90000"/>
              </a:lnSpc>
            </a:pPr>
            <a:r>
              <a:rPr lang="en-US" b="1" dirty="0">
                <a:solidFill>
                  <a:srgbClr val="FFFFFF"/>
                </a:solidFill>
              </a:rPr>
              <a:t>8. </a:t>
            </a:r>
            <a:r>
              <a:rPr lang="id-ID" b="1" dirty="0">
                <a:solidFill>
                  <a:srgbClr val="FFFFFF"/>
                </a:solidFill>
              </a:rPr>
              <a:t>Tanya Tentang Kebutuhan Khusus</a:t>
            </a:r>
            <a:r>
              <a:rPr lang="id-ID" dirty="0">
                <a:solidFill>
                  <a:srgbClr val="FFFFFF"/>
                </a:solidFill>
              </a:rPr>
              <a:t>: Tanyakan jika ada kebutuhan khusus atau permintaan tambahan yang bisa dipenuhi.</a:t>
            </a:r>
            <a:endParaRPr lang="en-US" dirty="0">
              <a:solidFill>
                <a:srgbClr val="FFFFFF"/>
              </a:solidFill>
            </a:endParaRPr>
          </a:p>
          <a:p>
            <a:pPr>
              <a:lnSpc>
                <a:spcPct val="90000"/>
              </a:lnSpc>
            </a:pPr>
            <a:r>
              <a:rPr lang="en-US" b="1" dirty="0">
                <a:solidFill>
                  <a:srgbClr val="FFFFFF"/>
                </a:solidFill>
              </a:rPr>
              <a:t>9. </a:t>
            </a:r>
            <a:r>
              <a:rPr lang="id-ID" b="1" dirty="0">
                <a:solidFill>
                  <a:srgbClr val="FFFFFF"/>
                </a:solidFill>
              </a:rPr>
              <a:t>Ucapkan Terima Kasih</a:t>
            </a:r>
            <a:r>
              <a:rPr lang="id-ID" dirty="0">
                <a:solidFill>
                  <a:srgbClr val="FFFFFF"/>
                </a:solidFill>
              </a:rPr>
              <a:t>: Akhiri dengan ucapan terima kasih atas kedatangan mereka dan sampaikan harapan agar mereka menikmati masa tinggal.</a:t>
            </a:r>
            <a:endParaRPr lang="en-US" dirty="0">
              <a:solidFill>
                <a:srgbClr val="FFFFFF"/>
              </a:solidFill>
            </a:endParaRPr>
          </a:p>
          <a:p>
            <a:pPr>
              <a:lnSpc>
                <a:spcPct val="90000"/>
              </a:lnSpc>
            </a:pPr>
            <a:endParaRPr lang="en-US" dirty="0">
              <a:solidFill>
                <a:srgbClr val="FFFFFF"/>
              </a:solidFill>
            </a:endParaRPr>
          </a:p>
          <a:p>
            <a:pPr>
              <a:lnSpc>
                <a:spcPct val="90000"/>
              </a:lnSpc>
            </a:pPr>
            <a:endParaRPr lang="id-ID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446705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91000"/>
                <a:satMod val="164000"/>
                <a:lumMod val="74000"/>
              </a:schemeClr>
              <a:schemeClr val="bg2">
                <a:hueMod val="124000"/>
                <a:satMod val="140000"/>
                <a:lumMod val="14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19" name="Rectangle 4104">
            <a:extLst>
              <a:ext uri="{FF2B5EF4-FFF2-40B4-BE49-F238E27FC236}">
                <a16:creationId xmlns:a16="http://schemas.microsoft.com/office/drawing/2014/main" id="{89EA2611-DCBA-4E97-A2B2-9A466E76BD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d-ID"/>
          </a:p>
        </p:txBody>
      </p:sp>
      <p:sp>
        <p:nvSpPr>
          <p:cNvPr id="4120" name="Freeform: Shape 4106">
            <a:extLst>
              <a:ext uri="{FF2B5EF4-FFF2-40B4-BE49-F238E27FC236}">
                <a16:creationId xmlns:a16="http://schemas.microsoft.com/office/drawing/2014/main" id="{FD2669AB-35DB-41EC-BE9C-DA80B60A32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6200000">
            <a:off x="6290102" y="977273"/>
            <a:ext cx="6053670" cy="4903455"/>
          </a:xfrm>
          <a:custGeom>
            <a:avLst/>
            <a:gdLst>
              <a:gd name="connsiteX0" fmla="*/ 6053670 w 6053670"/>
              <a:gd name="connsiteY0" fmla="*/ 1098 h 4903455"/>
              <a:gd name="connsiteX1" fmla="*/ 6053670 w 6053670"/>
              <a:gd name="connsiteY1" fmla="*/ 424590 h 4903455"/>
              <a:gd name="connsiteX2" fmla="*/ 6053670 w 6053670"/>
              <a:gd name="connsiteY2" fmla="*/ 1254558 h 4903455"/>
              <a:gd name="connsiteX3" fmla="*/ 6053670 w 6053670"/>
              <a:gd name="connsiteY3" fmla="*/ 4903455 h 4903455"/>
              <a:gd name="connsiteX4" fmla="*/ 0 w 6053670"/>
              <a:gd name="connsiteY4" fmla="*/ 4903455 h 4903455"/>
              <a:gd name="connsiteX5" fmla="*/ 0 w 6053670"/>
              <a:gd name="connsiteY5" fmla="*/ 1249853 h 4903455"/>
              <a:gd name="connsiteX6" fmla="*/ 0 w 6053670"/>
              <a:gd name="connsiteY6" fmla="*/ 424590 h 4903455"/>
              <a:gd name="connsiteX7" fmla="*/ 0 w 6053670"/>
              <a:gd name="connsiteY7" fmla="*/ 0 h 4903455"/>
              <a:gd name="connsiteX8" fmla="*/ 35717 w 6053670"/>
              <a:gd name="connsiteY8" fmla="*/ 5488 h 4903455"/>
              <a:gd name="connsiteX9" fmla="*/ 140445 w 6053670"/>
              <a:gd name="connsiteY9" fmla="*/ 21641 h 4903455"/>
              <a:gd name="connsiteX10" fmla="*/ 216722 w 6053670"/>
              <a:gd name="connsiteY10" fmla="*/ 32932 h 4903455"/>
              <a:gd name="connsiteX11" fmla="*/ 307527 w 6053670"/>
              <a:gd name="connsiteY11" fmla="*/ 44850 h 4903455"/>
              <a:gd name="connsiteX12" fmla="*/ 415282 w 6053670"/>
              <a:gd name="connsiteY12" fmla="*/ 59121 h 4903455"/>
              <a:gd name="connsiteX13" fmla="*/ 534539 w 6053670"/>
              <a:gd name="connsiteY13" fmla="*/ 74175 h 4903455"/>
              <a:gd name="connsiteX14" fmla="*/ 668931 w 6053670"/>
              <a:gd name="connsiteY14" fmla="*/ 90014 h 4903455"/>
              <a:gd name="connsiteX15" fmla="*/ 815430 w 6053670"/>
              <a:gd name="connsiteY15" fmla="*/ 106794 h 4903455"/>
              <a:gd name="connsiteX16" fmla="*/ 974641 w 6053670"/>
              <a:gd name="connsiteY16" fmla="*/ 123574 h 4903455"/>
              <a:gd name="connsiteX17" fmla="*/ 1144144 w 6053670"/>
              <a:gd name="connsiteY17" fmla="*/ 140667 h 4903455"/>
              <a:gd name="connsiteX18" fmla="*/ 1326965 w 6053670"/>
              <a:gd name="connsiteY18" fmla="*/ 156506 h 4903455"/>
              <a:gd name="connsiteX19" fmla="*/ 1518261 w 6053670"/>
              <a:gd name="connsiteY19" fmla="*/ 171717 h 4903455"/>
              <a:gd name="connsiteX20" fmla="*/ 1720453 w 6053670"/>
              <a:gd name="connsiteY20" fmla="*/ 185518 h 4903455"/>
              <a:gd name="connsiteX21" fmla="*/ 1931121 w 6053670"/>
              <a:gd name="connsiteY21" fmla="*/ 198690 h 4903455"/>
              <a:gd name="connsiteX22" fmla="*/ 2150869 w 6053670"/>
              <a:gd name="connsiteY22" fmla="*/ 211079 h 4903455"/>
              <a:gd name="connsiteX23" fmla="*/ 2263467 w 6053670"/>
              <a:gd name="connsiteY23" fmla="*/ 215470 h 4903455"/>
              <a:gd name="connsiteX24" fmla="*/ 2378487 w 6053670"/>
              <a:gd name="connsiteY24" fmla="*/ 220332 h 4903455"/>
              <a:gd name="connsiteX25" fmla="*/ 2495323 w 6053670"/>
              <a:gd name="connsiteY25" fmla="*/ 224879 h 4903455"/>
              <a:gd name="connsiteX26" fmla="*/ 2612764 w 6053670"/>
              <a:gd name="connsiteY26" fmla="*/ 227859 h 4903455"/>
              <a:gd name="connsiteX27" fmla="*/ 2732627 w 6053670"/>
              <a:gd name="connsiteY27" fmla="*/ 230525 h 4903455"/>
              <a:gd name="connsiteX28" fmla="*/ 2853700 w 6053670"/>
              <a:gd name="connsiteY28" fmla="*/ 233348 h 4903455"/>
              <a:gd name="connsiteX29" fmla="*/ 2977195 w 6053670"/>
              <a:gd name="connsiteY29" fmla="*/ 235229 h 4903455"/>
              <a:gd name="connsiteX30" fmla="*/ 3101900 w 6053670"/>
              <a:gd name="connsiteY30" fmla="*/ 235229 h 4903455"/>
              <a:gd name="connsiteX31" fmla="*/ 3227817 w 6053670"/>
              <a:gd name="connsiteY31" fmla="*/ 236170 h 4903455"/>
              <a:gd name="connsiteX32" fmla="*/ 3354944 w 6053670"/>
              <a:gd name="connsiteY32" fmla="*/ 235229 h 4903455"/>
              <a:gd name="connsiteX33" fmla="*/ 3483887 w 6053670"/>
              <a:gd name="connsiteY33" fmla="*/ 233348 h 4903455"/>
              <a:gd name="connsiteX34" fmla="*/ 3612830 w 6053670"/>
              <a:gd name="connsiteY34" fmla="*/ 231623 h 4903455"/>
              <a:gd name="connsiteX35" fmla="*/ 3743589 w 6053670"/>
              <a:gd name="connsiteY35" fmla="*/ 227859 h 4903455"/>
              <a:gd name="connsiteX36" fmla="*/ 3875559 w 6053670"/>
              <a:gd name="connsiteY36" fmla="*/ 223938 h 4903455"/>
              <a:gd name="connsiteX37" fmla="*/ 4007529 w 6053670"/>
              <a:gd name="connsiteY37" fmla="*/ 219391 h 4903455"/>
              <a:gd name="connsiteX38" fmla="*/ 4140710 w 6053670"/>
              <a:gd name="connsiteY38" fmla="*/ 212961 h 4903455"/>
              <a:gd name="connsiteX39" fmla="*/ 4275102 w 6053670"/>
              <a:gd name="connsiteY39" fmla="*/ 205277 h 4903455"/>
              <a:gd name="connsiteX40" fmla="*/ 4410098 w 6053670"/>
              <a:gd name="connsiteY40" fmla="*/ 197907 h 4903455"/>
              <a:gd name="connsiteX41" fmla="*/ 4545096 w 6053670"/>
              <a:gd name="connsiteY41" fmla="*/ 188498 h 4903455"/>
              <a:gd name="connsiteX42" fmla="*/ 4681909 w 6053670"/>
              <a:gd name="connsiteY42" fmla="*/ 177207 h 4903455"/>
              <a:gd name="connsiteX43" fmla="*/ 4816905 w 6053670"/>
              <a:gd name="connsiteY43" fmla="*/ 165916 h 4903455"/>
              <a:gd name="connsiteX44" fmla="*/ 4954323 w 6053670"/>
              <a:gd name="connsiteY44" fmla="*/ 152899 h 4903455"/>
              <a:gd name="connsiteX45" fmla="*/ 5092347 w 6053670"/>
              <a:gd name="connsiteY45" fmla="*/ 138629 h 4903455"/>
              <a:gd name="connsiteX46" fmla="*/ 5228555 w 6053670"/>
              <a:gd name="connsiteY46" fmla="*/ 123574 h 4903455"/>
              <a:gd name="connsiteX47" fmla="*/ 5366578 w 6053670"/>
              <a:gd name="connsiteY47" fmla="*/ 106010 h 4903455"/>
              <a:gd name="connsiteX48" fmla="*/ 5503997 w 6053670"/>
              <a:gd name="connsiteY48" fmla="*/ 87192 h 4903455"/>
              <a:gd name="connsiteX49" fmla="*/ 5642020 w 6053670"/>
              <a:gd name="connsiteY49" fmla="*/ 68530 h 4903455"/>
              <a:gd name="connsiteX50" fmla="*/ 5779438 w 6053670"/>
              <a:gd name="connsiteY50" fmla="*/ 46733 h 4903455"/>
              <a:gd name="connsiteX51" fmla="*/ 5916251 w 6053670"/>
              <a:gd name="connsiteY51" fmla="*/ 24464 h 49034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6053670" h="4903455">
                <a:moveTo>
                  <a:pt x="6053670" y="1098"/>
                </a:moveTo>
                <a:lnTo>
                  <a:pt x="6053670" y="424590"/>
                </a:lnTo>
                <a:lnTo>
                  <a:pt x="6053670" y="1254558"/>
                </a:lnTo>
                <a:lnTo>
                  <a:pt x="6053670" y="4903455"/>
                </a:lnTo>
                <a:lnTo>
                  <a:pt x="0" y="4903455"/>
                </a:lnTo>
                <a:lnTo>
                  <a:pt x="0" y="1249853"/>
                </a:lnTo>
                <a:lnTo>
                  <a:pt x="0" y="424590"/>
                </a:lnTo>
                <a:lnTo>
                  <a:pt x="0" y="0"/>
                </a:lnTo>
                <a:lnTo>
                  <a:pt x="35717" y="5488"/>
                </a:lnTo>
                <a:lnTo>
                  <a:pt x="140445" y="21641"/>
                </a:lnTo>
                <a:lnTo>
                  <a:pt x="216722" y="32932"/>
                </a:lnTo>
                <a:lnTo>
                  <a:pt x="307527" y="44850"/>
                </a:lnTo>
                <a:lnTo>
                  <a:pt x="415282" y="59121"/>
                </a:lnTo>
                <a:lnTo>
                  <a:pt x="534539" y="74175"/>
                </a:lnTo>
                <a:lnTo>
                  <a:pt x="668931" y="90014"/>
                </a:lnTo>
                <a:lnTo>
                  <a:pt x="815430" y="106794"/>
                </a:lnTo>
                <a:lnTo>
                  <a:pt x="974641" y="123574"/>
                </a:lnTo>
                <a:lnTo>
                  <a:pt x="1144144" y="140667"/>
                </a:lnTo>
                <a:lnTo>
                  <a:pt x="1326965" y="156506"/>
                </a:lnTo>
                <a:lnTo>
                  <a:pt x="1518261" y="171717"/>
                </a:lnTo>
                <a:lnTo>
                  <a:pt x="1720453" y="185518"/>
                </a:lnTo>
                <a:lnTo>
                  <a:pt x="1931121" y="198690"/>
                </a:lnTo>
                <a:lnTo>
                  <a:pt x="2150869" y="211079"/>
                </a:lnTo>
                <a:lnTo>
                  <a:pt x="2263467" y="215470"/>
                </a:lnTo>
                <a:lnTo>
                  <a:pt x="2378487" y="220332"/>
                </a:lnTo>
                <a:lnTo>
                  <a:pt x="2495323" y="224879"/>
                </a:lnTo>
                <a:lnTo>
                  <a:pt x="2612764" y="227859"/>
                </a:lnTo>
                <a:lnTo>
                  <a:pt x="2732627" y="230525"/>
                </a:lnTo>
                <a:lnTo>
                  <a:pt x="2853700" y="233348"/>
                </a:lnTo>
                <a:lnTo>
                  <a:pt x="2977195" y="235229"/>
                </a:lnTo>
                <a:lnTo>
                  <a:pt x="3101900" y="235229"/>
                </a:lnTo>
                <a:lnTo>
                  <a:pt x="3227817" y="236170"/>
                </a:lnTo>
                <a:lnTo>
                  <a:pt x="3354944" y="235229"/>
                </a:lnTo>
                <a:lnTo>
                  <a:pt x="3483887" y="233348"/>
                </a:lnTo>
                <a:lnTo>
                  <a:pt x="3612830" y="231623"/>
                </a:lnTo>
                <a:lnTo>
                  <a:pt x="3743589" y="227859"/>
                </a:lnTo>
                <a:lnTo>
                  <a:pt x="3875559" y="223938"/>
                </a:lnTo>
                <a:lnTo>
                  <a:pt x="4007529" y="219391"/>
                </a:lnTo>
                <a:lnTo>
                  <a:pt x="4140710" y="212961"/>
                </a:lnTo>
                <a:lnTo>
                  <a:pt x="4275102" y="205277"/>
                </a:lnTo>
                <a:lnTo>
                  <a:pt x="4410098" y="197907"/>
                </a:lnTo>
                <a:lnTo>
                  <a:pt x="4545096" y="188498"/>
                </a:lnTo>
                <a:lnTo>
                  <a:pt x="4681909" y="177207"/>
                </a:lnTo>
                <a:lnTo>
                  <a:pt x="4816905" y="165916"/>
                </a:lnTo>
                <a:lnTo>
                  <a:pt x="4954323" y="152899"/>
                </a:lnTo>
                <a:lnTo>
                  <a:pt x="5092347" y="138629"/>
                </a:lnTo>
                <a:lnTo>
                  <a:pt x="5228555" y="123574"/>
                </a:lnTo>
                <a:lnTo>
                  <a:pt x="5366578" y="106010"/>
                </a:lnTo>
                <a:lnTo>
                  <a:pt x="5503997" y="87192"/>
                </a:lnTo>
                <a:lnTo>
                  <a:pt x="5642020" y="68530"/>
                </a:lnTo>
                <a:lnTo>
                  <a:pt x="5779438" y="46733"/>
                </a:lnTo>
                <a:lnTo>
                  <a:pt x="5916251" y="24464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/>
          <a:lstStyle/>
          <a:p>
            <a:endParaRPr lang="id-ID"/>
          </a:p>
        </p:txBody>
      </p:sp>
      <p:sp>
        <p:nvSpPr>
          <p:cNvPr id="4121" name="Freeform 5">
            <a:extLst>
              <a:ext uri="{FF2B5EF4-FFF2-40B4-BE49-F238E27FC236}">
                <a16:creationId xmlns:a16="http://schemas.microsoft.com/office/drawing/2014/main" id="{BBC615D1-6E12-40EF-915B-316CFDB550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0" y="11069"/>
            <a:ext cx="12192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/>
          <a:lstStyle/>
          <a:p>
            <a:endParaRPr lang="id-ID"/>
          </a:p>
        </p:txBody>
      </p:sp>
      <p:sp>
        <p:nvSpPr>
          <p:cNvPr id="4122" name="Freeform 5">
            <a:extLst>
              <a:ext uri="{FF2B5EF4-FFF2-40B4-BE49-F238E27FC236}">
                <a16:creationId xmlns:a16="http://schemas.microsoft.com/office/drawing/2014/main" id="{B9797D36-DE1E-47CD-881A-6C1F582826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5922489">
            <a:off x="5349246" y="1826078"/>
            <a:ext cx="3299407" cy="440924"/>
          </a:xfrm>
          <a:custGeom>
            <a:avLst/>
            <a:gdLst/>
            <a:ahLst/>
            <a:cxnLst/>
            <a:rect l="l" t="t" r="r" b="b"/>
            <a:pathLst>
              <a:path w="10000" h="5291">
                <a:moveTo>
                  <a:pt x="85" y="2532"/>
                </a:moveTo>
                <a:cubicBezTo>
                  <a:pt x="1736" y="3911"/>
                  <a:pt x="7524" y="5298"/>
                  <a:pt x="9958" y="5291"/>
                </a:cubicBezTo>
                <a:cubicBezTo>
                  <a:pt x="9989" y="1958"/>
                  <a:pt x="9969" y="3333"/>
                  <a:pt x="10000" y="0"/>
                </a:cubicBezTo>
                <a:lnTo>
                  <a:pt x="10000" y="0"/>
                </a:lnTo>
                <a:lnTo>
                  <a:pt x="9667" y="204"/>
                </a:lnTo>
                <a:lnTo>
                  <a:pt x="9334" y="400"/>
                </a:lnTo>
                <a:lnTo>
                  <a:pt x="9001" y="590"/>
                </a:lnTo>
                <a:lnTo>
                  <a:pt x="8667" y="753"/>
                </a:lnTo>
                <a:lnTo>
                  <a:pt x="8333" y="917"/>
                </a:lnTo>
                <a:lnTo>
                  <a:pt x="7999" y="1071"/>
                </a:lnTo>
                <a:lnTo>
                  <a:pt x="7669" y="1202"/>
                </a:lnTo>
                <a:lnTo>
                  <a:pt x="7333" y="1325"/>
                </a:lnTo>
                <a:lnTo>
                  <a:pt x="7000" y="1440"/>
                </a:lnTo>
                <a:lnTo>
                  <a:pt x="6673" y="1538"/>
                </a:lnTo>
                <a:lnTo>
                  <a:pt x="6340" y="1636"/>
                </a:lnTo>
                <a:lnTo>
                  <a:pt x="6013" y="1719"/>
                </a:lnTo>
                <a:lnTo>
                  <a:pt x="5686" y="1784"/>
                </a:lnTo>
                <a:lnTo>
                  <a:pt x="5359" y="1850"/>
                </a:lnTo>
                <a:lnTo>
                  <a:pt x="5036" y="1906"/>
                </a:lnTo>
                <a:lnTo>
                  <a:pt x="4717" y="1948"/>
                </a:lnTo>
                <a:lnTo>
                  <a:pt x="4396" y="1980"/>
                </a:lnTo>
                <a:lnTo>
                  <a:pt x="4079" y="2013"/>
                </a:lnTo>
                <a:lnTo>
                  <a:pt x="3766" y="2029"/>
                </a:lnTo>
                <a:lnTo>
                  <a:pt x="3454" y="2046"/>
                </a:lnTo>
                <a:lnTo>
                  <a:pt x="3145" y="2053"/>
                </a:lnTo>
                <a:lnTo>
                  <a:pt x="2839" y="2046"/>
                </a:lnTo>
                <a:lnTo>
                  <a:pt x="2537" y="2046"/>
                </a:lnTo>
                <a:lnTo>
                  <a:pt x="2238" y="2029"/>
                </a:lnTo>
                <a:lnTo>
                  <a:pt x="1943" y="2004"/>
                </a:lnTo>
                <a:lnTo>
                  <a:pt x="1653" y="1980"/>
                </a:lnTo>
                <a:lnTo>
                  <a:pt x="1368" y="1955"/>
                </a:lnTo>
                <a:lnTo>
                  <a:pt x="1085" y="1915"/>
                </a:lnTo>
                <a:lnTo>
                  <a:pt x="806" y="1873"/>
                </a:lnTo>
                <a:lnTo>
                  <a:pt x="533" y="1833"/>
                </a:lnTo>
                <a:lnTo>
                  <a:pt x="0" y="1726"/>
                </a:lnTo>
                <a:cubicBezTo>
                  <a:pt x="28" y="1995"/>
                  <a:pt x="57" y="2263"/>
                  <a:pt x="85" y="2532"/>
                </a:cubicBezTo>
                <a:close/>
              </a:path>
            </a:pathLst>
          </a:custGeom>
          <a:solidFill>
            <a:schemeClr val="tx1">
              <a:alpha val="20000"/>
            </a:schemeClr>
          </a:solid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2" name="Judul 1">
            <a:extLst>
              <a:ext uri="{FF2B5EF4-FFF2-40B4-BE49-F238E27FC236}">
                <a16:creationId xmlns:a16="http://schemas.microsoft.com/office/drawing/2014/main" id="{EB6C2B77-6D2A-1160-7578-710B53FC93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9098" y="629265"/>
            <a:ext cx="6072776" cy="1622322"/>
          </a:xfrm>
        </p:spPr>
        <p:txBody>
          <a:bodyPr>
            <a:normAutofit/>
          </a:bodyPr>
          <a:lstStyle/>
          <a:p>
            <a:r>
              <a:rPr lang="id-ID" dirty="0">
                <a:solidFill>
                  <a:schemeClr val="bg1"/>
                </a:solidFill>
                <a:highlight>
                  <a:srgbClr val="FFFF00"/>
                </a:highlight>
              </a:rPr>
              <a:t>Membuat portofolio tamu tiba</a:t>
            </a:r>
          </a:p>
        </p:txBody>
      </p:sp>
      <p:pic>
        <p:nvPicPr>
          <p:cNvPr id="4100" name="Picture 4" descr="reception section | Akomodasi Perhotelan">
            <a:extLst>
              <a:ext uri="{FF2B5EF4-FFF2-40B4-BE49-F238E27FC236}">
                <a16:creationId xmlns:a16="http://schemas.microsoft.com/office/drawing/2014/main" id="{54B2F94D-870F-02C6-AAF2-EA8A12F2F5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03" r="39047"/>
          <a:stretch/>
        </p:blipFill>
        <p:spPr bwMode="auto">
          <a:xfrm>
            <a:off x="7418226" y="645106"/>
            <a:ext cx="4125317" cy="5585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23" name="Rectangle 4112">
            <a:extLst>
              <a:ext uri="{FF2B5EF4-FFF2-40B4-BE49-F238E27FC236}">
                <a16:creationId xmlns:a16="http://schemas.microsoft.com/office/drawing/2014/main" id="{4A2FAF1F-F462-46AF-A9E6-CC93C4E2C3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d-ID"/>
          </a:p>
        </p:txBody>
      </p:sp>
      <p:sp>
        <p:nvSpPr>
          <p:cNvPr id="4124" name="Oval 4123">
            <a:extLst>
              <a:ext uri="{FF2B5EF4-FFF2-40B4-BE49-F238E27FC236}">
                <a16:creationId xmlns:a16="http://schemas.microsoft.com/office/drawing/2014/main" id="{7146BED8-BAE9-42C5-A3DD-7B946445D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11000"/>
                </a:schemeClr>
              </a:gs>
              <a:gs pos="75000">
                <a:schemeClr val="accent5">
                  <a:alpha val="0"/>
                </a:schemeClr>
              </a:gs>
              <a:gs pos="36000">
                <a:schemeClr val="accent5"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d-ID"/>
          </a:p>
        </p:txBody>
      </p:sp>
      <p:sp>
        <p:nvSpPr>
          <p:cNvPr id="4125" name="Oval 4124">
            <a:extLst>
              <a:ext uri="{FF2B5EF4-FFF2-40B4-BE49-F238E27FC236}">
                <a16:creationId xmlns:a16="http://schemas.microsoft.com/office/drawing/2014/main" id="{15765FE8-B62F-41E4-A73C-74C91A8FD9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8000"/>
                </a:schemeClr>
              </a:gs>
              <a:gs pos="72000">
                <a:schemeClr val="accent5">
                  <a:alpha val="0"/>
                </a:schemeClr>
              </a:gs>
              <a:gs pos="36000">
                <a:schemeClr val="accent5"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d-ID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FBBAA0E1-2C28-F55C-5683-777393DDB1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3770" y="2122714"/>
            <a:ext cx="5928103" cy="4107761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id-ID" sz="1500" dirty="0">
                <a:solidFill>
                  <a:schemeClr val="tx1"/>
                </a:solidFill>
              </a:rPr>
              <a:t>langkah-langkah untuk membuat portofolio tamu yang lengkap dan terorganisir:</a:t>
            </a:r>
          </a:p>
          <a:p>
            <a:pPr>
              <a:lnSpc>
                <a:spcPct val="90000"/>
              </a:lnSpc>
            </a:pPr>
            <a:r>
              <a:rPr lang="id-ID" sz="1500" b="1" dirty="0">
                <a:solidFill>
                  <a:schemeClr val="tx1"/>
                </a:solidFill>
              </a:rPr>
              <a:t>1. Buat </a:t>
            </a:r>
            <a:r>
              <a:rPr lang="id-ID" sz="1500" b="1" dirty="0" err="1">
                <a:solidFill>
                  <a:schemeClr val="tx1"/>
                </a:solidFill>
              </a:rPr>
              <a:t>Template</a:t>
            </a:r>
            <a:r>
              <a:rPr lang="id-ID" sz="1500" b="1" dirty="0">
                <a:solidFill>
                  <a:schemeClr val="tx1"/>
                </a:solidFill>
              </a:rPr>
              <a:t> Portofolio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id-ID" sz="1500" b="1" dirty="0" err="1">
                <a:solidFill>
                  <a:schemeClr val="tx1"/>
                </a:solidFill>
              </a:rPr>
              <a:t>Header</a:t>
            </a:r>
            <a:r>
              <a:rPr lang="id-ID" sz="1500" dirty="0">
                <a:solidFill>
                  <a:schemeClr val="tx1"/>
                </a:solidFill>
              </a:rPr>
              <a:t>: Nama hotel dan logo.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id-ID" sz="1500" b="1" dirty="0">
                <a:solidFill>
                  <a:schemeClr val="tx1"/>
                </a:solidFill>
              </a:rPr>
              <a:t>Informasi Tamu</a:t>
            </a:r>
            <a:r>
              <a:rPr lang="id-ID" sz="1500" dirty="0">
                <a:solidFill>
                  <a:schemeClr val="tx1"/>
                </a:solidFill>
              </a:rPr>
              <a:t>: Nama, alamat, nomor telepon, dan alamat email.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id-ID" sz="1500" b="1" dirty="0">
                <a:solidFill>
                  <a:schemeClr val="tx1"/>
                </a:solidFill>
              </a:rPr>
              <a:t>Detail Reservasi</a:t>
            </a:r>
            <a:r>
              <a:rPr lang="id-ID" sz="1500" dirty="0">
                <a:solidFill>
                  <a:schemeClr val="tx1"/>
                </a:solidFill>
              </a:rPr>
              <a:t>: Tanggal kedatangan, tanggal </a:t>
            </a:r>
            <a:r>
              <a:rPr lang="id-ID" sz="1500" dirty="0" err="1">
                <a:solidFill>
                  <a:schemeClr val="tx1"/>
                </a:solidFill>
              </a:rPr>
              <a:t>check-out</a:t>
            </a:r>
            <a:r>
              <a:rPr lang="id-ID" sz="1500" dirty="0">
                <a:solidFill>
                  <a:schemeClr val="tx1"/>
                </a:solidFill>
              </a:rPr>
              <a:t>, tipe kamar, dan nomor reservasi.</a:t>
            </a:r>
          </a:p>
          <a:p>
            <a:pPr>
              <a:lnSpc>
                <a:spcPct val="90000"/>
              </a:lnSpc>
            </a:pPr>
            <a:r>
              <a:rPr lang="id-ID" sz="1500" b="1" dirty="0">
                <a:solidFill>
                  <a:schemeClr val="tx1"/>
                </a:solidFill>
              </a:rPr>
              <a:t>2. Masukkan Data Tamu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id-ID" sz="1500" dirty="0">
                <a:solidFill>
                  <a:schemeClr val="tx1"/>
                </a:solidFill>
              </a:rPr>
              <a:t>Isi semua informasi tamu sesuai dengan yang terdaftar.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id-ID" sz="1500" dirty="0">
                <a:solidFill>
                  <a:schemeClr val="tx1"/>
                </a:solidFill>
              </a:rPr>
              <a:t>Catat preferensi khusus atau permintaan yang diajukan oleh tamu.</a:t>
            </a:r>
          </a:p>
          <a:p>
            <a:pPr>
              <a:lnSpc>
                <a:spcPct val="90000"/>
              </a:lnSpc>
            </a:pPr>
            <a:endParaRPr lang="id-ID" sz="15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6801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id="{712E451E-151A-4910-BF41-6A040B6598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C296EFE4-A70C-4388-9A15-3F657B6615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6250" y="473745"/>
            <a:ext cx="11227090" cy="5902829"/>
          </a:xfrm>
          <a:prstGeom prst="rect">
            <a:avLst/>
          </a:prstGeom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d-ID"/>
          </a:p>
        </p:txBody>
      </p:sp>
      <p:sp>
        <p:nvSpPr>
          <p:cNvPr id="2" name="Judul 1">
            <a:extLst>
              <a:ext uri="{FF2B5EF4-FFF2-40B4-BE49-F238E27FC236}">
                <a16:creationId xmlns:a16="http://schemas.microsoft.com/office/drawing/2014/main" id="{73A992B2-461A-D21E-1694-770320E3C8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855482"/>
            <a:ext cx="8761413" cy="898674"/>
          </a:xfrm>
        </p:spPr>
        <p:txBody>
          <a:bodyPr anchor="b">
            <a:normAutofit/>
          </a:bodyPr>
          <a:lstStyle/>
          <a:p>
            <a:endParaRPr lang="id-ID">
              <a:solidFill>
                <a:schemeClr val="tx2"/>
              </a:solidFill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425EBAFC-9388-432A-BCFD-EEA2F410D8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d-ID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EE01FAEB-3A17-D870-0BF3-6F84812F87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4514" y="1839686"/>
            <a:ext cx="8052631" cy="4245427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id-ID" b="1" dirty="0">
                <a:solidFill>
                  <a:schemeClr val="tx1"/>
                </a:solidFill>
              </a:rPr>
              <a:t>3. Rekam Riwayat Menginap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id-ID" dirty="0">
                <a:solidFill>
                  <a:schemeClr val="tx1"/>
                </a:solidFill>
              </a:rPr>
              <a:t>Jika tamu adalah pelanggan tetap, catat riwayat menginap mereka sebelumnya, termasuk tanggal dan jenis kamar.</a:t>
            </a:r>
          </a:p>
          <a:p>
            <a:pPr>
              <a:lnSpc>
                <a:spcPct val="90000"/>
              </a:lnSpc>
            </a:pPr>
            <a:r>
              <a:rPr lang="id-ID" b="1" dirty="0">
                <a:solidFill>
                  <a:schemeClr val="tx1"/>
                </a:solidFill>
              </a:rPr>
              <a:t>4. Tambahkan Fasilitas dan Layanan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id-ID" dirty="0">
                <a:solidFill>
                  <a:schemeClr val="tx1"/>
                </a:solidFill>
              </a:rPr>
              <a:t>Daftar fasilitas hotel yang relevan, seperti </a:t>
            </a:r>
            <a:r>
              <a:rPr lang="id-ID" dirty="0" err="1">
                <a:solidFill>
                  <a:schemeClr val="tx1"/>
                </a:solidFill>
              </a:rPr>
              <a:t>Wi-Fi</a:t>
            </a:r>
            <a:r>
              <a:rPr lang="id-ID" dirty="0">
                <a:solidFill>
                  <a:schemeClr val="tx1"/>
                </a:solidFill>
              </a:rPr>
              <a:t>, kolam renang, </a:t>
            </a:r>
            <a:r>
              <a:rPr lang="id-ID" dirty="0" err="1">
                <a:solidFill>
                  <a:schemeClr val="tx1"/>
                </a:solidFill>
              </a:rPr>
              <a:t>gym</a:t>
            </a:r>
            <a:r>
              <a:rPr lang="id-ID" dirty="0">
                <a:solidFill>
                  <a:schemeClr val="tx1"/>
                </a:solidFill>
              </a:rPr>
              <a:t>, dan layanan kamar.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id-ID" dirty="0">
                <a:solidFill>
                  <a:schemeClr val="tx1"/>
                </a:solidFill>
              </a:rPr>
              <a:t>Sertakan informasi tentang aktivitas atau layanan tambahan yang bisa dinikmati tamu.</a:t>
            </a:r>
          </a:p>
          <a:p>
            <a:pPr>
              <a:lnSpc>
                <a:spcPct val="90000"/>
              </a:lnSpc>
            </a:pPr>
            <a:r>
              <a:rPr lang="id-ID" b="1" dirty="0">
                <a:solidFill>
                  <a:schemeClr val="tx1"/>
                </a:solidFill>
              </a:rPr>
              <a:t>5. Sertakan Kebijakan Hotel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id-ID" dirty="0">
                <a:solidFill>
                  <a:schemeClr val="tx1"/>
                </a:solidFill>
              </a:rPr>
              <a:t>Informasikan mengenai kebijakan </a:t>
            </a:r>
            <a:r>
              <a:rPr lang="id-ID" dirty="0" err="1">
                <a:solidFill>
                  <a:schemeClr val="tx1"/>
                </a:solidFill>
              </a:rPr>
              <a:t>check</a:t>
            </a:r>
            <a:r>
              <a:rPr lang="id-ID" dirty="0">
                <a:solidFill>
                  <a:schemeClr val="tx1"/>
                </a:solidFill>
              </a:rPr>
              <a:t>-in/</a:t>
            </a:r>
            <a:r>
              <a:rPr lang="id-ID" dirty="0" err="1">
                <a:solidFill>
                  <a:schemeClr val="tx1"/>
                </a:solidFill>
              </a:rPr>
              <a:t>check-out</a:t>
            </a:r>
            <a:r>
              <a:rPr lang="id-ID" dirty="0">
                <a:solidFill>
                  <a:schemeClr val="tx1"/>
                </a:solidFill>
              </a:rPr>
              <a:t>, pembatalan, dan keamanan.</a:t>
            </a:r>
          </a:p>
          <a:p>
            <a:pPr>
              <a:lnSpc>
                <a:spcPct val="90000"/>
              </a:lnSpc>
            </a:pPr>
            <a:endParaRPr lang="id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84402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707C0F51-27D0-F562-4BD7-610F0F8C80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>
            <a:normAutofit/>
          </a:bodyPr>
          <a:lstStyle/>
          <a:p>
            <a:endParaRPr lang="id-ID">
              <a:solidFill>
                <a:srgbClr val="EBEBEB"/>
              </a:solidFill>
            </a:endParaRPr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5121D58D-E884-B1F6-3D8C-8238D27D8D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046515"/>
            <a:ext cx="6397313" cy="4680856"/>
          </a:xfrm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id-ID" b="1" dirty="0"/>
              <a:t>6. Buat Catatan Khusus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id-ID" dirty="0"/>
              <a:t>Jika ada catatan penting, seperti preferensi makanan atau alergi, pastikan untuk mencatatnya.</a:t>
            </a:r>
          </a:p>
          <a:p>
            <a:pPr>
              <a:lnSpc>
                <a:spcPct val="90000"/>
              </a:lnSpc>
            </a:pPr>
            <a:r>
              <a:rPr lang="id-ID" b="1" dirty="0"/>
              <a:t>7. Simpan dengan Aman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id-ID" dirty="0"/>
              <a:t>Pastikan portofolio disimpan dalam sistem yang aman dan mudah diakses oleh staf yang memerlukannya.</a:t>
            </a:r>
          </a:p>
          <a:p>
            <a:pPr>
              <a:lnSpc>
                <a:spcPct val="90000"/>
              </a:lnSpc>
            </a:pPr>
            <a:r>
              <a:rPr lang="id-ID" b="1" dirty="0"/>
              <a:t>8. Tanya </a:t>
            </a:r>
            <a:r>
              <a:rPr lang="id-ID" b="1" dirty="0" err="1"/>
              <a:t>Feedback</a:t>
            </a:r>
            <a:endParaRPr lang="id-ID" b="1" dirty="0"/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id-ID" dirty="0"/>
              <a:t>Setelah tamu </a:t>
            </a:r>
            <a:r>
              <a:rPr lang="id-ID" dirty="0" err="1"/>
              <a:t>check-out</a:t>
            </a:r>
            <a:r>
              <a:rPr lang="id-ID" dirty="0"/>
              <a:t>, pertimbangkan untuk menambahkan bagian untuk umpan balik atau komentar tamu tentang pengalaman mereka.</a:t>
            </a:r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id-ID" dirty="0">
                <a:highlight>
                  <a:srgbClr val="FFFF00"/>
                </a:highlight>
              </a:rPr>
              <a:t>Dengan mengikuti langkah-langkah ini, kamu dapat membuat portofolio tamu yang membantu dalam memberikan layanan yang lebih baik dan personal.</a:t>
            </a:r>
          </a:p>
        </p:txBody>
      </p:sp>
      <p:pic>
        <p:nvPicPr>
          <p:cNvPr id="5122" name="Picture 2" descr="Prosedur Penanganan Check In Tamu Individu">
            <a:extLst>
              <a:ext uri="{FF2B5EF4-FFF2-40B4-BE49-F238E27FC236}">
                <a16:creationId xmlns:a16="http://schemas.microsoft.com/office/drawing/2014/main" id="{6D725BB0-4215-CD56-8D25-C2E4B1AE26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229599" y="3530854"/>
            <a:ext cx="2871019" cy="1679643"/>
          </a:xfrm>
          <a:prstGeom prst="roundRect">
            <a:avLst>
              <a:gd name="adj" fmla="val 1858"/>
            </a:avLst>
          </a:prstGeom>
          <a:noFill/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791381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{A0C790A2-3916-4799-B36C-5A54D5807043}tf02900722</Template>
  <TotalTime>76</TotalTime>
  <Words>603</Words>
  <Application>Microsoft Office PowerPoint</Application>
  <PresentationFormat>Layar Lebar</PresentationFormat>
  <Paragraphs>50</Paragraphs>
  <Slides>7</Slides>
  <Notes>0</Notes>
  <HiddenSlides>0</HiddenSlides>
  <MMClips>0</MMClips>
  <ScaleCrop>false</ScaleCrop>
  <HeadingPairs>
    <vt:vector size="6" baseType="variant">
      <vt:variant>
        <vt:lpstr>Font Dipakai</vt:lpstr>
      </vt:variant>
      <vt:variant>
        <vt:i4>3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Ion Boardroom</vt:lpstr>
      <vt:lpstr>Reception</vt:lpstr>
      <vt:lpstr>Presentasi PowerPoint</vt:lpstr>
      <vt:lpstr>Menangani pendaftaran tamu</vt:lpstr>
      <vt:lpstr>Presentasi PowerPoint</vt:lpstr>
      <vt:lpstr>Membuat portofolio tamu tiba</vt:lpstr>
      <vt:lpstr>Presentasi PowerPoint</vt:lpstr>
      <vt:lpstr>Presentasi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yusminar wahyuningsih</dc:creator>
  <cp:lastModifiedBy>yusminar wahyuningsih</cp:lastModifiedBy>
  <cp:revision>5</cp:revision>
  <dcterms:created xsi:type="dcterms:W3CDTF">2024-09-20T12:03:03Z</dcterms:created>
  <dcterms:modified xsi:type="dcterms:W3CDTF">2024-09-20T13:20:00Z</dcterms:modified>
</cp:coreProperties>
</file>