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299" r:id="rId3"/>
    <p:sldId id="311" r:id="rId4"/>
    <p:sldId id="301" r:id="rId5"/>
    <p:sldId id="302" r:id="rId6"/>
    <p:sldId id="312" r:id="rId7"/>
    <p:sldId id="313" r:id="rId8"/>
    <p:sldId id="314" r:id="rId9"/>
    <p:sldId id="315" r:id="rId10"/>
    <p:sldId id="303" r:id="rId11"/>
    <p:sldId id="306" r:id="rId12"/>
    <p:sldId id="305" r:id="rId13"/>
    <p:sldId id="316" r:id="rId14"/>
    <p:sldId id="310" r:id="rId15"/>
    <p:sldId id="317" r:id="rId16"/>
    <p:sldId id="318" r:id="rId17"/>
    <p:sldId id="319" r:id="rId18"/>
    <p:sldId id="300" r:id="rId19"/>
  </p:sldIdLst>
  <p:sldSz cx="9144000" cy="6858000" type="screen4x3"/>
  <p:notesSz cx="7045325" cy="9345613"/>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152" autoAdjust="0"/>
  </p:normalViewPr>
  <p:slideViewPr>
    <p:cSldViewPr>
      <p:cViewPr varScale="1">
        <p:scale>
          <a:sx n="50" d="100"/>
          <a:sy n="50" d="100"/>
        </p:scale>
        <p:origin x="1692"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6E0DB-E49E-9452-71F6-36D550C599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15590E-F03C-1E18-2A5B-65DCF0E644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1DC0D8-0F46-2DFD-6AFD-721CD3B6A8CF}"/>
              </a:ext>
            </a:extLst>
          </p:cNvPr>
          <p:cNvSpPr>
            <a:spLocks noGrp="1"/>
          </p:cNvSpPr>
          <p:nvPr>
            <p:ph type="body" idx="1"/>
          </p:nvPr>
        </p:nvSpPr>
        <p:spPr/>
        <p:txBody>
          <a:bodyPr>
            <a:normAutofit fontScale="85000" lnSpcReduction="20000"/>
          </a:bodyPr>
          <a:lstStyle/>
          <a:p>
            <a:pPr>
              <a:buNone/>
            </a:pPr>
            <a:r>
              <a:rPr lang="id-ID" b="1" dirty="0"/>
              <a:t>1. Individualisme vs Kolektivisme</a:t>
            </a:r>
          </a:p>
          <a:p>
            <a:pPr>
              <a:buNone/>
            </a:pPr>
            <a:r>
              <a:rPr lang="id-ID" dirty="0"/>
              <a:t>📌 </a:t>
            </a:r>
            <a:r>
              <a:rPr lang="id-ID" b="1" dirty="0"/>
              <a:t>Contoh</a:t>
            </a:r>
            <a:r>
              <a:rPr lang="id-ID" dirty="0"/>
              <a:t>:</a:t>
            </a:r>
            <a:br>
              <a:rPr lang="id-ID" dirty="0"/>
            </a:br>
            <a:r>
              <a:rPr lang="id-ID" dirty="0"/>
              <a:t>Seorang wisatawan asal Amerika (budaya </a:t>
            </a:r>
            <a:r>
              <a:rPr lang="id-ID" b="1" dirty="0"/>
              <a:t>individualis</a:t>
            </a:r>
            <a:r>
              <a:rPr lang="id-ID" dirty="0"/>
              <a:t>) berkunjung ke desa wisata di Jawa (budaya </a:t>
            </a:r>
            <a:r>
              <a:rPr lang="id-ID" b="1" dirty="0"/>
              <a:t>kolektivis</a:t>
            </a:r>
            <a:r>
              <a:rPr lang="id-ID" dirty="0"/>
              <a:t>). Saat wisatawan ingin melakukan aktivitas sendiri, seperti menjelajah sawah tanpa pemandu, warga lokal merasa tidak nyaman karena kebiasaan mereka adalah melakukan kegiatan secara </a:t>
            </a:r>
            <a:r>
              <a:rPr lang="id-ID" b="1" dirty="0"/>
              <a:t>bersama-sama</a:t>
            </a:r>
            <a:r>
              <a:rPr lang="id-ID" dirty="0"/>
              <a:t> dan </a:t>
            </a:r>
            <a:r>
              <a:rPr lang="id-ID" b="1" dirty="0"/>
              <a:t>berbasis komunitas</a:t>
            </a:r>
            <a:r>
              <a:rPr lang="id-ID" dirty="0"/>
              <a:t>.</a:t>
            </a:r>
          </a:p>
          <a:p>
            <a:pPr>
              <a:buNone/>
            </a:pPr>
            <a:r>
              <a:rPr lang="id-ID" dirty="0"/>
              <a:t>👉 </a:t>
            </a:r>
            <a:r>
              <a:rPr lang="id-ID" b="1" dirty="0"/>
              <a:t>Pelajaran komunikasi antarbudaya</a:t>
            </a:r>
            <a:r>
              <a:rPr lang="id-ID" dirty="0"/>
              <a:t>:</a:t>
            </a:r>
          </a:p>
          <a:p>
            <a:pPr>
              <a:buFont typeface="Arial" panose="020B0604020202020204" pitchFamily="34" charset="0"/>
              <a:buChar char="•"/>
            </a:pPr>
            <a:r>
              <a:rPr lang="id-ID" dirty="0"/>
              <a:t>Wisatawan perlu diberi pemahaman bahwa budaya lokal lebih mengutamakan </a:t>
            </a:r>
            <a:r>
              <a:rPr lang="id-ID" b="1" dirty="0"/>
              <a:t>kebersamaan dan gotong royong</a:t>
            </a:r>
            <a:r>
              <a:rPr lang="id-ID" dirty="0"/>
              <a:t>.</a:t>
            </a:r>
          </a:p>
          <a:p>
            <a:pPr>
              <a:buFont typeface="Arial" panose="020B0604020202020204" pitchFamily="34" charset="0"/>
              <a:buChar char="•"/>
            </a:pPr>
            <a:r>
              <a:rPr lang="id-ID" dirty="0"/>
              <a:t>Pemandu bisa menjelaskan bahwa kehadiran mereka bukan untuk membatasi, tapi untuk menjaga </a:t>
            </a:r>
            <a:r>
              <a:rPr lang="id-ID" b="1" dirty="0"/>
              <a:t>keamanan dan kenyamanan bersama</a:t>
            </a:r>
            <a:r>
              <a:rPr lang="id-ID" dirty="0"/>
              <a:t>.</a:t>
            </a:r>
          </a:p>
          <a:p>
            <a:pPr>
              <a:buNone/>
            </a:pPr>
            <a:r>
              <a:rPr lang="id-ID" b="1" dirty="0"/>
              <a:t>2. Budaya Waktu: Monochronic vs Polychronic</a:t>
            </a:r>
          </a:p>
          <a:p>
            <a:pPr>
              <a:buNone/>
            </a:pPr>
            <a:r>
              <a:rPr lang="id-ID" dirty="0"/>
              <a:t>📌 </a:t>
            </a:r>
            <a:r>
              <a:rPr lang="id-ID" b="1" dirty="0"/>
              <a:t>Contoh</a:t>
            </a:r>
            <a:r>
              <a:rPr lang="id-ID" dirty="0"/>
              <a:t>:</a:t>
            </a:r>
            <a:br>
              <a:rPr lang="id-ID" dirty="0"/>
            </a:br>
            <a:r>
              <a:rPr lang="id-ID" dirty="0"/>
              <a:t>Turis Jerman (budaya </a:t>
            </a:r>
            <a:r>
              <a:rPr lang="id-ID" b="1" dirty="0"/>
              <a:t>monochronic</a:t>
            </a:r>
            <a:r>
              <a:rPr lang="id-ID" dirty="0"/>
              <a:t>, menghargai waktu secara ketat) mengikuti tur budaya di Bali, namun jadwal molor karena upacara adat berlangsung lebih lama dari yang direncanakan. Turis merasa frustrasi karena tidak sesuai jadwal.</a:t>
            </a:r>
          </a:p>
          <a:p>
            <a:pPr>
              <a:buNone/>
            </a:pPr>
            <a:r>
              <a:rPr lang="id-ID" dirty="0"/>
              <a:t>👉 </a:t>
            </a:r>
            <a:r>
              <a:rPr lang="id-ID" b="1" dirty="0"/>
              <a:t>Pelajaran komunikasi antarbudaya</a:t>
            </a:r>
            <a:r>
              <a:rPr lang="id-ID" dirty="0"/>
              <a:t>:</a:t>
            </a:r>
          </a:p>
          <a:p>
            <a:pPr>
              <a:buFont typeface="Arial" panose="020B0604020202020204" pitchFamily="34" charset="0"/>
              <a:buChar char="•"/>
            </a:pPr>
            <a:r>
              <a:rPr lang="id-ID" dirty="0"/>
              <a:t>Budaya Bali cenderung </a:t>
            </a:r>
            <a:r>
              <a:rPr lang="id-ID" b="1" dirty="0"/>
              <a:t>polychronic</a:t>
            </a:r>
            <a:r>
              <a:rPr lang="id-ID" dirty="0"/>
              <a:t>, lebih fleksibel terhadap waktu dan mengutamakan </a:t>
            </a:r>
            <a:r>
              <a:rPr lang="id-ID" b="1" dirty="0"/>
              <a:t>kegiatan sosial atau spiritual</a:t>
            </a:r>
            <a:r>
              <a:rPr lang="id-ID" dirty="0"/>
              <a:t> daripada ketepatan jadwal.</a:t>
            </a:r>
          </a:p>
          <a:p>
            <a:pPr>
              <a:buFont typeface="Arial" panose="020B0604020202020204" pitchFamily="34" charset="0"/>
              <a:buChar char="•"/>
            </a:pPr>
            <a:r>
              <a:rPr lang="id-ID" dirty="0"/>
              <a:t>Pemandu wisata perlu menjelaskan sebelumnya bahwa </a:t>
            </a:r>
            <a:r>
              <a:rPr lang="id-ID" b="1" dirty="0"/>
              <a:t>fleksibilitas waktu adalah bagian dari pengalaman budaya lokal</a:t>
            </a:r>
            <a:r>
              <a:rPr lang="id-ID" dirty="0"/>
              <a:t>.</a:t>
            </a:r>
          </a:p>
          <a:p>
            <a:pPr>
              <a:buNone/>
            </a:pPr>
            <a:r>
              <a:rPr lang="id-ID" b="1" dirty="0"/>
              <a:t>3. Hierarki dan Kekuasaan (Power Distance)</a:t>
            </a:r>
          </a:p>
          <a:p>
            <a:pPr>
              <a:buNone/>
            </a:pPr>
            <a:r>
              <a:rPr lang="id-ID" dirty="0"/>
              <a:t>📌 </a:t>
            </a:r>
            <a:r>
              <a:rPr lang="id-ID" b="1" dirty="0"/>
              <a:t>Contoh</a:t>
            </a:r>
            <a:r>
              <a:rPr lang="id-ID" dirty="0"/>
              <a:t>:</a:t>
            </a:r>
            <a:br>
              <a:rPr lang="id-ID" dirty="0"/>
            </a:br>
            <a:r>
              <a:rPr lang="id-ID" dirty="0"/>
              <a:t>Dalam kunjungan ke keraton di Yogyakarta, wisatawan Belanda (dari budaya dengan </a:t>
            </a:r>
            <a:r>
              <a:rPr lang="id-ID" b="1" dirty="0"/>
              <a:t>jarak kekuasaan rendah</a:t>
            </a:r>
            <a:r>
              <a:rPr lang="id-ID" dirty="0"/>
              <a:t>) secara santai bertanya langsung kepada abdi dalem (pengurus keraton) tanpa menggunakan sapaan formal. Abdi dalem tampak kaget dan canggung.</a:t>
            </a:r>
          </a:p>
          <a:p>
            <a:pPr>
              <a:buNone/>
            </a:pPr>
            <a:r>
              <a:rPr lang="id-ID" dirty="0"/>
              <a:t>👉 </a:t>
            </a:r>
            <a:r>
              <a:rPr lang="id-ID" b="1" dirty="0"/>
              <a:t>Pelajaran komunikasi antarbudaya</a:t>
            </a:r>
            <a:r>
              <a:rPr lang="id-ID" dirty="0"/>
              <a:t>:</a:t>
            </a:r>
          </a:p>
          <a:p>
            <a:pPr>
              <a:buFont typeface="Arial" panose="020B0604020202020204" pitchFamily="34" charset="0"/>
              <a:buChar char="•"/>
            </a:pPr>
            <a:r>
              <a:rPr lang="id-ID" dirty="0"/>
              <a:t>Budaya Jawa memiliki </a:t>
            </a:r>
            <a:r>
              <a:rPr lang="id-ID" b="1" dirty="0"/>
              <a:t>struktur sosial yang hierarkis</a:t>
            </a:r>
            <a:r>
              <a:rPr lang="id-ID" dirty="0"/>
              <a:t>, dan interaksi dengan tokoh keraton memerlukan </a:t>
            </a:r>
            <a:r>
              <a:rPr lang="id-ID" b="1" dirty="0"/>
              <a:t>kesopanan dan tata krama khusus</a:t>
            </a:r>
            <a:r>
              <a:rPr lang="id-ID" dirty="0"/>
              <a:t>.</a:t>
            </a:r>
          </a:p>
          <a:p>
            <a:pPr>
              <a:buFont typeface="Arial" panose="020B0604020202020204" pitchFamily="34" charset="0"/>
              <a:buChar char="•"/>
            </a:pPr>
            <a:r>
              <a:rPr lang="id-ID" dirty="0"/>
              <a:t>Pemandu dapat menjelaskan sebelumnya bahwa </a:t>
            </a:r>
            <a:r>
              <a:rPr lang="id-ID" b="1" dirty="0"/>
              <a:t>bahasa dan perilaku hormat sangat penting</a:t>
            </a:r>
            <a:r>
              <a:rPr lang="id-ID" dirty="0"/>
              <a:t>, terutama dalam konteks budaya kerajaan.</a:t>
            </a:r>
          </a:p>
        </p:txBody>
      </p:sp>
      <p:sp>
        <p:nvSpPr>
          <p:cNvPr id="4" name="Date Placeholder 3">
            <a:extLst>
              <a:ext uri="{FF2B5EF4-FFF2-40B4-BE49-F238E27FC236}">
                <a16:creationId xmlns:a16="http://schemas.microsoft.com/office/drawing/2014/main" id="{C4432C59-F713-7FFA-36A2-808871F4EBC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860883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6C296-D14D-F69D-B0B1-18C91FCE34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62F280-7B97-E5B2-B40C-7597A5AD9E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D6B78F-A25C-1447-0516-DE7A2970AC33}"/>
              </a:ext>
            </a:extLst>
          </p:cNvPr>
          <p:cNvSpPr>
            <a:spLocks noGrp="1"/>
          </p:cNvSpPr>
          <p:nvPr>
            <p:ph type="body" idx="1"/>
          </p:nvPr>
        </p:nvSpPr>
        <p:spPr/>
        <p:txBody>
          <a:bodyPr>
            <a:normAutofit/>
          </a:bodyPr>
          <a:lstStyle/>
          <a:p>
            <a:pPr marL="228600" indent="-228600">
              <a:buAutoNum type="arabicPeriod"/>
            </a:pPr>
            <a:r>
              <a:rPr lang="en-US" dirty="0" err="1"/>
              <a:t>Pelaku</a:t>
            </a:r>
            <a:r>
              <a:rPr lang="en-US" dirty="0"/>
              <a:t> </a:t>
            </a:r>
            <a:r>
              <a:rPr lang="en-US" dirty="0" err="1"/>
              <a:t>usaha</a:t>
            </a:r>
            <a:r>
              <a:rPr lang="en-US" dirty="0"/>
              <a:t> </a:t>
            </a:r>
            <a:r>
              <a:rPr lang="en-US" dirty="0" err="1"/>
              <a:t>pariwisata</a:t>
            </a:r>
            <a:r>
              <a:rPr lang="en-US" dirty="0"/>
              <a:t>, </a:t>
            </a:r>
            <a:r>
              <a:rPr lang="en-US" dirty="0" err="1"/>
              <a:t>pemilik</a:t>
            </a:r>
            <a:r>
              <a:rPr lang="en-US" dirty="0"/>
              <a:t> hotel, </a:t>
            </a:r>
            <a:r>
              <a:rPr lang="en-US" dirty="0" err="1"/>
              <a:t>restoran</a:t>
            </a:r>
            <a:r>
              <a:rPr lang="en-US" dirty="0"/>
              <a:t> </a:t>
            </a:r>
            <a:r>
              <a:rPr lang="en-US" dirty="0" err="1"/>
              <a:t>dll</a:t>
            </a:r>
            <a:endParaRPr lang="id-ID" dirty="0"/>
          </a:p>
        </p:txBody>
      </p:sp>
      <p:sp>
        <p:nvSpPr>
          <p:cNvPr id="4" name="Date Placeholder 3">
            <a:extLst>
              <a:ext uri="{FF2B5EF4-FFF2-40B4-BE49-F238E27FC236}">
                <a16:creationId xmlns:a16="http://schemas.microsoft.com/office/drawing/2014/main" id="{D1209650-41E6-62CF-5ED7-4784478486D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99543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DBEEC-08A0-8710-526F-D86BCCFCFD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B8327-6FE0-B32B-7A53-4844922206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D1AE68-42AF-747E-2A25-979A0DFCE120}"/>
              </a:ext>
            </a:extLst>
          </p:cNvPr>
          <p:cNvSpPr>
            <a:spLocks noGrp="1"/>
          </p:cNvSpPr>
          <p:nvPr>
            <p:ph type="body" idx="1"/>
          </p:nvPr>
        </p:nvSpPr>
        <p:spPr/>
        <p:txBody>
          <a:bodyPr>
            <a:normAutofit/>
          </a:bodyPr>
          <a:lstStyle/>
          <a:p>
            <a:pPr>
              <a:buNone/>
            </a:pPr>
            <a:endParaRPr lang="id-ID" dirty="0"/>
          </a:p>
        </p:txBody>
      </p:sp>
      <p:sp>
        <p:nvSpPr>
          <p:cNvPr id="4" name="Date Placeholder 3">
            <a:extLst>
              <a:ext uri="{FF2B5EF4-FFF2-40B4-BE49-F238E27FC236}">
                <a16:creationId xmlns:a16="http://schemas.microsoft.com/office/drawing/2014/main" id="{4564E01B-9ABD-63A4-BEA2-9A4F6CE52E2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13164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25285-F670-8876-ED03-798F44434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61DCDC-B4F9-CDC7-ECE2-1F0EED9CF7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D4B50E-5C3B-5605-6BD0-9756F0B3C9EF}"/>
              </a:ext>
            </a:extLst>
          </p:cNvPr>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dirty="0"/>
              <a:t>Festival Krakatau di Lampung adalah contoh nyata kolaborasi antara pemerintah daerah, sektor swasta, dan masyarakat lokal. Festival ini mencakup parade budaya, pertunjukan seni, dan promosi destinasi wisata yang diikuti oleh UMKM dan komunitas budaya. Acara ini tidak hanya menarik wisatawan domestik dan mancanegara, tetapi juga memperkuat citra Lampung sebagai destinasi yang kaya budaya dan terbuka bagi wisatawan.</a:t>
            </a:r>
          </a:p>
          <a:p>
            <a:pPr>
              <a:buNone/>
            </a:pPr>
            <a:r>
              <a:rPr lang="en-US" dirty="0"/>
              <a:t>v</a:t>
            </a:r>
            <a:endParaRPr lang="id-ID" dirty="0"/>
          </a:p>
        </p:txBody>
      </p:sp>
      <p:sp>
        <p:nvSpPr>
          <p:cNvPr id="4" name="Date Placeholder 3">
            <a:extLst>
              <a:ext uri="{FF2B5EF4-FFF2-40B4-BE49-F238E27FC236}">
                <a16:creationId xmlns:a16="http://schemas.microsoft.com/office/drawing/2014/main" id="{D451CD51-79EF-949C-2CE4-5960C8D4DD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13325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3146D-66A0-4789-08CD-71AD6DA307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FC7DC3-100B-F293-E0D2-7384310F85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A351D0-110B-F6B9-6E22-4147646AA8E2}"/>
              </a:ext>
            </a:extLst>
          </p:cNvPr>
          <p:cNvSpPr>
            <a:spLocks noGrp="1"/>
          </p:cNvSpPr>
          <p:nvPr>
            <p:ph type="body" idx="1"/>
          </p:nvPr>
        </p:nvSpPr>
        <p:spPr/>
        <p:txBody>
          <a:bodyPr>
            <a:normAutofit/>
          </a:bodyPr>
          <a:lstStyle/>
          <a:p>
            <a:pPr>
              <a:buNone/>
            </a:pPr>
            <a:endParaRPr lang="id-ID" dirty="0"/>
          </a:p>
        </p:txBody>
      </p:sp>
      <p:sp>
        <p:nvSpPr>
          <p:cNvPr id="4" name="Date Placeholder 3">
            <a:extLst>
              <a:ext uri="{FF2B5EF4-FFF2-40B4-BE49-F238E27FC236}">
                <a16:creationId xmlns:a16="http://schemas.microsoft.com/office/drawing/2014/main" id="{B51015B7-8B87-80DE-1CE3-370FC798D2A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946051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F5A13-1A69-E8AF-7DE2-07548C15B4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70D9BD-9AF8-1CE3-40F6-9D96A507CA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42747F-3F82-AF86-8F7D-AD3E51FFE658}"/>
              </a:ext>
            </a:extLst>
          </p:cNvPr>
          <p:cNvSpPr>
            <a:spLocks noGrp="1"/>
          </p:cNvSpPr>
          <p:nvPr>
            <p:ph type="body" idx="1"/>
          </p:nvPr>
        </p:nvSpPr>
        <p:spPr/>
        <p:txBody>
          <a:bodyPr>
            <a:normAutofit/>
          </a:bodyPr>
          <a:lstStyle/>
          <a:p>
            <a:pPr>
              <a:buNone/>
            </a:pPr>
            <a:endParaRPr lang="id-ID" dirty="0"/>
          </a:p>
        </p:txBody>
      </p:sp>
      <p:sp>
        <p:nvSpPr>
          <p:cNvPr id="4" name="Date Placeholder 3">
            <a:extLst>
              <a:ext uri="{FF2B5EF4-FFF2-40B4-BE49-F238E27FC236}">
                <a16:creationId xmlns:a16="http://schemas.microsoft.com/office/drawing/2014/main" id="{EE38726C-2495-77DF-2826-A0D045CF5F4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60400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180141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2B2A2-70D2-85EC-D140-9B1CE40DBF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D6D68B-9C5A-5C48-8F7D-00E5443B3B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A2C2A9-3BD7-1B98-4153-A0E4E2294ED3}"/>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48505678-77E1-CB12-AADC-0D6867A4A0F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62275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FEFF1-540B-5384-3BEC-8B967FA86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98ADD9-CDB4-ADF7-92D7-A52A907EA0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61310A-1760-14E5-211F-2B6B5409CB0F}"/>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5B5971B8-F0B4-81DF-2F0D-A05FC9C4F0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12236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EFA69-1456-B029-24F3-362BBD4592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82A5F0-C70B-6A65-2E09-8C4DA0642C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EE2127-6A0F-AFE7-9F3A-120A206AE498}"/>
              </a:ext>
            </a:extLst>
          </p:cNvPr>
          <p:cNvSpPr>
            <a:spLocks noGrp="1"/>
          </p:cNvSpPr>
          <p:nvPr>
            <p:ph type="body" idx="1"/>
          </p:nvPr>
        </p:nvSpPr>
        <p:spPr/>
        <p:txBody>
          <a:bodyPr/>
          <a:lstStyle/>
          <a:p>
            <a:r>
              <a:rPr lang="en-US" dirty="0"/>
              <a:t>Ex 3 di play </a:t>
            </a:r>
            <a:r>
              <a:rPr lang="en-US" dirty="0" err="1"/>
              <a:t>lagu</a:t>
            </a:r>
            <a:r>
              <a:rPr lang="en-US" dirty="0"/>
              <a:t> </a:t>
            </a:r>
            <a:r>
              <a:rPr lang="en-US" dirty="0" err="1"/>
              <a:t>lagu</a:t>
            </a:r>
            <a:r>
              <a:rPr lang="en-US" dirty="0"/>
              <a:t> </a:t>
            </a:r>
            <a:r>
              <a:rPr lang="en-US" dirty="0" err="1"/>
              <a:t>lampung</a:t>
            </a:r>
            <a:r>
              <a:rPr lang="en-US" dirty="0"/>
              <a:t> </a:t>
            </a:r>
            <a:r>
              <a:rPr lang="en-US" dirty="0" err="1"/>
              <a:t>saat</a:t>
            </a:r>
            <a:r>
              <a:rPr lang="en-US" dirty="0"/>
              <a:t> </a:t>
            </a:r>
            <a:r>
              <a:rPr lang="en-US" dirty="0" err="1"/>
              <a:t>hari</a:t>
            </a:r>
            <a:r>
              <a:rPr lang="en-US" dirty="0"/>
              <a:t> </a:t>
            </a:r>
            <a:r>
              <a:rPr lang="en-US" dirty="0" err="1"/>
              <a:t>minggu</a:t>
            </a:r>
            <a:r>
              <a:rPr lang="en-US" dirty="0"/>
              <a:t> di </a:t>
            </a:r>
            <a:r>
              <a:rPr lang="en-US" dirty="0" err="1"/>
              <a:t>setiap</a:t>
            </a:r>
            <a:r>
              <a:rPr lang="en-US" dirty="0"/>
              <a:t> hotel</a:t>
            </a:r>
          </a:p>
        </p:txBody>
      </p:sp>
      <p:sp>
        <p:nvSpPr>
          <p:cNvPr id="4" name="Date Placeholder 3">
            <a:extLst>
              <a:ext uri="{FF2B5EF4-FFF2-40B4-BE49-F238E27FC236}">
                <a16:creationId xmlns:a16="http://schemas.microsoft.com/office/drawing/2014/main" id="{4D9267BB-FC45-FE40-90A8-CDAC9E8121A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997043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A332E-8A24-D6EB-E825-DDA6902B20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AB2A6F-7026-E500-B937-05AFBA8EFA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32765F-CB3B-FE74-F18F-C4E4D66F7694}"/>
              </a:ext>
            </a:extLst>
          </p:cNvPr>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C9EA1372-4DCD-37F1-F707-4A2C03C329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05833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B5764-4DD4-F60C-F5CF-9C265DB15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E156AA-1837-F12A-914B-169C65814F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60D99C-D413-483F-0B63-7BA1C9A18394}"/>
              </a:ext>
            </a:extLst>
          </p:cNvPr>
          <p:cNvSpPr>
            <a:spLocks noGrp="1"/>
          </p:cNvSpPr>
          <p:nvPr>
            <p:ph type="body" idx="1"/>
          </p:nvPr>
        </p:nvSpPr>
        <p:spPr/>
        <p:txBody>
          <a:bodyPr/>
          <a:lstStyle/>
          <a:p>
            <a:pPr algn="l">
              <a:spcAft>
                <a:spcPts val="750"/>
              </a:spcAft>
              <a:buNone/>
            </a:pPr>
            <a:r>
              <a:rPr lang="en-US" b="0" i="0" dirty="0">
                <a:solidFill>
                  <a:srgbClr val="EEF0FF"/>
                </a:solidFill>
                <a:effectLst/>
                <a:latin typeface="Google Sans"/>
              </a:rPr>
              <a:t>Bahasa </a:t>
            </a:r>
            <a:r>
              <a:rPr lang="en-US" b="0" i="0" dirty="0" err="1">
                <a:solidFill>
                  <a:srgbClr val="EEF0FF"/>
                </a:solidFill>
                <a:effectLst/>
                <a:latin typeface="Google Sans"/>
              </a:rPr>
              <a:t>jerman</a:t>
            </a:r>
            <a:r>
              <a:rPr lang="en-US" b="0" i="0" dirty="0">
                <a:solidFill>
                  <a:srgbClr val="EEF0FF"/>
                </a:solidFill>
                <a:effectLst/>
                <a:latin typeface="Google Sans"/>
              </a:rPr>
              <a:t> </a:t>
            </a:r>
            <a:r>
              <a:rPr lang="id-ID" b="0" i="0" dirty="0">
                <a:solidFill>
                  <a:srgbClr val="EEF0FF"/>
                </a:solidFill>
                <a:effectLst/>
                <a:latin typeface="Google Sans"/>
              </a:rPr>
              <a:t>Kegiatan utamanya meliputi:</a:t>
            </a:r>
          </a:p>
          <a:p>
            <a:pPr algn="l">
              <a:spcBef>
                <a:spcPts val="750"/>
              </a:spcBef>
              <a:spcAft>
                <a:spcPts val="600"/>
              </a:spcAft>
              <a:buFont typeface="Arial" panose="020B0604020202020204" pitchFamily="34" charset="0"/>
              <a:buChar char="•"/>
            </a:pPr>
            <a:r>
              <a:rPr lang="id-ID" b="1" i="0" dirty="0">
                <a:solidFill>
                  <a:srgbClr val="EEF0FF"/>
                </a:solidFill>
                <a:effectLst/>
                <a:latin typeface="Google Sans"/>
              </a:rPr>
              <a:t>Menampilkan produk pariwisata:</a:t>
            </a:r>
            <a:endParaRPr lang="id-ID" b="0" i="0" dirty="0">
              <a:solidFill>
                <a:srgbClr val="EEF0FF"/>
              </a:solidFill>
              <a:effectLst/>
              <a:latin typeface="Google Sans"/>
            </a:endParaRPr>
          </a:p>
          <a:p>
            <a:pPr algn="l">
              <a:spcBef>
                <a:spcPts val="750"/>
              </a:spcBef>
              <a:spcAft>
                <a:spcPts val="600"/>
              </a:spcAft>
              <a:buFont typeface="Arial" panose="020B0604020202020204" pitchFamily="34" charset="0"/>
              <a:buChar char="•"/>
            </a:pPr>
            <a:r>
              <a:rPr lang="id-ID" b="1" i="0" dirty="0">
                <a:solidFill>
                  <a:srgbClr val="EEF0FF"/>
                </a:solidFill>
                <a:effectLst/>
                <a:latin typeface="Google Sans"/>
              </a:rPr>
              <a:t>Peluang berjejaring:</a:t>
            </a:r>
            <a:endParaRPr lang="id-ID" b="0" i="0" dirty="0">
              <a:solidFill>
                <a:srgbClr val="EEF0FF"/>
              </a:solidFill>
              <a:effectLst/>
              <a:latin typeface="Google Sans"/>
            </a:endParaRPr>
          </a:p>
          <a:p>
            <a:pPr algn="l">
              <a:spcBef>
                <a:spcPts val="750"/>
              </a:spcBef>
              <a:spcAft>
                <a:spcPts val="600"/>
              </a:spcAft>
              <a:buFont typeface="Arial" panose="020B0604020202020204" pitchFamily="34" charset="0"/>
              <a:buChar char="•"/>
            </a:pPr>
            <a:r>
              <a:rPr lang="id-ID" b="1" i="0" dirty="0">
                <a:solidFill>
                  <a:srgbClr val="EEF0FF"/>
                </a:solidFill>
                <a:effectLst/>
                <a:latin typeface="Google Sans"/>
              </a:rPr>
              <a:t>Promosi destinasi:</a:t>
            </a:r>
            <a:endParaRPr lang="id-ID" b="0" i="0" dirty="0">
              <a:solidFill>
                <a:srgbClr val="EEF0FF"/>
              </a:solidFill>
              <a:effectLst/>
              <a:latin typeface="Google Sans"/>
            </a:endParaRPr>
          </a:p>
          <a:p>
            <a:pPr algn="l">
              <a:spcBef>
                <a:spcPts val="750"/>
              </a:spcBef>
              <a:spcAft>
                <a:spcPts val="600"/>
              </a:spcAft>
              <a:buFont typeface="Arial" panose="020B0604020202020204" pitchFamily="34" charset="0"/>
              <a:buChar char="•"/>
            </a:pPr>
            <a:r>
              <a:rPr lang="id-ID" b="1" i="0" dirty="0">
                <a:solidFill>
                  <a:srgbClr val="EEF0FF"/>
                </a:solidFill>
                <a:effectLst/>
                <a:latin typeface="Google Sans"/>
              </a:rPr>
              <a:t>Konferensi dan seminar:</a:t>
            </a:r>
            <a:endParaRPr lang="id-ID" b="0" i="0" dirty="0">
              <a:solidFill>
                <a:srgbClr val="EEF0FF"/>
              </a:solidFill>
              <a:effectLst/>
              <a:latin typeface="Google Sans"/>
            </a:endParaRPr>
          </a:p>
          <a:p>
            <a:endParaRPr lang="en-US" dirty="0"/>
          </a:p>
          <a:p>
            <a:r>
              <a:rPr lang="id-ID" b="0" i="0" dirty="0">
                <a:solidFill>
                  <a:srgbClr val="EEF0FF"/>
                </a:solidFill>
                <a:effectLst/>
                <a:latin typeface="Google Sans"/>
              </a:rPr>
              <a:t>ITB Berlin, pameran pariwisata terbesar di dunia, memiliki target transaksi yang tinggi dan berhasil menghasilkan devisa yang signifikan bagi negara peserta, termasuk Indonesia, menurut laporan Kementerian Pariwisata. World Travel Market London juga menjadi ajang promosi penting bagi Indonesia, dengan fokus pada pariwisata berkelanjutan</a:t>
            </a:r>
            <a:endParaRPr lang="en-US" dirty="0"/>
          </a:p>
        </p:txBody>
      </p:sp>
      <p:sp>
        <p:nvSpPr>
          <p:cNvPr id="4" name="Date Placeholder 3">
            <a:extLst>
              <a:ext uri="{FF2B5EF4-FFF2-40B4-BE49-F238E27FC236}">
                <a16:creationId xmlns:a16="http://schemas.microsoft.com/office/drawing/2014/main" id="{21C75E5A-2012-BFBF-D87C-0237E7EB06B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70265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F832D-E717-5489-F347-0E383FB61E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02FE24-3B89-3F89-CD61-2C190C43A8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B0A408-5595-94E2-EAA3-4EB9BF30F423}"/>
              </a:ext>
            </a:extLst>
          </p:cNvPr>
          <p:cNvSpPr>
            <a:spLocks noGrp="1"/>
          </p:cNvSpPr>
          <p:nvPr>
            <p:ph type="body" idx="1"/>
          </p:nvPr>
        </p:nvSpPr>
        <p:spPr/>
        <p:txBody>
          <a:bodyPr/>
          <a:lstStyle/>
          <a:p>
            <a:pPr algn="l">
              <a:spcAft>
                <a:spcPts val="750"/>
              </a:spcAft>
              <a:buNone/>
            </a:pPr>
            <a:endParaRPr lang="en-US" dirty="0"/>
          </a:p>
        </p:txBody>
      </p:sp>
      <p:sp>
        <p:nvSpPr>
          <p:cNvPr id="4" name="Date Placeholder 3">
            <a:extLst>
              <a:ext uri="{FF2B5EF4-FFF2-40B4-BE49-F238E27FC236}">
                <a16:creationId xmlns:a16="http://schemas.microsoft.com/office/drawing/2014/main" id="{3A473081-56A6-51E2-ACF5-CC8BB48181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88937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0CD77-D1E1-F180-9DB4-F208D18B81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46AA17-7744-7C76-09AE-8C86CE0AA4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68F4D6-A668-6350-5447-D85C905A9DBD}"/>
              </a:ext>
            </a:extLst>
          </p:cNvPr>
          <p:cNvSpPr>
            <a:spLocks noGrp="1"/>
          </p:cNvSpPr>
          <p:nvPr>
            <p:ph type="body" idx="1"/>
          </p:nvPr>
        </p:nvSpPr>
        <p:spPr/>
        <p:txBody>
          <a:bodyPr/>
          <a:lstStyle/>
          <a:p>
            <a:pPr algn="l">
              <a:spcAft>
                <a:spcPts val="750"/>
              </a:spcAft>
              <a:buNone/>
            </a:pPr>
            <a:endParaRPr lang="en-US" dirty="0"/>
          </a:p>
        </p:txBody>
      </p:sp>
      <p:sp>
        <p:nvSpPr>
          <p:cNvPr id="4" name="Date Placeholder 3">
            <a:extLst>
              <a:ext uri="{FF2B5EF4-FFF2-40B4-BE49-F238E27FC236}">
                <a16:creationId xmlns:a16="http://schemas.microsoft.com/office/drawing/2014/main" id="{EF7FB817-8519-3D53-616C-DFF99585510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3063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PAR23424 – Manajemen Citra Destinasi 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PAR23424 – Manajemen Citra Destinasi Pariwisata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PAR23424 – Manajemen Citra Destinasi Pariwisata</a:t>
            </a:r>
            <a:endPar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Citra Destinasi Pariwisata</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12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C0F0E-C83A-5D52-3C91-0FF0DB52352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8DB2733A-F6E3-2814-C8DC-C9FD4441D843}"/>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a:t>
            </a: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eran Masyarakat Lokal</a:t>
            </a:r>
          </a:p>
        </p:txBody>
      </p:sp>
      <p:sp>
        <p:nvSpPr>
          <p:cNvPr id="4" name="Content Placeholder 2">
            <a:extLst>
              <a:ext uri="{FF2B5EF4-FFF2-40B4-BE49-F238E27FC236}">
                <a16:creationId xmlns:a16="http://schemas.microsoft.com/office/drawing/2014/main" id="{095BE1C9-F13F-3D0F-AE7F-0496C7722A42}"/>
              </a:ext>
            </a:extLst>
          </p:cNvPr>
          <p:cNvSpPr txBox="1">
            <a:spLocks/>
          </p:cNvSpPr>
          <p:nvPr/>
        </p:nvSpPr>
        <p:spPr>
          <a:xfrm>
            <a:off x="457200" y="1600200"/>
            <a:ext cx="8229600" cy="4525963"/>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Menjaga kebersihan, keamanan, dan kenyamanan lingkungan destinasi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Menjadi pelaku utama dalam atraksi budaya dan kearifan lokal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Menyambut wisatawan dengan keramahan dan nilai budaya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Terlibat dalam kegiatan ekonomi kreatif berbasis pariwisata (homestay, kerajinan tangan, kuliner lokal)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5973784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1B487-888D-C8A9-4CEF-C54F6D943358}"/>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CD40A40-AE49-1842-4B9A-D4CD14FFFF0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Sektor Swasta</a:t>
            </a:r>
          </a:p>
        </p:txBody>
      </p:sp>
      <p:sp>
        <p:nvSpPr>
          <p:cNvPr id="4" name="Content Placeholder 2">
            <a:extLst>
              <a:ext uri="{FF2B5EF4-FFF2-40B4-BE49-F238E27FC236}">
                <a16:creationId xmlns:a16="http://schemas.microsoft.com/office/drawing/2014/main" id="{628D92F4-EA3F-6585-1E89-5F7B830A6D91}"/>
              </a:ext>
            </a:extLst>
          </p:cNvPr>
          <p:cNvSpPr txBox="1">
            <a:spLocks/>
          </p:cNvSpPr>
          <p:nvPr/>
        </p:nvSpPr>
        <p:spPr>
          <a:xfrm>
            <a:off x="457200" y="1600200"/>
            <a:ext cx="8229600" cy="4525963"/>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Menyediakan jasa dan produk wisata berkualitas (akomodasi, transportasi, restoran)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Meningkatkan profesionalisme pelayanan melalui pelatihan SDM</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Berinvestasi dalam pengembangan fasilitas pariwisata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Menjalin kemitraan dengan pemerintah dan masyarakat lokal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Menjadi promotor aktif melalui media dan promosi digital</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7514437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1CE2E-0A31-37AC-3B4D-895B07CA78E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0BEEDB2D-2C4E-D286-A27A-E13EFCE2DFF0}"/>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i-FI"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Kolaborasi Multi-Pihak untuk Meningkatkan Citra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3BA5F00C-747D-E83C-0B34-8CC8534CD16E}"/>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Citra </a:t>
            </a:r>
            <a:r>
              <a:rPr lang="en-US" dirty="0" err="1">
                <a:solidFill>
                  <a:schemeClr val="tx1"/>
                </a:solidFill>
                <a:latin typeface="Cambria" panose="02040503050406030204" pitchFamily="18" charset="0"/>
                <a:cs typeface="Arial" panose="020B0604020202020204" pitchFamily="34" charset="0"/>
              </a:rPr>
              <a:t>destinasi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bisa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dibangun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sendiri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Sinergi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antara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pemerintah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masyarakat</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sektor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swasta</a:t>
            </a:r>
            <a:r>
              <a:rPr lang="en-US" dirty="0">
                <a:solidFill>
                  <a:schemeClr val="tx1"/>
                </a:solidFill>
                <a:latin typeface="Cambria" panose="02040503050406030204" pitchFamily="18" charset="0"/>
                <a:cs typeface="Arial" panose="020B0604020202020204" pitchFamily="34" charset="0"/>
              </a:rPr>
              <a:t> sangat </a:t>
            </a:r>
            <a:r>
              <a:rPr lang="en-US" dirty="0" err="1">
                <a:solidFill>
                  <a:schemeClr val="tx1"/>
                </a:solidFill>
                <a:latin typeface="Cambria" panose="02040503050406030204" pitchFamily="18" charset="0"/>
                <a:cs typeface="Arial" panose="020B0604020202020204" pitchFamily="34" charset="0"/>
              </a:rPr>
              <a:t>diperlukan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a:solidFill>
                  <a:schemeClr val="tx1"/>
                </a:solidFill>
                <a:latin typeface="Cambria" panose="02040503050406030204" pitchFamily="18" charset="0"/>
                <a:cs typeface="Arial" panose="020B0604020202020204" pitchFamily="34" charset="0"/>
              </a:rPr>
              <a:t>Menyusun strategi branding </a:t>
            </a:r>
            <a:r>
              <a:rPr lang="en-US" dirty="0" err="1">
                <a:solidFill>
                  <a:schemeClr val="tx1"/>
                </a:solidFill>
                <a:latin typeface="Cambria" panose="02040503050406030204" pitchFamily="18" charset="0"/>
                <a:cs typeface="Arial" panose="020B0604020202020204" pitchFamily="34" charset="0"/>
              </a:rPr>
              <a:t>destinasi</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Meningkatkan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kualitas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atraksi</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pelayanan</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Menjaga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kelestarian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budaya</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lingkungan</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Meningkatkan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saing</a:t>
            </a:r>
            <a:r>
              <a:rPr lang="en-US" dirty="0">
                <a:solidFill>
                  <a:schemeClr val="tx1"/>
                </a:solidFill>
                <a:latin typeface="Cambria" panose="02040503050406030204" pitchFamily="18" charset="0"/>
                <a:cs typeface="Arial" panose="020B0604020202020204" pitchFamily="34" charset="0"/>
              </a:rPr>
              <a:t> global</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6439958"/>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C117C-CF11-3768-97B7-79EB353E725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FE7FA9B0-EB24-C7AE-025A-23323414F37C}"/>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i-FI"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Kolaborasi Multi-Pihak untuk Meningkatkan Citra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8A50949F-FE02-E187-509C-AEC6281B54A3}"/>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CONTOH :</a:t>
            </a:r>
          </a:p>
          <a:p>
            <a:pPr algn="l"/>
            <a:r>
              <a:rPr lang="id-ID" sz="2600" dirty="0">
                <a:solidFill>
                  <a:schemeClr val="tx1"/>
                </a:solidFill>
                <a:latin typeface="Cambria" panose="02040503050406030204" pitchFamily="18" charset="0"/>
                <a:cs typeface="Arial" panose="020B0604020202020204" pitchFamily="34" charset="0"/>
              </a:rPr>
              <a:t>Festival budaya yang diselenggarakan oleh pemerintah, didukung oleh sponsor swasta, dan dilaksanakan oleh masyarakat lokal dapat menjadi alat promosi dan pembentukan citra positif.</a:t>
            </a:r>
          </a:p>
        </p:txBody>
      </p:sp>
    </p:spTree>
    <p:extLst>
      <p:ext uri="{BB962C8B-B14F-4D97-AF65-F5344CB8AC3E}">
        <p14:creationId xmlns:p14="http://schemas.microsoft.com/office/powerpoint/2010/main" val="1691318617"/>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D8459-3DD7-243A-DD15-DB6728A891B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0D74D8B-583E-38C8-ABA7-3EDC1E712760}"/>
              </a:ext>
            </a:extLst>
          </p:cNvPr>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r>
              <a:rPr lang="en-US" sz="2600" b="1" dirty="0" err="1">
                <a:solidFill>
                  <a:schemeClr val="tx1"/>
                </a:solidFill>
                <a:latin typeface="Cambria" panose="02040503050406030204" pitchFamily="18" charset="0"/>
                <a:cs typeface="Arial" panose="020B0604020202020204" pitchFamily="34" charset="0"/>
              </a:rPr>
              <a:t>Tugas</a:t>
            </a:r>
            <a:r>
              <a:rPr lang="en-US" sz="2600" b="1" dirty="0">
                <a:solidFill>
                  <a:schemeClr val="tx1"/>
                </a:solidFill>
                <a:latin typeface="Cambria" panose="02040503050406030204" pitchFamily="18" charset="0"/>
                <a:cs typeface="Arial" panose="020B0604020202020204" pitchFamily="34" charset="0"/>
              </a:rPr>
              <a:t> :’)</a:t>
            </a:r>
          </a:p>
          <a:p>
            <a:pPr algn="l"/>
            <a:endParaRPr lang="en-US" sz="2600" dirty="0">
              <a:solidFill>
                <a:schemeClr val="tx1"/>
              </a:solidFill>
              <a:latin typeface="Cambria" panose="02040503050406030204" pitchFamily="18" charset="0"/>
              <a:cs typeface="Arial" panose="020B0604020202020204" pitchFamily="34" charset="0"/>
            </a:endParaRPr>
          </a:p>
          <a:p>
            <a:pPr algn="l"/>
            <a:r>
              <a:rPr lang="en-US" sz="2600" dirty="0" err="1">
                <a:solidFill>
                  <a:schemeClr val="tx1"/>
                </a:solidFill>
                <a:latin typeface="Cambria" panose="02040503050406030204" pitchFamily="18" charset="0"/>
                <a:cs typeface="Arial" panose="020B0604020202020204" pitchFamily="34" charset="0"/>
              </a:rPr>
              <a:t>Lakukan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observasi</a:t>
            </a:r>
            <a:r>
              <a:rPr lang="en-US" sz="2600" dirty="0">
                <a:solidFill>
                  <a:schemeClr val="tx1"/>
                </a:solidFill>
                <a:latin typeface="Cambria" panose="02040503050406030204" pitchFamily="18" charset="0"/>
                <a:cs typeface="Arial" panose="020B0604020202020204" pitchFamily="34" charset="0"/>
              </a:rPr>
              <a:t> pada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lokal</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daerahmu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Identifikasi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peran</a:t>
            </a:r>
            <a:r>
              <a:rPr lang="en-US" sz="2600" dirty="0">
                <a:solidFill>
                  <a:schemeClr val="tx1"/>
                </a:solidFill>
                <a:latin typeface="Cambria" panose="02040503050406030204" pitchFamily="18" charset="0"/>
                <a:cs typeface="Arial" panose="020B0604020202020204" pitchFamily="34" charset="0"/>
              </a:rPr>
              <a:t> masing-masing stakeholder dan </a:t>
            </a:r>
            <a:r>
              <a:rPr lang="en-US" sz="2600" dirty="0" err="1">
                <a:solidFill>
                  <a:schemeClr val="tx1"/>
                </a:solidFill>
                <a:latin typeface="Cambria" panose="02040503050406030204" pitchFamily="18" charset="0"/>
                <a:cs typeface="Arial" panose="020B0604020202020204" pitchFamily="34" charset="0"/>
              </a:rPr>
              <a:t>analisis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bagaimana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kolaborasi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mereka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citra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tersebut</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307511267"/>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CBE88-CE20-A827-A5E0-3A24D132B38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4FB5C97-52C7-E86C-BD51-DB26C56B59D1}"/>
              </a:ext>
            </a:extLst>
          </p:cNvPr>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sz="2600" dirty="0">
              <a:solidFill>
                <a:schemeClr val="tx1"/>
              </a:solidFill>
              <a:latin typeface="Cambria" panose="02040503050406030204" pitchFamily="18" charset="0"/>
              <a:cs typeface="Arial" panose="020B0604020202020204" pitchFamily="34" charset="0"/>
            </a:endParaRPr>
          </a:p>
          <a:p>
            <a:r>
              <a:rPr lang="en-US" sz="2600" b="1" dirty="0" err="1">
                <a:solidFill>
                  <a:schemeClr val="tx1"/>
                </a:solidFill>
                <a:latin typeface="Cambria" panose="02040503050406030204" pitchFamily="18" charset="0"/>
                <a:cs typeface="Arial" panose="020B0604020202020204" pitchFamily="34" charset="0"/>
              </a:rPr>
              <a:t>Refleksi</a:t>
            </a:r>
            <a:endParaRPr lang="en-US" sz="2600" b="1" dirty="0">
              <a:solidFill>
                <a:schemeClr val="tx1"/>
              </a:solidFill>
              <a:latin typeface="Cambria" panose="02040503050406030204" pitchFamily="18" charset="0"/>
              <a:cs typeface="Arial" panose="020B0604020202020204" pitchFamily="34" charset="0"/>
            </a:endParaRPr>
          </a:p>
          <a:p>
            <a:pPr algn="l"/>
            <a:endParaRPr lang="en-US" sz="2600"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Stakeholders </a:t>
            </a:r>
            <a:r>
              <a:rPr lang="en-US" sz="2600" dirty="0" err="1">
                <a:solidFill>
                  <a:schemeClr val="tx1"/>
                </a:solidFill>
                <a:latin typeface="Cambria" panose="02040503050406030204" pitchFamily="18" charset="0"/>
                <a:cs typeface="Arial" panose="020B0604020202020204" pitchFamily="34" charset="0"/>
              </a:rPr>
              <a:t>memiliki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penting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membentuk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citra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Kolaborasi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harmonis</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strategis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antara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pemerintah</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masyarakat</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sektor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swasta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menciptakan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citra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kuat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berkelanjutan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diminati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r>
              <a:rPr lang="en-US" sz="2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199002228"/>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28BF27D-7AEB-2025-955D-D69BD1D7181F}"/>
              </a:ext>
            </a:extLst>
          </p:cNvPr>
          <p:cNvPicPr>
            <a:picLocks noChangeAspect="1"/>
          </p:cNvPicPr>
          <p:nvPr/>
        </p:nvPicPr>
        <p:blipFill>
          <a:blip r:embed="rId2"/>
          <a:stretch>
            <a:fillRect/>
          </a:stretch>
        </p:blipFill>
        <p:spPr>
          <a:xfrm>
            <a:off x="2875140" y="608012"/>
            <a:ext cx="6268860" cy="5641975"/>
          </a:xfrm>
          <a:prstGeom prst="rect">
            <a:avLst/>
          </a:prstGeom>
          <a:noFill/>
        </p:spPr>
      </p:pic>
      <p:pic>
        <p:nvPicPr>
          <p:cNvPr id="13" name="Picture 12">
            <a:extLst>
              <a:ext uri="{FF2B5EF4-FFF2-40B4-BE49-F238E27FC236}">
                <a16:creationId xmlns:a16="http://schemas.microsoft.com/office/drawing/2014/main" id="{DD13D27D-E607-5FD4-BD81-4F9B2517D9C8}"/>
              </a:ext>
            </a:extLst>
          </p:cNvPr>
          <p:cNvPicPr>
            <a:picLocks noChangeAspect="1"/>
          </p:cNvPicPr>
          <p:nvPr/>
        </p:nvPicPr>
        <p:blipFill>
          <a:blip r:embed="rId3"/>
          <a:srcRect r="50000" b="14169"/>
          <a:stretch/>
        </p:blipFill>
        <p:spPr>
          <a:xfrm>
            <a:off x="179511" y="3709634"/>
            <a:ext cx="3355807" cy="2540353"/>
          </a:xfrm>
          <a:prstGeom prst="rect">
            <a:avLst/>
          </a:prstGeom>
        </p:spPr>
      </p:pic>
      <p:pic>
        <p:nvPicPr>
          <p:cNvPr id="14" name="Picture 13">
            <a:extLst>
              <a:ext uri="{FF2B5EF4-FFF2-40B4-BE49-F238E27FC236}">
                <a16:creationId xmlns:a16="http://schemas.microsoft.com/office/drawing/2014/main" id="{7416DF09-93AD-E006-B0BD-BF6E9720A154}"/>
              </a:ext>
            </a:extLst>
          </p:cNvPr>
          <p:cNvPicPr>
            <a:picLocks noChangeAspect="1"/>
          </p:cNvPicPr>
          <p:nvPr/>
        </p:nvPicPr>
        <p:blipFill>
          <a:blip r:embed="rId3"/>
          <a:srcRect l="50159"/>
          <a:stretch/>
        </p:blipFill>
        <p:spPr>
          <a:xfrm>
            <a:off x="0" y="189179"/>
            <a:ext cx="3660676" cy="3238952"/>
          </a:xfrm>
          <a:prstGeom prst="rect">
            <a:avLst/>
          </a:prstGeom>
        </p:spPr>
      </p:pic>
    </p:spTree>
    <p:extLst>
      <p:ext uri="{BB962C8B-B14F-4D97-AF65-F5344CB8AC3E}">
        <p14:creationId xmlns:p14="http://schemas.microsoft.com/office/powerpoint/2010/main" val="2059557880"/>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20294CC-9161-AAF3-52E4-9491DC859D9B}"/>
              </a:ext>
            </a:extLst>
          </p:cNvPr>
          <p:cNvPicPr>
            <a:picLocks noChangeAspect="1"/>
          </p:cNvPicPr>
          <p:nvPr/>
        </p:nvPicPr>
        <p:blipFill>
          <a:blip r:embed="rId2"/>
          <a:stretch>
            <a:fillRect/>
          </a:stretch>
        </p:blipFill>
        <p:spPr>
          <a:xfrm>
            <a:off x="2875140" y="520270"/>
            <a:ext cx="6268860" cy="5817459"/>
          </a:xfrm>
          <a:prstGeom prst="rect">
            <a:avLst/>
          </a:prstGeom>
        </p:spPr>
      </p:pic>
      <p:pic>
        <p:nvPicPr>
          <p:cNvPr id="10" name="Picture 9">
            <a:extLst>
              <a:ext uri="{FF2B5EF4-FFF2-40B4-BE49-F238E27FC236}">
                <a16:creationId xmlns:a16="http://schemas.microsoft.com/office/drawing/2014/main" id="{20AE720D-2129-100F-005E-407C9763D055}"/>
              </a:ext>
            </a:extLst>
          </p:cNvPr>
          <p:cNvPicPr>
            <a:picLocks noChangeAspect="1"/>
          </p:cNvPicPr>
          <p:nvPr/>
        </p:nvPicPr>
        <p:blipFill>
          <a:blip r:embed="rId3"/>
          <a:srcRect r="50000" b="14169"/>
          <a:stretch/>
        </p:blipFill>
        <p:spPr>
          <a:xfrm>
            <a:off x="179511" y="3709634"/>
            <a:ext cx="3355807" cy="2540353"/>
          </a:xfrm>
          <a:prstGeom prst="rect">
            <a:avLst/>
          </a:prstGeom>
        </p:spPr>
      </p:pic>
      <p:pic>
        <p:nvPicPr>
          <p:cNvPr id="11" name="Picture 10">
            <a:extLst>
              <a:ext uri="{FF2B5EF4-FFF2-40B4-BE49-F238E27FC236}">
                <a16:creationId xmlns:a16="http://schemas.microsoft.com/office/drawing/2014/main" id="{EF25ADD3-8D96-B2D4-0E90-D7382E21532B}"/>
              </a:ext>
            </a:extLst>
          </p:cNvPr>
          <p:cNvPicPr>
            <a:picLocks noChangeAspect="1"/>
          </p:cNvPicPr>
          <p:nvPr/>
        </p:nvPicPr>
        <p:blipFill>
          <a:blip r:embed="rId3"/>
          <a:srcRect l="50159"/>
          <a:stretch/>
        </p:blipFill>
        <p:spPr>
          <a:xfrm>
            <a:off x="0" y="189179"/>
            <a:ext cx="3660676" cy="3238952"/>
          </a:xfrm>
          <a:prstGeom prst="rect">
            <a:avLst/>
          </a:prstGeom>
        </p:spPr>
      </p:pic>
    </p:spTree>
    <p:extLst>
      <p:ext uri="{BB962C8B-B14F-4D97-AF65-F5344CB8AC3E}">
        <p14:creationId xmlns:p14="http://schemas.microsoft.com/office/powerpoint/2010/main" val="3817352345"/>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b-NO"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Stakeholders dalam Citra Destinas</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Citra destinasi pariwisata terbentuk dari berbagai persepsi wisatawan terhadap sebuah tempat, baik dari sisi fisik, pelayanan, pengalaman, maupun nilai budaya. Salah satu faktor utama yang membentuk dan mempengaruhi citra tersebut adalah peran </a:t>
            </a:r>
            <a:r>
              <a:rPr lang="id-ID" b="1" u="sng" dirty="0">
                <a:solidFill>
                  <a:schemeClr val="tx1"/>
                </a:solidFill>
                <a:latin typeface="Cambria" panose="02040503050406030204" pitchFamily="18" charset="0"/>
                <a:cs typeface="Arial" panose="020B0604020202020204" pitchFamily="34" charset="0"/>
              </a:rPr>
              <a:t>stakeholders</a:t>
            </a:r>
            <a:r>
              <a:rPr lang="id-ID" dirty="0">
                <a:solidFill>
                  <a:schemeClr val="tx1"/>
                </a:solidFill>
                <a:latin typeface="Cambria" panose="02040503050406030204" pitchFamily="18" charset="0"/>
                <a:cs typeface="Arial" panose="020B0604020202020204" pitchFamily="34" charset="0"/>
              </a:rPr>
              <a:t> dalam pengelolaan dan pengembangan destinasi.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2D369-AE76-59A0-FA93-494ECBAD55D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FD487434-D281-5AFA-1D7A-8FF6EDC89369}"/>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b-NO"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Pengertian Stakeholders</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08411C3F-20E4-71A6-A7DB-9A809CDCB864}"/>
              </a:ext>
            </a:extLst>
          </p:cNvPr>
          <p:cNvSpPr txBox="1">
            <a:spLocks/>
          </p:cNvSpPr>
          <p:nvPr/>
        </p:nvSpPr>
        <p:spPr>
          <a:xfrm>
            <a:off x="457200" y="1484785"/>
            <a:ext cx="8229600" cy="2952328"/>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Stakeholders adalah semua pihak yang memiliki kepentingan, tanggung jawab, dan peran dalam pengembangan pariwisata di suatu wilayah. Mereka terlibat secara langsung maupun tidak langsung dalam proses penciptaan pengalaman wisata yang berkualitas.</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554334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503CC-5190-A8C1-C76C-3CEFCFBB291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65CEC3C-916D-344B-877B-1EC9915E08F1}"/>
              </a:ext>
            </a:extLst>
          </p:cNvPr>
          <p:cNvSpPr txBox="1">
            <a:spLocks/>
          </p:cNvSpPr>
          <p:nvPr/>
        </p:nvSpPr>
        <p:spPr>
          <a:xfrm>
            <a:off x="457200" y="620688"/>
            <a:ext cx="8229600" cy="550547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en-US" b="1" dirty="0" err="1">
                <a:solidFill>
                  <a:schemeClr val="tx1"/>
                </a:solidFill>
                <a:latin typeface="Cambria" panose="02040503050406030204" pitchFamily="18" charset="0"/>
                <a:cs typeface="Arial" panose="020B0604020202020204" pitchFamily="34" charset="0"/>
              </a:rPr>
              <a:t>Contoh</a:t>
            </a:r>
            <a:r>
              <a:rPr lang="en-US" b="1" dirty="0">
                <a:solidFill>
                  <a:schemeClr val="tx1"/>
                </a:solidFill>
                <a:latin typeface="Cambria" panose="02040503050406030204" pitchFamily="18" charset="0"/>
                <a:cs typeface="Arial" panose="020B0604020202020204" pitchFamily="34" charset="0"/>
              </a:rPr>
              <a:t> Stakeholders </a:t>
            </a:r>
            <a:r>
              <a:rPr lang="id-ID" b="1" dirty="0">
                <a:solidFill>
                  <a:schemeClr val="tx1"/>
                </a:solidFill>
                <a:latin typeface="Cambria" panose="02040503050406030204" pitchFamily="18" charset="0"/>
                <a:cs typeface="Arial" panose="020B0604020202020204" pitchFamily="34" charset="0"/>
              </a:rPr>
              <a:t>:</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Pemerintah pusat dan daerah</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Masyarakat lokal</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Pelaku usaha pariwisata (hotel, restoran, agen perjalanan)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en-US" dirty="0">
                <a:solidFill>
                  <a:schemeClr val="tx1"/>
                </a:solidFill>
                <a:latin typeface="Cambria" panose="02040503050406030204" pitchFamily="18" charset="0"/>
                <a:cs typeface="Arial" panose="020B0604020202020204" pitchFamily="34" charset="0"/>
              </a:rPr>
              <a:t>K</a:t>
            </a:r>
            <a:r>
              <a:rPr lang="id-ID" dirty="0">
                <a:solidFill>
                  <a:schemeClr val="tx1"/>
                </a:solidFill>
                <a:latin typeface="Cambria" panose="02040503050406030204" pitchFamily="18" charset="0"/>
                <a:cs typeface="Arial" panose="020B0604020202020204" pitchFamily="34" charset="0"/>
              </a:rPr>
              <a:t>omunitas pariwisata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Media dan influencer</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Wisatawan itu sendiri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41799099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F1766-F324-CD42-F87F-1D57D223C01F}"/>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E9DAC42F-3AB7-FF47-5D8D-75002723190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Pemerintah dalam Citra Destinasi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2DC280D2-5746-A12D-1FC5-EF2679D15B63}"/>
              </a:ext>
            </a:extLst>
          </p:cNvPr>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Menyusun regulasi dan kebijakan pembangunan destinasi</a:t>
            </a:r>
            <a:endParaRPr lang="en-US" b="1" dirty="0">
              <a:solidFill>
                <a:schemeClr val="tx1"/>
              </a:solidFill>
              <a:latin typeface="Cambria" panose="02040503050406030204" pitchFamily="18" charset="0"/>
              <a:cs typeface="Arial" panose="020B0604020202020204" pitchFamily="34" charset="0"/>
            </a:endParaRPr>
          </a:p>
          <a:p>
            <a:pPr algn="l"/>
            <a:r>
              <a:rPr lang="en-US" dirty="0">
                <a:solidFill>
                  <a:schemeClr val="tx1"/>
                </a:solidFill>
                <a:latin typeface="Cambria" panose="02040503050406030204" pitchFamily="18" charset="0"/>
                <a:cs typeface="Arial" panose="020B0604020202020204" pitchFamily="34" charset="0"/>
              </a:rPr>
              <a:t>Ex :</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menetapkan</a:t>
            </a:r>
            <a:r>
              <a:rPr lang="en-US" dirty="0">
                <a:solidFill>
                  <a:schemeClr val="tx1"/>
                </a:solidFill>
                <a:latin typeface="Cambria" panose="02040503050406030204" pitchFamily="18" charset="0"/>
                <a:cs typeface="Arial" panose="020B0604020202020204" pitchFamily="34" charset="0"/>
              </a:rPr>
              <a:t> zona </a:t>
            </a:r>
            <a:r>
              <a:rPr lang="en-US" dirty="0" err="1">
                <a:solidFill>
                  <a:schemeClr val="tx1"/>
                </a:solidFill>
                <a:latin typeface="Cambria" panose="02040503050406030204" pitchFamily="18" charset="0"/>
                <a:cs typeface="Arial" panose="020B0604020202020204" pitchFamily="34" charset="0"/>
              </a:rPr>
              <a:t>kawasan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a:t>
            </a:r>
            <a:r>
              <a:rPr lang="en-US"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aturan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pembangunan</a:t>
            </a:r>
            <a:r>
              <a:rPr lang="en-US" dirty="0">
                <a:solidFill>
                  <a:schemeClr val="tx1"/>
                </a:solidFill>
                <a:latin typeface="Cambria" panose="02040503050406030204" pitchFamily="18" charset="0"/>
                <a:cs typeface="Arial" panose="020B0604020202020204" pitchFamily="34" charset="0"/>
              </a:rPr>
              <a:t> hotel di </a:t>
            </a:r>
            <a:r>
              <a:rPr lang="en-US" dirty="0" err="1">
                <a:solidFill>
                  <a:schemeClr val="tx1"/>
                </a:solidFill>
                <a:latin typeface="Cambria" panose="02040503050406030204" pitchFamily="18" charset="0"/>
                <a:cs typeface="Arial" panose="020B0604020202020204" pitchFamily="34" charset="0"/>
              </a:rPr>
              <a:t>kawasan</a:t>
            </a:r>
            <a:r>
              <a:rPr lang="en-US" dirty="0">
                <a:solidFill>
                  <a:schemeClr val="tx1"/>
                </a:solidFill>
                <a:latin typeface="Cambria" panose="02040503050406030204" pitchFamily="18" charset="0"/>
                <a:cs typeface="Arial" panose="020B0604020202020204" pitchFamily="34" charset="0"/>
              </a:rPr>
              <a:t> Pantai</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regulasi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pelestarian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budaya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lokal</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wajib</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diterapkan</a:t>
            </a:r>
            <a:r>
              <a:rPr lang="en-US" dirty="0">
                <a:solidFill>
                  <a:schemeClr val="tx1"/>
                </a:solidFill>
                <a:latin typeface="Cambria" panose="02040503050406030204" pitchFamily="18" charset="0"/>
                <a:cs typeface="Arial" panose="020B0604020202020204" pitchFamily="34" charset="0"/>
              </a:rPr>
              <a:t> oleh </a:t>
            </a:r>
            <a:r>
              <a:rPr lang="en-US" dirty="0" err="1">
                <a:solidFill>
                  <a:schemeClr val="tx1"/>
                </a:solidFill>
                <a:latin typeface="Cambria" panose="02040503050406030204" pitchFamily="18" charset="0"/>
                <a:cs typeface="Arial" panose="020B0604020202020204" pitchFamily="34" charset="0"/>
              </a:rPr>
              <a:t>pelaku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usaha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wisata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en-US" b="1"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91013817"/>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E4D7E-161A-3E5D-9651-2C8136F535C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4F84D20-90AE-CEFC-C472-3E7AAE098EE1}"/>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2. </a:t>
            </a:r>
            <a:r>
              <a:rPr lang="id-ID" b="1" dirty="0">
                <a:solidFill>
                  <a:schemeClr val="tx1"/>
                </a:solidFill>
                <a:latin typeface="Cambria" panose="02040503050406030204" pitchFamily="18" charset="0"/>
                <a:cs typeface="Arial" panose="020B0604020202020204" pitchFamily="34" charset="0"/>
              </a:rPr>
              <a:t>Menyediakan infrastruktur dasar dan pendukung wisata</a:t>
            </a:r>
            <a:endParaRPr lang="en-US" b="1"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Ex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pembangunan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jalan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akses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menuju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jaringan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listrik</a:t>
            </a:r>
            <a:r>
              <a:rPr lang="en-US" sz="2600" dirty="0">
                <a:solidFill>
                  <a:schemeClr val="tx1"/>
                </a:solidFill>
                <a:latin typeface="Cambria" panose="02040503050406030204" pitchFamily="18" charset="0"/>
                <a:cs typeface="Arial" panose="020B0604020202020204" pitchFamily="34" charset="0"/>
              </a:rPr>
              <a:t> dan air </a:t>
            </a:r>
            <a:r>
              <a:rPr lang="en-US" sz="2600" dirty="0" err="1">
                <a:solidFill>
                  <a:schemeClr val="tx1"/>
                </a:solidFill>
                <a:latin typeface="Cambria" panose="02040503050406030204" pitchFamily="18" charset="0"/>
                <a:cs typeface="Arial" panose="020B0604020202020204" pitchFamily="34" charset="0"/>
              </a:rPr>
              <a:t>bersih</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sz="2600" dirty="0">
                <a:solidFill>
                  <a:schemeClr val="tx1"/>
                </a:solidFill>
                <a:latin typeface="Cambria" panose="02040503050406030204" pitchFamily="18" charset="0"/>
                <a:cs typeface="Arial" panose="020B0604020202020204" pitchFamily="34" charset="0"/>
              </a:rPr>
              <a:t>toilet </a:t>
            </a:r>
            <a:r>
              <a:rPr lang="en-US" sz="2600" dirty="0" err="1">
                <a:solidFill>
                  <a:schemeClr val="tx1"/>
                </a:solidFill>
                <a:latin typeface="Cambria" panose="02040503050406030204" pitchFamily="18" charset="0"/>
                <a:cs typeface="Arial" panose="020B0604020202020204" pitchFamily="34" charset="0"/>
              </a:rPr>
              <a:t>umum</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pusat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informasi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serta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papan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petunjuk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arah</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rambu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56122509"/>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4CCA5-BDF1-2A24-8BFF-75B4B6A3B33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8FC3539-667A-A7F4-7E39-3D57BF730BD5}"/>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3. </a:t>
            </a:r>
            <a:r>
              <a:rPr lang="id-ID" b="1" dirty="0">
                <a:solidFill>
                  <a:schemeClr val="tx1"/>
                </a:solidFill>
                <a:latin typeface="Cambria" panose="02040503050406030204" pitchFamily="18" charset="0"/>
                <a:cs typeface="Arial" panose="020B0604020202020204" pitchFamily="34" charset="0"/>
              </a:rPr>
              <a:t>Melakukan promosi nasional dan internasional</a:t>
            </a:r>
            <a:endParaRPr lang="en-US" b="1"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Ex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kampanye</a:t>
            </a:r>
            <a:r>
              <a:rPr lang="en-US" sz="2600" dirty="0">
                <a:solidFill>
                  <a:schemeClr val="tx1"/>
                </a:solidFill>
                <a:latin typeface="Cambria" panose="02040503050406030204" pitchFamily="18" charset="0"/>
                <a:cs typeface="Arial" panose="020B0604020202020204" pitchFamily="34" charset="0"/>
              </a:rPr>
              <a:t> 'Wonderful Indonesia' oleh Kementerian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pemasangan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iklan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destinasi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unggulan</a:t>
            </a:r>
            <a:r>
              <a:rPr lang="en-US" sz="2600" dirty="0">
                <a:solidFill>
                  <a:schemeClr val="tx1"/>
                </a:solidFill>
                <a:latin typeface="Cambria" panose="02040503050406030204" pitchFamily="18" charset="0"/>
                <a:cs typeface="Arial" panose="020B0604020202020204" pitchFamily="34" charset="0"/>
              </a:rPr>
              <a:t> di media </a:t>
            </a:r>
            <a:r>
              <a:rPr lang="en-US" sz="2600" dirty="0" err="1">
                <a:solidFill>
                  <a:schemeClr val="tx1"/>
                </a:solidFill>
                <a:latin typeface="Cambria" panose="02040503050406030204" pitchFamily="18" charset="0"/>
                <a:cs typeface="Arial" panose="020B0604020202020204" pitchFamily="34" charset="0"/>
              </a:rPr>
              <a:t>internasional</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partisipasi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dalam</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pameran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global </a:t>
            </a:r>
            <a:r>
              <a:rPr lang="en-US" sz="2600" dirty="0" err="1">
                <a:solidFill>
                  <a:schemeClr val="tx1"/>
                </a:solidFill>
                <a:latin typeface="Cambria" panose="02040503050406030204" pitchFamily="18" charset="0"/>
                <a:cs typeface="Arial" panose="020B0604020202020204" pitchFamily="34" charset="0"/>
              </a:rPr>
              <a:t>seperti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Internationale</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Tourismus</a:t>
            </a:r>
            <a:r>
              <a:rPr lang="en-US" sz="2600" dirty="0">
                <a:solidFill>
                  <a:schemeClr val="tx1"/>
                </a:solidFill>
                <a:latin typeface="Cambria" panose="02040503050406030204" pitchFamily="18" charset="0"/>
                <a:cs typeface="Arial" panose="020B0604020202020204" pitchFamily="34" charset="0"/>
              </a:rPr>
              <a:t>-Börse (ITB) Berlin </a:t>
            </a:r>
            <a:r>
              <a:rPr lang="en-US" sz="2600" dirty="0" err="1">
                <a:solidFill>
                  <a:schemeClr val="tx1"/>
                </a:solidFill>
                <a:latin typeface="Cambria" panose="02040503050406030204" pitchFamily="18" charset="0"/>
                <a:cs typeface="Arial" panose="020B0604020202020204" pitchFamily="34" charset="0"/>
              </a:rPr>
              <a:t>atau</a:t>
            </a:r>
            <a:r>
              <a:rPr lang="en-US" sz="2600" dirty="0">
                <a:solidFill>
                  <a:schemeClr val="tx1"/>
                </a:solidFill>
                <a:latin typeface="Cambria" panose="02040503050406030204" pitchFamily="18" charset="0"/>
                <a:cs typeface="Arial" panose="020B0604020202020204" pitchFamily="34" charset="0"/>
              </a:rPr>
              <a:t> World Travel Market London</a:t>
            </a:r>
          </a:p>
        </p:txBody>
      </p:sp>
    </p:spTree>
    <p:extLst>
      <p:ext uri="{BB962C8B-B14F-4D97-AF65-F5344CB8AC3E}">
        <p14:creationId xmlns:p14="http://schemas.microsoft.com/office/powerpoint/2010/main" val="62263579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19163-B960-45A0-6C7A-488262C17004}"/>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8A4BA98-F795-F76D-40AB-01CF038FCA0C}"/>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4. </a:t>
            </a:r>
            <a:r>
              <a:rPr lang="fi-FI" b="1" dirty="0">
                <a:solidFill>
                  <a:schemeClr val="tx1"/>
                </a:solidFill>
                <a:latin typeface="Cambria" panose="02040503050406030204" pitchFamily="18" charset="0"/>
                <a:cs typeface="Arial" panose="020B0604020202020204" pitchFamily="34" charset="0"/>
              </a:rPr>
              <a:t>Menjaga keamanan dan kenyamanan wisatawan</a:t>
            </a:r>
            <a:endParaRPr lang="en-US" b="1"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Ex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penyediaan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petugas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keamanan</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kawasan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pemasangan</a:t>
            </a:r>
            <a:r>
              <a:rPr lang="en-US" sz="2600" dirty="0">
                <a:solidFill>
                  <a:schemeClr val="tx1"/>
                </a:solidFill>
                <a:latin typeface="Cambria" panose="02040503050406030204" pitchFamily="18" charset="0"/>
                <a:cs typeface="Arial" panose="020B0604020202020204" pitchFamily="34" charset="0"/>
              </a:rPr>
              <a:t> CCTV di area </a:t>
            </a:r>
            <a:r>
              <a:rPr lang="en-US" sz="2600" dirty="0" err="1">
                <a:solidFill>
                  <a:schemeClr val="tx1"/>
                </a:solidFill>
                <a:latin typeface="Cambria" panose="02040503050406030204" pitchFamily="18" charset="0"/>
                <a:cs typeface="Arial" panose="020B0604020202020204" pitchFamily="34" charset="0"/>
              </a:rPr>
              <a:t>publik</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penerapan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standar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keselamatan</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objek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serta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penyediaan</a:t>
            </a:r>
            <a:r>
              <a:rPr lang="en-US" sz="2600" dirty="0">
                <a:solidFill>
                  <a:schemeClr val="tx1"/>
                </a:solidFill>
                <a:latin typeface="Cambria" panose="02040503050406030204" pitchFamily="18" charset="0"/>
                <a:cs typeface="Arial" panose="020B0604020202020204" pitchFamily="34" charset="0"/>
              </a:rPr>
              <a:t> pos </a:t>
            </a:r>
            <a:r>
              <a:rPr lang="en-US" sz="2600" dirty="0" err="1">
                <a:solidFill>
                  <a:schemeClr val="tx1"/>
                </a:solidFill>
                <a:latin typeface="Cambria" panose="02040503050406030204" pitchFamily="18" charset="0"/>
                <a:cs typeface="Arial" panose="020B0604020202020204" pitchFamily="34" charset="0"/>
              </a:rPr>
              <a:t>pelayanan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terpadu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wisatawan</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68005044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19919-5602-7DE7-4B06-D94EC9CCB81B}"/>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D0B270B-A8B8-5904-9B3D-180EA46E51CA}"/>
              </a:ext>
            </a:extLst>
          </p:cNvPr>
          <p:cNvSpPr txBox="1">
            <a:spLocks/>
          </p:cNvSpPr>
          <p:nvPr/>
        </p:nvSpPr>
        <p:spPr>
          <a:xfrm>
            <a:off x="457200" y="692696"/>
            <a:ext cx="8229600" cy="543346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algn="l"/>
            <a:r>
              <a:rPr lang="en-US" b="1" dirty="0">
                <a:solidFill>
                  <a:schemeClr val="tx1"/>
                </a:solidFill>
                <a:latin typeface="Cambria" panose="02040503050406030204" pitchFamily="18" charset="0"/>
                <a:cs typeface="Arial" panose="020B0604020202020204" pitchFamily="34" charset="0"/>
              </a:rPr>
              <a:t>5. </a:t>
            </a:r>
            <a:r>
              <a:rPr lang="fi-FI" b="1" dirty="0">
                <a:solidFill>
                  <a:schemeClr val="tx1"/>
                </a:solidFill>
                <a:latin typeface="Cambria" panose="02040503050406030204" pitchFamily="18" charset="0"/>
                <a:cs typeface="Arial" panose="020B0604020202020204" pitchFamily="34" charset="0"/>
              </a:rPr>
              <a:t>Memberikan pelatihan dan sertifikasi SDM pariwisata</a:t>
            </a:r>
            <a:endParaRPr lang="en-US" b="1"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Ex :</a:t>
            </a:r>
          </a:p>
          <a:p>
            <a:pPr marL="457200" indent="-457200" algn="l">
              <a:buFontTx/>
              <a:buChar char="-"/>
            </a:pPr>
            <a:r>
              <a:rPr lang="en-US" sz="2600" dirty="0">
                <a:solidFill>
                  <a:schemeClr val="tx1"/>
                </a:solidFill>
                <a:latin typeface="Cambria" panose="02040503050406030204" pitchFamily="18" charset="0"/>
                <a:cs typeface="Arial" panose="020B0604020202020204" pitchFamily="34" charset="0"/>
              </a:rPr>
              <a:t>program </a:t>
            </a:r>
            <a:r>
              <a:rPr lang="en-US" sz="2600" dirty="0" err="1">
                <a:solidFill>
                  <a:schemeClr val="tx1"/>
                </a:solidFill>
                <a:latin typeface="Cambria" panose="02040503050406030204" pitchFamily="18" charset="0"/>
                <a:cs typeface="Arial" panose="020B0604020202020204" pitchFamily="34" charset="0"/>
              </a:rPr>
              <a:t>pelatihan</a:t>
            </a:r>
            <a:r>
              <a:rPr lang="en-US" sz="2600" dirty="0">
                <a:solidFill>
                  <a:schemeClr val="tx1"/>
                </a:solidFill>
                <a:latin typeface="Cambria" panose="02040503050406030204" pitchFamily="18" charset="0"/>
                <a:cs typeface="Arial" panose="020B0604020202020204" pitchFamily="34" charset="0"/>
              </a:rPr>
              <a:t> frontliner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pelatihan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pemandu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berlisensi</a:t>
            </a:r>
            <a:r>
              <a:rPr lang="en-US" sz="2600"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sertifikasi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kompetensi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dari</a:t>
            </a:r>
            <a:r>
              <a:rPr lang="en-US" sz="2600" dirty="0">
                <a:solidFill>
                  <a:schemeClr val="tx1"/>
                </a:solidFill>
                <a:latin typeface="Cambria" panose="02040503050406030204" pitchFamily="18" charset="0"/>
                <a:cs typeface="Arial" panose="020B0604020202020204" pitchFamily="34" charset="0"/>
              </a:rPr>
              <a:t> LSP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untuk</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standar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pelayanan</a:t>
            </a:r>
            <a:r>
              <a:rPr lang="en-US" sz="2600" dirty="0">
                <a:solidFill>
                  <a:schemeClr val="tx1"/>
                </a:solidFill>
                <a:latin typeface="Cambria" panose="02040503050406030204" pitchFamily="18" charset="0"/>
                <a:cs typeface="Arial" panose="020B0604020202020204" pitchFamily="34" charset="0"/>
              </a:rPr>
              <a:t> dan </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profesionalitas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tenaga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kerja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pariwisata</a:t>
            </a:r>
            <a:r>
              <a:rPr lang="en-US" sz="2600" dirty="0">
                <a:solidFill>
                  <a:schemeClr val="tx1"/>
                </a:solidFill>
                <a:latin typeface="Cambria" panose="02040503050406030204" pitchFamily="18" charset="0"/>
                <a:cs typeface="Arial" panose="020B0604020202020204" pitchFamily="34" charset="0"/>
              </a:rPr>
              <a:t> di </a:t>
            </a:r>
            <a:r>
              <a:rPr lang="en-US" sz="2600" dirty="0" err="1">
                <a:solidFill>
                  <a:schemeClr val="tx1"/>
                </a:solidFill>
                <a:latin typeface="Cambria" panose="02040503050406030204" pitchFamily="18" charset="0"/>
                <a:cs typeface="Arial" panose="020B0604020202020204" pitchFamily="34" charset="0"/>
              </a:rPr>
              <a:t>daerah</a:t>
            </a:r>
            <a:endParaRPr lang="en-US"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2182738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7437</TotalTime>
  <Words>966</Words>
  <Application>Microsoft Office PowerPoint</Application>
  <PresentationFormat>On-screen Show (4:3)</PresentationFormat>
  <Paragraphs>113</Paragraphs>
  <Slides>18</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Cambria</vt:lpstr>
      <vt:lpstr>Google Sans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522</cp:revision>
  <cp:lastPrinted>2017-08-29T02:54:51Z</cp:lastPrinted>
  <dcterms:created xsi:type="dcterms:W3CDTF">2010-04-18T12:06:30Z</dcterms:created>
  <dcterms:modified xsi:type="dcterms:W3CDTF">2025-05-20T09:35:17Z</dcterms:modified>
</cp:coreProperties>
</file>