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4E1905D1-0EB0-46B1-AB81-AF0631FA6C31}" type="datetimeFigureOut">
              <a:rPr lang="id-ID" smtClean="0"/>
              <a:pPr/>
              <a:t>07/07/2020</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11" name="Slide Number Placeholder 10"/>
          <p:cNvSpPr>
            <a:spLocks noGrp="1"/>
          </p:cNvSpPr>
          <p:nvPr>
            <p:ph type="sldNum" sz="quarter" idx="12"/>
          </p:nvPr>
        </p:nvSpPr>
        <p:spPr/>
        <p:txBody>
          <a:bodyPr/>
          <a:lstStyle>
            <a:extLst/>
          </a:lstStyle>
          <a:p>
            <a:fld id="{163914F6-EF22-49D2-BDB7-3BF1B3436ED4}"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1905D1-0EB0-46B1-AB81-AF0631FA6C31}" type="datetimeFigureOut">
              <a:rPr lang="id-ID" smtClean="0"/>
              <a:pPr/>
              <a:t>07/07/2020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163914F6-EF22-49D2-BDB7-3BF1B3436ED4}"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1905D1-0EB0-46B1-AB81-AF0631FA6C31}" type="datetimeFigureOut">
              <a:rPr lang="id-ID" smtClean="0"/>
              <a:pPr/>
              <a:t>07/07/2020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163914F6-EF22-49D2-BDB7-3BF1B3436ED4}"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1905D1-0EB0-46B1-AB81-AF0631FA6C31}" type="datetimeFigureOut">
              <a:rPr lang="id-ID" smtClean="0"/>
              <a:pPr/>
              <a:t>07/07/2020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163914F6-EF22-49D2-BDB7-3BF1B3436ED4}"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E1905D1-0EB0-46B1-AB81-AF0631FA6C31}" type="datetimeFigureOut">
              <a:rPr lang="id-ID" smtClean="0"/>
              <a:pPr/>
              <a:t>07/07/2020</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163914F6-EF22-49D2-BDB7-3BF1B3436ED4}"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E1905D1-0EB0-46B1-AB81-AF0631FA6C31}" type="datetimeFigureOut">
              <a:rPr lang="id-ID" smtClean="0"/>
              <a:pPr/>
              <a:t>07/07/2020</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163914F6-EF22-49D2-BDB7-3BF1B3436ED4}"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E1905D1-0EB0-46B1-AB81-AF0631FA6C31}" type="datetimeFigureOut">
              <a:rPr lang="id-ID" smtClean="0"/>
              <a:pPr/>
              <a:t>07/07/2020</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163914F6-EF22-49D2-BDB7-3BF1B3436ED4}"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E1905D1-0EB0-46B1-AB81-AF0631FA6C31}" type="datetimeFigureOut">
              <a:rPr lang="id-ID" smtClean="0"/>
              <a:pPr/>
              <a:t>07/07/2020</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163914F6-EF22-49D2-BDB7-3BF1B3436ED4}"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E1905D1-0EB0-46B1-AB81-AF0631FA6C31}" type="datetimeFigureOut">
              <a:rPr lang="id-ID" smtClean="0"/>
              <a:pPr/>
              <a:t>07/07/2020</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163914F6-EF22-49D2-BDB7-3BF1B3436ED4}"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E1905D1-0EB0-46B1-AB81-AF0631FA6C31}" type="datetimeFigureOut">
              <a:rPr lang="id-ID" smtClean="0"/>
              <a:pPr/>
              <a:t>07/07/2020</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163914F6-EF22-49D2-BDB7-3BF1B3436ED4}"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E1905D1-0EB0-46B1-AB81-AF0631FA6C31}" type="datetimeFigureOut">
              <a:rPr lang="id-ID" smtClean="0"/>
              <a:pPr/>
              <a:t>07/07/2020</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163914F6-EF22-49D2-BDB7-3BF1B3436ED4}" type="slidenum">
              <a:rPr lang="id-ID" smtClean="0"/>
              <a:pPr/>
              <a:t>‹#›</a:t>
            </a:fld>
            <a:endParaRPr lang="id-ID"/>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E1905D1-0EB0-46B1-AB81-AF0631FA6C31}" type="datetimeFigureOut">
              <a:rPr lang="id-ID" smtClean="0"/>
              <a:pPr/>
              <a:t>07/07/2020</a:t>
            </a:fld>
            <a:endParaRPr lang="id-ID"/>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id-ID"/>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63914F6-EF22-49D2-BDB7-3BF1B3436ED4}"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0100" y="1285860"/>
            <a:ext cx="6786610" cy="1185858"/>
          </a:xfrm>
        </p:spPr>
        <p:txBody>
          <a:bodyPr>
            <a:normAutofit/>
          </a:bodyPr>
          <a:lstStyle/>
          <a:p>
            <a:r>
              <a:rPr lang="id-ID" sz="5400" dirty="0" smtClean="0"/>
              <a:t>FIQIH QURBAN</a:t>
            </a:r>
            <a:endParaRPr lang="id-ID" sz="5400" dirty="0"/>
          </a:p>
        </p:txBody>
      </p:sp>
      <p:sp>
        <p:nvSpPr>
          <p:cNvPr id="4" name="TextBox 3"/>
          <p:cNvSpPr txBox="1"/>
          <p:nvPr/>
        </p:nvSpPr>
        <p:spPr>
          <a:xfrm>
            <a:off x="2000232" y="5500702"/>
            <a:ext cx="5214974" cy="338554"/>
          </a:xfrm>
          <a:prstGeom prst="rect">
            <a:avLst/>
          </a:prstGeom>
          <a:noFill/>
        </p:spPr>
        <p:txBody>
          <a:bodyPr wrap="square" rtlCol="0">
            <a:spAutoFit/>
          </a:bodyPr>
          <a:lstStyle/>
          <a:p>
            <a:r>
              <a:rPr lang="id-ID" sz="1600" dirty="0" smtClean="0">
                <a:latin typeface="Adobe Fan Heiti Std B" pitchFamily="34" charset="-128"/>
                <a:ea typeface="Adobe Fan Heiti Std B" pitchFamily="34" charset="-128"/>
              </a:rPr>
              <a:t>Materi Kuliah Daring Mata Kuliah Kajian Agama Islam</a:t>
            </a:r>
            <a:endParaRPr lang="id-ID" sz="1600" dirty="0">
              <a:latin typeface="Adobe Fan Heiti Std B" pitchFamily="34" charset="-128"/>
              <a:ea typeface="Adobe Fan Heiti Std B" pitchFamily="34" charset="-128"/>
            </a:endParaRPr>
          </a:p>
        </p:txBody>
      </p:sp>
      <p:sp>
        <p:nvSpPr>
          <p:cNvPr id="5" name="TextBox 4"/>
          <p:cNvSpPr txBox="1"/>
          <p:nvPr/>
        </p:nvSpPr>
        <p:spPr>
          <a:xfrm>
            <a:off x="3643306" y="3571876"/>
            <a:ext cx="5000660" cy="461665"/>
          </a:xfrm>
          <a:prstGeom prst="rect">
            <a:avLst/>
          </a:prstGeom>
          <a:noFill/>
        </p:spPr>
        <p:txBody>
          <a:bodyPr wrap="square" rtlCol="0">
            <a:spAutoFit/>
          </a:bodyPr>
          <a:lstStyle/>
          <a:p>
            <a:r>
              <a:rPr lang="id-ID" sz="2400" dirty="0" smtClean="0">
                <a:latin typeface="Goudy Old Style" pitchFamily="18" charset="0"/>
              </a:rPr>
              <a:t>Dosen Pengampu : Dwi Febri Hidayati</a:t>
            </a:r>
            <a:endParaRPr lang="id-ID" sz="2400" dirty="0">
              <a:latin typeface="Goudy Old Styl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1357298"/>
            <a:ext cx="8183880" cy="5970482"/>
          </a:xfrm>
        </p:spPr>
        <p:txBody>
          <a:bodyPr>
            <a:normAutofit fontScale="47500" lnSpcReduction="20000"/>
          </a:bodyPr>
          <a:lstStyle/>
          <a:p>
            <a:r>
              <a:rPr lang="id-ID" sz="5100" dirty="0" smtClean="0">
                <a:latin typeface="Cambria" pitchFamily="18" charset="0"/>
              </a:rPr>
              <a:t>Allah </a:t>
            </a:r>
            <a:r>
              <a:rPr lang="id-ID" sz="5100" i="1" dirty="0" smtClean="0">
                <a:latin typeface="Cambria" pitchFamily="18" charset="0"/>
              </a:rPr>
              <a:t>subhanahu wa ta’ala</a:t>
            </a:r>
            <a:r>
              <a:rPr lang="id-ID" sz="5100" dirty="0" smtClean="0">
                <a:latin typeface="Cambria" pitchFamily="18" charset="0"/>
              </a:rPr>
              <a:t> berfirman yang artinya, </a:t>
            </a:r>
            <a:r>
              <a:rPr lang="id-ID" sz="5100" i="1" dirty="0" smtClean="0">
                <a:latin typeface="Cambria" pitchFamily="18" charset="0"/>
              </a:rPr>
              <a:t>Maka shalatlah untuk Rabbmu dan sembelihlah hewan.”</a:t>
            </a:r>
            <a:r>
              <a:rPr lang="id-ID" sz="5100" dirty="0" smtClean="0">
                <a:latin typeface="Cambria" pitchFamily="18" charset="0"/>
              </a:rPr>
              <a:t> (QS. Al Kautsar: 2). </a:t>
            </a:r>
          </a:p>
          <a:p>
            <a:endParaRPr lang="id-ID" sz="5100" dirty="0" smtClean="0">
              <a:latin typeface="Cambria" pitchFamily="18" charset="0"/>
            </a:endParaRPr>
          </a:p>
          <a:p>
            <a:r>
              <a:rPr lang="id-ID" sz="5100" dirty="0" smtClean="0">
                <a:latin typeface="Cambria" pitchFamily="18" charset="0"/>
              </a:rPr>
              <a:t>Proses menyembelih hewan qurban adalah menyembelih hewan qurban setelah shalat Ied”. </a:t>
            </a:r>
          </a:p>
          <a:p>
            <a:endParaRPr lang="id-ID" sz="5100" dirty="0" smtClean="0">
              <a:latin typeface="Cambria" pitchFamily="18" charset="0"/>
            </a:endParaRPr>
          </a:p>
          <a:p>
            <a:r>
              <a:rPr lang="id-ID" sz="5100" dirty="0" smtClean="0">
                <a:latin typeface="Cambria" pitchFamily="18" charset="0"/>
              </a:rPr>
              <a:t>Dalam istilah ilmu fiqih hewan qurban biasa disebut dengan nama </a:t>
            </a:r>
            <a:r>
              <a:rPr lang="id-ID" sz="5100" i="1" dirty="0" smtClean="0">
                <a:latin typeface="Cambria" pitchFamily="18" charset="0"/>
              </a:rPr>
              <a:t>Al Udh-hiyah</a:t>
            </a:r>
            <a:r>
              <a:rPr lang="id-ID" sz="5100" dirty="0" smtClean="0">
                <a:latin typeface="Cambria" pitchFamily="18" charset="0"/>
              </a:rPr>
              <a:t> yang bentuk jamaknya </a:t>
            </a:r>
            <a:r>
              <a:rPr lang="id-ID" sz="5100" i="1" dirty="0" smtClean="0">
                <a:latin typeface="Cambria" pitchFamily="18" charset="0"/>
              </a:rPr>
              <a:t>Al Adhaahi</a:t>
            </a:r>
            <a:r>
              <a:rPr lang="id-ID" sz="5100" dirty="0" smtClean="0">
                <a:latin typeface="Cambria" pitchFamily="18" charset="0"/>
              </a:rPr>
              <a:t> (dengan huruf </a:t>
            </a:r>
            <a:r>
              <a:rPr lang="id-ID" sz="5100" i="1" dirty="0" smtClean="0">
                <a:latin typeface="Cambria" pitchFamily="18" charset="0"/>
              </a:rPr>
              <a:t>ha’</a:t>
            </a:r>
            <a:r>
              <a:rPr lang="id-ID" sz="5100" dirty="0" smtClean="0">
                <a:latin typeface="Cambria" pitchFamily="18" charset="0"/>
              </a:rPr>
              <a:t> tipis). </a:t>
            </a:r>
          </a:p>
          <a:p>
            <a:pPr>
              <a:buNone/>
            </a:pPr>
            <a:r>
              <a:rPr lang="id-ID" sz="5100" dirty="0" smtClean="0">
                <a:latin typeface="Cambria" pitchFamily="18" charset="0"/>
              </a:rPr>
              <a:t>	Udh-hiyah adalah hewan ternak yang disembelih pada hari Iedul Adha dan hari Tasyriq dalam rangka mendekatkan diri kepada Allah karena datangnya hari raya tersebut (lihat </a:t>
            </a:r>
            <a:r>
              <a:rPr lang="id-ID" sz="5100" i="1" dirty="0" smtClean="0">
                <a:latin typeface="Cambria" pitchFamily="18" charset="0"/>
              </a:rPr>
              <a:t>Al Wajiz</a:t>
            </a:r>
            <a:r>
              <a:rPr lang="id-ID" sz="5100" dirty="0" smtClean="0">
                <a:latin typeface="Cambria" pitchFamily="18" charset="0"/>
              </a:rPr>
              <a:t>, 405 dan </a:t>
            </a:r>
            <a:r>
              <a:rPr lang="id-ID" sz="5100" i="1" dirty="0" smtClean="0">
                <a:latin typeface="Cambria" pitchFamily="18" charset="0"/>
              </a:rPr>
              <a:t>Shahih Fiqih Sunnah</a:t>
            </a:r>
            <a:r>
              <a:rPr lang="id-ID" sz="5100" dirty="0" smtClean="0">
                <a:latin typeface="Cambria" pitchFamily="18" charset="0"/>
              </a:rPr>
              <a:t> II/366)</a:t>
            </a:r>
            <a:br>
              <a:rPr lang="id-ID" sz="5100" dirty="0" smtClean="0">
                <a:latin typeface="Cambria" pitchFamily="18" charset="0"/>
              </a:rPr>
            </a:br>
            <a:r>
              <a:rPr lang="id-ID" dirty="0" smtClean="0">
                <a:latin typeface="Cambria" pitchFamily="18" charset="0"/>
              </a:rPr>
              <a:t/>
            </a:r>
            <a:br>
              <a:rPr lang="id-ID" dirty="0" smtClean="0">
                <a:latin typeface="Cambria" pitchFamily="18" charset="0"/>
              </a:rPr>
            </a:br>
            <a:endParaRPr lang="id-ID" dirty="0" smtClean="0">
              <a:latin typeface="Cambria" pitchFamily="18" charset="0"/>
            </a:endParaRPr>
          </a:p>
          <a:p>
            <a:pPr>
              <a:buNone/>
            </a:pPr>
            <a:endParaRPr lang="id-ID" dirty="0" smtClean="0">
              <a:latin typeface="Cambria" pitchFamily="18" charset="0"/>
            </a:endParaRPr>
          </a:p>
          <a:p>
            <a:pPr>
              <a:buNone/>
            </a:pPr>
            <a:endParaRPr lang="id-ID" dirty="0" smtClean="0">
              <a:latin typeface="Cambria" pitchFamily="18" charset="0"/>
            </a:endParaRPr>
          </a:p>
          <a:p>
            <a:pPr>
              <a:buNone/>
            </a:pPr>
            <a:r>
              <a:rPr lang="id-ID" dirty="0" smtClean="0">
                <a:latin typeface="Cambria" pitchFamily="18" charset="0"/>
              </a:rPr>
              <a:t/>
            </a:r>
            <a:br>
              <a:rPr lang="id-ID" dirty="0" smtClean="0">
                <a:latin typeface="Cambria" pitchFamily="18" charset="0"/>
              </a:rPr>
            </a:br>
            <a:r>
              <a:rPr lang="id-ID" dirty="0" smtClean="0">
                <a:latin typeface="Cambria" pitchFamily="18" charset="0"/>
              </a:rPr>
              <a:t/>
            </a:r>
            <a:br>
              <a:rPr lang="id-ID" dirty="0" smtClean="0">
                <a:latin typeface="Cambria" pitchFamily="18" charset="0"/>
              </a:rPr>
            </a:br>
            <a:endParaRPr lang="id-ID" dirty="0" smtClean="0">
              <a:latin typeface="Cambria" pitchFamily="18" charset="0"/>
            </a:endParaRPr>
          </a:p>
          <a:p>
            <a:endParaRPr lang="id-ID" dirty="0">
              <a:latin typeface="Cambria" pitchFamily="18" charset="0"/>
            </a:endParaRPr>
          </a:p>
        </p:txBody>
      </p:sp>
      <p:sp>
        <p:nvSpPr>
          <p:cNvPr id="4" name="Title 1"/>
          <p:cNvSpPr>
            <a:spLocks noGrp="1"/>
          </p:cNvSpPr>
          <p:nvPr>
            <p:ph type="title"/>
          </p:nvPr>
        </p:nvSpPr>
        <p:spPr>
          <a:xfrm>
            <a:off x="500034" y="0"/>
            <a:ext cx="8183880" cy="1051560"/>
          </a:xfrm>
        </p:spPr>
        <p:txBody>
          <a:bodyPr/>
          <a:lstStyle/>
          <a:p>
            <a:r>
              <a:rPr lang="id-ID" dirty="0" smtClean="0"/>
              <a:t>Pengertian Berqurban</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428604"/>
            <a:ext cx="8183880" cy="1051560"/>
          </a:xfrm>
        </p:spPr>
        <p:txBody>
          <a:bodyPr/>
          <a:lstStyle/>
          <a:p>
            <a:r>
              <a:rPr lang="id-ID" dirty="0" smtClean="0"/>
              <a:t>Keutamaan Berqurban</a:t>
            </a:r>
            <a:endParaRPr lang="id-ID" dirty="0"/>
          </a:p>
        </p:txBody>
      </p:sp>
      <p:sp>
        <p:nvSpPr>
          <p:cNvPr id="3" name="Content Placeholder 2"/>
          <p:cNvSpPr>
            <a:spLocks noGrp="1"/>
          </p:cNvSpPr>
          <p:nvPr>
            <p:ph idx="1"/>
          </p:nvPr>
        </p:nvSpPr>
        <p:spPr>
          <a:xfrm>
            <a:off x="500034" y="1643050"/>
            <a:ext cx="8183880" cy="4830894"/>
          </a:xfrm>
        </p:spPr>
        <p:txBody>
          <a:bodyPr>
            <a:normAutofit fontScale="92500" lnSpcReduction="10000"/>
          </a:bodyPr>
          <a:lstStyle/>
          <a:p>
            <a:pPr>
              <a:buNone/>
            </a:pPr>
            <a:r>
              <a:rPr lang="id-ID" dirty="0" smtClean="0">
                <a:latin typeface="Cambria" pitchFamily="18" charset="0"/>
              </a:rPr>
              <a:t>	Menyembelih qurban termasuk amal salih yang paling utama. Ibunda ‘Aisyah </a:t>
            </a:r>
            <a:r>
              <a:rPr lang="id-ID" i="1" dirty="0" smtClean="0">
                <a:latin typeface="Cambria" pitchFamily="18" charset="0"/>
              </a:rPr>
              <a:t>radhiyallahu’anha</a:t>
            </a:r>
            <a:r>
              <a:rPr lang="id-ID" dirty="0" smtClean="0">
                <a:latin typeface="Cambria" pitchFamily="18" charset="0"/>
              </a:rPr>
              <a:t> menceritakan bahwa Nabi </a:t>
            </a:r>
            <a:r>
              <a:rPr lang="id-ID" i="1" dirty="0" smtClean="0">
                <a:latin typeface="Cambria" pitchFamily="18" charset="0"/>
              </a:rPr>
              <a:t>shallallahu ‘alaihi wa sallam</a:t>
            </a:r>
            <a:r>
              <a:rPr lang="id-ID" dirty="0" smtClean="0">
                <a:latin typeface="Cambria" pitchFamily="18" charset="0"/>
              </a:rPr>
              <a:t> bersabda, </a:t>
            </a:r>
            <a:r>
              <a:rPr lang="id-ID" i="1" dirty="0" smtClean="0">
                <a:latin typeface="Cambria" pitchFamily="18" charset="0"/>
              </a:rPr>
              <a:t>“Tidaklah anak Adam melakukan suatu amalan pada hari Nahr (Iedul Adha) yang lebih dicintai oleh Allah melebihi mengalirkan darah (qurban), maka hendaknya kalian merasa senang karenanya.”</a:t>
            </a:r>
            <a:r>
              <a:rPr lang="id-ID" dirty="0" smtClean="0">
                <a:latin typeface="Cambria" pitchFamily="18" charset="0"/>
              </a:rPr>
              <a:t> (HR. Tirmidzi, Ibnu Majah dan Al Hakim dengan sanad sahih, lihat </a:t>
            </a:r>
            <a:r>
              <a:rPr lang="id-ID" i="1" dirty="0" smtClean="0">
                <a:latin typeface="Cambria" pitchFamily="18" charset="0"/>
              </a:rPr>
              <a:t>Taudhihul Ahkam</a:t>
            </a:r>
            <a:r>
              <a:rPr lang="id-ID" dirty="0" smtClean="0">
                <a:latin typeface="Cambria" pitchFamily="18" charset="0"/>
              </a:rPr>
              <a:t>, IV/450)</a:t>
            </a:r>
            <a:br>
              <a:rPr lang="id-ID" dirty="0" smtClean="0">
                <a:latin typeface="Cambria" pitchFamily="18" charset="0"/>
              </a:rPr>
            </a:br>
            <a:r>
              <a:rPr lang="id-ID" dirty="0" smtClean="0">
                <a:latin typeface="Cambria" pitchFamily="18" charset="0"/>
              </a:rPr>
              <a:t/>
            </a:r>
            <a:br>
              <a:rPr lang="id-ID" dirty="0" smtClean="0">
                <a:latin typeface="Cambria" pitchFamily="18" charset="0"/>
              </a:rPr>
            </a:br>
            <a:r>
              <a:rPr lang="id-ID" dirty="0" smtClean="0">
                <a:latin typeface="Cambria" pitchFamily="18" charset="0"/>
              </a:rPr>
              <a:t/>
            </a:r>
            <a:br>
              <a:rPr lang="id-ID" dirty="0" smtClean="0">
                <a:latin typeface="Cambria" pitchFamily="18" charset="0"/>
              </a:rPr>
            </a:br>
            <a:endParaRPr lang="id-ID" dirty="0" smtClean="0">
              <a:latin typeface="Cambria" pitchFamily="18" charset="0"/>
            </a:endParaRPr>
          </a:p>
          <a:p>
            <a:pPr>
              <a:buNone/>
            </a:pPr>
            <a:endParaRPr lang="id-ID"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183880" cy="1051560"/>
          </a:xfrm>
        </p:spPr>
        <p:txBody>
          <a:bodyPr/>
          <a:lstStyle/>
          <a:p>
            <a:r>
              <a:rPr lang="id-ID" dirty="0" smtClean="0"/>
              <a:t>Hukum Berqurban </a:t>
            </a:r>
            <a:endParaRPr lang="id-ID" dirty="0"/>
          </a:p>
        </p:txBody>
      </p:sp>
      <p:sp>
        <p:nvSpPr>
          <p:cNvPr id="3" name="Content Placeholder 2"/>
          <p:cNvSpPr>
            <a:spLocks noGrp="1"/>
          </p:cNvSpPr>
          <p:nvPr>
            <p:ph idx="1"/>
          </p:nvPr>
        </p:nvSpPr>
        <p:spPr>
          <a:xfrm>
            <a:off x="500034" y="1785926"/>
            <a:ext cx="8183880" cy="4402266"/>
          </a:xfrm>
        </p:spPr>
        <p:txBody>
          <a:bodyPr>
            <a:noAutofit/>
          </a:bodyPr>
          <a:lstStyle/>
          <a:p>
            <a:pPr>
              <a:buNone/>
            </a:pPr>
            <a:r>
              <a:rPr lang="id-ID" sz="2000" b="1" dirty="0" smtClean="0">
                <a:latin typeface="Cambria" pitchFamily="18" charset="0"/>
              </a:rPr>
              <a:t>Pertama</a:t>
            </a:r>
            <a:r>
              <a:rPr lang="id-ID" sz="2000" dirty="0" smtClean="0">
                <a:latin typeface="Cambria" pitchFamily="18" charset="0"/>
              </a:rPr>
              <a:t>, wajib bagi orang yang berkelapangan. </a:t>
            </a:r>
          </a:p>
          <a:p>
            <a:pPr>
              <a:buNone/>
            </a:pPr>
            <a:r>
              <a:rPr lang="id-ID" sz="2000" dirty="0" smtClean="0">
                <a:latin typeface="Cambria" pitchFamily="18" charset="0"/>
              </a:rPr>
              <a:t>	Ulama yang berpendapat demikian adalah Rabi’ah (guru Imam Malik), Al Auza’i, Abu Hanifah, Imam Ahmad dalam salah satu pendapatnya, Laits bin Sa’ad serta sebagian ulama pengikut Imam Malik, Syaikhul Islam Ibnu Taimiyah, dan Syaikh Ibnu ‘Utsaimin </a:t>
            </a:r>
            <a:r>
              <a:rPr lang="id-ID" sz="2000" i="1" dirty="0" smtClean="0">
                <a:latin typeface="Cambria" pitchFamily="18" charset="0"/>
              </a:rPr>
              <a:t>rahimahumullah</a:t>
            </a:r>
            <a:r>
              <a:rPr lang="id-ID" sz="2000" dirty="0" smtClean="0">
                <a:latin typeface="Cambria" pitchFamily="18" charset="0"/>
              </a:rPr>
              <a:t>. Syaikh Ibn Utsaimin mengatakan: </a:t>
            </a:r>
            <a:r>
              <a:rPr lang="id-ID" sz="2000" i="1" dirty="0" smtClean="0">
                <a:latin typeface="Cambria" pitchFamily="18" charset="0"/>
              </a:rPr>
              <a:t>“Pendapat yang menyatakan wajib itu tampak lebih kuat dari pada pendapat yang menyatakan tidak wajib. Akan tetapi hal itu hanya diwajibkan bagi yang mampu…”</a:t>
            </a:r>
            <a:r>
              <a:rPr lang="id-ID" sz="2000" dirty="0" smtClean="0">
                <a:latin typeface="Cambria" pitchFamily="18" charset="0"/>
              </a:rPr>
              <a:t> (lih. </a:t>
            </a:r>
            <a:r>
              <a:rPr lang="id-ID" sz="2000" i="1" dirty="0" smtClean="0">
                <a:latin typeface="Cambria" pitchFamily="18" charset="0"/>
              </a:rPr>
              <a:t>Syarhul Mumti’</a:t>
            </a:r>
            <a:r>
              <a:rPr lang="id-ID" sz="2000" dirty="0" smtClean="0">
                <a:latin typeface="Cambria" pitchFamily="18" charset="0"/>
              </a:rPr>
              <a:t>, III/408) Diantara dalilnya adalah hadits Abu Hurairah yang menyatakan bahwa Rasulullah </a:t>
            </a:r>
            <a:r>
              <a:rPr lang="id-ID" sz="2000" i="1" dirty="0" smtClean="0">
                <a:latin typeface="Cambria" pitchFamily="18" charset="0"/>
              </a:rPr>
              <a:t>shallallahu ‘alaihi wa sallam</a:t>
            </a:r>
            <a:r>
              <a:rPr lang="id-ID" sz="2000" dirty="0" smtClean="0">
                <a:latin typeface="Cambria" pitchFamily="18" charset="0"/>
              </a:rPr>
              <a:t> bersabda, </a:t>
            </a:r>
            <a:r>
              <a:rPr lang="id-ID" sz="2000" i="1" dirty="0" smtClean="0">
                <a:latin typeface="Cambria" pitchFamily="18" charset="0"/>
              </a:rPr>
              <a:t>“Barangsiapa yang berkelapangan (harta) namun tidak mau berqurban maka jangan sekali-kali mendekati tempat shalat kami.” </a:t>
            </a:r>
            <a:r>
              <a:rPr lang="id-ID" sz="2000" dirty="0" smtClean="0">
                <a:latin typeface="Cambria" pitchFamily="18" charset="0"/>
              </a:rPr>
              <a:t>(HR. Ibnu Majah 3123, Al Hakim 7672 dan dihasankan oleh Syaikh Al Albani)</a:t>
            </a:r>
            <a:br>
              <a:rPr lang="id-ID" sz="2000" dirty="0" smtClean="0">
                <a:latin typeface="Cambria" pitchFamily="18" charset="0"/>
              </a:rPr>
            </a:br>
            <a:r>
              <a:rPr lang="id-ID" sz="2000" dirty="0" smtClean="0">
                <a:latin typeface="Cambria" pitchFamily="18" charset="0"/>
              </a:rPr>
              <a:t/>
            </a:r>
            <a:br>
              <a:rPr lang="id-ID" sz="2000" dirty="0" smtClean="0">
                <a:latin typeface="Cambria" pitchFamily="18" charset="0"/>
              </a:rPr>
            </a:br>
            <a:r>
              <a:rPr lang="id-ID" sz="2000" dirty="0" smtClean="0">
                <a:latin typeface="Cambria" pitchFamily="18" charset="0"/>
              </a:rPr>
              <a:t/>
            </a:r>
            <a:br>
              <a:rPr lang="id-ID" sz="2000" dirty="0" smtClean="0">
                <a:latin typeface="Cambria" pitchFamily="18" charset="0"/>
              </a:rPr>
            </a:br>
            <a:endParaRPr lang="id-ID" sz="2000" dirty="0" smtClean="0">
              <a:latin typeface="Cambria" pitchFamily="18" charset="0"/>
            </a:endParaRPr>
          </a:p>
          <a:p>
            <a:pPr>
              <a:buNone/>
            </a:pPr>
            <a:endParaRPr lang="id-ID" sz="20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Autofit/>
          </a:bodyPr>
          <a:lstStyle/>
          <a:p>
            <a:pPr>
              <a:buNone/>
            </a:pPr>
            <a:r>
              <a:rPr lang="id-ID" sz="2000" b="1" dirty="0" smtClean="0">
                <a:latin typeface="Cambria" pitchFamily="18" charset="0"/>
              </a:rPr>
              <a:t>Pendapat kedua</a:t>
            </a:r>
            <a:r>
              <a:rPr lang="id-ID" sz="2000" dirty="0" smtClean="0">
                <a:latin typeface="Cambria" pitchFamily="18" charset="0"/>
              </a:rPr>
              <a:t> menyatakan Sunnah Mu’akkadah (ditekankan). </a:t>
            </a:r>
          </a:p>
          <a:p>
            <a:pPr>
              <a:buNone/>
            </a:pPr>
            <a:r>
              <a:rPr lang="id-ID" sz="2000" dirty="0" smtClean="0">
                <a:latin typeface="Cambria" pitchFamily="18" charset="0"/>
              </a:rPr>
              <a:t>	Dan ini adalah pendapat mayoritas ulama yaitu Malik, Syafi’i, Ahmad, Ibnu Hazm dan lain-lain. Ulama yang mengambil pendapat ini berdalil dengan riwayat dari Abu Mas’ud Al Anshari </a:t>
            </a:r>
            <a:r>
              <a:rPr lang="id-ID" sz="2000" i="1" dirty="0" smtClean="0">
                <a:latin typeface="Cambria" pitchFamily="18" charset="0"/>
              </a:rPr>
              <a:t>radhiyallahu ‘anhu</a:t>
            </a:r>
            <a:r>
              <a:rPr lang="id-ID" sz="2000" dirty="0" smtClean="0">
                <a:latin typeface="Cambria" pitchFamily="18" charset="0"/>
              </a:rPr>
              <a:t>. Beliau mengatakan, </a:t>
            </a:r>
            <a:r>
              <a:rPr lang="id-ID" sz="2000" i="1" dirty="0" smtClean="0">
                <a:latin typeface="Cambria" pitchFamily="18" charset="0"/>
              </a:rPr>
              <a:t>“Sesungguhnya aku sedang tidak akan berqurban. Padahal aku adalah orang yang berkelapangan. Itu kulakukan karena aku khawatir kalau-kalau tetanggaku mengira qurban itu adalah wajib bagiku.”</a:t>
            </a:r>
            <a:r>
              <a:rPr lang="id-ID" sz="2000" dirty="0" smtClean="0">
                <a:latin typeface="Cambria" pitchFamily="18" charset="0"/>
              </a:rPr>
              <a:t> (HR. Abdur Razzaq dan Baihaqi dengan sanad shahih). Demikian pula dikatakan oleh Abu Sarihah, </a:t>
            </a:r>
            <a:r>
              <a:rPr lang="id-ID" sz="2000" i="1" dirty="0" smtClean="0">
                <a:latin typeface="Cambria" pitchFamily="18" charset="0"/>
              </a:rPr>
              <a:t>“Aku melihat Abu Bakar dan Umar sementara mereka berdua tidak berqurban.”</a:t>
            </a:r>
            <a:r>
              <a:rPr lang="id-ID" sz="2000" dirty="0" smtClean="0">
                <a:latin typeface="Cambria" pitchFamily="18" charset="0"/>
              </a:rPr>
              <a:t> (HR. Abdur Razzaaq dan Baihaqi, sanadnya shahih) Ibnu Hazm berkata, “Tidak ada riwayat sahih dari seorang sahabatpun yang menyatakan bahwa qurban itu wajib.” (lihat </a:t>
            </a:r>
            <a:r>
              <a:rPr lang="id-ID" sz="2000" i="1" dirty="0" smtClean="0">
                <a:latin typeface="Cambria" pitchFamily="18" charset="0"/>
              </a:rPr>
              <a:t>Shahih Fiqih Sunnah</a:t>
            </a:r>
            <a:r>
              <a:rPr lang="id-ID" sz="2000" dirty="0" smtClean="0">
                <a:latin typeface="Cambria" pitchFamily="18" charset="0"/>
              </a:rPr>
              <a:t>, II/367-368, </a:t>
            </a:r>
            <a:r>
              <a:rPr lang="id-ID" sz="2000" i="1" dirty="0" smtClean="0">
                <a:latin typeface="Cambria" pitchFamily="18" charset="0"/>
              </a:rPr>
              <a:t>Taudhihul Ahkaam</a:t>
            </a:r>
            <a:r>
              <a:rPr lang="id-ID" sz="2000" dirty="0" smtClean="0">
                <a:latin typeface="Cambria" pitchFamily="18" charset="0"/>
              </a:rPr>
              <a:t>, IV/454)</a:t>
            </a:r>
            <a:br>
              <a:rPr lang="id-ID" sz="2000" dirty="0" smtClean="0">
                <a:latin typeface="Cambria" pitchFamily="18" charset="0"/>
              </a:rPr>
            </a:br>
            <a:r>
              <a:rPr lang="id-ID" sz="2000" dirty="0" smtClean="0">
                <a:latin typeface="Cambria" pitchFamily="18" charset="0"/>
              </a:rPr>
              <a:t/>
            </a:r>
            <a:br>
              <a:rPr lang="id-ID" sz="2000" dirty="0" smtClean="0">
                <a:latin typeface="Cambria" pitchFamily="18" charset="0"/>
              </a:rPr>
            </a:br>
            <a:r>
              <a:rPr lang="id-ID" sz="2000" dirty="0" smtClean="0">
                <a:latin typeface="Cambria" pitchFamily="18" charset="0"/>
              </a:rPr>
              <a:t/>
            </a:r>
            <a:br>
              <a:rPr lang="id-ID" sz="2000" dirty="0" smtClean="0">
                <a:latin typeface="Cambria" pitchFamily="18" charset="0"/>
              </a:rPr>
            </a:br>
            <a:endParaRPr lang="id-ID" sz="2000" dirty="0" smtClean="0">
              <a:latin typeface="Cambria" pitchFamily="18" charset="0"/>
            </a:endParaRPr>
          </a:p>
          <a:p>
            <a:endParaRPr lang="id-ID" sz="20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183880" cy="1051560"/>
          </a:xfrm>
        </p:spPr>
        <p:txBody>
          <a:bodyPr/>
          <a:lstStyle/>
          <a:p>
            <a:r>
              <a:rPr lang="id-ID" dirty="0" smtClean="0"/>
              <a:t>Kriteria Hewan Qurban</a:t>
            </a:r>
            <a:endParaRPr lang="id-ID" dirty="0"/>
          </a:p>
        </p:txBody>
      </p:sp>
      <p:sp>
        <p:nvSpPr>
          <p:cNvPr id="3" name="Content Placeholder 2"/>
          <p:cNvSpPr>
            <a:spLocks noGrp="1"/>
          </p:cNvSpPr>
          <p:nvPr>
            <p:ph idx="1"/>
          </p:nvPr>
        </p:nvSpPr>
        <p:spPr>
          <a:xfrm>
            <a:off x="571472" y="1857364"/>
            <a:ext cx="8183880" cy="4187952"/>
          </a:xfrm>
        </p:spPr>
        <p:txBody>
          <a:bodyPr>
            <a:noAutofit/>
          </a:bodyPr>
          <a:lstStyle/>
          <a:p>
            <a:pPr>
              <a:buNone/>
            </a:pPr>
            <a:r>
              <a:rPr lang="id-ID" sz="2000" dirty="0" smtClean="0">
                <a:latin typeface="Cambria" pitchFamily="18" charset="0"/>
              </a:rPr>
              <a:t>	Hendaknya hewan yang diqurbankan adalah hewan yang gemuk dan sempurna. Dalilnya adalah firman Allah ta’ala yang artinya, </a:t>
            </a:r>
            <a:r>
              <a:rPr lang="id-ID" sz="2000" i="1" dirty="0" smtClean="0">
                <a:latin typeface="Cambria" pitchFamily="18" charset="0"/>
              </a:rPr>
              <a:t>“…barangsiapa yang mengagungkan syi’ar-syi’ar Allah maka sesungguhnya itu adalah berasal dari ketakwaan hati.”</a:t>
            </a:r>
            <a:r>
              <a:rPr lang="id-ID" sz="2000" dirty="0" smtClean="0">
                <a:latin typeface="Cambria" pitchFamily="18" charset="0"/>
              </a:rPr>
              <a:t> (QS. Al Hajj: 32). Berdasarkan ayat ini Imam Syafi’i </a:t>
            </a:r>
            <a:r>
              <a:rPr lang="id-ID" sz="2000" i="1" dirty="0" smtClean="0">
                <a:latin typeface="Cambria" pitchFamily="18" charset="0"/>
              </a:rPr>
              <a:t>rahimahullah</a:t>
            </a:r>
            <a:r>
              <a:rPr lang="id-ID" sz="2000" dirty="0" smtClean="0">
                <a:latin typeface="Cambria" pitchFamily="18" charset="0"/>
              </a:rPr>
              <a:t> menyatakan bahwa orang yang berqurban disunnahkan untuk memilih hewan qurban yang besar dan gemuk. Abu Umamah bin Sahl mengatakan, </a:t>
            </a:r>
            <a:r>
              <a:rPr lang="id-ID" sz="2000" i="1" dirty="0" smtClean="0">
                <a:latin typeface="Cambria" pitchFamily="18" charset="0"/>
              </a:rPr>
              <a:t>“Dahulu kami di Madinah biasa memilih hewan yang gemuk dalam berqurban. Dan memang kebiasaan kaum muslimin ketika itu adalah berqurban dengan hewan yang gemuk-gemuk.”</a:t>
            </a:r>
            <a:r>
              <a:rPr lang="id-ID" sz="2000" dirty="0" smtClean="0">
                <a:latin typeface="Cambria" pitchFamily="18" charset="0"/>
              </a:rPr>
              <a:t> (HR. Bukhari secara mu’allaq namun secara tegas dan dimaushulkan oleh Abu Nu’aim dalam </a:t>
            </a:r>
            <a:r>
              <a:rPr lang="id-ID" sz="2000" i="1" dirty="0" smtClean="0">
                <a:latin typeface="Cambria" pitchFamily="18" charset="0"/>
              </a:rPr>
              <a:t>Al Mustakhraj</a:t>
            </a:r>
            <a:r>
              <a:rPr lang="id-ID" sz="2000" dirty="0" smtClean="0">
                <a:latin typeface="Cambria" pitchFamily="18" charset="0"/>
              </a:rPr>
              <a:t>, sanadnya hasan)</a:t>
            </a:r>
            <a:br>
              <a:rPr lang="id-ID" sz="2000" dirty="0" smtClean="0">
                <a:latin typeface="Cambria" pitchFamily="18" charset="0"/>
              </a:rPr>
            </a:br>
            <a:r>
              <a:rPr lang="id-ID" sz="2000" dirty="0" smtClean="0">
                <a:latin typeface="Cambria" pitchFamily="18" charset="0"/>
              </a:rPr>
              <a:t/>
            </a:r>
            <a:br>
              <a:rPr lang="id-ID" sz="2000" dirty="0" smtClean="0">
                <a:latin typeface="Cambria" pitchFamily="18" charset="0"/>
              </a:rPr>
            </a:br>
            <a:r>
              <a:rPr lang="id-ID" sz="2000" dirty="0" smtClean="0">
                <a:latin typeface="Cambria" pitchFamily="18" charset="0"/>
              </a:rPr>
              <a:t/>
            </a:r>
            <a:br>
              <a:rPr lang="id-ID" sz="2000" dirty="0" smtClean="0">
                <a:latin typeface="Cambria" pitchFamily="18" charset="0"/>
              </a:rPr>
            </a:br>
            <a:endParaRPr lang="id-ID" sz="2000" dirty="0" smtClean="0">
              <a:latin typeface="Cambria" pitchFamily="18" charset="0"/>
            </a:endParaRPr>
          </a:p>
          <a:p>
            <a:pPr>
              <a:buNone/>
            </a:pPr>
            <a:endParaRPr lang="id-ID" sz="20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970482"/>
          </a:xfrm>
        </p:spPr>
        <p:txBody>
          <a:bodyPr>
            <a:noAutofit/>
          </a:bodyPr>
          <a:lstStyle/>
          <a:p>
            <a:pPr>
              <a:buNone/>
            </a:pPr>
            <a:r>
              <a:rPr lang="id-ID" sz="2000" dirty="0" smtClean="0">
                <a:latin typeface="Cambria" pitchFamily="18" charset="0"/>
              </a:rPr>
              <a:t>	Hewan qurban hanya boleh dari kalangan </a:t>
            </a:r>
            <a:r>
              <a:rPr lang="id-ID" sz="2000" i="1" dirty="0" smtClean="0">
                <a:latin typeface="Cambria" pitchFamily="18" charset="0"/>
              </a:rPr>
              <a:t>Bahiimatul Al An’aam</a:t>
            </a:r>
            <a:r>
              <a:rPr lang="id-ID" sz="2000" dirty="0" smtClean="0">
                <a:latin typeface="Cambria" pitchFamily="18" charset="0"/>
              </a:rPr>
              <a:t> (hewan ternak tertentu) yaitu onta, sapi atau kambing dan tidak boleh selain itu. Bahkan sekelompok ulama menukilkan adanya ijma’ (kesepakatan) bahwasanya qurban tidak sah kecuali dengan hewan-hewan tersebut (lihat </a:t>
            </a:r>
            <a:r>
              <a:rPr lang="id-ID" sz="2000" i="1" dirty="0" smtClean="0">
                <a:latin typeface="Cambria" pitchFamily="18" charset="0"/>
              </a:rPr>
              <a:t>Shahih Fiqih Sunnah</a:t>
            </a:r>
            <a:r>
              <a:rPr lang="id-ID" sz="2000" dirty="0" smtClean="0">
                <a:latin typeface="Cambria" pitchFamily="18" charset="0"/>
              </a:rPr>
              <a:t>, II/369 dan </a:t>
            </a:r>
            <a:r>
              <a:rPr lang="id-ID" sz="2000" i="1" dirty="0" smtClean="0">
                <a:latin typeface="Cambria" pitchFamily="18" charset="0"/>
              </a:rPr>
              <a:t>Al Wajiz</a:t>
            </a:r>
            <a:r>
              <a:rPr lang="id-ID" sz="2000" dirty="0" smtClean="0">
                <a:latin typeface="Cambria" pitchFamily="18" charset="0"/>
              </a:rPr>
              <a:t> 406) Dalilnya adalah firman Allah yang artinya, </a:t>
            </a:r>
            <a:r>
              <a:rPr lang="id-ID" sz="2000" i="1" dirty="0" smtClean="0">
                <a:latin typeface="Cambria" pitchFamily="18" charset="0"/>
              </a:rPr>
              <a:t>“Dan bagi setiap umat Kami berikan tuntunan berqurban agar kalian mengingat nama Allah atas rezki yang dilimpahkan kepada kalian berupa hewan-hewan ternak (bahiimatul an’aam).”</a:t>
            </a:r>
            <a:r>
              <a:rPr lang="id-ID" sz="2000" dirty="0" smtClean="0">
                <a:latin typeface="Cambria" pitchFamily="18" charset="0"/>
              </a:rPr>
              <a:t> (QS. Al Hajj: 34) Syaikh Ibnu ‘Utsaimin mengatakan, </a:t>
            </a:r>
            <a:r>
              <a:rPr lang="id-ID" sz="2000" i="1" dirty="0" smtClean="0">
                <a:latin typeface="Cambria" pitchFamily="18" charset="0"/>
              </a:rPr>
              <a:t>“Bahkan jika seandainya ada orang yang berqurban dengan jenis hewan lain yang lebih mahal dari pada jenis ternak tersebut maka qurbannya tidak sah. Andaikan dia lebih memilih untuk berqurban seekor kuda seharga 10.000 real sedangkan seekor kambing harganya hanya 300 real maka qurbannya (dengan kuda) itu tidak sah…”</a:t>
            </a:r>
            <a:r>
              <a:rPr lang="id-ID" sz="2000" dirty="0" smtClean="0">
                <a:latin typeface="Cambria" pitchFamily="18" charset="0"/>
              </a:rPr>
              <a:t> (</a:t>
            </a:r>
            <a:r>
              <a:rPr lang="id-ID" sz="2000" i="1" dirty="0" smtClean="0">
                <a:latin typeface="Cambria" pitchFamily="18" charset="0"/>
              </a:rPr>
              <a:t>Syarhul Mumti’</a:t>
            </a:r>
            <a:r>
              <a:rPr lang="id-ID" sz="2000" dirty="0" smtClean="0">
                <a:latin typeface="Cambria" pitchFamily="18" charset="0"/>
              </a:rPr>
              <a:t>, III/409)</a:t>
            </a:r>
            <a:br>
              <a:rPr lang="id-ID" sz="2000" dirty="0" smtClean="0">
                <a:latin typeface="Cambria" pitchFamily="18" charset="0"/>
              </a:rPr>
            </a:br>
            <a:r>
              <a:rPr lang="id-ID" sz="2000" dirty="0" smtClean="0">
                <a:latin typeface="Cambria" pitchFamily="18" charset="0"/>
              </a:rPr>
              <a:t/>
            </a:r>
            <a:br>
              <a:rPr lang="id-ID" sz="2000" dirty="0" smtClean="0">
                <a:latin typeface="Cambria" pitchFamily="18" charset="0"/>
              </a:rPr>
            </a:br>
            <a:endParaRPr lang="id-ID" sz="2000" dirty="0" smtClean="0">
              <a:latin typeface="Cambria" pitchFamily="18" charset="0"/>
            </a:endParaRPr>
          </a:p>
          <a:p>
            <a:pPr>
              <a:buNone/>
            </a:pPr>
            <a:endParaRPr lang="id-ID" sz="2000" dirty="0">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id-ID" dirty="0" smtClean="0">
                <a:latin typeface="Cambria" pitchFamily="18" charset="0"/>
              </a:rPr>
              <a:t>	Rasulullah</a:t>
            </a:r>
            <a:r>
              <a:rPr lang="id-ID" i="1" dirty="0" smtClean="0">
                <a:latin typeface="Cambria" pitchFamily="18" charset="0"/>
              </a:rPr>
              <a:t>shallallahu ‘alaihi wa sallam</a:t>
            </a:r>
            <a:r>
              <a:rPr lang="id-ID" dirty="0" smtClean="0">
                <a:latin typeface="Cambria" pitchFamily="18" charset="0"/>
              </a:rPr>
              <a:t>bersabda, </a:t>
            </a:r>
            <a:r>
              <a:rPr lang="id-ID" i="1" dirty="0" smtClean="0">
                <a:latin typeface="Cambria" pitchFamily="18" charset="0"/>
              </a:rPr>
              <a:t>“Janganlah kalian menyembelih (qurban) kecuali musinnah. Kecuali apabila itu menyulitkan bagi kalian maka kalian boleh menyembelihdomba jadza’ah.”</a:t>
            </a:r>
            <a:r>
              <a:rPr lang="id-ID" dirty="0" smtClean="0">
                <a:latin typeface="Cambria" pitchFamily="18" charset="0"/>
              </a:rPr>
              <a:t> (Muttafaq ‘alaih)</a:t>
            </a:r>
            <a:r>
              <a:rPr lang="id-ID" dirty="0" smtClean="0"/>
              <a:t/>
            </a:r>
            <a:br>
              <a:rPr lang="id-ID" dirty="0" smtClean="0"/>
            </a:br>
            <a:r>
              <a:rPr lang="id-ID" dirty="0" smtClean="0"/>
              <a:t/>
            </a:r>
            <a:br>
              <a:rPr lang="id-ID" dirty="0" smtClean="0"/>
            </a:br>
            <a:endParaRPr lang="id-ID" dirty="0" smtClean="0"/>
          </a:p>
          <a:p>
            <a:pPr>
              <a:buNone/>
            </a:pPr>
            <a:endParaRPr lang="id-ID" dirty="0"/>
          </a:p>
        </p:txBody>
      </p:sp>
      <p:pic>
        <p:nvPicPr>
          <p:cNvPr id="1026" name="Picture 2" descr="E:\Dwi Febri hidayati\Kajian Agama Daring\qurban.png"/>
          <p:cNvPicPr>
            <a:picLocks noChangeAspect="1" noChangeArrowheads="1"/>
          </p:cNvPicPr>
          <p:nvPr/>
        </p:nvPicPr>
        <p:blipFill>
          <a:blip r:embed="rId2"/>
          <a:srcRect/>
          <a:stretch>
            <a:fillRect/>
          </a:stretch>
        </p:blipFill>
        <p:spPr bwMode="auto">
          <a:xfrm>
            <a:off x="857224" y="2786058"/>
            <a:ext cx="7858180" cy="3743325"/>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00042"/>
            <a:ext cx="8183880" cy="1051560"/>
          </a:xfrm>
        </p:spPr>
        <p:txBody>
          <a:bodyPr/>
          <a:lstStyle/>
          <a:p>
            <a:r>
              <a:rPr lang="id-ID" dirty="0" smtClean="0"/>
              <a:t>Waktu Penyembelihan Qurban</a:t>
            </a:r>
            <a:endParaRPr lang="id-ID" dirty="0"/>
          </a:p>
        </p:txBody>
      </p:sp>
      <p:sp>
        <p:nvSpPr>
          <p:cNvPr id="3" name="Content Placeholder 2"/>
          <p:cNvSpPr>
            <a:spLocks noGrp="1"/>
          </p:cNvSpPr>
          <p:nvPr>
            <p:ph idx="1"/>
          </p:nvPr>
        </p:nvSpPr>
        <p:spPr>
          <a:xfrm>
            <a:off x="500034" y="1571612"/>
            <a:ext cx="8183880" cy="4786346"/>
          </a:xfrm>
        </p:spPr>
        <p:txBody>
          <a:bodyPr>
            <a:noAutofit/>
          </a:bodyPr>
          <a:lstStyle/>
          <a:p>
            <a:pPr>
              <a:buNone/>
            </a:pPr>
            <a:r>
              <a:rPr lang="id-ID" sz="2000" dirty="0" smtClean="0">
                <a:latin typeface="Cambria" pitchFamily="18" charset="0"/>
              </a:rPr>
              <a:t>	Waktu penyembelihan qurban adalah pada hari Iedul Adha dan 3 hari sesudahnya (hari tasyriq). Rasulullah </a:t>
            </a:r>
            <a:r>
              <a:rPr lang="id-ID" sz="2000" i="1" dirty="0" smtClean="0">
                <a:latin typeface="Cambria" pitchFamily="18" charset="0"/>
              </a:rPr>
              <a:t>shallallahu ‘alaihi wa sallam</a:t>
            </a:r>
            <a:r>
              <a:rPr lang="id-ID" sz="2000" dirty="0" smtClean="0">
                <a:latin typeface="Cambria" pitchFamily="18" charset="0"/>
              </a:rPr>
              <a:t> bersabda, </a:t>
            </a:r>
            <a:r>
              <a:rPr lang="id-ID" sz="2000" i="1" dirty="0" smtClean="0">
                <a:latin typeface="Cambria" pitchFamily="18" charset="0"/>
              </a:rPr>
              <a:t>“Setiap hari taysriq adalah (hari) untuk menyembelih (qurban).”</a:t>
            </a:r>
            <a:r>
              <a:rPr lang="id-ID" sz="2000" dirty="0" smtClean="0">
                <a:latin typeface="Cambria" pitchFamily="18" charset="0"/>
              </a:rPr>
              <a:t> (HR. Ahmad dan Baihaqi) Tidak ada perbedaan waktu siang ataupun malam. Baik siang maupun malam sama-sama dibolehkan. Namun menurut Syaikh Al Utsaimin, melakukan penyembelihan di waktu siang itu lebih baik. (</a:t>
            </a:r>
            <a:r>
              <a:rPr lang="id-ID" sz="2000" i="1" dirty="0" smtClean="0">
                <a:latin typeface="Cambria" pitchFamily="18" charset="0"/>
              </a:rPr>
              <a:t>Tata Cara Qurban Tuntunan Nabi</a:t>
            </a:r>
            <a:r>
              <a:rPr lang="id-ID" sz="2000" dirty="0" smtClean="0">
                <a:latin typeface="Cambria" pitchFamily="18" charset="0"/>
              </a:rPr>
              <a:t>, hal. 33). Para ulama sepakat bahwa penyembelihan qurban tidak boleh dilakukan sebelum terbitnya fajar di hari Iedul Adha. Nabi </a:t>
            </a:r>
            <a:r>
              <a:rPr lang="id-ID" sz="2000" i="1" dirty="0" smtClean="0">
                <a:latin typeface="Cambria" pitchFamily="18" charset="0"/>
              </a:rPr>
              <a:t>shallallahu ‘alaihi wa sallam</a:t>
            </a:r>
            <a:r>
              <a:rPr lang="id-ID" sz="2000" dirty="0" smtClean="0">
                <a:latin typeface="Cambria" pitchFamily="18" charset="0"/>
              </a:rPr>
              <a:t> bersabda, </a:t>
            </a:r>
            <a:r>
              <a:rPr lang="id-ID" sz="2000" i="1" dirty="0" smtClean="0">
                <a:latin typeface="Cambria" pitchFamily="18" charset="0"/>
              </a:rPr>
              <a:t>“Barangsiapa yang menyembelih sebelum shalat Ied maka sesungguhnya dia menyembelih untuk dirinya sendiri (bukan qurban). Dan barangsiapa yang menyembelih sesudah shalat itu maka qurbannya sempurna dan dia telah menepati sunnahnya kaum muslimin.”</a:t>
            </a:r>
            <a:r>
              <a:rPr lang="id-ID" sz="2000" dirty="0" smtClean="0">
                <a:latin typeface="Cambria" pitchFamily="18" charset="0"/>
              </a:rPr>
              <a:t> (HR. Bukhari dan Muslim) </a:t>
            </a:r>
            <a:br>
              <a:rPr lang="id-ID" sz="2000" dirty="0" smtClean="0">
                <a:latin typeface="Cambria" pitchFamily="18" charset="0"/>
              </a:rPr>
            </a:br>
            <a:r>
              <a:rPr lang="id-ID" sz="2000" dirty="0" smtClean="0">
                <a:latin typeface="Cambria" pitchFamily="18" charset="0"/>
              </a:rPr>
              <a:t/>
            </a:r>
            <a:br>
              <a:rPr lang="id-ID" sz="2000" dirty="0" smtClean="0">
                <a:latin typeface="Cambria" pitchFamily="18" charset="0"/>
              </a:rPr>
            </a:br>
            <a:r>
              <a:rPr lang="id-ID" sz="2000" dirty="0" smtClean="0">
                <a:latin typeface="Cambria" pitchFamily="18" charset="0"/>
              </a:rPr>
              <a:t/>
            </a:r>
            <a:br>
              <a:rPr lang="id-ID" sz="2000" dirty="0" smtClean="0">
                <a:latin typeface="Cambria" pitchFamily="18" charset="0"/>
              </a:rPr>
            </a:br>
            <a:endParaRPr lang="id-ID" sz="2000" dirty="0" smtClean="0">
              <a:latin typeface="Cambria" pitchFamily="18" charset="0"/>
            </a:endParaRPr>
          </a:p>
          <a:p>
            <a:pPr>
              <a:buNone/>
            </a:pPr>
            <a:endParaRPr lang="id-ID" sz="20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80</TotalTime>
  <Words>104</Words>
  <Application>Microsoft Office PowerPoint</Application>
  <PresentationFormat>On-screen Show (4:3)</PresentationFormat>
  <Paragraphs>26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Aspect</vt:lpstr>
      <vt:lpstr>FIQIH QURBAN</vt:lpstr>
      <vt:lpstr>Pengertian Berqurban</vt:lpstr>
      <vt:lpstr>Keutamaan Berqurban</vt:lpstr>
      <vt:lpstr>Hukum Berqurban </vt:lpstr>
      <vt:lpstr>Slide 5</vt:lpstr>
      <vt:lpstr>Kriteria Hewan Qurban</vt:lpstr>
      <vt:lpstr>Slide 7</vt:lpstr>
      <vt:lpstr>Slide 8</vt:lpstr>
      <vt:lpstr>Waktu Penyembelihan Qurban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FIQIH QURBAN</dc:title>
  <dc:creator>acer</dc:creator>
  <cp:lastModifiedBy>user</cp:lastModifiedBy>
  <cp:revision>8</cp:revision>
  <dcterms:created xsi:type="dcterms:W3CDTF">2020-07-05T13:02:52Z</dcterms:created>
  <dcterms:modified xsi:type="dcterms:W3CDTF">2020-07-07T01:09:46Z</dcterms:modified>
</cp:coreProperties>
</file>