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96" r:id="rId3"/>
    <p:sldId id="294" r:id="rId4"/>
    <p:sldId id="295" r:id="rId5"/>
    <p:sldId id="298" r:id="rId6"/>
    <p:sldId id="297" r:id="rId7"/>
    <p:sldId id="299" r:id="rId8"/>
    <p:sldId id="300" r:id="rId9"/>
    <p:sldId id="301" r:id="rId10"/>
    <p:sldId id="302" r:id="rId11"/>
    <p:sldId id="275" r:id="rId12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modifyVerifier cryptProviderType="rsaAES" cryptAlgorithmClass="hash" cryptAlgorithmType="typeAny" cryptAlgorithmSid="14" spinCount="100000" saltData="Ek8gTd7u6c0vQrrKUJQAlg==" hashData="XZ8J40GoKR8nfVcUziCjZmPNwTkiCxKCAxwgw2Ucf00jkuqLotq8trFoJPpYJLPZHofBEqOb0/T2zTw2NdAmXQ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681" autoAdjust="0"/>
  </p:normalViewPr>
  <p:slideViewPr>
    <p:cSldViewPr>
      <p:cViewPr varScale="1">
        <p:scale>
          <a:sx n="63" d="100"/>
          <a:sy n="63" d="100"/>
        </p:scale>
        <p:origin x="1380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EA804D0-517F-4C58-9728-8DF664DC98D4}" type="datetimeFigureOut">
              <a:rPr lang="en-US"/>
              <a:pPr>
                <a:defRPr/>
              </a:pPr>
              <a:t>4/9/2021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FB4A05B-9265-45A7-8972-C7E75FC80F0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5B3F1D3-1C83-4AEC-ABAD-A1CE1E8B5381}" type="datetimeFigureOut">
              <a:rPr lang="en-US"/>
              <a:pPr>
                <a:defRPr/>
              </a:pPr>
              <a:t>4/9/2021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4829ABF-1CD0-449E-AD20-753C7D04FD5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27330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1763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24764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91847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02803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84831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41435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93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E3FBB0-2466-4CB8-863D-E91DC62B5E8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7710794"/>
      </p:ext>
    </p:extLst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DE45D8-94A8-4D3B-9BD8-AB4B0028781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1488260"/>
      </p:ext>
    </p:extLst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1C29FE-38FB-4806-BAF6-A394C45B381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1504019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CD5261-0ABB-442E-A86E-4EAF4C55FD6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2300074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05BA2-446F-4BDF-BEBD-CD5DB3FCAE7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5436500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682C7-2B97-4458-BAF5-50B5580E86D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707531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EE20F-FA2C-4807-86A4-CB8A2FC6FCB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7803323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83315-334D-462B-A29F-99E405841BA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5728175"/>
      </p:ext>
    </p:extLst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A9CB9-02F3-4915-8070-77BA825DA2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2377276"/>
      </p:ext>
    </p:extLst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CE9D5-55FB-4489-BBB3-902ACBC9E6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6442171"/>
      </p:ext>
    </p:extLst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8AC5F8-A845-4FAE-B180-0E278BE1643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7033630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0289702-82E1-4328-A556-CBA7D9D6B47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4" Type="http://schemas.openxmlformats.org/officeDocument/2006/relationships/image" Target="../media/image24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6.jpeg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9.gif"/><Relationship Id="rId5" Type="http://schemas.openxmlformats.org/officeDocument/2006/relationships/image" Target="../media/image8.jpeg"/><Relationship Id="rId4" Type="http://schemas.openxmlformats.org/officeDocument/2006/relationships/image" Target="../media/image7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17.gif"/><Relationship Id="rId5" Type="http://schemas.openxmlformats.org/officeDocument/2006/relationships/image" Target="../media/image16.gif"/><Relationship Id="rId4" Type="http://schemas.openxmlformats.org/officeDocument/2006/relationships/image" Target="../media/image15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4" Type="http://schemas.openxmlformats.org/officeDocument/2006/relationships/image" Target="../media/image18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4" Type="http://schemas.openxmlformats.org/officeDocument/2006/relationships/image" Target="../media/image19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4" Type="http://schemas.openxmlformats.org/officeDocument/2006/relationships/image" Target="../media/image20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4215" t="6701" r="4583" b="19219"/>
          <a:stretch/>
        </p:blipFill>
        <p:spPr>
          <a:xfrm>
            <a:off x="0" y="1340768"/>
            <a:ext cx="9144000" cy="4177933"/>
          </a:xfrm>
          <a:prstGeom prst="rect">
            <a:avLst/>
          </a:prstGeom>
        </p:spPr>
      </p:pic>
      <p:sp>
        <p:nvSpPr>
          <p:cNvPr id="4099" name="Slide Number Placeholder 1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7EDF9DF-4B57-47A8-9935-1AD0EF7BC5D4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62981" y="1556792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Kontrak</a:t>
            </a:r>
            <a:r>
              <a:rPr lang="en-US" sz="3600" b="1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Kuliah</a:t>
            </a:r>
            <a:endParaRPr lang="en-US" sz="3600" b="1" dirty="0">
              <a:ln w="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07530" y="4899982"/>
            <a:ext cx="63196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Dr. Sutedi, S.Kom., M.T.I., MTA, MCP</a:t>
            </a:r>
            <a:endParaRPr lang="en-US" sz="4000" b="1" dirty="0">
              <a:ln w="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Penilaian</a:t>
            </a:r>
            <a:endParaRPr lang="en-US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281560" y="2420888"/>
            <a:ext cx="475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Huruf</a:t>
            </a:r>
            <a:r>
              <a:rPr lang="en-US" dirty="0"/>
              <a:t> </a:t>
            </a:r>
            <a:r>
              <a:rPr lang="en-US" dirty="0" err="1"/>
              <a:t>mutu</a:t>
            </a:r>
            <a:r>
              <a:rPr lang="en-US" dirty="0"/>
              <a:t> “A”		= 80 s/d 100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BBB1C6A-55A8-4FCB-81AC-33C0EB9FE4D9}"/>
              </a:ext>
            </a:extLst>
          </p:cNvPr>
          <p:cNvSpPr/>
          <p:nvPr/>
        </p:nvSpPr>
        <p:spPr>
          <a:xfrm>
            <a:off x="4281560" y="2982689"/>
            <a:ext cx="475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Huruf</a:t>
            </a:r>
            <a:r>
              <a:rPr lang="en-US" dirty="0"/>
              <a:t> </a:t>
            </a:r>
            <a:r>
              <a:rPr lang="en-US" dirty="0" err="1"/>
              <a:t>mutu</a:t>
            </a:r>
            <a:r>
              <a:rPr lang="en-US" dirty="0"/>
              <a:t> “A-”	= 75 s/d 79</a:t>
            </a:r>
            <a:r>
              <a:rPr lang="en-US" dirty="0">
                <a:solidFill>
                  <a:srgbClr val="FF0000"/>
                </a:solidFill>
              </a:rPr>
              <a:t>,5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8D3B73-4C0F-4D48-A17C-7BE07AB80851}"/>
              </a:ext>
            </a:extLst>
          </p:cNvPr>
          <p:cNvSpPr/>
          <p:nvPr/>
        </p:nvSpPr>
        <p:spPr>
          <a:xfrm>
            <a:off x="4281560" y="3544490"/>
            <a:ext cx="475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Huruf</a:t>
            </a:r>
            <a:r>
              <a:rPr lang="en-US" dirty="0"/>
              <a:t> </a:t>
            </a:r>
            <a:r>
              <a:rPr lang="en-US" dirty="0" err="1"/>
              <a:t>mutu</a:t>
            </a:r>
            <a:r>
              <a:rPr lang="en-US" dirty="0"/>
              <a:t> “B+”	= 70 s/d 74</a:t>
            </a:r>
            <a:r>
              <a:rPr lang="en-US" dirty="0">
                <a:solidFill>
                  <a:srgbClr val="FF0000"/>
                </a:solidFill>
              </a:rPr>
              <a:t>,5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975B378-DCEE-4FA0-8F26-2903A16C6618}"/>
              </a:ext>
            </a:extLst>
          </p:cNvPr>
          <p:cNvSpPr/>
          <p:nvPr/>
        </p:nvSpPr>
        <p:spPr>
          <a:xfrm>
            <a:off x="4281560" y="4134817"/>
            <a:ext cx="475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Huruf</a:t>
            </a:r>
            <a:r>
              <a:rPr lang="en-US" dirty="0"/>
              <a:t> </a:t>
            </a:r>
            <a:r>
              <a:rPr lang="en-US" dirty="0" err="1"/>
              <a:t>mutu</a:t>
            </a:r>
            <a:r>
              <a:rPr lang="en-US" dirty="0"/>
              <a:t> “B”		= 65 s/d 69</a:t>
            </a:r>
            <a:r>
              <a:rPr lang="en-US" dirty="0">
                <a:solidFill>
                  <a:srgbClr val="FF0000"/>
                </a:solidFill>
              </a:rPr>
              <a:t>,5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D10722E-6BB1-4C89-805F-1AC23638D801}"/>
              </a:ext>
            </a:extLst>
          </p:cNvPr>
          <p:cNvSpPr/>
          <p:nvPr/>
        </p:nvSpPr>
        <p:spPr>
          <a:xfrm>
            <a:off x="3203848" y="1724970"/>
            <a:ext cx="25202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/>
              <a:t>Range</a:t>
            </a:r>
            <a:r>
              <a:rPr lang="en-US" b="1" dirty="0"/>
              <a:t> </a:t>
            </a:r>
            <a:r>
              <a:rPr lang="en-US" b="1" dirty="0" err="1"/>
              <a:t>nilai</a:t>
            </a:r>
            <a:r>
              <a:rPr lang="en-US" b="1" dirty="0"/>
              <a:t>: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8971FCA-802A-4918-8026-C3A87CEDC383}"/>
              </a:ext>
            </a:extLst>
          </p:cNvPr>
          <p:cNvSpPr/>
          <p:nvPr/>
        </p:nvSpPr>
        <p:spPr>
          <a:xfrm>
            <a:off x="4318768" y="4727240"/>
            <a:ext cx="475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Huruf</a:t>
            </a:r>
            <a:r>
              <a:rPr lang="en-US" dirty="0"/>
              <a:t> </a:t>
            </a:r>
            <a:r>
              <a:rPr lang="en-US" dirty="0" err="1"/>
              <a:t>mutu</a:t>
            </a:r>
            <a:r>
              <a:rPr lang="en-US" dirty="0"/>
              <a:t> “C”		= 55 s/d 64</a:t>
            </a:r>
            <a:r>
              <a:rPr lang="en-US" dirty="0">
                <a:solidFill>
                  <a:srgbClr val="FF0000"/>
                </a:solidFill>
              </a:rPr>
              <a:t>,5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FEBB7D9-EAAE-499B-A7AD-EE46196721E7}"/>
              </a:ext>
            </a:extLst>
          </p:cNvPr>
          <p:cNvSpPr/>
          <p:nvPr/>
        </p:nvSpPr>
        <p:spPr>
          <a:xfrm>
            <a:off x="4318768" y="5286945"/>
            <a:ext cx="475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Huruf</a:t>
            </a:r>
            <a:r>
              <a:rPr lang="en-US" dirty="0"/>
              <a:t> </a:t>
            </a:r>
            <a:r>
              <a:rPr lang="en-US" dirty="0" err="1"/>
              <a:t>mutu</a:t>
            </a:r>
            <a:r>
              <a:rPr lang="en-US" dirty="0"/>
              <a:t> “D”		= 30 s/d 54</a:t>
            </a:r>
            <a:r>
              <a:rPr lang="en-US" dirty="0">
                <a:solidFill>
                  <a:srgbClr val="FF0000"/>
                </a:solidFill>
              </a:rPr>
              <a:t>,5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DD4BF18-D5C6-42C8-89CC-10D1D46115B2}"/>
              </a:ext>
            </a:extLst>
          </p:cNvPr>
          <p:cNvSpPr/>
          <p:nvPr/>
        </p:nvSpPr>
        <p:spPr>
          <a:xfrm>
            <a:off x="4318768" y="5848746"/>
            <a:ext cx="475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Huruf</a:t>
            </a:r>
            <a:r>
              <a:rPr lang="en-US" dirty="0"/>
              <a:t> </a:t>
            </a:r>
            <a:r>
              <a:rPr lang="en-US" dirty="0" err="1"/>
              <a:t>mutu</a:t>
            </a:r>
            <a:r>
              <a:rPr lang="en-US" dirty="0"/>
              <a:t> “E”		&lt; 30</a:t>
            </a:r>
          </a:p>
        </p:txBody>
      </p:sp>
      <p:pic>
        <p:nvPicPr>
          <p:cNvPr id="9218" name="Picture 2" descr="ID# 22888 - Businessman Shoot Arrows - PowerPoint Animation">
            <a:extLst>
              <a:ext uri="{FF2B5EF4-FFF2-40B4-BE49-F238E27FC236}">
                <a16:creationId xmlns:a16="http://schemas.microsoft.com/office/drawing/2014/main" id="{AB468EBD-46D2-4695-B07E-AEC562B4D3C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06640"/>
            <a:ext cx="3427858" cy="3427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2903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2DF071F-0AB8-4799-BDB3-CBB2C1D40E6D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8317" y="3505577"/>
            <a:ext cx="4423006" cy="44627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3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Sampai</a:t>
            </a:r>
            <a:r>
              <a:rPr lang="en-US" sz="23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 </a:t>
            </a:r>
            <a:r>
              <a:rPr lang="en-US" sz="23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j</a:t>
            </a:r>
            <a:r>
              <a:rPr lang="en-US" sz="23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umpa</a:t>
            </a:r>
            <a:r>
              <a:rPr lang="en-US" sz="23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 di </a:t>
            </a:r>
            <a:r>
              <a:rPr lang="en-US" sz="23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sesi</a:t>
            </a:r>
            <a:r>
              <a:rPr lang="en-US" sz="23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 </a:t>
            </a:r>
            <a:r>
              <a:rPr lang="en-US" sz="23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berikutnya</a:t>
            </a:r>
            <a:endParaRPr lang="en-US" sz="23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043608" y="2510959"/>
            <a:ext cx="782810" cy="796657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T</a:t>
            </a:r>
            <a:endParaRPr lang="en-US" b="1" dirty="0"/>
          </a:p>
        </p:txBody>
      </p:sp>
      <p:sp>
        <p:nvSpPr>
          <p:cNvPr id="11" name="Oval 10"/>
          <p:cNvSpPr/>
          <p:nvPr/>
        </p:nvSpPr>
        <p:spPr>
          <a:xfrm>
            <a:off x="1851157" y="2348880"/>
            <a:ext cx="782810" cy="796657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H</a:t>
            </a:r>
            <a:endParaRPr lang="en-US" b="1" dirty="0"/>
          </a:p>
        </p:txBody>
      </p:sp>
      <p:sp>
        <p:nvSpPr>
          <p:cNvPr id="12" name="Oval 11"/>
          <p:cNvSpPr/>
          <p:nvPr/>
        </p:nvSpPr>
        <p:spPr>
          <a:xfrm>
            <a:off x="2663602" y="2636912"/>
            <a:ext cx="782810" cy="796657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A</a:t>
            </a:r>
            <a:endParaRPr lang="en-US" b="1" dirty="0"/>
          </a:p>
        </p:txBody>
      </p:sp>
      <p:sp>
        <p:nvSpPr>
          <p:cNvPr id="13" name="Oval 12"/>
          <p:cNvSpPr/>
          <p:nvPr/>
        </p:nvSpPr>
        <p:spPr>
          <a:xfrm>
            <a:off x="3471151" y="2353449"/>
            <a:ext cx="782810" cy="796657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N</a:t>
            </a:r>
            <a:endParaRPr lang="en-US" b="1" dirty="0"/>
          </a:p>
        </p:txBody>
      </p:sp>
      <p:sp>
        <p:nvSpPr>
          <p:cNvPr id="14" name="Oval 13"/>
          <p:cNvSpPr/>
          <p:nvPr/>
        </p:nvSpPr>
        <p:spPr>
          <a:xfrm>
            <a:off x="4285549" y="2544088"/>
            <a:ext cx="782810" cy="796657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K</a:t>
            </a:r>
            <a:endParaRPr lang="en-US" b="1" dirty="0"/>
          </a:p>
        </p:txBody>
      </p:sp>
      <p:sp>
        <p:nvSpPr>
          <p:cNvPr id="15" name="Oval 14"/>
          <p:cNvSpPr/>
          <p:nvPr/>
        </p:nvSpPr>
        <p:spPr>
          <a:xfrm>
            <a:off x="7056090" y="2708920"/>
            <a:ext cx="782810" cy="796657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U</a:t>
            </a:r>
            <a:endParaRPr lang="en-US" b="1" dirty="0"/>
          </a:p>
        </p:txBody>
      </p:sp>
      <p:sp>
        <p:nvSpPr>
          <p:cNvPr id="16" name="Oval 15"/>
          <p:cNvSpPr/>
          <p:nvPr/>
        </p:nvSpPr>
        <p:spPr>
          <a:xfrm>
            <a:off x="6309470" y="2353449"/>
            <a:ext cx="782810" cy="79665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O</a:t>
            </a:r>
            <a:endParaRPr lang="en-US" b="1" dirty="0"/>
          </a:p>
        </p:txBody>
      </p:sp>
      <p:sp>
        <p:nvSpPr>
          <p:cNvPr id="17" name="Oval 16"/>
          <p:cNvSpPr/>
          <p:nvPr/>
        </p:nvSpPr>
        <p:spPr>
          <a:xfrm>
            <a:off x="5436096" y="2420888"/>
            <a:ext cx="782810" cy="796657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Y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951853"/>
            <a:ext cx="2095500" cy="2095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Kontrak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Kuliah</a:t>
            </a:r>
            <a:endParaRPr lang="en-US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8504" y="1340768"/>
            <a:ext cx="85319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Kuliah</a:t>
            </a:r>
            <a:r>
              <a:rPr lang="en-US" dirty="0"/>
              <a:t> </a:t>
            </a:r>
            <a:r>
              <a:rPr lang="en-US" dirty="0" err="1"/>
              <a:t>dilaksanakan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i="1" dirty="0"/>
              <a:t>hybrid</a:t>
            </a:r>
            <a:r>
              <a:rPr lang="en-US" dirty="0"/>
              <a:t> (</a:t>
            </a:r>
            <a:r>
              <a:rPr lang="en-US" dirty="0" err="1"/>
              <a:t>kombinasi</a:t>
            </a:r>
            <a:r>
              <a:rPr lang="en-US" dirty="0"/>
              <a:t> daring dan luring).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E6AF91C-ADCB-4F17-B18D-9427C5EE5FBD}"/>
              </a:ext>
            </a:extLst>
          </p:cNvPr>
          <p:cNvSpPr/>
          <p:nvPr/>
        </p:nvSpPr>
        <p:spPr>
          <a:xfrm>
            <a:off x="288504" y="1772816"/>
            <a:ext cx="48595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/>
              <a:t>Tata </a:t>
            </a:r>
            <a:r>
              <a:rPr lang="en-US" dirty="0" err="1"/>
              <a:t>tertib</a:t>
            </a:r>
            <a:r>
              <a:rPr lang="en-US" dirty="0"/>
              <a:t>/</a:t>
            </a:r>
            <a:r>
              <a:rPr lang="en-US" dirty="0" err="1"/>
              <a:t>aturan</a:t>
            </a:r>
            <a:r>
              <a:rPr lang="en-US" dirty="0"/>
              <a:t> </a:t>
            </a:r>
            <a:r>
              <a:rPr lang="en-US" dirty="0" err="1"/>
              <a:t>pelaksanaan</a:t>
            </a:r>
            <a:r>
              <a:rPr lang="en-US" dirty="0"/>
              <a:t> luring: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dirty="0" err="1"/>
              <a:t>Mahasiswa</a:t>
            </a:r>
            <a:r>
              <a:rPr lang="en-US" dirty="0"/>
              <a:t> yang </a:t>
            </a:r>
            <a:r>
              <a:rPr lang="en-US" dirty="0" err="1"/>
              <a:t>ingin</a:t>
            </a:r>
            <a:r>
              <a:rPr lang="en-US" dirty="0"/>
              <a:t> </a:t>
            </a:r>
            <a:r>
              <a:rPr lang="en-US" dirty="0" err="1"/>
              <a:t>mengikuti</a:t>
            </a:r>
            <a:r>
              <a:rPr lang="en-US" dirty="0"/>
              <a:t> </a:t>
            </a:r>
            <a:r>
              <a:rPr lang="en-US" dirty="0" err="1"/>
              <a:t>perkuliahan</a:t>
            </a:r>
            <a:r>
              <a:rPr lang="en-US" dirty="0"/>
              <a:t> luring </a:t>
            </a:r>
            <a:r>
              <a:rPr lang="en-US" b="1" dirty="0" err="1"/>
              <a:t>wajib</a:t>
            </a:r>
            <a:r>
              <a:rPr lang="en-US" dirty="0"/>
              <a:t> </a:t>
            </a:r>
            <a:r>
              <a:rPr lang="en-US" dirty="0" err="1"/>
              <a:t>mematuhi</a:t>
            </a:r>
            <a:r>
              <a:rPr lang="en-US" dirty="0"/>
              <a:t> </a:t>
            </a:r>
            <a:r>
              <a:rPr lang="en-US" b="1" dirty="0" err="1"/>
              <a:t>protokol</a:t>
            </a:r>
            <a:r>
              <a:rPr lang="en-US" b="1" dirty="0"/>
              <a:t> </a:t>
            </a:r>
            <a:r>
              <a:rPr lang="en-US" b="1" dirty="0" err="1"/>
              <a:t>kesehatan</a:t>
            </a:r>
            <a:r>
              <a:rPr lang="en-US" b="1" dirty="0"/>
              <a:t> </a:t>
            </a:r>
            <a:r>
              <a:rPr lang="en-US" dirty="0"/>
              <a:t>(</a:t>
            </a:r>
            <a:r>
              <a:rPr lang="en-US" dirty="0" err="1"/>
              <a:t>memakai</a:t>
            </a:r>
            <a:r>
              <a:rPr lang="en-US" dirty="0"/>
              <a:t> masker, </a:t>
            </a:r>
            <a:r>
              <a:rPr lang="en-US" dirty="0" err="1"/>
              <a:t>memcuci</a:t>
            </a:r>
            <a:r>
              <a:rPr lang="en-US" dirty="0"/>
              <a:t> </a:t>
            </a:r>
            <a:r>
              <a:rPr lang="en-US" dirty="0" err="1"/>
              <a:t>tangan</a:t>
            </a:r>
            <a:r>
              <a:rPr lang="en-US" dirty="0"/>
              <a:t>, dan </a:t>
            </a:r>
            <a:r>
              <a:rPr lang="en-US" dirty="0" err="1"/>
              <a:t>menjaga</a:t>
            </a:r>
            <a:r>
              <a:rPr lang="en-US" dirty="0"/>
              <a:t> </a:t>
            </a:r>
            <a:r>
              <a:rPr lang="en-US" dirty="0" err="1"/>
              <a:t>jarak</a:t>
            </a:r>
            <a:r>
              <a:rPr lang="en-US" dirty="0"/>
              <a:t>).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b="1" dirty="0" err="1"/>
              <a:t>wajib</a:t>
            </a:r>
            <a:r>
              <a:rPr lang="en-US" dirty="0"/>
              <a:t> </a:t>
            </a:r>
            <a:r>
              <a:rPr lang="en-US" dirty="0" err="1"/>
              <a:t>berpakaian</a:t>
            </a:r>
            <a:r>
              <a:rPr lang="en-US" dirty="0"/>
              <a:t> </a:t>
            </a:r>
            <a:r>
              <a:rPr lang="en-US" b="1" dirty="0" err="1"/>
              <a:t>rapih</a:t>
            </a:r>
            <a:r>
              <a:rPr lang="en-US" dirty="0"/>
              <a:t> dan </a:t>
            </a:r>
            <a:r>
              <a:rPr lang="en-US" b="1" dirty="0" err="1"/>
              <a:t>sopan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mengenakan</a:t>
            </a:r>
            <a:r>
              <a:rPr lang="en-US" dirty="0"/>
              <a:t> </a:t>
            </a:r>
            <a:r>
              <a:rPr lang="en-US" b="1" dirty="0" err="1"/>
              <a:t>sepatu</a:t>
            </a:r>
            <a:r>
              <a:rPr lang="en-US" dirty="0"/>
              <a:t>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dirty="0" err="1"/>
              <a:t>Perkuliahan</a:t>
            </a:r>
            <a:r>
              <a:rPr lang="en-US" dirty="0"/>
              <a:t> luring </a:t>
            </a:r>
            <a:r>
              <a:rPr lang="en-US" dirty="0" err="1"/>
              <a:t>bersifat</a:t>
            </a:r>
            <a:r>
              <a:rPr lang="en-US" dirty="0"/>
              <a:t> “</a:t>
            </a:r>
            <a:r>
              <a:rPr lang="en-US" b="1" i="1" dirty="0"/>
              <a:t>Optional</a:t>
            </a:r>
            <a:r>
              <a:rPr lang="en-US" dirty="0"/>
              <a:t>”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mahasiswa</a:t>
            </a:r>
            <a:r>
              <a:rPr lang="en-US" dirty="0"/>
              <a:t>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dirty="0" err="1"/>
              <a:t>Mahasiswa</a:t>
            </a:r>
            <a:r>
              <a:rPr lang="en-US" dirty="0"/>
              <a:t> yang </a:t>
            </a:r>
            <a:r>
              <a:rPr lang="en-US" dirty="0" err="1"/>
              <a:t>berhalangan</a:t>
            </a:r>
            <a:r>
              <a:rPr lang="en-US" dirty="0"/>
              <a:t> dan </a:t>
            </a:r>
            <a:r>
              <a:rPr lang="en-US" b="1" dirty="0" err="1"/>
              <a:t>tidak</a:t>
            </a:r>
            <a:r>
              <a:rPr lang="en-US" b="1" dirty="0"/>
              <a:t> </a:t>
            </a:r>
            <a:r>
              <a:rPr lang="en-US" b="1" dirty="0" err="1"/>
              <a:t>dapat</a:t>
            </a:r>
            <a:r>
              <a:rPr lang="en-US" b="1" dirty="0"/>
              <a:t> </a:t>
            </a:r>
            <a:r>
              <a:rPr lang="en-US" b="1" dirty="0" err="1"/>
              <a:t>mengikuti</a:t>
            </a:r>
            <a:r>
              <a:rPr lang="en-US" b="1" dirty="0"/>
              <a:t> </a:t>
            </a:r>
            <a:r>
              <a:rPr lang="en-US" dirty="0" err="1"/>
              <a:t>perkuliahan</a:t>
            </a:r>
            <a:r>
              <a:rPr lang="en-US" dirty="0"/>
              <a:t> </a:t>
            </a:r>
            <a:r>
              <a:rPr lang="en-US" b="1" dirty="0"/>
              <a:t>luring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b="1" dirty="0" err="1"/>
              <a:t>wajib</a:t>
            </a:r>
            <a:r>
              <a:rPr lang="en-US" dirty="0"/>
              <a:t> </a:t>
            </a:r>
            <a:r>
              <a:rPr lang="en-US" dirty="0" err="1"/>
              <a:t>mengikuti</a:t>
            </a:r>
            <a:r>
              <a:rPr lang="en-US" dirty="0"/>
              <a:t> </a:t>
            </a:r>
            <a:r>
              <a:rPr lang="en-US" dirty="0" err="1"/>
              <a:t>perkuliahan</a:t>
            </a:r>
            <a:r>
              <a:rPr lang="en-US" dirty="0"/>
              <a:t> </a:t>
            </a:r>
            <a:r>
              <a:rPr lang="en-US" b="1" dirty="0"/>
              <a:t>daring</a:t>
            </a:r>
            <a:r>
              <a:rPr lang="en-US" dirty="0"/>
              <a:t>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endParaRPr lang="en-US" dirty="0"/>
          </a:p>
        </p:txBody>
      </p:sp>
      <p:pic>
        <p:nvPicPr>
          <p:cNvPr id="1026" name="Picture 2" descr="ID# 23414 - Social Distancing - PowerPoint Animation">
            <a:extLst>
              <a:ext uri="{FF2B5EF4-FFF2-40B4-BE49-F238E27FC236}">
                <a16:creationId xmlns:a16="http://schemas.microsoft.com/office/drawing/2014/main" id="{E69510EE-94BB-4EB0-96EB-9464B25A670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9573" y="1231139"/>
            <a:ext cx="3106688" cy="310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D73AC26-58BF-4FB7-B3B6-9915BCCDE2D1}"/>
              </a:ext>
            </a:extLst>
          </p:cNvPr>
          <p:cNvSpPr/>
          <p:nvPr/>
        </p:nvSpPr>
        <p:spPr>
          <a:xfrm>
            <a:off x="6156176" y="3789040"/>
            <a:ext cx="223224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2" name="Picture 8" descr="ID# 17634 - Figure Washing Hands In Sink - PowerPoint Animation">
            <a:extLst>
              <a:ext uri="{FF2B5EF4-FFF2-40B4-BE49-F238E27FC236}">
                <a16:creationId xmlns:a16="http://schemas.microsoft.com/office/drawing/2014/main" id="{C98FBFC7-832F-4F7A-9BEE-3D203AA435E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801" y="3602197"/>
            <a:ext cx="1536541" cy="1536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D# 23817 - Boy Reading With Mask On - Presentation Clipart">
            <a:extLst>
              <a:ext uri="{FF2B5EF4-FFF2-40B4-BE49-F238E27FC236}">
                <a16:creationId xmlns:a16="http://schemas.microsoft.com/office/drawing/2014/main" id="{B092E952-456E-4472-9508-B47B89A984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624" y="3356992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368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Kontrak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Kuliah</a:t>
            </a:r>
            <a:endParaRPr lang="en-US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E6AF91C-ADCB-4F17-B18D-9427C5EE5FBD}"/>
              </a:ext>
            </a:extLst>
          </p:cNvPr>
          <p:cNvSpPr/>
          <p:nvPr/>
        </p:nvSpPr>
        <p:spPr>
          <a:xfrm>
            <a:off x="288504" y="1340768"/>
            <a:ext cx="59396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/>
              <a:t>Tata </a:t>
            </a:r>
            <a:r>
              <a:rPr lang="en-US" dirty="0" err="1"/>
              <a:t>tertib</a:t>
            </a:r>
            <a:r>
              <a:rPr lang="en-US" dirty="0"/>
              <a:t>/</a:t>
            </a:r>
            <a:r>
              <a:rPr lang="en-US" dirty="0" err="1"/>
              <a:t>aturan</a:t>
            </a:r>
            <a:r>
              <a:rPr lang="en-US" dirty="0"/>
              <a:t> </a:t>
            </a:r>
            <a:r>
              <a:rPr lang="en-US" dirty="0" err="1"/>
              <a:t>pelaksanaan</a:t>
            </a:r>
            <a:r>
              <a:rPr lang="en-US" dirty="0"/>
              <a:t> luring (</a:t>
            </a:r>
            <a:r>
              <a:rPr lang="en-US" dirty="0" err="1"/>
              <a:t>lanjutan</a:t>
            </a:r>
            <a:r>
              <a:rPr lang="en-US" dirty="0"/>
              <a:t>):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b="1" dirty="0" err="1"/>
              <a:t>wajib</a:t>
            </a:r>
            <a:r>
              <a:rPr lang="en-US" dirty="0"/>
              <a:t> </a:t>
            </a:r>
            <a:r>
              <a:rPr lang="en-US" dirty="0" err="1"/>
              <a:t>hadir</a:t>
            </a:r>
            <a:r>
              <a:rPr lang="en-US" dirty="0"/>
              <a:t> </a:t>
            </a:r>
            <a:r>
              <a:rPr lang="en-US" b="1" dirty="0" err="1"/>
              <a:t>tepat</a:t>
            </a:r>
            <a:r>
              <a:rPr lang="en-US" b="1" dirty="0"/>
              <a:t> </a:t>
            </a:r>
            <a:r>
              <a:rPr lang="en-US" b="1" dirty="0" err="1"/>
              <a:t>waktu</a:t>
            </a:r>
            <a:r>
              <a:rPr lang="en-US" dirty="0"/>
              <a:t>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b="1" dirty="0" err="1"/>
              <a:t>Toleransi</a:t>
            </a:r>
            <a:r>
              <a:rPr lang="en-US" dirty="0"/>
              <a:t> </a:t>
            </a:r>
            <a:r>
              <a:rPr lang="en-US" dirty="0" err="1"/>
              <a:t>keterlambatan</a:t>
            </a:r>
            <a:r>
              <a:rPr lang="en-US" dirty="0"/>
              <a:t> </a:t>
            </a:r>
            <a:r>
              <a:rPr lang="en-US" b="1" dirty="0"/>
              <a:t>10 </a:t>
            </a:r>
            <a:r>
              <a:rPr lang="en-US" b="1" dirty="0" err="1"/>
              <a:t>menit</a:t>
            </a:r>
            <a:r>
              <a:rPr lang="en-US" dirty="0"/>
              <a:t>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b="1" dirty="0" err="1"/>
              <a:t>dilarang</a:t>
            </a:r>
            <a:r>
              <a:rPr lang="en-US" dirty="0"/>
              <a:t> </a:t>
            </a:r>
            <a:r>
              <a:rPr lang="en-US" b="1" dirty="0" err="1"/>
              <a:t>makan</a:t>
            </a:r>
            <a:r>
              <a:rPr lang="en-US" dirty="0"/>
              <a:t>, </a:t>
            </a:r>
            <a:r>
              <a:rPr lang="en-US" b="1" dirty="0" err="1"/>
              <a:t>minum</a:t>
            </a:r>
            <a:r>
              <a:rPr lang="en-US" dirty="0"/>
              <a:t>, dan </a:t>
            </a:r>
            <a:r>
              <a:rPr lang="en-US" b="1" dirty="0" err="1"/>
              <a:t>merokok</a:t>
            </a:r>
            <a:r>
              <a:rPr lang="en-US" dirty="0"/>
              <a:t> di </a:t>
            </a:r>
            <a:r>
              <a:rPr lang="en-US" dirty="0" err="1"/>
              <a:t>kelas</a:t>
            </a:r>
            <a:r>
              <a:rPr lang="en-US" dirty="0"/>
              <a:t>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dirty="0" err="1"/>
              <a:t>Mahaiswa</a:t>
            </a:r>
            <a:r>
              <a:rPr lang="en-US" dirty="0"/>
              <a:t> </a:t>
            </a:r>
            <a:r>
              <a:rPr lang="en-US" b="1" dirty="0" err="1"/>
              <a:t>dilarang</a:t>
            </a:r>
            <a:r>
              <a:rPr lang="en-US" b="1" dirty="0"/>
              <a:t> </a:t>
            </a:r>
            <a:r>
              <a:rPr lang="en-US" b="1" dirty="0" err="1"/>
              <a:t>bermain</a:t>
            </a:r>
            <a:r>
              <a:rPr lang="en-US" b="1" dirty="0"/>
              <a:t> HP </a:t>
            </a:r>
            <a:r>
              <a:rPr lang="en-US" dirty="0"/>
              <a:t>dan </a:t>
            </a:r>
            <a:r>
              <a:rPr lang="en-US" b="1" dirty="0" err="1"/>
              <a:t>menerima</a:t>
            </a:r>
            <a:r>
              <a:rPr lang="en-US" b="1" dirty="0"/>
              <a:t> </a:t>
            </a:r>
            <a:r>
              <a:rPr lang="en-US" b="1" dirty="0" err="1"/>
              <a:t>telepon</a:t>
            </a:r>
            <a:r>
              <a:rPr lang="en-US" b="1" dirty="0"/>
              <a:t> </a:t>
            </a:r>
            <a:r>
              <a:rPr lang="en-US" dirty="0"/>
              <a:t>di </a:t>
            </a:r>
            <a:r>
              <a:rPr lang="en-US" dirty="0" err="1"/>
              <a:t>kelas</a:t>
            </a:r>
            <a:r>
              <a:rPr lang="en-US" dirty="0"/>
              <a:t>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b="1" dirty="0" err="1"/>
              <a:t>wajib</a:t>
            </a:r>
            <a:r>
              <a:rPr lang="en-US" b="1" dirty="0"/>
              <a:t> </a:t>
            </a:r>
            <a:r>
              <a:rPr lang="en-US" b="1" dirty="0" err="1"/>
              <a:t>berprilaku</a:t>
            </a:r>
            <a:r>
              <a:rPr lang="en-US" dirty="0"/>
              <a:t> dan </a:t>
            </a:r>
            <a:r>
              <a:rPr lang="en-US" b="1" dirty="0" err="1"/>
              <a:t>bertutur</a:t>
            </a:r>
            <a:r>
              <a:rPr lang="en-US" b="1" dirty="0"/>
              <a:t> kata </a:t>
            </a:r>
            <a:r>
              <a:rPr lang="en-US" b="1" dirty="0" err="1"/>
              <a:t>sopan</a:t>
            </a:r>
            <a:r>
              <a:rPr lang="en-US" dirty="0"/>
              <a:t>.</a:t>
            </a:r>
          </a:p>
        </p:txBody>
      </p:sp>
      <p:pic>
        <p:nvPicPr>
          <p:cNvPr id="2050" name="Picture 2" descr="ID# 13940 - Alarm Clock Going Off - PowerPoint Animation">
            <a:extLst>
              <a:ext uri="{FF2B5EF4-FFF2-40B4-BE49-F238E27FC236}">
                <a16:creationId xmlns:a16="http://schemas.microsoft.com/office/drawing/2014/main" id="{CB61511C-B954-4D46-9C51-43634A013CA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1337" y="1378080"/>
            <a:ext cx="1362075" cy="136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D# 3742 - No Cell Phone Use - Presentation Clipart">
            <a:extLst>
              <a:ext uri="{FF2B5EF4-FFF2-40B4-BE49-F238E27FC236}">
                <a16:creationId xmlns:a16="http://schemas.microsoft.com/office/drawing/2014/main" id="{5B10BEED-9E9C-45F4-B631-E821FB1CFA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0584" y="2225936"/>
            <a:ext cx="1512168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D# 3777 - No Cell Phones  - PowerPoint Animation">
            <a:extLst>
              <a:ext uri="{FF2B5EF4-FFF2-40B4-BE49-F238E27FC236}">
                <a16:creationId xmlns:a16="http://schemas.microsoft.com/office/drawing/2014/main" id="{02ED5F84-4A82-4413-9DFF-C20728C58D9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5443" y="2521031"/>
            <a:ext cx="1815937" cy="181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ID# 12538 - Students Laptop Teacher - Presentation Clipart">
            <a:extLst>
              <a:ext uri="{FF2B5EF4-FFF2-40B4-BE49-F238E27FC236}">
                <a16:creationId xmlns:a16="http://schemas.microsoft.com/office/drawing/2014/main" id="{993A3CB7-B002-4F64-8E25-532F0E3DA1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055" y="3892215"/>
            <a:ext cx="2259431" cy="2259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Kontrak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Kuliah</a:t>
            </a:r>
            <a:endParaRPr lang="en-US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E6AF91C-ADCB-4F17-B18D-9427C5EE5FBD}"/>
              </a:ext>
            </a:extLst>
          </p:cNvPr>
          <p:cNvSpPr/>
          <p:nvPr/>
        </p:nvSpPr>
        <p:spPr>
          <a:xfrm>
            <a:off x="288504" y="1467321"/>
            <a:ext cx="593968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/>
              <a:t>Tata </a:t>
            </a:r>
            <a:r>
              <a:rPr lang="en-US" dirty="0" err="1"/>
              <a:t>tertib</a:t>
            </a:r>
            <a:r>
              <a:rPr lang="en-US" dirty="0"/>
              <a:t>/</a:t>
            </a:r>
            <a:r>
              <a:rPr lang="en-US" dirty="0" err="1"/>
              <a:t>aturan</a:t>
            </a:r>
            <a:r>
              <a:rPr lang="en-US" dirty="0"/>
              <a:t> </a:t>
            </a:r>
            <a:r>
              <a:rPr lang="en-US" dirty="0" err="1"/>
              <a:t>pelaksanaan</a:t>
            </a:r>
            <a:r>
              <a:rPr lang="en-US" dirty="0"/>
              <a:t> daring: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b="1" dirty="0" err="1"/>
              <a:t>wajib</a:t>
            </a:r>
            <a:r>
              <a:rPr lang="en-US" dirty="0"/>
              <a:t> </a:t>
            </a:r>
            <a:r>
              <a:rPr lang="en-US" dirty="0" err="1"/>
              <a:t>mengikuti</a:t>
            </a:r>
            <a:r>
              <a:rPr lang="en-US" dirty="0"/>
              <a:t> </a:t>
            </a:r>
            <a:r>
              <a:rPr lang="en-US" i="1" dirty="0"/>
              <a:t>synchronous learning </a:t>
            </a:r>
            <a:r>
              <a:rPr lang="en-US" b="1" dirty="0" err="1"/>
              <a:t>tepat</a:t>
            </a:r>
            <a:r>
              <a:rPr lang="en-US" b="1" dirty="0"/>
              <a:t> </a:t>
            </a:r>
            <a:r>
              <a:rPr lang="en-US" b="1" dirty="0" err="1"/>
              <a:t>waktu</a:t>
            </a:r>
            <a:r>
              <a:rPr lang="en-US" b="1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yang </a:t>
            </a:r>
            <a:r>
              <a:rPr lang="en-US" dirty="0" err="1"/>
              <a:t>dijadwalkan</a:t>
            </a:r>
            <a:r>
              <a:rPr lang="en-US" dirty="0"/>
              <a:t>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b="1" dirty="0" err="1"/>
              <a:t>Toleransi</a:t>
            </a:r>
            <a:r>
              <a:rPr lang="en-US" dirty="0"/>
              <a:t> </a:t>
            </a:r>
            <a:r>
              <a:rPr lang="en-US" dirty="0" err="1"/>
              <a:t>keterlambatan</a:t>
            </a:r>
            <a:r>
              <a:rPr lang="en-US" dirty="0"/>
              <a:t> </a:t>
            </a:r>
            <a:r>
              <a:rPr lang="en-US" dirty="0" err="1"/>
              <a:t>maksimal</a:t>
            </a:r>
            <a:r>
              <a:rPr lang="en-US" dirty="0"/>
              <a:t> </a:t>
            </a:r>
            <a:r>
              <a:rPr lang="en-US" b="1" dirty="0"/>
              <a:t>10 </a:t>
            </a:r>
            <a:r>
              <a:rPr lang="en-US" b="1" dirty="0" err="1"/>
              <a:t>menit</a:t>
            </a:r>
            <a:r>
              <a:rPr lang="en-US" dirty="0"/>
              <a:t>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pemaparan</a:t>
            </a:r>
            <a:r>
              <a:rPr lang="en-US" dirty="0"/>
              <a:t> </a:t>
            </a:r>
            <a:r>
              <a:rPr lang="en-US" dirty="0" err="1"/>
              <a:t>materi</a:t>
            </a:r>
            <a:r>
              <a:rPr lang="en-US" dirty="0"/>
              <a:t>, </a:t>
            </a:r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b="1" dirty="0" err="1"/>
              <a:t>wajib</a:t>
            </a:r>
            <a:r>
              <a:rPr lang="en-US" dirty="0"/>
              <a:t> me-</a:t>
            </a:r>
            <a:r>
              <a:rPr lang="en-US" b="1" i="1" dirty="0"/>
              <a:t>mute</a:t>
            </a:r>
            <a:r>
              <a:rPr lang="en-US" dirty="0"/>
              <a:t> </a:t>
            </a:r>
            <a:r>
              <a:rPr lang="en-US" b="1" i="1" dirty="0"/>
              <a:t>microphone</a:t>
            </a:r>
            <a:r>
              <a:rPr lang="en-US" dirty="0"/>
              <a:t> dan </a:t>
            </a:r>
            <a:r>
              <a:rPr lang="en-US" dirty="0" err="1"/>
              <a:t>tetap</a:t>
            </a:r>
            <a:r>
              <a:rPr lang="en-US" dirty="0"/>
              <a:t> </a:t>
            </a:r>
            <a:r>
              <a:rPr lang="en-US" b="1" dirty="0" err="1"/>
              <a:t>mengaktifkan</a:t>
            </a:r>
            <a:r>
              <a:rPr lang="en-US" b="1" dirty="0"/>
              <a:t> </a:t>
            </a:r>
            <a:r>
              <a:rPr lang="en-US" b="1" dirty="0" err="1"/>
              <a:t>video</a:t>
            </a:r>
            <a:r>
              <a:rPr lang="en-US" dirty="0" err="1"/>
              <a:t>nya</a:t>
            </a:r>
            <a:r>
              <a:rPr lang="en-US" dirty="0"/>
              <a:t>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b="1" dirty="0" err="1"/>
              <a:t>wajib</a:t>
            </a:r>
            <a:r>
              <a:rPr lang="en-US" b="1" dirty="0"/>
              <a:t> </a:t>
            </a:r>
            <a:r>
              <a:rPr lang="en-US" b="1" dirty="0" err="1"/>
              <a:t>berpakaian</a:t>
            </a:r>
            <a:r>
              <a:rPr lang="en-US" b="1" dirty="0"/>
              <a:t> </a:t>
            </a:r>
            <a:r>
              <a:rPr lang="en-US" dirty="0"/>
              <a:t>dan </a:t>
            </a:r>
            <a:r>
              <a:rPr lang="en-US" b="1" dirty="0" err="1"/>
              <a:t>berprilaku</a:t>
            </a:r>
            <a:r>
              <a:rPr lang="en-US" dirty="0"/>
              <a:t> </a:t>
            </a:r>
            <a:r>
              <a:rPr lang="en-US" b="1" dirty="0" err="1"/>
              <a:t>sopan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</a:t>
            </a:r>
            <a:r>
              <a:rPr lang="en-US" dirty="0" err="1"/>
              <a:t>kuliah</a:t>
            </a:r>
            <a:r>
              <a:rPr lang="en-US" dirty="0"/>
              <a:t> daring.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b="1" dirty="0" err="1"/>
              <a:t>pertanyaan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disampaikan</a:t>
            </a:r>
            <a:r>
              <a:rPr lang="en-US" dirty="0"/>
              <a:t> </a:t>
            </a:r>
            <a:r>
              <a:rPr lang="en-US" b="1" dirty="0" err="1"/>
              <a:t>secara</a:t>
            </a:r>
            <a:r>
              <a:rPr lang="en-US" b="1" dirty="0"/>
              <a:t> </a:t>
            </a:r>
            <a:r>
              <a:rPr lang="en-US" b="1" dirty="0" err="1"/>
              <a:t>langsung</a:t>
            </a:r>
            <a:r>
              <a:rPr lang="en-US" dirty="0"/>
              <a:t> </a:t>
            </a:r>
            <a:r>
              <a:rPr lang="en-US" dirty="0" err="1"/>
              <a:t>setelah</a:t>
            </a:r>
            <a:r>
              <a:rPr lang="en-US" dirty="0"/>
              <a:t> </a:t>
            </a:r>
            <a:r>
              <a:rPr lang="en-US" dirty="0" err="1"/>
              <a:t>pemaparan</a:t>
            </a:r>
            <a:r>
              <a:rPr lang="en-US" dirty="0"/>
              <a:t> </a:t>
            </a:r>
            <a:r>
              <a:rPr lang="en-US" dirty="0" err="1"/>
              <a:t>materi</a:t>
            </a:r>
            <a:r>
              <a:rPr lang="en-US" dirty="0"/>
              <a:t> </a:t>
            </a:r>
            <a:r>
              <a:rPr lang="en-US" b="1" dirty="0" err="1"/>
              <a:t>atau</a:t>
            </a:r>
            <a:r>
              <a:rPr lang="en-US" dirty="0"/>
              <a:t> </a:t>
            </a:r>
            <a:r>
              <a:rPr lang="en-US" dirty="0" err="1"/>
              <a:t>menuliskannya</a:t>
            </a:r>
            <a:r>
              <a:rPr lang="en-US" dirty="0"/>
              <a:t> </a:t>
            </a:r>
            <a:r>
              <a:rPr lang="en-US" b="1" dirty="0"/>
              <a:t>di </a:t>
            </a:r>
            <a:r>
              <a:rPr lang="en-US" b="1" i="1" dirty="0"/>
              <a:t>chat room</a:t>
            </a:r>
            <a:r>
              <a:rPr lang="en-US" dirty="0"/>
              <a:t>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dirty="0" err="1"/>
              <a:t>dilarang</a:t>
            </a:r>
            <a:r>
              <a:rPr lang="en-US" dirty="0"/>
              <a:t> </a:t>
            </a:r>
            <a:r>
              <a:rPr lang="en-US" b="1" i="1" dirty="0"/>
              <a:t>leave</a:t>
            </a:r>
            <a:r>
              <a:rPr lang="en-US" dirty="0"/>
              <a:t> </a:t>
            </a:r>
            <a:r>
              <a:rPr lang="en-US" b="1" i="1" dirty="0"/>
              <a:t>room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izin</a:t>
            </a:r>
            <a:r>
              <a:rPr lang="en-US" b="1" i="1" dirty="0"/>
              <a:t> </a:t>
            </a:r>
            <a:r>
              <a:rPr lang="en-US" dirty="0" err="1"/>
              <a:t>selama</a:t>
            </a:r>
            <a:r>
              <a:rPr lang="en-US" dirty="0"/>
              <a:t> </a:t>
            </a:r>
            <a:r>
              <a:rPr lang="en-US" dirty="0" err="1"/>
              <a:t>perkuliahan</a:t>
            </a:r>
            <a:r>
              <a:rPr lang="en-US" dirty="0"/>
              <a:t> daring.</a:t>
            </a:r>
          </a:p>
        </p:txBody>
      </p:sp>
      <p:pic>
        <p:nvPicPr>
          <p:cNvPr id="3074" name="Picture 2" descr="ID# 21191 - Biz Woman Work Watch Clock - PowerPoint Animation">
            <a:extLst>
              <a:ext uri="{FF2B5EF4-FFF2-40B4-BE49-F238E27FC236}">
                <a16:creationId xmlns:a16="http://schemas.microsoft.com/office/drawing/2014/main" id="{2F90F0A3-ED0E-470D-AEB8-7E27DEA1D69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199" y="1075696"/>
            <a:ext cx="2041465" cy="2041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D# 8815 - Mute Speaker Icon - Presentation Clipart">
            <a:extLst>
              <a:ext uri="{FF2B5EF4-FFF2-40B4-BE49-F238E27FC236}">
                <a16:creationId xmlns:a16="http://schemas.microsoft.com/office/drawing/2014/main" id="{CBA0461E-BEFB-4ABF-90CB-3F114D18A7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036373"/>
            <a:ext cx="1109212" cy="1109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ID# 5162 - Stick Figure Video Chatting  - Presentation Clipart">
            <a:extLst>
              <a:ext uri="{FF2B5EF4-FFF2-40B4-BE49-F238E27FC236}">
                <a16:creationId xmlns:a16="http://schemas.microsoft.com/office/drawing/2014/main" id="{8178390E-8253-4D1A-BD6F-A374A4D589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410788"/>
            <a:ext cx="1547664" cy="1547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ID# 21031 - Girl Raising Hand At Desk - Presentation Clipart">
            <a:extLst>
              <a:ext uri="{FF2B5EF4-FFF2-40B4-BE49-F238E27FC236}">
                <a16:creationId xmlns:a16="http://schemas.microsoft.com/office/drawing/2014/main" id="{EA5275A2-1520-46C5-8E2F-CFFCF20900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0248" y="3811964"/>
            <a:ext cx="2436862" cy="243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8469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ID# 22732 - Biz Man Talking On Phone - PowerPoint Animation">
            <a:extLst>
              <a:ext uri="{FF2B5EF4-FFF2-40B4-BE49-F238E27FC236}">
                <a16:creationId xmlns:a16="http://schemas.microsoft.com/office/drawing/2014/main" id="{1F720005-6F0E-4A28-B507-03F3EEABEC2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178" y="2489601"/>
            <a:ext cx="1906767" cy="1906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Kontrak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Kuliah</a:t>
            </a:r>
            <a:endParaRPr lang="en-US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E6AF91C-ADCB-4F17-B18D-9427C5EE5FBD}"/>
              </a:ext>
            </a:extLst>
          </p:cNvPr>
          <p:cNvSpPr/>
          <p:nvPr/>
        </p:nvSpPr>
        <p:spPr>
          <a:xfrm>
            <a:off x="288504" y="1467321"/>
            <a:ext cx="61557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/>
              <a:t>Tata </a:t>
            </a:r>
            <a:r>
              <a:rPr lang="en-US" dirty="0" err="1"/>
              <a:t>tertib</a:t>
            </a:r>
            <a:r>
              <a:rPr lang="en-US" dirty="0"/>
              <a:t>/</a:t>
            </a:r>
            <a:r>
              <a:rPr lang="en-US" dirty="0" err="1"/>
              <a:t>aturan</a:t>
            </a:r>
            <a:r>
              <a:rPr lang="en-US" dirty="0"/>
              <a:t> </a:t>
            </a:r>
            <a:r>
              <a:rPr lang="en-US" dirty="0" err="1"/>
              <a:t>pelaksanaan</a:t>
            </a:r>
            <a:r>
              <a:rPr lang="en-US" dirty="0"/>
              <a:t> daring (</a:t>
            </a:r>
            <a:r>
              <a:rPr lang="en-US" dirty="0" err="1"/>
              <a:t>lanjutan</a:t>
            </a:r>
            <a:r>
              <a:rPr lang="en-US" dirty="0"/>
              <a:t>):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b="1" dirty="0" err="1"/>
              <a:t>mengalami</a:t>
            </a:r>
            <a:r>
              <a:rPr lang="en-US" b="1" dirty="0"/>
              <a:t> </a:t>
            </a:r>
            <a:r>
              <a:rPr lang="en-US" b="1" dirty="0" err="1"/>
              <a:t>kendala</a:t>
            </a:r>
            <a:r>
              <a:rPr lang="en-US" dirty="0"/>
              <a:t> </a:t>
            </a:r>
            <a:r>
              <a:rPr lang="en-US" dirty="0" err="1"/>
              <a:t>teknis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kendala</a:t>
            </a:r>
            <a:r>
              <a:rPr lang="en-US" dirty="0"/>
              <a:t> </a:t>
            </a:r>
            <a:r>
              <a:rPr lang="en-US" dirty="0" err="1"/>
              <a:t>lainnya</a:t>
            </a:r>
            <a:r>
              <a:rPr lang="en-US" dirty="0"/>
              <a:t>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b="1" dirty="0" err="1"/>
              <a:t>wajib</a:t>
            </a:r>
            <a:r>
              <a:rPr lang="en-US" dirty="0"/>
              <a:t> </a:t>
            </a:r>
            <a:r>
              <a:rPr lang="en-US" b="1" dirty="0" err="1"/>
              <a:t>mengkonfirmasi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dosen</a:t>
            </a:r>
            <a:r>
              <a:rPr lang="en-US" dirty="0"/>
              <a:t> </a:t>
            </a:r>
            <a:r>
              <a:rPr lang="en-US" dirty="0" err="1"/>
              <a:t>pengampu</a:t>
            </a:r>
            <a:r>
              <a:rPr lang="en-US" dirty="0"/>
              <a:t> </a:t>
            </a:r>
            <a:r>
              <a:rPr lang="en-US" dirty="0" err="1"/>
              <a:t>matakuliah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forum</a:t>
            </a:r>
            <a:r>
              <a:rPr lang="en-US" b="1" dirty="0"/>
              <a:t> </a:t>
            </a:r>
            <a:r>
              <a:rPr lang="en-US" b="1" dirty="0" err="1"/>
              <a:t>pengaduan</a:t>
            </a:r>
            <a:r>
              <a:rPr lang="en-US" b="1" dirty="0"/>
              <a:t> dan </a:t>
            </a:r>
            <a:r>
              <a:rPr lang="en-US" b="1" dirty="0" err="1"/>
              <a:t>konfirmasi</a:t>
            </a:r>
            <a:r>
              <a:rPr lang="en-US" b="1" dirty="0"/>
              <a:t> </a:t>
            </a:r>
            <a:r>
              <a:rPr lang="en-US" b="1" dirty="0" err="1"/>
              <a:t>ketidakhadiran</a:t>
            </a:r>
            <a:r>
              <a:rPr lang="en-US" b="1" dirty="0"/>
              <a:t> </a:t>
            </a:r>
            <a:r>
              <a:rPr lang="en-US" dirty="0"/>
              <a:t>yang </a:t>
            </a:r>
            <a:r>
              <a:rPr lang="en-US" dirty="0" err="1"/>
              <a:t>disediakan</a:t>
            </a:r>
            <a:r>
              <a:rPr lang="en-US" dirty="0"/>
              <a:t> di lms.darmajaya.ac.id.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dirty="0" err="1"/>
              <a:t>Mahasiswa</a:t>
            </a:r>
            <a:r>
              <a:rPr lang="en-US" dirty="0"/>
              <a:t> yang </a:t>
            </a:r>
            <a:r>
              <a:rPr lang="en-US" b="1" i="1" dirty="0"/>
              <a:t>leave room </a:t>
            </a: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berakhir</a:t>
            </a:r>
            <a:r>
              <a:rPr lang="en-US" dirty="0"/>
              <a:t> </a:t>
            </a:r>
            <a:r>
              <a:rPr lang="en-US" b="1" dirty="0" err="1"/>
              <a:t>tanpa</a:t>
            </a:r>
            <a:r>
              <a:rPr lang="en-US" b="1" dirty="0"/>
              <a:t> </a:t>
            </a:r>
            <a:r>
              <a:rPr lang="en-US" b="1" dirty="0" err="1"/>
              <a:t>konfirmasi</a:t>
            </a:r>
            <a:r>
              <a:rPr lang="en-US" b="1" dirty="0"/>
              <a:t>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b="1" dirty="0"/>
              <a:t>status </a:t>
            </a:r>
            <a:r>
              <a:rPr lang="en-US" b="1" dirty="0" err="1"/>
              <a:t>kehadirannya</a:t>
            </a:r>
            <a:r>
              <a:rPr lang="en-US" b="1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“</a:t>
            </a:r>
            <a:r>
              <a:rPr lang="en-US" b="1" dirty="0"/>
              <a:t>alpha</a:t>
            </a:r>
            <a:r>
              <a:rPr lang="en-US" dirty="0"/>
              <a:t>”</a:t>
            </a:r>
            <a:r>
              <a:rPr lang="en-US" b="1" dirty="0"/>
              <a:t>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endParaRPr lang="en-US" b="1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dirty="0" err="1"/>
              <a:t>Mahasiswa</a:t>
            </a:r>
            <a:r>
              <a:rPr lang="en-US" dirty="0"/>
              <a:t> yang </a:t>
            </a:r>
            <a:r>
              <a:rPr lang="en-US" b="1" i="1" dirty="0"/>
              <a:t>leave room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b="1" dirty="0" err="1"/>
              <a:t>konfrmasi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ketentuan</a:t>
            </a:r>
            <a:r>
              <a:rPr lang="en-US" dirty="0"/>
              <a:t> </a:t>
            </a:r>
            <a:r>
              <a:rPr lang="en-US" dirty="0" err="1"/>
              <a:t>maka</a:t>
            </a:r>
            <a:r>
              <a:rPr lang="en-US" dirty="0"/>
              <a:t> status </a:t>
            </a:r>
            <a:r>
              <a:rPr lang="en-US" dirty="0" err="1"/>
              <a:t>kehadirannya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“</a:t>
            </a:r>
            <a:r>
              <a:rPr lang="en-US" b="1" dirty="0" err="1"/>
              <a:t>izin</a:t>
            </a:r>
            <a:r>
              <a:rPr lang="en-US" dirty="0"/>
              <a:t>”.</a:t>
            </a:r>
          </a:p>
        </p:txBody>
      </p:sp>
      <p:pic>
        <p:nvPicPr>
          <p:cNvPr id="4098" name="Picture 2" descr="ID# 4837 - Stick Figure In Boat Bailing Water - PowerPoint Animation">
            <a:extLst>
              <a:ext uri="{FF2B5EF4-FFF2-40B4-BE49-F238E27FC236}">
                <a16:creationId xmlns:a16="http://schemas.microsoft.com/office/drawing/2014/main" id="{99F58011-7740-4E11-93FA-FF0E303B11C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8928" y="843553"/>
            <a:ext cx="2300704" cy="2300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ID# 21166 - Biz Man Working Hard At Computer - PowerPoint Animation">
            <a:extLst>
              <a:ext uri="{FF2B5EF4-FFF2-40B4-BE49-F238E27FC236}">
                <a16:creationId xmlns:a16="http://schemas.microsoft.com/office/drawing/2014/main" id="{2ED598C7-CF56-4BF4-AFCA-72BEFBE6FC7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729" y="3394441"/>
            <a:ext cx="1906767" cy="1906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585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Kontrak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Kuliah</a:t>
            </a:r>
            <a:endParaRPr lang="en-US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14312" y="1340768"/>
            <a:ext cx="860616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penting</a:t>
            </a:r>
            <a:r>
              <a:rPr lang="en-US" dirty="0"/>
              <a:t> yang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diperhatikan</a:t>
            </a:r>
            <a:r>
              <a:rPr lang="en-US" dirty="0"/>
              <a:t>: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  <a:p>
            <a:pPr marL="2571750" lvl="5" indent="-285750">
              <a:buFont typeface="Wingdings" panose="05000000000000000000" pitchFamily="2" charset="2"/>
              <a:buChar char="Ø"/>
            </a:pPr>
            <a:r>
              <a:rPr lang="en-US" dirty="0" err="1"/>
              <a:t>Mahasiswa</a:t>
            </a:r>
            <a:r>
              <a:rPr lang="en-US" dirty="0"/>
              <a:t> yang </a:t>
            </a:r>
            <a:r>
              <a:rPr lang="en-US" dirty="0" err="1"/>
              <a:t>mengikuti</a:t>
            </a:r>
            <a:r>
              <a:rPr lang="en-US" dirty="0"/>
              <a:t> </a:t>
            </a:r>
            <a:r>
              <a:rPr lang="en-US" dirty="0" err="1"/>
              <a:t>perkuliahan</a:t>
            </a:r>
            <a:r>
              <a:rPr lang="en-US" dirty="0"/>
              <a:t> daring </a:t>
            </a:r>
            <a:r>
              <a:rPr lang="en-US" dirty="0" err="1"/>
              <a:t>maupun</a:t>
            </a:r>
            <a:r>
              <a:rPr lang="en-US" dirty="0"/>
              <a:t> luring </a:t>
            </a:r>
            <a:r>
              <a:rPr lang="en-US" b="1" dirty="0" err="1"/>
              <a:t>wajib</a:t>
            </a:r>
            <a:r>
              <a:rPr lang="en-US" dirty="0"/>
              <a:t> </a:t>
            </a:r>
            <a:r>
              <a:rPr lang="en-US" dirty="0" err="1"/>
              <a:t>mengisi</a:t>
            </a:r>
            <a:r>
              <a:rPr lang="en-US" dirty="0"/>
              <a:t> </a:t>
            </a:r>
            <a:r>
              <a:rPr lang="en-US" b="1" dirty="0" err="1"/>
              <a:t>presensi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sesinya</a:t>
            </a:r>
            <a:r>
              <a:rPr lang="en-US" dirty="0"/>
              <a:t> di </a:t>
            </a:r>
            <a:r>
              <a:rPr lang="en-US" b="1" dirty="0"/>
              <a:t>lms.darmajaya.ac.id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yang </a:t>
            </a:r>
            <a:r>
              <a:rPr lang="en-US" dirty="0" err="1"/>
              <a:t>ditentukan</a:t>
            </a:r>
            <a:r>
              <a:rPr lang="en-US" dirty="0"/>
              <a:t>.</a:t>
            </a:r>
          </a:p>
          <a:p>
            <a:pPr marL="2571750" lvl="5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marL="2571750" lvl="5" indent="-285750">
              <a:buFont typeface="Wingdings" panose="05000000000000000000" pitchFamily="2" charset="2"/>
              <a:buChar char="Ø"/>
            </a:pPr>
            <a:r>
              <a:rPr lang="en-US" dirty="0" err="1"/>
              <a:t>Pastikan</a:t>
            </a:r>
            <a:r>
              <a:rPr lang="en-US" dirty="0"/>
              <a:t> </a:t>
            </a:r>
            <a:r>
              <a:rPr lang="en-US" b="1" dirty="0" err="1"/>
              <a:t>nama</a:t>
            </a:r>
            <a:r>
              <a:rPr lang="en-US" b="1" dirty="0"/>
              <a:t> </a:t>
            </a:r>
            <a:r>
              <a:rPr lang="en-US" b="1" dirty="0" err="1"/>
              <a:t>mahasiswa</a:t>
            </a:r>
            <a:r>
              <a:rPr lang="en-US" b="1" dirty="0"/>
              <a:t> </a:t>
            </a:r>
            <a:r>
              <a:rPr lang="en-US" dirty="0"/>
              <a:t>pada lms.darmajaya.ac.id </a:t>
            </a:r>
            <a:r>
              <a:rPr lang="en-US" b="1" dirty="0" err="1"/>
              <a:t>sesuai</a:t>
            </a:r>
            <a:r>
              <a:rPr lang="en-US" b="1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nama</a:t>
            </a:r>
            <a:r>
              <a:rPr lang="en-US" dirty="0"/>
              <a:t> yang </a:t>
            </a:r>
            <a:r>
              <a:rPr lang="en-US" dirty="0" err="1"/>
              <a:t>sebenarnya</a:t>
            </a:r>
            <a:r>
              <a:rPr lang="en-US" dirty="0"/>
              <a:t>.</a:t>
            </a:r>
          </a:p>
          <a:p>
            <a:pPr marL="2571750" lvl="5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marL="2571750" lvl="5" indent="-285750">
              <a:buFont typeface="Wingdings" panose="05000000000000000000" pitchFamily="2" charset="2"/>
              <a:buChar char="Ø"/>
            </a:pPr>
            <a:r>
              <a:rPr lang="en-US" b="1" dirty="0" err="1"/>
              <a:t>Kehadiran</a:t>
            </a:r>
            <a:r>
              <a:rPr lang="en-US" b="1" dirty="0"/>
              <a:t> minimal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mengikuti</a:t>
            </a:r>
            <a:r>
              <a:rPr lang="en-US" dirty="0"/>
              <a:t> </a:t>
            </a:r>
            <a:r>
              <a:rPr lang="en-US" dirty="0" err="1"/>
              <a:t>ujian</a:t>
            </a:r>
            <a:r>
              <a:rPr lang="en-US" dirty="0"/>
              <a:t> </a:t>
            </a:r>
            <a:r>
              <a:rPr lang="en-US" dirty="0" err="1"/>
              <a:t>akhir</a:t>
            </a:r>
            <a:r>
              <a:rPr lang="en-US" dirty="0"/>
              <a:t> semester (UAS)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b="1" dirty="0"/>
              <a:t>75%</a:t>
            </a:r>
            <a:r>
              <a:rPr lang="en-US" dirty="0"/>
              <a:t>.</a:t>
            </a:r>
          </a:p>
          <a:p>
            <a:pPr marL="2571750" lvl="5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marL="2571750" lvl="5" indent="-285750">
              <a:buFont typeface="Wingdings" panose="05000000000000000000" pitchFamily="2" charset="2"/>
              <a:buChar char="Ø"/>
            </a:pPr>
            <a:r>
              <a:rPr lang="en-US" b="1" dirty="0" err="1"/>
              <a:t>Maksimal</a:t>
            </a:r>
            <a:r>
              <a:rPr lang="en-US" b="1" dirty="0"/>
              <a:t> </a:t>
            </a:r>
            <a:r>
              <a:rPr lang="en-US" dirty="0"/>
              <a:t>“</a:t>
            </a:r>
            <a:r>
              <a:rPr lang="en-US" b="1" dirty="0" err="1"/>
              <a:t>izin</a:t>
            </a:r>
            <a:r>
              <a:rPr lang="en-US" dirty="0"/>
              <a:t>” yang </a:t>
            </a:r>
            <a:r>
              <a:rPr lang="en-US" b="1" dirty="0" err="1"/>
              <a:t>diakui</a:t>
            </a:r>
            <a:r>
              <a:rPr lang="en-US" b="1" dirty="0"/>
              <a:t> </a:t>
            </a:r>
            <a:r>
              <a:rPr lang="en-US" b="1" dirty="0" err="1"/>
              <a:t>sebagai</a:t>
            </a:r>
            <a:r>
              <a:rPr lang="en-US" b="1" dirty="0"/>
              <a:t> </a:t>
            </a:r>
            <a:r>
              <a:rPr lang="en-US" dirty="0"/>
              <a:t>“</a:t>
            </a:r>
            <a:r>
              <a:rPr lang="en-US" b="1" dirty="0" err="1"/>
              <a:t>hadir</a:t>
            </a:r>
            <a:r>
              <a:rPr lang="en-US" dirty="0"/>
              <a:t>”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b="1" dirty="0"/>
              <a:t>3X</a:t>
            </a:r>
            <a:r>
              <a:rPr lang="en-US" dirty="0"/>
              <a:t> dan </a:t>
            </a:r>
            <a:r>
              <a:rPr lang="en-US" b="1" dirty="0" err="1"/>
              <a:t>selebihnya</a:t>
            </a:r>
            <a:r>
              <a:rPr lang="en-US" dirty="0"/>
              <a:t> </a:t>
            </a:r>
            <a:r>
              <a:rPr lang="en-US" dirty="0" err="1"/>
              <a:t>dianggap</a:t>
            </a:r>
            <a:r>
              <a:rPr lang="en-US" dirty="0"/>
              <a:t> </a:t>
            </a:r>
            <a:r>
              <a:rPr lang="en-US" b="1" dirty="0" err="1"/>
              <a:t>tidak</a:t>
            </a:r>
            <a:r>
              <a:rPr lang="en-US" b="1" dirty="0"/>
              <a:t> </a:t>
            </a:r>
            <a:r>
              <a:rPr lang="en-US" b="1" dirty="0" err="1"/>
              <a:t>hadir</a:t>
            </a:r>
            <a:r>
              <a:rPr lang="en-US" b="1" dirty="0"/>
              <a:t> </a:t>
            </a:r>
            <a:r>
              <a:rPr lang="en-US" b="1" dirty="0" err="1"/>
              <a:t>kecuali</a:t>
            </a:r>
            <a:r>
              <a:rPr lang="en-US" dirty="0"/>
              <a:t> </a:t>
            </a:r>
            <a:r>
              <a:rPr lang="en-US" b="1" dirty="0" err="1"/>
              <a:t>ada</a:t>
            </a:r>
            <a:r>
              <a:rPr lang="en-US" b="1" dirty="0"/>
              <a:t> </a:t>
            </a:r>
            <a:r>
              <a:rPr lang="en-US" b="1" dirty="0" err="1"/>
              <a:t>keterangan</a:t>
            </a:r>
            <a:r>
              <a:rPr lang="en-US" b="1" dirty="0"/>
              <a:t> </a:t>
            </a:r>
            <a:r>
              <a:rPr lang="en-US" dirty="0"/>
              <a:t>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dipertanggungjwabkan</a:t>
            </a:r>
            <a:r>
              <a:rPr lang="en-US" dirty="0"/>
              <a:t> </a:t>
            </a:r>
            <a:r>
              <a:rPr lang="en-US" dirty="0" err="1"/>
              <a:t>kebenarannya</a:t>
            </a:r>
            <a:r>
              <a:rPr lang="en-US" dirty="0"/>
              <a:t>.</a:t>
            </a:r>
          </a:p>
        </p:txBody>
      </p:sp>
      <p:pic>
        <p:nvPicPr>
          <p:cNvPr id="5122" name="Picture 2" descr="ID# 21369 - Brad Tablet Presenting Side - PowerPoint Animation">
            <a:extLst>
              <a:ext uri="{FF2B5EF4-FFF2-40B4-BE49-F238E27FC236}">
                <a16:creationId xmlns:a16="http://schemas.microsoft.com/office/drawing/2014/main" id="{9474D5EA-C8D5-4560-8F5E-F021C92395A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20" y="2780928"/>
            <a:ext cx="3033891" cy="3033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2878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Kontrak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Kuliah</a:t>
            </a:r>
            <a:endParaRPr lang="en-US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14312" y="1715071"/>
            <a:ext cx="601387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penting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yang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diperhatikan</a:t>
            </a:r>
            <a:r>
              <a:rPr lang="en-US" dirty="0"/>
              <a:t>: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b="1" dirty="0" err="1"/>
              <a:t>Ketidakhadiran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status “</a:t>
            </a:r>
            <a:r>
              <a:rPr lang="en-US" b="1" dirty="0"/>
              <a:t>alpha</a:t>
            </a:r>
            <a:r>
              <a:rPr lang="en-US" dirty="0"/>
              <a:t>”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b="1" dirty="0" err="1"/>
              <a:t>kelalaian</a:t>
            </a:r>
            <a:r>
              <a:rPr lang="en-US" dirty="0"/>
              <a:t> dan</a:t>
            </a:r>
            <a:r>
              <a:rPr lang="en-US" b="1" dirty="0"/>
              <a:t> </a:t>
            </a:r>
            <a:r>
              <a:rPr lang="en-US" b="1" dirty="0" err="1"/>
              <a:t>indisipliner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b="1" dirty="0" err="1"/>
              <a:t>tidak</a:t>
            </a:r>
            <a:r>
              <a:rPr lang="en-US" b="1" dirty="0"/>
              <a:t> </a:t>
            </a:r>
            <a:r>
              <a:rPr lang="en-US" b="1" dirty="0" err="1"/>
              <a:t>berhak</a:t>
            </a:r>
            <a:r>
              <a:rPr lang="en-US" dirty="0"/>
              <a:t> </a:t>
            </a:r>
            <a:r>
              <a:rPr lang="en-US" dirty="0" err="1"/>
              <a:t>mendapat</a:t>
            </a:r>
            <a:r>
              <a:rPr lang="en-US" dirty="0"/>
              <a:t> </a:t>
            </a:r>
            <a:r>
              <a:rPr lang="en-US" dirty="0" err="1"/>
              <a:t>tugas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ujian</a:t>
            </a:r>
            <a:r>
              <a:rPr lang="en-US" dirty="0"/>
              <a:t> </a:t>
            </a:r>
            <a:r>
              <a:rPr lang="en-US" dirty="0" err="1"/>
              <a:t>susulan</a:t>
            </a:r>
            <a:r>
              <a:rPr lang="en-US" dirty="0"/>
              <a:t>, </a:t>
            </a:r>
            <a:r>
              <a:rPr lang="en-US" dirty="0" err="1"/>
              <a:t>sedangkan</a:t>
            </a:r>
            <a:r>
              <a:rPr lang="en-US" dirty="0"/>
              <a:t> </a:t>
            </a:r>
            <a:r>
              <a:rPr lang="en-US" dirty="0" err="1"/>
              <a:t>ketidakhadiran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status “</a:t>
            </a:r>
            <a:r>
              <a:rPr lang="en-US" b="1" dirty="0" err="1"/>
              <a:t>izin</a:t>
            </a:r>
            <a:r>
              <a:rPr lang="en-US" dirty="0"/>
              <a:t>” </a:t>
            </a:r>
            <a:r>
              <a:rPr lang="en-US" b="1" dirty="0" err="1"/>
              <a:t>berhak</a:t>
            </a:r>
            <a:r>
              <a:rPr lang="en-US" dirty="0"/>
              <a:t> </a:t>
            </a:r>
            <a:r>
              <a:rPr lang="en-US" dirty="0" err="1"/>
              <a:t>mendapat</a:t>
            </a:r>
            <a:r>
              <a:rPr lang="en-US" dirty="0"/>
              <a:t> </a:t>
            </a:r>
            <a:r>
              <a:rPr lang="en-US" dirty="0" err="1"/>
              <a:t>tugas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ujian</a:t>
            </a:r>
            <a:r>
              <a:rPr lang="en-US" dirty="0"/>
              <a:t> </a:t>
            </a:r>
            <a:r>
              <a:rPr lang="en-US" dirty="0" err="1"/>
              <a:t>susulan</a:t>
            </a:r>
            <a:r>
              <a:rPr lang="en-US" dirty="0"/>
              <a:t>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b="1" dirty="0" err="1"/>
              <a:t>Tugas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b="1" dirty="0" err="1"/>
              <a:t>ujian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dikerjakan</a:t>
            </a:r>
            <a:r>
              <a:rPr lang="en-US" dirty="0"/>
              <a:t> dan </a:t>
            </a:r>
            <a:r>
              <a:rPr lang="en-US" dirty="0" err="1"/>
              <a:t>dikumpulkan</a:t>
            </a:r>
            <a:r>
              <a:rPr lang="en-US" dirty="0"/>
              <a:t> </a:t>
            </a:r>
            <a:r>
              <a:rPr lang="en-US" b="1" dirty="0" err="1"/>
              <a:t>tepat</a:t>
            </a:r>
            <a:r>
              <a:rPr lang="en-US" b="1" dirty="0"/>
              <a:t> </a:t>
            </a:r>
            <a:r>
              <a:rPr lang="en-US" b="1" dirty="0" err="1"/>
              <a:t>waktu</a:t>
            </a:r>
            <a:r>
              <a:rPr lang="en-US" b="1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ketentuan</a:t>
            </a:r>
            <a:r>
              <a:rPr lang="en-US" dirty="0"/>
              <a:t>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dirty="0" err="1"/>
              <a:t>Tugas</a:t>
            </a:r>
            <a:r>
              <a:rPr lang="en-US" dirty="0"/>
              <a:t> </a:t>
            </a:r>
            <a:r>
              <a:rPr lang="en-US" dirty="0" err="1"/>
              <a:t>bukanlah</a:t>
            </a:r>
            <a:r>
              <a:rPr lang="en-US" dirty="0"/>
              <a:t> </a:t>
            </a:r>
            <a:r>
              <a:rPr lang="en-US" dirty="0" err="1"/>
              <a:t>ujian</a:t>
            </a:r>
            <a:r>
              <a:rPr lang="en-US" dirty="0"/>
              <a:t> (</a:t>
            </a:r>
            <a:r>
              <a:rPr lang="en-US" dirty="0" err="1"/>
              <a:t>nilai</a:t>
            </a:r>
            <a:r>
              <a:rPr lang="en-US" dirty="0"/>
              <a:t> “</a:t>
            </a:r>
            <a:r>
              <a:rPr lang="en-US" b="1" dirty="0"/>
              <a:t>100</a:t>
            </a:r>
            <a:r>
              <a:rPr lang="en-US" dirty="0"/>
              <a:t>”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b="1" dirty="0" err="1"/>
              <a:t>mengumpulkan</a:t>
            </a:r>
            <a:r>
              <a:rPr lang="en-US" b="1" dirty="0"/>
              <a:t> </a:t>
            </a:r>
            <a:r>
              <a:rPr lang="en-US" b="1" dirty="0" err="1"/>
              <a:t>tugas</a:t>
            </a:r>
            <a:r>
              <a:rPr lang="en-US" b="1" dirty="0"/>
              <a:t> </a:t>
            </a:r>
            <a:r>
              <a:rPr lang="en-US" b="1" dirty="0" err="1"/>
              <a:t>tepat</a:t>
            </a:r>
            <a:r>
              <a:rPr lang="en-US" b="1" dirty="0"/>
              <a:t> </a:t>
            </a:r>
            <a:r>
              <a:rPr lang="en-US" b="1" dirty="0" err="1"/>
              <a:t>waktu</a:t>
            </a:r>
            <a:r>
              <a:rPr lang="en-US" b="1" dirty="0"/>
              <a:t> </a:t>
            </a:r>
            <a:r>
              <a:rPr lang="en-US" dirty="0"/>
              <a:t>dan </a:t>
            </a:r>
            <a:r>
              <a:rPr lang="en-US" dirty="0" err="1"/>
              <a:t>nilai</a:t>
            </a:r>
            <a:r>
              <a:rPr lang="en-US" dirty="0"/>
              <a:t> “</a:t>
            </a:r>
            <a:r>
              <a:rPr lang="en-US" b="1" dirty="0" err="1"/>
              <a:t>nol</a:t>
            </a:r>
            <a:r>
              <a:rPr lang="en-US" dirty="0"/>
              <a:t>”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b="1" dirty="0" err="1"/>
              <a:t>tidak</a:t>
            </a:r>
            <a:r>
              <a:rPr lang="en-US" b="1" dirty="0"/>
              <a:t> </a:t>
            </a:r>
            <a:r>
              <a:rPr lang="en-US" dirty="0" err="1"/>
              <a:t>mengumpulkan</a:t>
            </a:r>
            <a:r>
              <a:rPr lang="en-US" dirty="0"/>
              <a:t> </a:t>
            </a:r>
            <a:r>
              <a:rPr lang="en-US" b="1" dirty="0" err="1"/>
              <a:t>tepat</a:t>
            </a:r>
            <a:r>
              <a:rPr lang="en-US" b="1" dirty="0"/>
              <a:t> </a:t>
            </a:r>
            <a:r>
              <a:rPr lang="en-US" b="1" dirty="0" err="1"/>
              <a:t>waktu</a:t>
            </a:r>
            <a:r>
              <a:rPr lang="en-US" dirty="0"/>
              <a:t>).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b="1" dirty="0" err="1"/>
              <a:t>Tidak</a:t>
            </a:r>
            <a:r>
              <a:rPr lang="en-US" b="1" dirty="0"/>
              <a:t> </a:t>
            </a:r>
            <a:r>
              <a:rPr lang="en-US" b="1" dirty="0" err="1"/>
              <a:t>mengumpulkan</a:t>
            </a:r>
            <a:r>
              <a:rPr lang="en-US" b="1" dirty="0"/>
              <a:t> </a:t>
            </a:r>
            <a:r>
              <a:rPr lang="en-US" b="1" dirty="0" err="1"/>
              <a:t>tugas</a:t>
            </a:r>
            <a:r>
              <a:rPr lang="en-US" b="1" dirty="0"/>
              <a:t> </a:t>
            </a:r>
            <a:r>
              <a:rPr lang="en-US" dirty="0" err="1"/>
              <a:t>tepat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b="1" dirty="0" err="1"/>
              <a:t>kelalaian</a:t>
            </a:r>
            <a:r>
              <a:rPr lang="en-US" b="1" dirty="0"/>
              <a:t> </a:t>
            </a:r>
            <a:r>
              <a:rPr lang="en-US" dirty="0"/>
              <a:t>dan </a:t>
            </a:r>
            <a:r>
              <a:rPr lang="en-US" b="1" dirty="0" err="1"/>
              <a:t>indisipliner</a:t>
            </a:r>
            <a:r>
              <a:rPr lang="en-US" b="1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b="1" dirty="0" err="1"/>
              <a:t>tidak</a:t>
            </a:r>
            <a:r>
              <a:rPr lang="en-US" b="1" dirty="0"/>
              <a:t> </a:t>
            </a:r>
            <a:r>
              <a:rPr lang="en-US" b="1" dirty="0" err="1"/>
              <a:t>ada</a:t>
            </a:r>
            <a:r>
              <a:rPr lang="en-US" b="1" dirty="0"/>
              <a:t> </a:t>
            </a:r>
            <a:r>
              <a:rPr lang="en-US" b="1" dirty="0" err="1"/>
              <a:t>tugas</a:t>
            </a:r>
            <a:r>
              <a:rPr lang="en-US" b="1" dirty="0"/>
              <a:t> </a:t>
            </a:r>
            <a:r>
              <a:rPr lang="en-US" b="1" dirty="0" err="1"/>
              <a:t>pengganti</a:t>
            </a:r>
            <a:r>
              <a:rPr lang="en-US" dirty="0"/>
              <a:t>.</a:t>
            </a:r>
          </a:p>
        </p:txBody>
      </p:sp>
      <p:pic>
        <p:nvPicPr>
          <p:cNvPr id="6148" name="Picture 4" descr="ID# 20853 - Talia Presenting Something - PowerPoint Animation">
            <a:extLst>
              <a:ext uri="{FF2B5EF4-FFF2-40B4-BE49-F238E27FC236}">
                <a16:creationId xmlns:a16="http://schemas.microsoft.com/office/drawing/2014/main" id="{365F760B-DD88-489A-851B-99E8597ED32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5282" y="2276872"/>
            <a:ext cx="3532430" cy="3532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7790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Kontrak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Kuliah</a:t>
            </a:r>
            <a:endParaRPr lang="en-US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14312" y="1715071"/>
            <a:ext cx="847248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penting</a:t>
            </a:r>
            <a:r>
              <a:rPr lang="en-US" dirty="0"/>
              <a:t> yang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diperhatikan</a:t>
            </a:r>
            <a:r>
              <a:rPr lang="en-US" dirty="0"/>
              <a:t>:</a:t>
            </a:r>
          </a:p>
          <a:p>
            <a:pPr marL="2114550" lvl="4" indent="-285750">
              <a:buFont typeface="Wingdings" panose="05000000000000000000" pitchFamily="2" charset="2"/>
              <a:buChar char="Ø"/>
            </a:pPr>
            <a:r>
              <a:rPr lang="en-US" b="1" dirty="0" err="1"/>
              <a:t>Dilarang</a:t>
            </a:r>
            <a:r>
              <a:rPr lang="en-US" b="1" dirty="0"/>
              <a:t> </a:t>
            </a:r>
            <a:r>
              <a:rPr lang="en-US" dirty="0" err="1"/>
              <a:t>keras</a:t>
            </a:r>
            <a:r>
              <a:rPr lang="en-US" b="1" dirty="0"/>
              <a:t> </a:t>
            </a:r>
            <a:r>
              <a:rPr lang="en-US" b="1" dirty="0" err="1"/>
              <a:t>meng</a:t>
            </a:r>
            <a:r>
              <a:rPr lang="en-US" b="1" dirty="0"/>
              <a:t>-</a:t>
            </a:r>
            <a:r>
              <a:rPr lang="en-US" b="1" i="1" dirty="0"/>
              <a:t>copy paste</a:t>
            </a:r>
            <a:r>
              <a:rPr lang="en-US" b="1" dirty="0"/>
              <a:t> </a:t>
            </a:r>
            <a:r>
              <a:rPr lang="en-US" b="1" dirty="0" err="1"/>
              <a:t>tugas</a:t>
            </a:r>
            <a:r>
              <a:rPr lang="en-US" b="1" dirty="0"/>
              <a:t> </a:t>
            </a:r>
            <a:r>
              <a:rPr lang="en-US" dirty="0" err="1"/>
              <a:t>atau</a:t>
            </a:r>
            <a:r>
              <a:rPr lang="en-US" b="1" dirty="0"/>
              <a:t> </a:t>
            </a:r>
            <a:r>
              <a:rPr lang="en-US" b="1" dirty="0" err="1"/>
              <a:t>jawaban</a:t>
            </a:r>
            <a:r>
              <a:rPr lang="en-US" b="1" dirty="0"/>
              <a:t> </a:t>
            </a:r>
            <a:r>
              <a:rPr lang="en-US" b="1" dirty="0" err="1"/>
              <a:t>ujian</a:t>
            </a:r>
            <a:r>
              <a:rPr lang="en-US" b="1" dirty="0"/>
              <a:t> </a:t>
            </a:r>
            <a:r>
              <a:rPr lang="en-US" dirty="0"/>
              <a:t>orang lain.</a:t>
            </a:r>
          </a:p>
          <a:p>
            <a:pPr marL="2114550" lvl="4" indent="-285750">
              <a:buFont typeface="Wingdings" panose="05000000000000000000" pitchFamily="2" charset="2"/>
              <a:buChar char="Ø"/>
            </a:pPr>
            <a:r>
              <a:rPr lang="en-US" b="1" dirty="0" err="1"/>
              <a:t>Seluruh</a:t>
            </a:r>
            <a:r>
              <a:rPr lang="en-US" b="1" dirty="0"/>
              <a:t> </a:t>
            </a:r>
            <a:r>
              <a:rPr lang="en-US" b="1" dirty="0" err="1"/>
              <a:t>pihak</a:t>
            </a:r>
            <a:r>
              <a:rPr lang="en-US" b="1" dirty="0"/>
              <a:t> yang </a:t>
            </a:r>
            <a:r>
              <a:rPr lang="en-US" b="1" dirty="0" err="1"/>
              <a:t>terlibat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i="1" dirty="0"/>
              <a:t>copy paste</a:t>
            </a:r>
            <a:r>
              <a:rPr lang="en-US" dirty="0"/>
              <a:t> </a:t>
            </a:r>
            <a:r>
              <a:rPr lang="en-US" dirty="0" err="1"/>
              <a:t>tugas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ujian</a:t>
            </a:r>
            <a:r>
              <a:rPr lang="en-US" dirty="0"/>
              <a:t> </a:t>
            </a:r>
            <a:r>
              <a:rPr lang="en-US" b="1" dirty="0" err="1"/>
              <a:t>nilainya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di”</a:t>
            </a:r>
            <a:r>
              <a:rPr lang="en-US" b="1" dirty="0" err="1"/>
              <a:t>nol</a:t>
            </a:r>
            <a:r>
              <a:rPr lang="en-US" dirty="0" err="1"/>
              <a:t>’kan</a:t>
            </a:r>
            <a:r>
              <a:rPr lang="en-US" dirty="0"/>
              <a:t> dan </a:t>
            </a:r>
            <a:r>
              <a:rPr lang="en-US" b="1" dirty="0" err="1"/>
              <a:t>tidak</a:t>
            </a:r>
            <a:r>
              <a:rPr lang="en-US" b="1" dirty="0"/>
              <a:t> </a:t>
            </a:r>
            <a:r>
              <a:rPr lang="en-US" b="1" dirty="0" err="1"/>
              <a:t>berhak</a:t>
            </a:r>
            <a:r>
              <a:rPr lang="en-US" b="1" dirty="0"/>
              <a:t> </a:t>
            </a:r>
            <a:r>
              <a:rPr lang="en-US" dirty="0" err="1"/>
              <a:t>mengikuti</a:t>
            </a:r>
            <a:r>
              <a:rPr lang="en-US" dirty="0"/>
              <a:t> </a:t>
            </a:r>
            <a:r>
              <a:rPr lang="en-US" b="1" dirty="0" err="1"/>
              <a:t>perbaikan</a:t>
            </a:r>
            <a:r>
              <a:rPr lang="en-US" dirty="0"/>
              <a:t>.</a:t>
            </a:r>
          </a:p>
          <a:p>
            <a:pPr marL="2114550" lvl="4" indent="-285750">
              <a:buFont typeface="Wingdings" panose="05000000000000000000" pitchFamily="2" charset="2"/>
              <a:buChar char="Ø"/>
            </a:pPr>
            <a:r>
              <a:rPr lang="en-US" b="1" dirty="0" err="1"/>
              <a:t>Ujian</a:t>
            </a:r>
            <a:r>
              <a:rPr lang="en-US" b="1" dirty="0"/>
              <a:t> </a:t>
            </a:r>
            <a:r>
              <a:rPr lang="en-US" b="1" dirty="0" err="1"/>
              <a:t>perbaikan</a:t>
            </a:r>
            <a:r>
              <a:rPr lang="en-US" b="1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diberikan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mahasiswa</a:t>
            </a:r>
            <a:r>
              <a:rPr lang="en-US" dirty="0"/>
              <a:t> yang </a:t>
            </a:r>
            <a:r>
              <a:rPr lang="en-US" b="1" dirty="0" err="1"/>
              <a:t>mengikuti</a:t>
            </a:r>
            <a:r>
              <a:rPr lang="en-US" b="1" dirty="0"/>
              <a:t> </a:t>
            </a:r>
            <a:r>
              <a:rPr lang="en-US" b="1" dirty="0" err="1"/>
              <a:t>ujian</a:t>
            </a:r>
            <a:r>
              <a:rPr lang="en-US" b="1" dirty="0"/>
              <a:t> </a:t>
            </a:r>
            <a:r>
              <a:rPr lang="en-US" dirty="0"/>
              <a:t>dan </a:t>
            </a:r>
            <a:r>
              <a:rPr lang="en-US" dirty="0" err="1"/>
              <a:t>nilainya</a:t>
            </a:r>
            <a:r>
              <a:rPr lang="en-US" dirty="0"/>
              <a:t> “</a:t>
            </a:r>
            <a:r>
              <a:rPr lang="en-US" b="1" dirty="0"/>
              <a:t>&lt;60</a:t>
            </a:r>
            <a:r>
              <a:rPr lang="en-US" dirty="0"/>
              <a:t>”.</a:t>
            </a:r>
          </a:p>
          <a:p>
            <a:pPr marL="2114550" lvl="4" indent="-285750">
              <a:buFont typeface="Wingdings" panose="05000000000000000000" pitchFamily="2" charset="2"/>
              <a:buChar char="Ø"/>
            </a:pPr>
            <a:r>
              <a:rPr lang="en-US" b="1" dirty="0"/>
              <a:t>Nilai </a:t>
            </a:r>
            <a:r>
              <a:rPr lang="en-US" b="1" dirty="0" err="1"/>
              <a:t>ujian</a:t>
            </a:r>
            <a:r>
              <a:rPr lang="en-US" b="1" dirty="0"/>
              <a:t> </a:t>
            </a:r>
            <a:r>
              <a:rPr lang="en-US" b="1" dirty="0" err="1"/>
              <a:t>perbaikan</a:t>
            </a:r>
            <a:r>
              <a:rPr lang="en-US" b="1" dirty="0"/>
              <a:t> </a:t>
            </a:r>
            <a:r>
              <a:rPr lang="en-US" dirty="0"/>
              <a:t>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diberikan</a:t>
            </a:r>
            <a:r>
              <a:rPr lang="en-US" dirty="0"/>
              <a:t> </a:t>
            </a:r>
            <a:r>
              <a:rPr lang="en-US" b="1" dirty="0" err="1"/>
              <a:t>maksimal</a:t>
            </a:r>
            <a:r>
              <a:rPr lang="en-US" b="1" dirty="0"/>
              <a:t> “60”.</a:t>
            </a:r>
          </a:p>
          <a:p>
            <a:pPr marL="2114550" lvl="4" indent="-285750">
              <a:buFont typeface="Wingdings" panose="05000000000000000000" pitchFamily="2" charset="2"/>
              <a:buChar char="Ø"/>
            </a:pPr>
            <a:r>
              <a:rPr lang="en-US" b="1" dirty="0" err="1"/>
              <a:t>Tugas</a:t>
            </a:r>
            <a:r>
              <a:rPr lang="en-US" b="1" dirty="0"/>
              <a:t>,</a:t>
            </a:r>
            <a:r>
              <a:rPr lang="en-US" dirty="0"/>
              <a:t> </a:t>
            </a:r>
            <a:r>
              <a:rPr lang="en-US" b="1" dirty="0" err="1"/>
              <a:t>ujian</a:t>
            </a:r>
            <a:r>
              <a:rPr lang="en-US" b="1" dirty="0"/>
              <a:t> </a:t>
            </a:r>
            <a:r>
              <a:rPr lang="en-US" b="1" dirty="0" err="1"/>
              <a:t>susulan</a:t>
            </a:r>
            <a:r>
              <a:rPr lang="en-US" b="1" dirty="0"/>
              <a:t> </a:t>
            </a:r>
            <a:r>
              <a:rPr lang="en-US" dirty="0" err="1"/>
              <a:t>atau</a:t>
            </a:r>
            <a:r>
              <a:rPr lang="en-US" b="1" dirty="0"/>
              <a:t> </a:t>
            </a:r>
            <a:r>
              <a:rPr lang="en-US" b="1" dirty="0" err="1"/>
              <a:t>ujian</a:t>
            </a:r>
            <a:r>
              <a:rPr lang="en-US" b="1" dirty="0"/>
              <a:t> </a:t>
            </a:r>
            <a:r>
              <a:rPr lang="en-US" b="1" dirty="0" err="1"/>
              <a:t>perbaikan</a:t>
            </a:r>
            <a:r>
              <a:rPr lang="en-US" b="1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b="1" dirty="0" err="1"/>
              <a:t>dapat</a:t>
            </a:r>
            <a:r>
              <a:rPr lang="en-US" b="1" dirty="0"/>
              <a:t> </a:t>
            </a:r>
            <a:r>
              <a:rPr lang="en-US" b="1" dirty="0" err="1"/>
              <a:t>diberikan</a:t>
            </a:r>
            <a:r>
              <a:rPr lang="en-US" b="1" dirty="0"/>
              <a:t> </a:t>
            </a:r>
            <a:r>
              <a:rPr lang="en-US" b="1" dirty="0" err="1"/>
              <a:t>sebelum</a:t>
            </a:r>
            <a:r>
              <a:rPr lang="en-US" b="1" dirty="0"/>
              <a:t> </a:t>
            </a:r>
            <a:r>
              <a:rPr lang="en-US" b="1" dirty="0" err="1"/>
              <a:t>nilai</a:t>
            </a:r>
            <a:r>
              <a:rPr lang="en-US" b="1" dirty="0"/>
              <a:t> </a:t>
            </a:r>
            <a:r>
              <a:rPr lang="en-US" b="1" dirty="0" err="1"/>
              <a:t>akhir</a:t>
            </a:r>
            <a:r>
              <a:rPr lang="en-US" b="1" dirty="0"/>
              <a:t> </a:t>
            </a:r>
            <a:r>
              <a:rPr lang="en-US" dirty="0" err="1"/>
              <a:t>diumumkan</a:t>
            </a:r>
            <a:r>
              <a:rPr lang="en-US" dirty="0"/>
              <a:t>.</a:t>
            </a:r>
          </a:p>
        </p:txBody>
      </p:sp>
      <p:pic>
        <p:nvPicPr>
          <p:cNvPr id="7172" name="Picture 4" descr="ID# 24494 - Business Man Emote Peek Point - PowerPoint Animation">
            <a:extLst>
              <a:ext uri="{FF2B5EF4-FFF2-40B4-BE49-F238E27FC236}">
                <a16:creationId xmlns:a16="http://schemas.microsoft.com/office/drawing/2014/main" id="{064FE1A0-AEE0-40D3-9A4E-42BF07DC45C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60" y="2462121"/>
            <a:ext cx="2095500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8814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9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Penilaian</a:t>
            </a:r>
            <a:endParaRPr lang="en-US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339752" y="2420888"/>
            <a:ext cx="60703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Tugas</a:t>
            </a:r>
            <a:r>
              <a:rPr lang="en-US" dirty="0"/>
              <a:t>		= 25%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BBB1C6A-55A8-4FCB-81AC-33C0EB9FE4D9}"/>
              </a:ext>
            </a:extLst>
          </p:cNvPr>
          <p:cNvSpPr/>
          <p:nvPr/>
        </p:nvSpPr>
        <p:spPr>
          <a:xfrm>
            <a:off x="2339752" y="2982689"/>
            <a:ext cx="60703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/>
              <a:t>UTS		= 25%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8D3B73-4C0F-4D48-A17C-7BE07AB80851}"/>
              </a:ext>
            </a:extLst>
          </p:cNvPr>
          <p:cNvSpPr/>
          <p:nvPr/>
        </p:nvSpPr>
        <p:spPr>
          <a:xfrm>
            <a:off x="2339752" y="3544490"/>
            <a:ext cx="60703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/>
              <a:t>UAS		= 25%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975B378-DCEE-4FA0-8F26-2903A16C6618}"/>
              </a:ext>
            </a:extLst>
          </p:cNvPr>
          <p:cNvSpPr/>
          <p:nvPr/>
        </p:nvSpPr>
        <p:spPr>
          <a:xfrm>
            <a:off x="2339752" y="4134817"/>
            <a:ext cx="60703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Etika</a:t>
            </a:r>
            <a:r>
              <a:rPr lang="en-US" dirty="0"/>
              <a:t>		= 15%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2D4D2A-7B55-4475-B210-4FF6DC3EC4AE}"/>
              </a:ext>
            </a:extLst>
          </p:cNvPr>
          <p:cNvSpPr/>
          <p:nvPr/>
        </p:nvSpPr>
        <p:spPr>
          <a:xfrm>
            <a:off x="2339753" y="4732948"/>
            <a:ext cx="5941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Presensi</a:t>
            </a:r>
            <a:r>
              <a:rPr lang="en-US" dirty="0"/>
              <a:t>	= 10%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D10722E-6BB1-4C89-805F-1AC23638D801}"/>
              </a:ext>
            </a:extLst>
          </p:cNvPr>
          <p:cNvSpPr/>
          <p:nvPr/>
        </p:nvSpPr>
        <p:spPr>
          <a:xfrm>
            <a:off x="251520" y="1724970"/>
            <a:ext cx="6013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Komposisi</a:t>
            </a:r>
            <a:r>
              <a:rPr lang="en-US" b="1" dirty="0"/>
              <a:t> </a:t>
            </a:r>
            <a:r>
              <a:rPr lang="en-US" b="1" dirty="0" err="1"/>
              <a:t>nilai</a:t>
            </a:r>
            <a:r>
              <a:rPr lang="en-US" b="1" dirty="0"/>
              <a:t>:</a:t>
            </a:r>
          </a:p>
        </p:txBody>
      </p:sp>
      <p:pic>
        <p:nvPicPr>
          <p:cNvPr id="8194" name="Picture 2" descr="ID# 22762 - Talia With Pencil Present To Side - PowerPoint Animation">
            <a:extLst>
              <a:ext uri="{FF2B5EF4-FFF2-40B4-BE49-F238E27FC236}">
                <a16:creationId xmlns:a16="http://schemas.microsoft.com/office/drawing/2014/main" id="{ED838BAC-6AD6-4709-A7DE-CB98AE4BAFB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657836"/>
            <a:ext cx="3075419" cy="3075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ID# 15111 - Student Thinking - Presentation Clipart">
            <a:extLst>
              <a:ext uri="{FF2B5EF4-FFF2-40B4-BE49-F238E27FC236}">
                <a16:creationId xmlns:a16="http://schemas.microsoft.com/office/drawing/2014/main" id="{9B88F2E6-05A1-4B7C-B05D-CBDC9EA41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7915" y="2492896"/>
            <a:ext cx="4024605" cy="4024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ID# 15400 - Figure Holding Custom Book Reading - Presentation Clipart">
            <a:extLst>
              <a:ext uri="{FF2B5EF4-FFF2-40B4-BE49-F238E27FC236}">
                <a16:creationId xmlns:a16="http://schemas.microsoft.com/office/drawing/2014/main" id="{1D925D47-99FB-464B-9D63-A17AE08C46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103" y="1664863"/>
            <a:ext cx="2484217" cy="2484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4690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709</Words>
  <Application>Microsoft Office PowerPoint</Application>
  <PresentationFormat>On-screen Show (4:3)</PresentationFormat>
  <Paragraphs>96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Bradley Hand ITC</vt:lpstr>
      <vt:lpstr>Calibri</vt:lpstr>
      <vt:lpstr>Cambria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/>
  <cp:lastModifiedBy/>
  <cp:revision>411</cp:revision>
  <dcterms:created xsi:type="dcterms:W3CDTF">2010-04-18T12:06:30Z</dcterms:created>
  <dcterms:modified xsi:type="dcterms:W3CDTF">2021-04-09T12:40:08Z</dcterms:modified>
</cp:coreProperties>
</file>