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11" r:id="rId4"/>
    <p:sldId id="302" r:id="rId5"/>
    <p:sldId id="329" r:id="rId6"/>
    <p:sldId id="319" r:id="rId7"/>
    <p:sldId id="333" r:id="rId8"/>
    <p:sldId id="334" r:id="rId9"/>
    <p:sldId id="312" r:id="rId10"/>
    <p:sldId id="330" r:id="rId11"/>
    <p:sldId id="331" r:id="rId12"/>
    <p:sldId id="332" r:id="rId13"/>
    <p:sldId id="328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01" autoAdjust="0"/>
  </p:normalViewPr>
  <p:slideViewPr>
    <p:cSldViewPr>
      <p:cViewPr varScale="1">
        <p:scale>
          <a:sx n="104" d="100"/>
          <a:sy n="104" d="100"/>
        </p:scale>
        <p:origin x="195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Peranan Konsultan Pajak dan Aparat Pajak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D114973-4EAB-DD1A-3C32-ECEAC5F02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84976" cy="52565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Kendala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Teknis dan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Keterbatasan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kompeten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lambat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122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095EB5-0962-CF5C-0292-325DCF23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568952" cy="451405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oknum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Menurunkan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Merusak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akuntabilitas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6389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1D5B5B-8BA0-9DB3-5174-A326B340D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064896" cy="4730080"/>
          </a:xfrm>
        </p:spPr>
        <p:txBody>
          <a:bodyPr>
            <a:normAutofit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soal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berikut</a:t>
            </a:r>
            <a:r>
              <a:rPr lang="en-ID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1.Penegakan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kali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ultimum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remedium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dimaksud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penerapannya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konteks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perpajakan</a:t>
            </a:r>
            <a:r>
              <a:rPr lang="en-ID" dirty="0">
                <a:solidFill>
                  <a:schemeClr val="tx1"/>
                </a:solidFill>
              </a:rPr>
              <a:t> di Indonesia?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2.Berikan </a:t>
            </a:r>
            <a:r>
              <a:rPr lang="en-ID" dirty="0" err="1">
                <a:solidFill>
                  <a:schemeClr val="tx1"/>
                </a:solidFill>
              </a:rPr>
              <a:t>analisis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pandangan</a:t>
            </a:r>
            <a:r>
              <a:rPr lang="en-ID" dirty="0">
                <a:solidFill>
                  <a:schemeClr val="tx1"/>
                </a:solidFill>
              </a:rPr>
              <a:t> Anda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pentingnya</a:t>
            </a:r>
            <a:r>
              <a:rPr lang="en-ID" dirty="0">
                <a:solidFill>
                  <a:schemeClr val="tx1"/>
                </a:solidFill>
              </a:rPr>
              <a:t> reformasi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perpajakan</a:t>
            </a:r>
            <a:r>
              <a:rPr lang="en-ID" dirty="0">
                <a:solidFill>
                  <a:schemeClr val="tx1"/>
                </a:solidFill>
              </a:rPr>
              <a:t> di Indonesia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kaitannya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penegakan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efektif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adil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9683814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38590"/>
            <a:ext cx="4681949" cy="661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Hukum 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319E44-0260-3C9C-488D-424313E1A157}"/>
              </a:ext>
            </a:extLst>
          </p:cNvPr>
          <p:cNvSpPr/>
          <p:nvPr/>
        </p:nvSpPr>
        <p:spPr>
          <a:xfrm>
            <a:off x="107504" y="2758174"/>
            <a:ext cx="3744416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endParaRPr lang="en-ID" sz="1200" dirty="0"/>
          </a:p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Jawab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tegas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b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D84A61-FA7A-2A1A-208C-E994F8B1B7D4}"/>
              </a:ext>
            </a:extLst>
          </p:cNvPr>
          <p:cNvSpPr/>
          <p:nvPr/>
        </p:nvSpPr>
        <p:spPr>
          <a:xfrm>
            <a:off x="4170618" y="2758174"/>
            <a:ext cx="4376801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Mengamankan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Pajak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kontributor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Pembangunan Nasional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optimal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mendanai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dijalankan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F69B-01F6-5FE5-8B6E-9CB996E01351}"/>
              </a:ext>
            </a:extLst>
          </p:cNvPr>
          <p:cNvCxnSpPr/>
          <p:nvPr/>
        </p:nvCxnSpPr>
        <p:spPr>
          <a:xfrm flipH="1">
            <a:off x="2019367" y="1750373"/>
            <a:ext cx="2159139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D7F4D3-ECFD-8742-15DA-EBCFBD9374FE}"/>
              </a:ext>
            </a:extLst>
          </p:cNvPr>
          <p:cNvCxnSpPr>
            <a:cxnSpLocks/>
          </p:cNvCxnSpPr>
          <p:nvPr/>
        </p:nvCxnSpPr>
        <p:spPr>
          <a:xfrm>
            <a:off x="4209819" y="1750373"/>
            <a:ext cx="2306397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HUKUM PENEGAKAN HUKUM PAJAK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AB0F1-E3A2-5F4F-4D7F-7B31334FB08C}"/>
              </a:ext>
            </a:extLst>
          </p:cNvPr>
          <p:cNvSpPr/>
          <p:nvPr/>
        </p:nvSpPr>
        <p:spPr>
          <a:xfrm>
            <a:off x="107504" y="1484784"/>
            <a:ext cx="8424936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dikenakan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perorangan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(resident dan non-resident).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(PT, CV,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dsb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12B7F-AFC7-1FA6-0A5B-9F0A112A95D4}"/>
              </a:ext>
            </a:extLst>
          </p:cNvPr>
          <p:cNvSpPr/>
          <p:nvPr/>
        </p:nvSpPr>
        <p:spPr>
          <a:xfrm>
            <a:off x="107504" y="4077072"/>
            <a:ext cx="9031725" cy="216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(UU PPN): 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PPN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pengenaan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negeri,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ditanggung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dan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PPnBM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sebagaimana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 (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Harmonisasi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Kena Pajak (BKP).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Kena Pajak (JKP).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BKP.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2BD1A7A-2919-C015-9F24-90C5325726CF}"/>
              </a:ext>
            </a:extLst>
          </p:cNvPr>
          <p:cNvSpPr/>
          <p:nvPr/>
        </p:nvSpPr>
        <p:spPr>
          <a:xfrm>
            <a:off x="6840252" y="3001517"/>
            <a:ext cx="1224136" cy="11430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r>
              <a:rPr lang="en-US" dirty="0" err="1">
                <a:latin typeface="Cambria" panose="02040503050406030204" pitchFamily="18" charset="0"/>
              </a:rPr>
              <a:t>Sanksi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Perpajakan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24FD4A-D97D-515C-7651-3567B1A2E4A6}"/>
              </a:ext>
            </a:extLst>
          </p:cNvPr>
          <p:cNvSpPr/>
          <p:nvPr/>
        </p:nvSpPr>
        <p:spPr>
          <a:xfrm>
            <a:off x="251520" y="1056443"/>
            <a:ext cx="8435280" cy="26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KUP)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NPWP.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665B96-6B90-CA68-4778-2722EEABB890}"/>
              </a:ext>
            </a:extLst>
          </p:cNvPr>
          <p:cNvSpPr/>
          <p:nvPr/>
        </p:nvSpPr>
        <p:spPr>
          <a:xfrm>
            <a:off x="251520" y="4725144"/>
            <a:ext cx="8456490" cy="129614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DJP.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F0782A2-6713-9E3D-19A8-216DBCFADE98}"/>
              </a:ext>
            </a:extLst>
          </p:cNvPr>
          <p:cNvSpPr/>
          <p:nvPr/>
        </p:nvSpPr>
        <p:spPr>
          <a:xfrm>
            <a:off x="5292080" y="3731397"/>
            <a:ext cx="1224136" cy="11808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02A8E51-95AA-1498-9C31-0701D8D01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328592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055A9F-17A6-CB76-A56D-46171F378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27105"/>
              </p:ext>
            </p:extLst>
          </p:nvPr>
        </p:nvGraphicFramePr>
        <p:xfrm>
          <a:off x="457200" y="2024844"/>
          <a:ext cx="8229600" cy="3137664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435972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471922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97053622"/>
                    </a:ext>
                  </a:extLst>
                </a:gridCol>
              </a:tblGrid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Kriteria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Pelanggaran Administrasi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Pelanggaran Pidana Pajak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3227161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Sifat Pelanggaran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Kelalaian atau kesalahan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Kesengajaan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1689132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Jenis Sanksi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Denda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administratif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Penjara dan denda berat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6332723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Tujuan Pelaku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Tidak disengaja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Menghindari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pajak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secara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ilegal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7944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2653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B7425A-77FA-705C-2148-78B2DA6A5027}"/>
              </a:ext>
            </a:extLst>
          </p:cNvPr>
          <p:cNvSpPr/>
          <p:nvPr/>
        </p:nvSpPr>
        <p:spPr>
          <a:xfrm>
            <a:off x="1043608" y="188640"/>
            <a:ext cx="7560840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DALAM HUKUM PAJAK 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9F45E53-37A9-B5AB-C1E6-D9638E336906}"/>
              </a:ext>
            </a:extLst>
          </p:cNvPr>
          <p:cNvSpPr/>
          <p:nvPr/>
        </p:nvSpPr>
        <p:spPr>
          <a:xfrm>
            <a:off x="6577668" y="448233"/>
            <a:ext cx="504056" cy="79208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37C46-DFB4-8B80-A777-141FE29DBE64}"/>
              </a:ext>
            </a:extLst>
          </p:cNvPr>
          <p:cNvSpPr/>
          <p:nvPr/>
        </p:nvSpPr>
        <p:spPr>
          <a:xfrm>
            <a:off x="863588" y="1303980"/>
            <a:ext cx="7416824" cy="4279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ADMINISTRASI, SANKSI PIDANA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3EB45-7DDE-3F21-99D6-385824B3C620}"/>
              </a:ext>
            </a:extLst>
          </p:cNvPr>
          <p:cNvSpPr/>
          <p:nvPr/>
        </p:nvSpPr>
        <p:spPr>
          <a:xfrm>
            <a:off x="128616" y="2640222"/>
            <a:ext cx="2455333" cy="83524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JENIS </a:t>
            </a:r>
            <a:r>
              <a:rPr lang="en-US" dirty="0" err="1"/>
              <a:t>JENIS</a:t>
            </a:r>
            <a:r>
              <a:rPr lang="en-US" dirty="0"/>
              <a:t> SANKSI 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491177B-37B2-663D-6798-992F1D8EAB89}"/>
              </a:ext>
            </a:extLst>
          </p:cNvPr>
          <p:cNvCxnSpPr/>
          <p:nvPr/>
        </p:nvCxnSpPr>
        <p:spPr>
          <a:xfrm flipV="1">
            <a:off x="2641870" y="2413731"/>
            <a:ext cx="144016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B1D8DF-E213-6A7A-61D6-58067ABF59C5}"/>
              </a:ext>
            </a:extLst>
          </p:cNvPr>
          <p:cNvCxnSpPr>
            <a:cxnSpLocks/>
          </p:cNvCxnSpPr>
          <p:nvPr/>
        </p:nvCxnSpPr>
        <p:spPr>
          <a:xfrm>
            <a:off x="2641870" y="3221373"/>
            <a:ext cx="1066034" cy="106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C997C90-2F4B-2583-3170-C65750DBB509}"/>
              </a:ext>
            </a:extLst>
          </p:cNvPr>
          <p:cNvSpPr/>
          <p:nvPr/>
        </p:nvSpPr>
        <p:spPr>
          <a:xfrm>
            <a:off x="4139951" y="1943288"/>
            <a:ext cx="4875433" cy="222911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bervariasi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Rp100.000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2% per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terutang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50%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DC0AA8-71B7-6250-5A85-F6FE34E4993C}"/>
              </a:ext>
            </a:extLst>
          </p:cNvPr>
          <p:cNvSpPr/>
          <p:nvPr/>
        </p:nvSpPr>
        <p:spPr>
          <a:xfrm>
            <a:off x="3851920" y="4196035"/>
            <a:ext cx="5160125" cy="23293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Dijatuhkan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2-4 kali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negara.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583C655-5912-A0AF-837B-B2E13B2DC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856984" cy="5472608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Pajak </a:t>
            </a:r>
            <a:r>
              <a:rPr lang="en-US" dirty="0" err="1">
                <a:solidFill>
                  <a:schemeClr val="tx1"/>
                </a:solidFill>
              </a:rPr>
              <a:t>dikenakan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ability to pay).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depan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asas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nondiskriminasi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Pajak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progresif</a:t>
            </a:r>
            <a:r>
              <a:rPr lang="en-US" dirty="0">
                <a:solidFill>
                  <a:schemeClr val="tx1"/>
                </a:solidFill>
              </a:rPr>
              <a:t>, di mana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berpenghasilan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9787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DC98F9-D9C7-5E7C-A18C-8E37958D4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892480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Hukum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ambigu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dipahami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penghitungan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3.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Syarat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Ekonomi (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Efisien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pemungutan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pajaknya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menyebabkan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produktivitas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signifikan</a:t>
            </a:r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4.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Syarat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Administrasi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Kemudahan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Pelaksanaan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sederhana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mempermudah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menegakkan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499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1841" y="486526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Tantangan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Penegakan</a:t>
            </a:r>
            <a:r>
              <a:rPr lang="en-US" dirty="0">
                <a:latin typeface="Cambria" panose="02040503050406030204" pitchFamily="18" charset="0"/>
              </a:rPr>
              <a:t> Hukum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1841" y="1556792"/>
            <a:ext cx="8710243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b="0" i="0" dirty="0">
              <a:solidFill>
                <a:schemeClr val="tx1"/>
              </a:solidFill>
              <a:effectLst/>
              <a:latin typeface="ui-sans-serif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A3FF0-51FD-98CB-8D75-796C3D91678D}"/>
              </a:ext>
            </a:extLst>
          </p:cNvPr>
          <p:cNvSpPr txBox="1"/>
          <p:nvPr/>
        </p:nvSpPr>
        <p:spPr>
          <a:xfrm>
            <a:off x="0" y="1610243"/>
            <a:ext cx="8710242" cy="435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Kurangnya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Ketidakpercayaan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yang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925049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3888</TotalTime>
  <Words>1005</Words>
  <Application>Microsoft Macintosh PowerPoint</Application>
  <PresentationFormat>Tampilan Layar (4:3)</PresentationFormat>
  <Paragraphs>127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Courier New</vt:lpstr>
      <vt:lpstr>Poppins</vt:lpstr>
      <vt:lpstr>Symbol</vt:lpstr>
      <vt:lpstr>Times New Roman</vt:lpstr>
      <vt:lpstr>ui-sans-serif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507</cp:revision>
  <cp:lastPrinted>2017-08-29T02:54:51Z</cp:lastPrinted>
  <dcterms:created xsi:type="dcterms:W3CDTF">2010-04-18T12:06:30Z</dcterms:created>
  <dcterms:modified xsi:type="dcterms:W3CDTF">2025-01-12T11:12:49Z</dcterms:modified>
</cp:coreProperties>
</file>