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6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6FDFE0-5C22-4163-8C53-76C97B9F450E}" type="datetimeFigureOut">
              <a:rPr lang="id-ID" smtClean="0"/>
              <a:t>08/05/2020</a:t>
            </a:fld>
            <a:endParaRPr lang="id-ID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4357BCC-A216-4A74-95DB-F497CAFE3B0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6FDFE0-5C22-4163-8C53-76C97B9F450E}" type="datetimeFigureOut">
              <a:rPr lang="id-ID" smtClean="0"/>
              <a:t>08/05/2020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357BCC-A216-4A74-95DB-F497CAFE3B0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6FDFE0-5C22-4163-8C53-76C97B9F450E}" type="datetimeFigureOut">
              <a:rPr lang="id-ID" smtClean="0"/>
              <a:t>08/05/2020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357BCC-A216-4A74-95DB-F497CAFE3B0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6FDFE0-5C22-4163-8C53-76C97B9F450E}" type="datetimeFigureOut">
              <a:rPr lang="id-ID" smtClean="0"/>
              <a:t>08/05/2020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357BCC-A216-4A74-95DB-F497CAFE3B0B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6FDFE0-5C22-4163-8C53-76C97B9F450E}" type="datetimeFigureOut">
              <a:rPr lang="id-ID" smtClean="0"/>
              <a:t>08/05/2020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357BCC-A216-4A74-95DB-F497CAFE3B0B}" type="slidenum">
              <a:rPr lang="id-ID" smtClean="0"/>
              <a:t>‹#›</a:t>
            </a:fld>
            <a:endParaRPr lang="id-ID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6FDFE0-5C22-4163-8C53-76C97B9F450E}" type="datetimeFigureOut">
              <a:rPr lang="id-ID" smtClean="0"/>
              <a:t>08/05/2020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357BCC-A216-4A74-95DB-F497CAFE3B0B}" type="slidenum">
              <a:rPr lang="id-ID" smtClean="0"/>
              <a:t>‹#›</a:t>
            </a:fld>
            <a:endParaRPr lang="id-ID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6FDFE0-5C22-4163-8C53-76C97B9F450E}" type="datetimeFigureOut">
              <a:rPr lang="id-ID" smtClean="0"/>
              <a:t>08/05/2020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357BCC-A216-4A74-95DB-F497CAFE3B0B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6FDFE0-5C22-4163-8C53-76C97B9F450E}" type="datetimeFigureOut">
              <a:rPr lang="id-ID" smtClean="0"/>
              <a:t>08/05/2020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357BCC-A216-4A74-95DB-F497CAFE3B0B}" type="slidenum">
              <a:rPr lang="id-ID" smtClean="0"/>
              <a:t>‹#›</a:t>
            </a:fld>
            <a:endParaRPr lang="id-ID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26FDFE0-5C22-4163-8C53-76C97B9F450E}" type="datetimeFigureOut">
              <a:rPr lang="id-ID" smtClean="0"/>
              <a:t>08/05/2020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357BCC-A216-4A74-95DB-F497CAFE3B0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26FDFE0-5C22-4163-8C53-76C97B9F450E}" type="datetimeFigureOut">
              <a:rPr lang="id-ID" smtClean="0"/>
              <a:t>08/05/2020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4357BCC-A216-4A74-95DB-F497CAFE3B0B}" type="slidenum">
              <a:rPr lang="id-ID" smtClean="0"/>
              <a:t>‹#›</a:t>
            </a:fld>
            <a:endParaRPr lang="id-ID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6FDFE0-5C22-4163-8C53-76C97B9F450E}" type="datetimeFigureOut">
              <a:rPr lang="id-ID" smtClean="0"/>
              <a:t>08/05/2020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4357BCC-A216-4A74-95DB-F497CAFE3B0B}" type="slidenum">
              <a:rPr lang="id-ID" smtClean="0"/>
              <a:t>‹#›</a:t>
            </a:fld>
            <a:endParaRPr lang="id-ID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26FDFE0-5C22-4163-8C53-76C97B9F450E}" type="datetimeFigureOut">
              <a:rPr lang="id-ID" smtClean="0"/>
              <a:t>08/05/2020</a:t>
            </a:fld>
            <a:endParaRPr lang="id-ID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id-ID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4357BCC-A216-4A74-95DB-F497CAFE3B0B}" type="slidenum">
              <a:rPr lang="id-ID" smtClean="0"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id-ID" sz="3600" dirty="0" smtClean="0"/>
              <a:t> MANAJEMEN BISNIS DAN FUNGSI-FUNGSI MANAJEMEN (1)</a:t>
            </a:r>
            <a:endParaRPr lang="id-ID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b="1" dirty="0" smtClean="0">
                <a:solidFill>
                  <a:schemeClr val="accent1">
                    <a:lumMod val="50000"/>
                  </a:schemeClr>
                </a:solidFill>
              </a:rPr>
              <a:t>PERTEMUAN KE 7</a:t>
            </a:r>
            <a:endParaRPr lang="id-ID" b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495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d-ID" sz="2800" dirty="0" smtClean="0">
                <a:latin typeface="Calibri" panose="020F0502020204030204" pitchFamily="34" charset="0"/>
              </a:rPr>
              <a:t>Robbin &amp; Coulter(2014)menyebutkan bahwa fungsi manajemen adalah 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d-ID" sz="2800" dirty="0" smtClean="0">
                <a:latin typeface="Calibri" panose="020F0502020204030204" pitchFamily="34" charset="0"/>
              </a:rPr>
              <a:t>Perencanaan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d-ID" sz="2800" dirty="0" smtClean="0">
                <a:latin typeface="Calibri" panose="020F0502020204030204" pitchFamily="34" charset="0"/>
              </a:rPr>
              <a:t>Pengorganisasian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d-ID" sz="2800" dirty="0" smtClean="0">
                <a:latin typeface="Calibri" panose="020F0502020204030204" pitchFamily="34" charset="0"/>
              </a:rPr>
              <a:t>Kepemimpinan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id-ID" sz="2800" dirty="0" smtClean="0">
                <a:latin typeface="Calibri" panose="020F0502020204030204" pitchFamily="34" charset="0"/>
              </a:rPr>
              <a:t>Pengawasan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sz="2800" dirty="0">
                <a:latin typeface="Calibri" panose="020F0502020204030204" pitchFamily="34" charset="0"/>
              </a:rPr>
              <a:t>K</a:t>
            </a:r>
            <a:r>
              <a:rPr lang="id-ID" sz="2800" dirty="0" smtClean="0">
                <a:latin typeface="Calibri" panose="020F0502020204030204" pitchFamily="34" charset="0"/>
              </a:rPr>
              <a:t>oontz &amp; Weihrich(1993)berpendapat bahwa fungsi manajemen dapat dikelompokkan dalam 5(lima)fungsi , yi planning, organizing, staffing,leading dn </a:t>
            </a:r>
            <a:r>
              <a:rPr lang="id-ID" sz="2800" dirty="0" smtClean="0">
                <a:latin typeface="Calibri" panose="020F0502020204030204" pitchFamily="34" charset="0"/>
              </a:rPr>
              <a:t>controlling</a:t>
            </a:r>
            <a:endParaRPr lang="id-ID" sz="2800" dirty="0" smtClean="0">
              <a:latin typeface="Calibri" panose="020F0502020204030204" pitchFamily="34" charset="0"/>
            </a:endParaRPr>
          </a:p>
          <a:p>
            <a:pPr marL="109728" indent="0">
              <a:buNone/>
            </a:pPr>
            <a:endParaRPr lang="id-ID" sz="2800" dirty="0" smtClean="0">
              <a:latin typeface="Calibri" panose="020F0502020204030204" pitchFamily="34" charset="0"/>
            </a:endParaRPr>
          </a:p>
          <a:p>
            <a:pPr marL="68580" indent="0">
              <a:buNone/>
            </a:pPr>
            <a:endParaRPr lang="id-ID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3200" dirty="0" smtClean="0"/>
              <a:t>FUNGSI MANAJEMEN</a:t>
            </a:r>
            <a:endParaRPr lang="id-ID" sz="3200" dirty="0"/>
          </a:p>
        </p:txBody>
      </p:sp>
    </p:spTree>
    <p:extLst>
      <p:ext uri="{BB962C8B-B14F-4D97-AF65-F5344CB8AC3E}">
        <p14:creationId xmlns:p14="http://schemas.microsoft.com/office/powerpoint/2010/main" val="16454699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328592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id-ID" sz="2400" dirty="0" smtClean="0">
                <a:latin typeface="Calibri" panose="020F0502020204030204" pitchFamily="34" charset="0"/>
              </a:rPr>
              <a:t>.</a:t>
            </a:r>
            <a:endParaRPr lang="id-ID" sz="2400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id-ID" sz="2800" dirty="0" smtClean="0"/>
              <a:t>PERANAN MANAJERIAL</a:t>
            </a:r>
            <a:endParaRPr lang="id-ID" sz="2800" dirty="0"/>
          </a:p>
        </p:txBody>
      </p:sp>
      <p:sp>
        <p:nvSpPr>
          <p:cNvPr id="4" name="Rectangle 3"/>
          <p:cNvSpPr/>
          <p:nvPr/>
        </p:nvSpPr>
        <p:spPr>
          <a:xfrm>
            <a:off x="971600" y="1988840"/>
            <a:ext cx="1944216" cy="158417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tx1"/>
                </a:solidFill>
              </a:rPr>
              <a:t>Formal  Authority and</a:t>
            </a:r>
          </a:p>
          <a:p>
            <a:pPr algn="ctr"/>
            <a:r>
              <a:rPr lang="id-ID" sz="1600" dirty="0" smtClean="0">
                <a:solidFill>
                  <a:schemeClr val="tx1"/>
                </a:solidFill>
                <a:latin typeface="Calibri" panose="020F0502020204030204" pitchFamily="34" charset="0"/>
              </a:rPr>
              <a:t>Status</a:t>
            </a:r>
            <a:endParaRPr lang="id-ID" sz="16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algn="ctr"/>
            <a:endParaRPr lang="id-ID" dirty="0"/>
          </a:p>
        </p:txBody>
      </p:sp>
      <p:sp>
        <p:nvSpPr>
          <p:cNvPr id="5" name="Rectangle 4"/>
          <p:cNvSpPr/>
          <p:nvPr/>
        </p:nvSpPr>
        <p:spPr>
          <a:xfrm>
            <a:off x="971600" y="4005064"/>
            <a:ext cx="1944216" cy="165618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tx1"/>
                </a:solidFill>
              </a:rPr>
              <a:t>Interpersonal Roles :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id-ID" dirty="0" smtClean="0">
                <a:solidFill>
                  <a:schemeClr val="tx1"/>
                </a:solidFill>
              </a:rPr>
              <a:t>Figurehead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id-ID" dirty="0" smtClean="0">
                <a:solidFill>
                  <a:schemeClr val="tx1"/>
                </a:solidFill>
              </a:rPr>
              <a:t>Leader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id-ID" dirty="0" smtClean="0">
                <a:solidFill>
                  <a:schemeClr val="tx1"/>
                </a:solidFill>
              </a:rPr>
              <a:t>Liasion</a:t>
            </a:r>
            <a:endParaRPr lang="id-ID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39448" y="4005064"/>
            <a:ext cx="2040664" cy="1656184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 smtClean="0">
                <a:solidFill>
                  <a:schemeClr val="tx1"/>
                </a:solidFill>
              </a:rPr>
              <a:t>Informational Roles ::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id-ID" dirty="0" smtClean="0">
                <a:solidFill>
                  <a:schemeClr val="tx1"/>
                </a:solidFill>
              </a:rPr>
              <a:t>Monitor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id-ID" dirty="0" smtClean="0">
                <a:solidFill>
                  <a:schemeClr val="tx1"/>
                </a:solidFill>
              </a:rPr>
              <a:t>Disseminator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id-ID" dirty="0" smtClean="0">
                <a:solidFill>
                  <a:schemeClr val="tx1"/>
                </a:solidFill>
              </a:rPr>
              <a:t>Spokesman</a:t>
            </a:r>
          </a:p>
          <a:p>
            <a:pPr algn="ctr"/>
            <a:endParaRPr lang="id-ID" dirty="0"/>
          </a:p>
        </p:txBody>
      </p:sp>
      <p:sp>
        <p:nvSpPr>
          <p:cNvPr id="7" name="Rectangle 6"/>
          <p:cNvSpPr/>
          <p:nvPr/>
        </p:nvSpPr>
        <p:spPr>
          <a:xfrm>
            <a:off x="6156176" y="3789040"/>
            <a:ext cx="2664296" cy="1872208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 smtClean="0">
                <a:solidFill>
                  <a:schemeClr val="tx1"/>
                </a:solidFill>
              </a:rPr>
              <a:t>Decisional Roles</a:t>
            </a:r>
            <a:r>
              <a:rPr lang="id-ID" dirty="0" smtClean="0"/>
              <a:t>:</a:t>
            </a:r>
          </a:p>
          <a:p>
            <a:pPr algn="ctr"/>
            <a:r>
              <a:rPr lang="id-ID" b="1" dirty="0" smtClean="0">
                <a:solidFill>
                  <a:schemeClr val="tx1"/>
                </a:solidFill>
              </a:rPr>
              <a:t>Enterpreneur</a:t>
            </a:r>
          </a:p>
          <a:p>
            <a:pPr algn="ctr"/>
            <a:r>
              <a:rPr lang="id-ID" b="1" dirty="0" smtClean="0">
                <a:solidFill>
                  <a:schemeClr val="tx1"/>
                </a:solidFill>
              </a:rPr>
              <a:t>Disturbancen Handler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id-ID" b="1" dirty="0" smtClean="0">
                <a:solidFill>
                  <a:schemeClr val="tx1"/>
                </a:solidFill>
              </a:rPr>
              <a:t>Resource Allocator</a:t>
            </a:r>
          </a:p>
          <a:p>
            <a:pPr marL="285750" indent="-285750" algn="ctr">
              <a:buFont typeface="Wingdings" panose="05000000000000000000" pitchFamily="2" charset="2"/>
              <a:buChar char="§"/>
            </a:pPr>
            <a:r>
              <a:rPr lang="id-ID" b="1" dirty="0" smtClean="0">
                <a:solidFill>
                  <a:schemeClr val="tx1"/>
                </a:solidFill>
              </a:rPr>
              <a:t>Negotiator</a:t>
            </a:r>
          </a:p>
          <a:p>
            <a:pPr algn="ctr"/>
            <a:endParaRPr lang="id-ID" dirty="0" smtClean="0"/>
          </a:p>
          <a:p>
            <a:pPr algn="ctr"/>
            <a:endParaRPr lang="id-ID" dirty="0"/>
          </a:p>
        </p:txBody>
      </p:sp>
      <p:cxnSp>
        <p:nvCxnSpPr>
          <p:cNvPr id="9" name="Straight Arrow Connector 8"/>
          <p:cNvCxnSpPr>
            <a:stCxn id="4" idx="2"/>
            <a:endCxn id="5" idx="0"/>
          </p:cNvCxnSpPr>
          <p:nvPr/>
        </p:nvCxnSpPr>
        <p:spPr>
          <a:xfrm>
            <a:off x="1943708" y="3573016"/>
            <a:ext cx="0" cy="432048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5" idx="3"/>
            <a:endCxn id="6" idx="1"/>
          </p:cNvCxnSpPr>
          <p:nvPr/>
        </p:nvCxnSpPr>
        <p:spPr>
          <a:xfrm>
            <a:off x="2915816" y="4833156"/>
            <a:ext cx="623632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6" idx="3"/>
            <a:endCxn id="7" idx="1"/>
          </p:cNvCxnSpPr>
          <p:nvPr/>
        </p:nvCxnSpPr>
        <p:spPr>
          <a:xfrm flipV="1">
            <a:off x="5580112" y="4725144"/>
            <a:ext cx="576064" cy="1080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727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772817"/>
            <a:ext cx="8229600" cy="3528392"/>
          </a:xfrm>
        </p:spPr>
        <p:txBody>
          <a:bodyPr>
            <a:normAutofit fontScale="92500" lnSpcReduction="10000"/>
          </a:bodyPr>
          <a:lstStyle/>
          <a:p>
            <a:r>
              <a:rPr lang="id-ID" sz="2400" dirty="0" smtClean="0">
                <a:latin typeface="Calibri" panose="020F0502020204030204" pitchFamily="34" charset="0"/>
              </a:rPr>
              <a:t>Top Level Management (Manajemen tingkat Atas) bertanggung jawab secara keseluruhan dalam perusahaan</a:t>
            </a:r>
          </a:p>
          <a:p>
            <a:r>
              <a:rPr lang="id-ID" sz="2400" dirty="0" smtClean="0">
                <a:latin typeface="Calibri" panose="020F0502020204030204" pitchFamily="34" charset="0"/>
              </a:rPr>
              <a:t>Middle Level Management(Manajemen tingkat menengah),cenderung bekerja mengandalkan kemampuan manajerial dan hal teknis.</a:t>
            </a:r>
          </a:p>
          <a:p>
            <a:r>
              <a:rPr lang="id-ID" sz="2400" dirty="0" smtClean="0">
                <a:latin typeface="Calibri" panose="020F0502020204030204" pitchFamily="34" charset="0"/>
              </a:rPr>
              <a:t>First Level Management  (Manajemen tingkat pertama) bertugas memimpin dan mengawasi kinerja tenaga opersional</a:t>
            </a:r>
          </a:p>
          <a:p>
            <a:endParaRPr lang="id-ID" sz="2400" dirty="0">
              <a:latin typeface="Calibri" panose="020F0502020204030204" pitchFamily="34" charset="0"/>
            </a:endParaRPr>
          </a:p>
          <a:p>
            <a:pPr marL="109728" indent="0">
              <a:buNone/>
            </a:pPr>
            <a:r>
              <a:rPr lang="id-ID" sz="2400" dirty="0" smtClean="0">
                <a:latin typeface="Calibri" panose="020F0502020204030204" pitchFamily="34" charset="0"/>
              </a:rPr>
              <a:t>Tingkatan Manajerial ini yang membedakan wewenang dan beban pekerjaan yang harus ditanggung oleh  masing-masing tingkatan</a:t>
            </a:r>
            <a:endParaRPr lang="id-ID" sz="2400" dirty="0">
              <a:latin typeface="Calibri" panose="020F0502020204030204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971600" y="764704"/>
            <a:ext cx="6768752" cy="1152128"/>
          </a:xfrm>
        </p:spPr>
        <p:txBody>
          <a:bodyPr>
            <a:normAutofit/>
          </a:bodyPr>
          <a:lstStyle/>
          <a:p>
            <a:r>
              <a:rPr lang="id-ID" sz="2800" dirty="0" smtClean="0">
                <a:latin typeface="Calibri" panose="020F0502020204030204" pitchFamily="34" charset="0"/>
              </a:rPr>
              <a:t>                TINGKATAN MANAJERIAL</a:t>
            </a:r>
            <a:endParaRPr lang="id-ID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5855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2955783"/>
          </a:xfrm>
        </p:spPr>
        <p:txBody>
          <a:bodyPr>
            <a:normAutofit lnSpcReduction="10000"/>
          </a:bodyPr>
          <a:lstStyle/>
          <a:p>
            <a:r>
              <a:rPr lang="id-ID" sz="2400" dirty="0" smtClean="0">
                <a:latin typeface="Calibri" panose="020F0502020204030204" pitchFamily="34" charset="0"/>
              </a:rPr>
              <a:t>1. Sumber Daya Manusia (Human Resource)</a:t>
            </a:r>
          </a:p>
          <a:p>
            <a:r>
              <a:rPr lang="id-ID" sz="2400" dirty="0" smtClean="0">
                <a:latin typeface="Calibri" panose="020F0502020204030204" pitchFamily="34" charset="0"/>
              </a:rPr>
              <a:t>2.Modal Keuangan (Capital)</a:t>
            </a:r>
          </a:p>
          <a:p>
            <a:r>
              <a:rPr lang="id-ID" sz="2400" dirty="0" smtClean="0">
                <a:latin typeface="Calibri" panose="020F0502020204030204" pitchFamily="34" charset="0"/>
              </a:rPr>
              <a:t>3.Bahan Baku Produksi (Materials)</a:t>
            </a:r>
          </a:p>
          <a:p>
            <a:r>
              <a:rPr lang="id-ID" sz="2400" dirty="0" smtClean="0">
                <a:latin typeface="Calibri" panose="020F0502020204030204" pitchFamily="34" charset="0"/>
              </a:rPr>
              <a:t>Mesin-Mesin dan Peralatan (Machineries and Equipment)</a:t>
            </a:r>
          </a:p>
          <a:p>
            <a:r>
              <a:rPr lang="id-ID" sz="2400" dirty="0" smtClean="0">
                <a:latin typeface="Calibri" panose="020F0502020204030204" pitchFamily="34" charset="0"/>
              </a:rPr>
              <a:t>Teknologi (Technologi)</a:t>
            </a:r>
          </a:p>
          <a:p>
            <a:r>
              <a:rPr lang="id-ID" sz="2400" dirty="0" smtClean="0">
                <a:latin typeface="Calibri" panose="020F0502020204030204" pitchFamily="34" charset="0"/>
              </a:rPr>
              <a:t>Pasar (Market)</a:t>
            </a:r>
          </a:p>
          <a:p>
            <a:r>
              <a:rPr lang="id-ID" sz="2400" dirty="0" smtClean="0">
                <a:latin typeface="Calibri" panose="020F0502020204030204" pitchFamily="34" charset="0"/>
              </a:rPr>
              <a:t>Manajemen (Management)</a:t>
            </a:r>
            <a:endParaRPr lang="id-ID" sz="2400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800" dirty="0" smtClean="0">
                <a:latin typeface="Calibri" panose="020F0502020204030204" pitchFamily="34" charset="0"/>
              </a:rPr>
              <a:t>                SUMBERDAYA ORGANISASI</a:t>
            </a:r>
            <a:endParaRPr lang="id-ID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770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d-ID" dirty="0" smtClean="0">
                <a:latin typeface="Calibri" panose="020F0502020204030204" pitchFamily="34" charset="0"/>
              </a:rPr>
              <a:t>Pengelolaan biasanya merujuk pada proses mengurus dan menangani sesuatu untuk </a:t>
            </a:r>
            <a:r>
              <a:rPr lang="id-ID" dirty="0" smtClean="0">
                <a:latin typeface="Calibri" panose="020F0502020204030204" pitchFamily="34" charset="0"/>
              </a:rPr>
              <a:t>mencapai </a:t>
            </a:r>
            <a:r>
              <a:rPr lang="id-ID" dirty="0" smtClean="0">
                <a:latin typeface="Calibri" panose="020F0502020204030204" pitchFamily="34" charset="0"/>
              </a:rPr>
              <a:t>tujuan tertentu.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dirty="0" smtClean="0">
                <a:latin typeface="Calibri" panose="020F0502020204030204" pitchFamily="34" charset="0"/>
              </a:rPr>
              <a:t>Terry(2009) mengemukakan bahwa,penelolaan sama dengan manajemen, sehingga pengelolaan dipahami sebagai suatu proses membeda-bedalan atas perencanaan, pengorganisasian, penggerakkkan dan pengawasan.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id-ID" dirty="0" smtClean="0">
                <a:latin typeface="Calibri" panose="020F0502020204030204" pitchFamily="34" charset="0"/>
              </a:rPr>
              <a:t>Amosudirjo (2005) mendefinisikan bahwa pengelolaan adalah pengendalian dan pemanfaatan semua faktor sumberdaya yang menurut suatu perencanaan diperlukan untuk menyelesaikan suatu tujuan tertentu</a:t>
            </a:r>
          </a:p>
          <a:p>
            <a:pPr marL="109728" indent="0">
              <a:buNone/>
            </a:pPr>
            <a:endParaRPr lang="id-ID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800" dirty="0" smtClean="0">
                <a:latin typeface="Calibri" panose="020F0502020204030204" pitchFamily="34" charset="0"/>
              </a:rPr>
              <a:t>TEORI </a:t>
            </a:r>
            <a:r>
              <a:rPr lang="id-ID" sz="2800" dirty="0" smtClean="0">
                <a:latin typeface="Calibri" panose="020F0502020204030204" pitchFamily="34" charset="0"/>
              </a:rPr>
              <a:t>PENGOLAHAN PERUSAHAAN</a:t>
            </a:r>
            <a:endParaRPr lang="id-ID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3314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d-ID" sz="2400" dirty="0" smtClean="0">
                <a:latin typeface="Calibri" panose="020F0502020204030204" pitchFamily="34" charset="0"/>
              </a:rPr>
              <a:t>Rencana Strategis,  yaitu memberikan rumusan kemana perusahan atau organisasi akan diarahkan untuk mencapai tujuan </a:t>
            </a:r>
          </a:p>
          <a:p>
            <a:r>
              <a:rPr lang="id-ID" sz="2400" dirty="0" smtClean="0">
                <a:latin typeface="Calibri" panose="020F0502020204030204" pitchFamily="34" charset="0"/>
              </a:rPr>
              <a:t>Rencana Taktis , yaitu rencana yang disusun oleh Level tengah. Rencana ini berlaku untuk masa jangka menengah, dan sasarannya adalah semester, kuartal dan bulanan </a:t>
            </a:r>
          </a:p>
          <a:p>
            <a:r>
              <a:rPr lang="id-ID" sz="2400" smtClean="0">
                <a:latin typeface="Calibri" panose="020F0502020204030204" pitchFamily="34" charset="0"/>
              </a:rPr>
              <a:t>Rencana </a:t>
            </a:r>
            <a:r>
              <a:rPr lang="id-ID" sz="2400" smtClean="0">
                <a:latin typeface="Calibri" panose="020F0502020204030204" pitchFamily="34" charset="0"/>
              </a:rPr>
              <a:t>Operasional </a:t>
            </a:r>
            <a:r>
              <a:rPr lang="id-ID" sz="2400" dirty="0" smtClean="0">
                <a:latin typeface="Calibri" panose="020F0502020204030204" pitchFamily="34" charset="0"/>
              </a:rPr>
              <a:t>,yaitu Rencana ini dibuat oleh manajemen level terbawah.  Berisi apa, siapa,kapan, berapa dimana dan bagaimana dengan detail dan spesifik</a:t>
            </a:r>
          </a:p>
          <a:p>
            <a:endParaRPr lang="id-ID" sz="2400" dirty="0" smtClean="0">
              <a:latin typeface="Calibri" panose="020F0502020204030204" pitchFamily="34" charset="0"/>
            </a:endParaRPr>
          </a:p>
          <a:p>
            <a:endParaRPr lang="id-ID" sz="2400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sz="2800" dirty="0" smtClean="0">
                <a:latin typeface="Calibri" panose="020F0502020204030204" pitchFamily="34" charset="0"/>
              </a:rPr>
              <a:t>HIERAKHI PERENCANAAN</a:t>
            </a:r>
            <a:endParaRPr lang="id-ID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64234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76873"/>
            <a:ext cx="8229600" cy="288032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id-ID" sz="2400" dirty="0" smtClean="0">
                <a:latin typeface="Calibri" panose="020F0502020204030204" pitchFamily="34" charset="0"/>
              </a:rPr>
              <a:t>   Tingkatan Perencanaan  adalah sebagai berikut :</a:t>
            </a:r>
          </a:p>
          <a:p>
            <a:r>
              <a:rPr lang="id-ID" sz="2400" dirty="0" smtClean="0">
                <a:latin typeface="Calibri" panose="020F0502020204030204" pitchFamily="34" charset="0"/>
              </a:rPr>
              <a:t>Perencanaan Tingkat Korporat (</a:t>
            </a:r>
            <a:r>
              <a:rPr lang="id-ID" sz="2400" i="1" dirty="0" smtClean="0">
                <a:latin typeface="Calibri" panose="020F0502020204030204" pitchFamily="34" charset="0"/>
              </a:rPr>
              <a:t>Corporate Level</a:t>
            </a:r>
            <a:r>
              <a:rPr lang="id-ID" sz="2400" dirty="0" smtClean="0">
                <a:latin typeface="Calibri" panose="020F0502020204030204" pitchFamily="34" charset="0"/>
              </a:rPr>
              <a:t>)</a:t>
            </a:r>
          </a:p>
          <a:p>
            <a:r>
              <a:rPr lang="id-ID" sz="2400" dirty="0" smtClean="0">
                <a:latin typeface="Calibri" panose="020F0502020204030204" pitchFamily="34" charset="0"/>
              </a:rPr>
              <a:t>Perencanaa Tingkat  divisi (</a:t>
            </a:r>
            <a:r>
              <a:rPr lang="id-ID" sz="2400" i="1" dirty="0" smtClean="0">
                <a:latin typeface="Calibri" panose="020F0502020204030204" pitchFamily="34" charset="0"/>
              </a:rPr>
              <a:t>Division Level</a:t>
            </a:r>
            <a:r>
              <a:rPr lang="id-ID" sz="2400" dirty="0" smtClean="0">
                <a:latin typeface="Calibri" panose="020F0502020204030204" pitchFamily="34" charset="0"/>
              </a:rPr>
              <a:t>)</a:t>
            </a:r>
          </a:p>
          <a:p>
            <a:r>
              <a:rPr lang="id-ID" sz="2400" dirty="0" smtClean="0">
                <a:latin typeface="Calibri" panose="020F0502020204030204" pitchFamily="34" charset="0"/>
              </a:rPr>
              <a:t>Perencanaan Tingkat Fungsional /Departemen (</a:t>
            </a:r>
            <a:r>
              <a:rPr lang="id-ID" sz="2400" i="1" dirty="0" smtClean="0">
                <a:latin typeface="Calibri" panose="020F0502020204030204" pitchFamily="34" charset="0"/>
              </a:rPr>
              <a:t>Functional/Departemen Level )</a:t>
            </a:r>
            <a:endParaRPr lang="id-ID" sz="2400" i="1" dirty="0">
              <a:latin typeface="Calibri" panose="020F050202020403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r>
              <a:rPr lang="id-ID" sz="2800" dirty="0" smtClean="0">
                <a:latin typeface="Calibri" panose="020F0502020204030204" pitchFamily="34" charset="0"/>
              </a:rPr>
              <a:t>                     TINGKATAN PERENCANAAN</a:t>
            </a:r>
            <a:endParaRPr lang="id-ID" sz="2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74739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191</TotalTime>
  <Words>345</Words>
  <Application>Microsoft Office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 MANAJEMEN BISNIS DAN FUNGSI-FUNGSI MANAJEMEN (1)</vt:lpstr>
      <vt:lpstr>FUNGSI MANAJEMEN</vt:lpstr>
      <vt:lpstr>PERANAN MANAJERIAL</vt:lpstr>
      <vt:lpstr>                TINGKATAN MANAJERIAL</vt:lpstr>
      <vt:lpstr>                SUMBERDAYA ORGANISASI</vt:lpstr>
      <vt:lpstr>TEORI PENGOLAHAN PERUSAHAAN</vt:lpstr>
      <vt:lpstr>HIERAKHI PERENCANAAN</vt:lpstr>
      <vt:lpstr>                     TINGKATAN PERENCANAAN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MANAJEMEN BISNIS DAN FUNGSI-FUNGSI MANAJEMEN</dc:title>
  <dc:creator>Bunda Mieke</dc:creator>
  <cp:lastModifiedBy>Bunda Mieke</cp:lastModifiedBy>
  <cp:revision>19</cp:revision>
  <dcterms:created xsi:type="dcterms:W3CDTF">2020-04-26T14:55:54Z</dcterms:created>
  <dcterms:modified xsi:type="dcterms:W3CDTF">2020-05-08T06:52:44Z</dcterms:modified>
</cp:coreProperties>
</file>