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6FDFE0-5C22-4163-8C53-76C97B9F450E}" type="datetimeFigureOut">
              <a:rPr lang="id-ID" smtClean="0"/>
              <a:t>08/05/2020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4357BCC-A216-4A74-95DB-F497CAFE3B0B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 MANAJEMEN BISNIS DAN FUNGSI-FUNGSI MANAJEMEN (1)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accent1">
                    <a:lumMod val="50000"/>
                  </a:schemeClr>
                </a:solidFill>
              </a:rPr>
              <a:t>PERTEMUAN KE 7</a:t>
            </a:r>
            <a:endParaRPr lang="id-ID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49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Robbin &amp; Coulter(2014)menyebutkan bahwa fungsi manajemen adalah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d-ID" sz="2800" dirty="0" smtClean="0">
                <a:latin typeface="Calibri" panose="020F0502020204030204" pitchFamily="34" charset="0"/>
              </a:rPr>
              <a:t>Perencanaan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d-ID" sz="2800" dirty="0" smtClean="0">
                <a:latin typeface="Calibri" panose="020F0502020204030204" pitchFamily="34" charset="0"/>
              </a:rPr>
              <a:t>Pengorganisasian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d-ID" sz="2800" dirty="0" smtClean="0">
                <a:latin typeface="Calibri" panose="020F0502020204030204" pitchFamily="34" charset="0"/>
              </a:rPr>
              <a:t>Kepemimpinan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d-ID" sz="2800" dirty="0" smtClean="0">
                <a:latin typeface="Calibri" panose="020F0502020204030204" pitchFamily="34" charset="0"/>
              </a:rPr>
              <a:t>Pengawasan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dirty="0">
                <a:latin typeface="Calibri" panose="020F0502020204030204" pitchFamily="34" charset="0"/>
              </a:rPr>
              <a:t>K</a:t>
            </a:r>
            <a:r>
              <a:rPr lang="id-ID" sz="2800" dirty="0" smtClean="0">
                <a:latin typeface="Calibri" panose="020F0502020204030204" pitchFamily="34" charset="0"/>
              </a:rPr>
              <a:t>oontz &amp; Weihrich(1993)berpendapat bahwa fungsi manajemen dapat dikelompokkan dalam 5(lima)fungsi , yi planning, organizing, staffing,leading dn </a:t>
            </a:r>
            <a:r>
              <a:rPr lang="id-ID" sz="2800" dirty="0" smtClean="0">
                <a:latin typeface="Calibri" panose="020F0502020204030204" pitchFamily="34" charset="0"/>
              </a:rPr>
              <a:t>controlling</a:t>
            </a:r>
            <a:endParaRPr lang="id-ID" sz="2800" dirty="0" smtClean="0">
              <a:latin typeface="Calibri" panose="020F0502020204030204" pitchFamily="34" charset="0"/>
            </a:endParaRPr>
          </a:p>
          <a:p>
            <a:pPr marL="109728" indent="0">
              <a:buNone/>
            </a:pPr>
            <a:endParaRPr lang="id-ID" sz="2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FUNGSI MANAJEMEN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64546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32859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id-ID" sz="2400" dirty="0" smtClean="0">
                <a:latin typeface="Calibri" panose="020F0502020204030204" pitchFamily="34" charset="0"/>
              </a:rPr>
              <a:t>.</a:t>
            </a:r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id-ID" sz="2800" dirty="0" smtClean="0"/>
              <a:t>PERANAN MANAJERIAL</a:t>
            </a:r>
            <a:endParaRPr lang="id-ID" sz="2800" dirty="0"/>
          </a:p>
        </p:txBody>
      </p:sp>
      <p:sp>
        <p:nvSpPr>
          <p:cNvPr id="4" name="Rectangle 3"/>
          <p:cNvSpPr/>
          <p:nvPr/>
        </p:nvSpPr>
        <p:spPr>
          <a:xfrm>
            <a:off x="971600" y="1988840"/>
            <a:ext cx="1944216" cy="15841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Formal  Authority and</a:t>
            </a:r>
          </a:p>
          <a:p>
            <a:pPr algn="ctr"/>
            <a:r>
              <a:rPr lang="id-ID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Status</a:t>
            </a:r>
            <a:endParaRPr lang="id-ID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971600" y="4005064"/>
            <a:ext cx="1944216" cy="16561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Interpersonal Roles :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Figurehead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Leader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Liasion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39448" y="4005064"/>
            <a:ext cx="2040664" cy="16561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Informational Roles ::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Monitor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Disseminator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dirty="0" smtClean="0">
                <a:solidFill>
                  <a:schemeClr val="tx1"/>
                </a:solidFill>
              </a:rPr>
              <a:t>Spokesman</a:t>
            </a:r>
          </a:p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6156176" y="3789040"/>
            <a:ext cx="2664296" cy="1872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Decisional Roles</a:t>
            </a:r>
            <a:r>
              <a:rPr lang="id-ID" dirty="0" smtClean="0"/>
              <a:t>: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Enterpreneur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Disturbancen Handler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b="1" dirty="0" smtClean="0">
                <a:solidFill>
                  <a:schemeClr val="tx1"/>
                </a:solidFill>
              </a:rPr>
              <a:t>Resource Allocator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d-ID" b="1" dirty="0" smtClean="0">
                <a:solidFill>
                  <a:schemeClr val="tx1"/>
                </a:solidFill>
              </a:rPr>
              <a:t>Negotiator</a:t>
            </a:r>
          </a:p>
          <a:p>
            <a:pPr algn="ctr"/>
            <a:endParaRPr lang="id-ID" dirty="0" smtClean="0"/>
          </a:p>
          <a:p>
            <a:pPr algn="ctr"/>
            <a:endParaRPr lang="id-ID" dirty="0"/>
          </a:p>
        </p:txBody>
      </p:sp>
      <p:cxnSp>
        <p:nvCxnSpPr>
          <p:cNvPr id="9" name="Straight Arrow Connector 8"/>
          <p:cNvCxnSpPr>
            <a:stCxn id="4" idx="2"/>
            <a:endCxn id="5" idx="0"/>
          </p:cNvCxnSpPr>
          <p:nvPr/>
        </p:nvCxnSpPr>
        <p:spPr>
          <a:xfrm>
            <a:off x="1943708" y="3573016"/>
            <a:ext cx="0" cy="43204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3"/>
            <a:endCxn id="6" idx="1"/>
          </p:cNvCxnSpPr>
          <p:nvPr/>
        </p:nvCxnSpPr>
        <p:spPr>
          <a:xfrm>
            <a:off x="2915816" y="4833156"/>
            <a:ext cx="6236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7" idx="1"/>
          </p:cNvCxnSpPr>
          <p:nvPr/>
        </p:nvCxnSpPr>
        <p:spPr>
          <a:xfrm flipV="1">
            <a:off x="5580112" y="4725144"/>
            <a:ext cx="576064" cy="1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727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3528392"/>
          </a:xfrm>
        </p:spPr>
        <p:txBody>
          <a:bodyPr>
            <a:normAutofit fontScale="92500" lnSpcReduction="10000"/>
          </a:bodyPr>
          <a:lstStyle/>
          <a:p>
            <a:r>
              <a:rPr lang="id-ID" sz="2400" dirty="0" smtClean="0">
                <a:latin typeface="Calibri" panose="020F0502020204030204" pitchFamily="34" charset="0"/>
              </a:rPr>
              <a:t>Top Level Management (Manajemen tingkat Atas) bertanggung jawab secara keseluruhan dalam perusahaan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Middle Level Management(Manajemen tingkat menengah),cenderung bekerja mengandalkan kemampuan manajerial dan hal teknis.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First Level Management  (Manajemen tingkat pertama) bertugas memimpin dan mengawasi kinerja tenaga opersional</a:t>
            </a:r>
          </a:p>
          <a:p>
            <a:endParaRPr lang="id-ID" sz="2400" dirty="0">
              <a:latin typeface="Calibri" panose="020F0502020204030204" pitchFamily="34" charset="0"/>
            </a:endParaRPr>
          </a:p>
          <a:p>
            <a:pPr marL="109728" indent="0">
              <a:buNone/>
            </a:pPr>
            <a:r>
              <a:rPr lang="id-ID" sz="2400" dirty="0" smtClean="0">
                <a:latin typeface="Calibri" panose="020F0502020204030204" pitchFamily="34" charset="0"/>
              </a:rPr>
              <a:t>Tingkatan Manajerial ini yang membedakan wewenang dan beban pekerjaan yang harus ditanggung oleh  masing-masing tingkatan</a:t>
            </a:r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764704"/>
            <a:ext cx="6768752" cy="1152128"/>
          </a:xfrm>
        </p:spPr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                TINGKATAN MANAJERIAL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55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2955783"/>
          </a:xfrm>
        </p:spPr>
        <p:txBody>
          <a:bodyPr>
            <a:normAutofit lnSpcReduction="10000"/>
          </a:bodyPr>
          <a:lstStyle/>
          <a:p>
            <a:r>
              <a:rPr lang="id-ID" sz="2400" dirty="0" smtClean="0">
                <a:latin typeface="Calibri" panose="020F0502020204030204" pitchFamily="34" charset="0"/>
              </a:rPr>
              <a:t>1. Sumber Daya Manusia (Human Resource)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2.Modal Keuangan (Capital)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3.Bahan Baku Produksi (Materials)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Mesin-Mesin dan Peralatan (Machineries and Equipment)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Teknologi (Technologi)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Pasar (Market)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Manajemen (Management)</a:t>
            </a:r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                SUMBERDAYA ORGANISASI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7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>
                <a:latin typeface="Calibri" panose="020F0502020204030204" pitchFamily="34" charset="0"/>
              </a:rPr>
              <a:t>Pengelolaan biasanya merujuk pada proses mengurus dan menangani sesuatu untuk </a:t>
            </a:r>
            <a:r>
              <a:rPr lang="id-ID" dirty="0" smtClean="0">
                <a:latin typeface="Calibri" panose="020F0502020204030204" pitchFamily="34" charset="0"/>
              </a:rPr>
              <a:t>mencapai </a:t>
            </a:r>
            <a:r>
              <a:rPr lang="id-ID" dirty="0" smtClean="0">
                <a:latin typeface="Calibri" panose="020F0502020204030204" pitchFamily="34" charset="0"/>
              </a:rPr>
              <a:t>tujuan tertentu.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dirty="0" smtClean="0">
                <a:latin typeface="Calibri" panose="020F0502020204030204" pitchFamily="34" charset="0"/>
              </a:rPr>
              <a:t>Terry(2009) mengemukakan bahwa,penelolaan sama dengan manajemen, sehingga pengelolaan dipahami sebagai suatu proses membeda-bedalan atas perencanaan, pengorganisasian, penggerakkkan dan pengawasan.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dirty="0" smtClean="0">
                <a:latin typeface="Calibri" panose="020F0502020204030204" pitchFamily="34" charset="0"/>
              </a:rPr>
              <a:t>Amosudirjo (2005) mendefinisikan bahwa pengelolaan adalah pengendalian dan pemanfaatan semua faktor sumberdaya yang menurut suatu perencanaan diperlukan untuk menyelesaikan suatu tujuan tertentu</a:t>
            </a:r>
          </a:p>
          <a:p>
            <a:pPr marL="109728" indent="0">
              <a:buNone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TEORI </a:t>
            </a:r>
            <a:r>
              <a:rPr lang="id-ID" sz="2800" dirty="0" smtClean="0">
                <a:latin typeface="Calibri" panose="020F0502020204030204" pitchFamily="34" charset="0"/>
              </a:rPr>
              <a:t>PENGOLAHAN PERUSAHAAN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14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>
                <a:latin typeface="Calibri" panose="020F0502020204030204" pitchFamily="34" charset="0"/>
              </a:rPr>
              <a:t>Rencana Strategis,  yaitu memberikan rumusan kemana perusahan atau organisasi akan diarahkan untuk mencapai tujuan 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Rencana Taktis , yaitu rencana yang disusun oleh Level tengah. Rencana ini berlaku untuk masa jangka menengah, dan sasarannya adalah semester, kuartal dan bulanan </a:t>
            </a:r>
          </a:p>
          <a:p>
            <a:r>
              <a:rPr lang="id-ID" sz="2400" smtClean="0">
                <a:latin typeface="Calibri" panose="020F0502020204030204" pitchFamily="34" charset="0"/>
              </a:rPr>
              <a:t>Rencana </a:t>
            </a:r>
            <a:r>
              <a:rPr lang="id-ID" sz="2400" smtClean="0">
                <a:latin typeface="Calibri" panose="020F0502020204030204" pitchFamily="34" charset="0"/>
              </a:rPr>
              <a:t>Operasional </a:t>
            </a:r>
            <a:r>
              <a:rPr lang="id-ID" sz="2400" dirty="0" smtClean="0">
                <a:latin typeface="Calibri" panose="020F0502020204030204" pitchFamily="34" charset="0"/>
              </a:rPr>
              <a:t>,yaitu Rencana ini dibuat oleh manajemen level terbawah.  Berisi apa, siapa,kapan, berapa dimana dan bagaimana dengan detail dan spesifik</a:t>
            </a:r>
          </a:p>
          <a:p>
            <a:endParaRPr lang="id-ID" sz="2400" dirty="0" smtClean="0">
              <a:latin typeface="Calibri" panose="020F0502020204030204" pitchFamily="34" charset="0"/>
            </a:endParaRPr>
          </a:p>
          <a:p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HIERAKHI PERENCANAAN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42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288032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id-ID" sz="2400" dirty="0" smtClean="0">
                <a:latin typeface="Calibri" panose="020F0502020204030204" pitchFamily="34" charset="0"/>
              </a:rPr>
              <a:t>   Tingkatan Perencanaan  adalah sebagai berikut :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Perencanaan Tingkat Korporat (</a:t>
            </a:r>
            <a:r>
              <a:rPr lang="id-ID" sz="2400" i="1" dirty="0" smtClean="0">
                <a:latin typeface="Calibri" panose="020F0502020204030204" pitchFamily="34" charset="0"/>
              </a:rPr>
              <a:t>Corporate Level</a:t>
            </a:r>
            <a:r>
              <a:rPr lang="id-ID" sz="2400" dirty="0" smtClean="0">
                <a:latin typeface="Calibri" panose="020F0502020204030204" pitchFamily="34" charset="0"/>
              </a:rPr>
              <a:t>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Perencanaa Tingkat  divisi (</a:t>
            </a:r>
            <a:r>
              <a:rPr lang="id-ID" sz="2400" i="1" dirty="0" smtClean="0">
                <a:latin typeface="Calibri" panose="020F0502020204030204" pitchFamily="34" charset="0"/>
              </a:rPr>
              <a:t>Division Level</a:t>
            </a:r>
            <a:r>
              <a:rPr lang="id-ID" sz="2400" dirty="0" smtClean="0">
                <a:latin typeface="Calibri" panose="020F0502020204030204" pitchFamily="34" charset="0"/>
              </a:rPr>
              <a:t>)</a:t>
            </a:r>
          </a:p>
          <a:p>
            <a:r>
              <a:rPr lang="id-ID" sz="2400" dirty="0" smtClean="0">
                <a:latin typeface="Calibri" panose="020F0502020204030204" pitchFamily="34" charset="0"/>
              </a:rPr>
              <a:t>Perencanaan Tingkat Fungsional /Departemen (</a:t>
            </a:r>
            <a:r>
              <a:rPr lang="id-ID" sz="2400" i="1" dirty="0" smtClean="0">
                <a:latin typeface="Calibri" panose="020F0502020204030204" pitchFamily="34" charset="0"/>
              </a:rPr>
              <a:t>Functional/Departemen Level )</a:t>
            </a:r>
            <a:endParaRPr lang="id-ID" sz="2400" i="1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                     TINGKATAN PERENCANAAN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73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191</TotalTime>
  <Words>345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 MANAJEMEN BISNIS DAN FUNGSI-FUNGSI MANAJEMEN (1)</vt:lpstr>
      <vt:lpstr>FUNGSI MANAJEMEN</vt:lpstr>
      <vt:lpstr>PERANAN MANAJERIAL</vt:lpstr>
      <vt:lpstr>                TINGKATAN MANAJERIAL</vt:lpstr>
      <vt:lpstr>                SUMBERDAYA ORGANISASI</vt:lpstr>
      <vt:lpstr>TEORI PENGOLAHAN PERUSAHAAN</vt:lpstr>
      <vt:lpstr>HIERAKHI PERENCANAAN</vt:lpstr>
      <vt:lpstr>                     TINGKATAN PERENCANAAN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BISNIS DAN FUNGSI-FUNGSI MANAJEMEN</dc:title>
  <dc:creator>Bunda Mieke</dc:creator>
  <cp:lastModifiedBy>Bunda Mieke</cp:lastModifiedBy>
  <cp:revision>19</cp:revision>
  <dcterms:created xsi:type="dcterms:W3CDTF">2020-04-26T14:55:54Z</dcterms:created>
  <dcterms:modified xsi:type="dcterms:W3CDTF">2020-05-08T06:52:44Z</dcterms:modified>
</cp:coreProperties>
</file>