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5" r:id="rId3"/>
    <p:sldId id="306" r:id="rId4"/>
    <p:sldId id="307" r:id="rId5"/>
    <p:sldId id="308" r:id="rId6"/>
    <p:sldId id="311" r:id="rId7"/>
    <p:sldId id="309" r:id="rId8"/>
    <p:sldId id="299" r:id="rId9"/>
    <p:sldId id="301" r:id="rId10"/>
    <p:sldId id="312" r:id="rId11"/>
    <p:sldId id="313" r:id="rId12"/>
    <p:sldId id="314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100" d="100"/>
          <a:sy n="100" d="100"/>
        </p:scale>
        <p:origin x="180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 KULIAH/PENGANTAR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CD27356-BC9D-4F1B-81C3-6478F1AE9B7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6512" y="444930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ASPEK HUKUM BISNIS DIGITAL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84176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Keabsahan Kontrak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Digital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Hak &amp; Kewajiban Penjual Barang/Jasa Secara Online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 Hukum Konsumen Barang/Jasa Secara Online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 Hukum Dalam Perjanjian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Alat Bukti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Sengketa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43670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ISU AKTUAL HUKUM BISNIS DIGITAL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84176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Pembentukan Undang-Undang Pasar Digital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Pembaharuan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Konsumen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Niaga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Penguatan Peran Komisi Pengawas Persain gan Usaha (KPPU) dalam Pengawasan Pasar Digital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Integrasi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Keahlian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Bisnis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92711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Perbedaan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Bisnis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Konvensional</a:t>
            </a:r>
            <a:r>
              <a:rPr lang="en-US" dirty="0">
                <a:latin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</a:rPr>
              <a:t>Bisnis</a:t>
            </a:r>
            <a:r>
              <a:rPr lang="en-US" dirty="0">
                <a:latin typeface="Cambria" panose="02040503050406030204" pitchFamily="18" charset="0"/>
              </a:rPr>
              <a:t> Digital</a:t>
            </a:r>
            <a:endParaRPr lang="id-ID" dirty="0"/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5407344E-1FE2-4765-A321-AC4CED001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205903"/>
              </p:ext>
            </p:extLst>
          </p:nvPr>
        </p:nvGraphicFramePr>
        <p:xfrm>
          <a:off x="827584" y="1916831"/>
          <a:ext cx="7560840" cy="3096347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780420">
                  <a:extLst>
                    <a:ext uri="{9D8B030D-6E8A-4147-A177-3AD203B41FA5}">
                      <a16:colId xmlns:a16="http://schemas.microsoft.com/office/drawing/2014/main" val="4111697342"/>
                    </a:ext>
                  </a:extLst>
                </a:gridCol>
                <a:gridCol w="3780420">
                  <a:extLst>
                    <a:ext uri="{9D8B030D-6E8A-4147-A177-3AD203B41FA5}">
                      <a16:colId xmlns:a16="http://schemas.microsoft.com/office/drawing/2014/main" val="2986770679"/>
                    </a:ext>
                  </a:extLst>
                </a:gridCol>
              </a:tblGrid>
              <a:tr h="47355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/>
                        <a:t>Bisnis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Konvesional</a:t>
                      </a:r>
                      <a:endParaRPr lang="en-ID" sz="20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/>
                        <a:t>Bisnis</a:t>
                      </a:r>
                      <a:r>
                        <a:rPr lang="en-US" sz="2000" b="1" dirty="0"/>
                        <a:t> Digital</a:t>
                      </a:r>
                      <a:endParaRPr lang="en-ID" sz="20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152600"/>
                  </a:ext>
                </a:extLst>
              </a:tr>
              <a:tr h="837835">
                <a:tc>
                  <a:txBody>
                    <a:bodyPr/>
                    <a:lstStyle/>
                    <a:p>
                      <a:r>
                        <a:rPr lang="en-ID" sz="2000" dirty="0" err="1"/>
                        <a:t>Interaksi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langsung</a:t>
                      </a:r>
                      <a:r>
                        <a:rPr lang="en-ID" sz="2000" dirty="0"/>
                        <a:t>/</a:t>
                      </a:r>
                      <a:r>
                        <a:rPr lang="en-ID" sz="2000" dirty="0" err="1"/>
                        <a:t>tatap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muka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dengan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calon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pembeli</a:t>
                      </a:r>
                      <a:endParaRPr lang="en-ID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2000" dirty="0" err="1"/>
                        <a:t>Pelayanan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tersebut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melalui</a:t>
                      </a:r>
                      <a:r>
                        <a:rPr lang="en-ID" sz="2000" dirty="0"/>
                        <a:t> media digital</a:t>
                      </a:r>
                      <a:endParaRPr lang="en-ID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318845"/>
                  </a:ext>
                </a:extLst>
              </a:tr>
              <a:tr h="473559">
                <a:tc>
                  <a:txBody>
                    <a:bodyPr/>
                    <a:lstStyle/>
                    <a:p>
                      <a:r>
                        <a:rPr lang="es-ES" sz="2000" dirty="0" err="1"/>
                        <a:t>Fokus</a:t>
                      </a:r>
                      <a:r>
                        <a:rPr lang="es-ES" sz="2000" dirty="0"/>
                        <a:t> pada target pasar </a:t>
                      </a:r>
                      <a:r>
                        <a:rPr lang="es-ES" sz="2000" dirty="0" err="1"/>
                        <a:t>lokal</a:t>
                      </a:r>
                      <a:endParaRPr lang="en-ID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Jangkauan</a:t>
                      </a:r>
                      <a:r>
                        <a:rPr lang="en-US" sz="2000" dirty="0"/>
                        <a:t> pasar </a:t>
                      </a:r>
                      <a:r>
                        <a:rPr lang="en-US" sz="2000" dirty="0" err="1"/>
                        <a:t>lebih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luas</a:t>
                      </a:r>
                      <a:endParaRPr lang="en-ID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21538"/>
                  </a:ext>
                </a:extLst>
              </a:tr>
              <a:tr h="473559">
                <a:tc>
                  <a:txBody>
                    <a:bodyPr/>
                    <a:lstStyle/>
                    <a:p>
                      <a:r>
                        <a:rPr lang="en-US" sz="2000" dirty="0" err="1"/>
                        <a:t>Promosi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scr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langsung</a:t>
                      </a:r>
                      <a:endParaRPr lang="en-ID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Promosi</a:t>
                      </a:r>
                      <a:r>
                        <a:rPr lang="en-US" sz="2000" dirty="0"/>
                        <a:t> via </a:t>
                      </a:r>
                      <a:r>
                        <a:rPr lang="en-US" sz="2000" dirty="0" err="1"/>
                        <a:t>medsos</a:t>
                      </a:r>
                      <a:endParaRPr lang="en-ID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694169"/>
                  </a:ext>
                </a:extLst>
              </a:tr>
              <a:tr h="837835">
                <a:tc>
                  <a:txBody>
                    <a:bodyPr/>
                    <a:lstStyle/>
                    <a:p>
                      <a:r>
                        <a:rPr lang="en-US" sz="2000" dirty="0"/>
                        <a:t>Minim </a:t>
                      </a:r>
                      <a:r>
                        <a:rPr lang="en-US" sz="2000" dirty="0" err="1"/>
                        <a:t>penggunaan</a:t>
                      </a:r>
                      <a:r>
                        <a:rPr lang="en-US" sz="2000" dirty="0"/>
                        <a:t> data digital</a:t>
                      </a:r>
                      <a:endParaRPr lang="en-ID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/>
                        <a:t>Keamanan informasi merupakan hal yang krusial</a:t>
                      </a:r>
                      <a:endParaRPr lang="en-ID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703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28634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TERIMA KASIH</a:t>
            </a:r>
          </a:p>
          <a:p>
            <a:r>
              <a:rPr lang="en-US" sz="4000" dirty="0">
                <a:solidFill>
                  <a:schemeClr val="tx1"/>
                </a:solidFill>
              </a:rPr>
              <a:t>“Jika Ada yang </a:t>
            </a:r>
            <a:r>
              <a:rPr lang="en-US" sz="4000" dirty="0" err="1">
                <a:solidFill>
                  <a:schemeClr val="tx1"/>
                </a:solidFill>
              </a:rPr>
              <a:t>Ingin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Bertanya</a:t>
            </a:r>
            <a:r>
              <a:rPr lang="en-US" sz="4000" dirty="0">
                <a:solidFill>
                  <a:schemeClr val="tx1"/>
                </a:solidFill>
              </a:rPr>
              <a:t> Saya Beri </a:t>
            </a:r>
            <a:r>
              <a:rPr lang="en-US" sz="4000" dirty="0" err="1">
                <a:solidFill>
                  <a:schemeClr val="tx1"/>
                </a:solidFill>
              </a:rPr>
              <a:t>Jawaban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en-US" sz="4000" dirty="0" err="1">
                <a:solidFill>
                  <a:schemeClr val="tx1"/>
                </a:solidFill>
              </a:rPr>
              <a:t>Bukan</a:t>
            </a:r>
            <a:r>
              <a:rPr lang="en-US" sz="4000" dirty="0">
                <a:solidFill>
                  <a:schemeClr val="tx1"/>
                </a:solidFill>
              </a:rPr>
              <a:t> Harapan”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 KULIAH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TEKNIS PENGAJARAN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paparan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dialogis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Review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dan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Pembahasan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Latihan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349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 KULIAH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TEKNIS PENILAIAN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5ED7039E-9542-4382-B2CB-C9020836D46D}"/>
              </a:ext>
            </a:extLst>
          </p:cNvPr>
          <p:cNvGraphicFramePr>
            <a:graphicFrameLocks noGrp="1"/>
          </p:cNvGraphicFramePr>
          <p:nvPr/>
        </p:nvGraphicFramePr>
        <p:xfrm>
          <a:off x="971600" y="2255630"/>
          <a:ext cx="6096000" cy="296672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6300343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51906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94003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Range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Nilai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Bobot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989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80-100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043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75-79,5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3,75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905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70-74,5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78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65-69,5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562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55-64,5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842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30—54,5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430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&lt;30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974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56010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C. KOMPONEN PENILAIAN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68337499-1D59-48E9-9CA7-A5AF6E0C9732}"/>
              </a:ext>
            </a:extLst>
          </p:cNvPr>
          <p:cNvGraphicFramePr>
            <a:graphicFrameLocks noGrp="1"/>
          </p:cNvGraphicFramePr>
          <p:nvPr/>
        </p:nvGraphicFramePr>
        <p:xfrm>
          <a:off x="899592" y="2204864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3491795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9083319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Komponen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Presentase</a:t>
                      </a:r>
                      <a:r>
                        <a:rPr lang="en-US" dirty="0"/>
                        <a:t> (%)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172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UTS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816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UAS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922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Tugas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8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Etika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11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Presensi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85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19400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 TERTIB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berhalangan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akdemik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/PLPP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maksimal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perkuliahan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berlangsung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kali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berturut-turut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merugikan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sendal/sendal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kampus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merokok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berpakaian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kampus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perkuliahan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kegaduhan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keributan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asusila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mencemarkan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institusi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0423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REFERENSI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68E659-5D1C-43BD-8948-847FE4D14D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59832" y="1579638"/>
            <a:ext cx="2952328" cy="416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1363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DESKRIPSI MATA KULIAH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6999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 kuliah Digital Business Law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Digital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regulasi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digital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Seiring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internet,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beroperasi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Oleh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era digital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semakin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legal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84437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POKOK BAHASAN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3528" y="1412776"/>
            <a:ext cx="83632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 algn="just">
              <a:buFont typeface="Wingdings" panose="05000000000000000000" pitchFamily="2" charset="2"/>
              <a:buChar char="q"/>
            </a:pPr>
            <a:r>
              <a:rPr lang="id-ID" sz="1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Keamanan dan privasi data:</a:t>
            </a:r>
            <a:r>
              <a:rPr lang="id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Bisnis harus memastikan bahwa data pelanggan yang diambil atau disimpan oleh bisnis dijaga keamanannya dan tidak disalahgunakan.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61950" indent="-361950" algn="just">
              <a:buFont typeface="Wingdings" panose="05000000000000000000" pitchFamily="2" charset="2"/>
              <a:buChar char="q"/>
            </a:pPr>
            <a:r>
              <a:rPr lang="id-ID" sz="1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 konsumen:</a:t>
            </a:r>
            <a:r>
              <a:rPr lang="id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Bisnis harus mematuhi peraturan dan regulasi terkait perlindungan konsumen, termasuk dalam hal pengembalian produk, hak konsumen untuk membatalkan pembelian, dan penggunaan data konsumen.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61950" indent="-361950" algn="just">
              <a:buFont typeface="Wingdings" panose="05000000000000000000" pitchFamily="2" charset="2"/>
              <a:buChar char="q"/>
            </a:pPr>
            <a:r>
              <a:rPr lang="id-ID" sz="1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 online:</a:t>
            </a:r>
            <a:r>
              <a:rPr lang="id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Bisnis harus memastikan bahwa perjanjian yang dibuat secara online sah dan mengikat.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61950" indent="-361950" algn="just">
              <a:buFont typeface="Wingdings" panose="05000000000000000000" pitchFamily="2" charset="2"/>
              <a:buChar char="q"/>
            </a:pPr>
            <a:r>
              <a:rPr lang="id-ID" sz="1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 kekayaan intelektual:</a:t>
            </a:r>
            <a:r>
              <a:rPr lang="id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Bisnis harus memahami dan mematuhi hak cipta, paten, merek dagang, dan hak kekayaan intelektual lainnya yang terkait dengan produk dan layanan mereka.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61950" indent="-361950" algn="just">
              <a:buFont typeface="Wingdings" panose="05000000000000000000" pitchFamily="2" charset="2"/>
              <a:buChar char="q"/>
            </a:pPr>
            <a:r>
              <a:rPr lang="id-ID" sz="1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 pajak:</a:t>
            </a:r>
            <a:r>
              <a:rPr lang="id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Bisnis harus mematuhi peraturan pajak dan perpajakan yang berlaku di negara atau wilayah tempat bisnis tersebut beroperasi atau melakukan transaksi.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61950" indent="-361950" algn="just">
              <a:buFont typeface="Wingdings" panose="05000000000000000000" pitchFamily="2" charset="2"/>
              <a:buChar char="q"/>
            </a:pPr>
            <a:r>
              <a:rPr lang="id-ID" sz="1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Persaingan dan antimonopol</a:t>
            </a: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i: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pencegahan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monopoli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persaingan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merugikan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pesaing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18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INSTRUMEN HUKUM BISNIS DIGITAL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75656"/>
            <a:ext cx="8229600" cy="4689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 Nomor 11 Tahun 2008 atau UU ITE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jo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UU 19 Tahun 2016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 Nomor 27 Tahun 2022 tentang Perlindungan Data Pribadi (UU PDP)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8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1999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Konsumen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28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2014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Cipta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80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2019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Permendag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31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2023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Perizinan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Berusaha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Periklanan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Pembinaan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Usaha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646</Words>
  <Application>Microsoft Office PowerPoint</Application>
  <PresentationFormat>On-screen Show (4:3)</PresentationFormat>
  <Paragraphs>102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466</cp:revision>
  <cp:lastPrinted>2017-08-29T02:54:51Z</cp:lastPrinted>
  <dcterms:created xsi:type="dcterms:W3CDTF">2010-04-18T12:06:30Z</dcterms:created>
  <dcterms:modified xsi:type="dcterms:W3CDTF">2024-03-06T01:58:58Z</dcterms:modified>
</cp:coreProperties>
</file>