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63" r:id="rId16"/>
  </p:sldIdLst>
  <p:sldSz cx="14630400" cy="8229600"/>
  <p:notesSz cx="8229600" cy="14630400"/>
  <p:embeddedFontLst>
    <p:embeddedFont>
      <p:font typeface="Bitter Medium" panose="020B0604020202020204" charset="0"/>
      <p:regular r:id="rId18"/>
    </p:embeddedFont>
    <p:embeddedFont>
      <p:font typeface="Merriweather Bold" panose="020B0604020202020204" charset="0"/>
      <p:bold r:id="rId19"/>
    </p:embeddedFont>
    <p:embeddedFont>
      <p:font typeface="Open Sans" panose="020B0606030504020204" pitchFamily="34" charset="0"/>
      <p:regular r:id="rId20"/>
      <p:bold r:id="rId21"/>
    </p:embeddedFont>
    <p:embeddedFont>
      <p:font typeface="Open Sans Bold" panose="020B0806030504020204"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35" d="100"/>
          <a:sy n="35" d="100"/>
        </p:scale>
        <p:origin x="78"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55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66851"/>
            <a:ext cx="7556421" cy="1098550"/>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Strategic Cost Management:</a:t>
            </a:r>
            <a:endParaRPr lang="en-US" sz="4450" dirty="0"/>
          </a:p>
        </p:txBody>
      </p:sp>
      <p:sp>
        <p:nvSpPr>
          <p:cNvPr id="4" name="Text 1"/>
          <p:cNvSpPr/>
          <p:nvPr/>
        </p:nvSpPr>
        <p:spPr>
          <a:xfrm>
            <a:off x="793789" y="2565401"/>
            <a:ext cx="7556421"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Strategic cost management adalah konsep penting dalam dunia bisnis yang memainkan peran penting dalam keberlanjutan dan profitabilitas </a:t>
            </a:r>
            <a:r>
              <a:rPr lang="en-US" sz="1750" kern="0" spc="-36" dirty="0" err="1">
                <a:solidFill>
                  <a:srgbClr val="2B2E3C"/>
                </a:solidFill>
                <a:latin typeface="Open Sans" pitchFamily="34" charset="0"/>
                <a:ea typeface="Open Sans" pitchFamily="34" charset="-122"/>
                <a:cs typeface="Open Sans" pitchFamily="34" charset="-120"/>
              </a:rPr>
              <a:t>perusahaan.Tema</a:t>
            </a:r>
            <a:r>
              <a:rPr lang="en-US" sz="1750" kern="0" spc="-36" dirty="0">
                <a:solidFill>
                  <a:srgbClr val="2B2E3C"/>
                </a:solidFill>
                <a:latin typeface="Open Sans" pitchFamily="34" charset="0"/>
                <a:ea typeface="Open Sans" pitchFamily="34" charset="-122"/>
                <a:cs typeface="Open Sans" pitchFamily="34" charset="-120"/>
              </a:rPr>
              <a:t> ini akan membahas makna strategic cost management, mengapa hal ini penting untuk bisnis, dan beberapa strategi efektif yang dapat membantu perusahaan mengoptimalkan pengeluaran mereka dan meningkatkan profitabilitas.</a:t>
            </a:r>
            <a:endParaRPr lang="en-US" sz="1750" dirty="0"/>
          </a:p>
        </p:txBody>
      </p:sp>
      <p:sp>
        <p:nvSpPr>
          <p:cNvPr id="5" name="Shape 2"/>
          <p:cNvSpPr/>
          <p:nvPr/>
        </p:nvSpPr>
        <p:spPr>
          <a:xfrm>
            <a:off x="793790" y="6382822"/>
            <a:ext cx="362903" cy="362903"/>
          </a:xfrm>
          <a:prstGeom prst="roundRect">
            <a:avLst>
              <a:gd name="adj" fmla="val 25194296"/>
            </a:avLst>
          </a:prstGeom>
          <a:solidFill>
            <a:srgbClr val="FADD45"/>
          </a:solidFill>
          <a:ln w="7620">
            <a:solidFill>
              <a:srgbClr val="FFFFFF"/>
            </a:solidFill>
            <a:prstDash val="solid"/>
          </a:ln>
        </p:spPr>
      </p:sp>
      <p:sp>
        <p:nvSpPr>
          <p:cNvPr id="6" name="Text 3"/>
          <p:cNvSpPr/>
          <p:nvPr/>
        </p:nvSpPr>
        <p:spPr>
          <a:xfrm>
            <a:off x="915472" y="6515457"/>
            <a:ext cx="119420" cy="97512"/>
          </a:xfrm>
          <a:prstGeom prst="rect">
            <a:avLst/>
          </a:prstGeom>
          <a:noFill/>
          <a:ln/>
        </p:spPr>
        <p:txBody>
          <a:bodyPr wrap="none" lIns="0" tIns="0" rIns="0" bIns="0" rtlCol="0" anchor="t"/>
          <a:lstStyle/>
          <a:p>
            <a:pPr marL="0" indent="0" algn="ctr">
              <a:lnSpc>
                <a:spcPts val="750"/>
              </a:lnSpc>
              <a:buNone/>
            </a:pPr>
            <a:r>
              <a:rPr lang="en-US" sz="750" kern="0" spc="-36" dirty="0">
                <a:solidFill>
                  <a:srgbClr val="3C3838"/>
                </a:solidFill>
                <a:latin typeface="Open Sans Medium" pitchFamily="34" charset="0"/>
                <a:ea typeface="Open Sans Medium" pitchFamily="34" charset="-122"/>
                <a:cs typeface="Open Sans Medium" pitchFamily="34" charset="-120"/>
              </a:rPr>
              <a:t>ns</a:t>
            </a:r>
            <a:endParaRPr lang="en-US" sz="750" dirty="0"/>
          </a:p>
        </p:txBody>
      </p:sp>
      <p:sp>
        <p:nvSpPr>
          <p:cNvPr id="7" name="Text 4"/>
          <p:cNvSpPr/>
          <p:nvPr/>
        </p:nvSpPr>
        <p:spPr>
          <a:xfrm>
            <a:off x="1270040" y="6365915"/>
            <a:ext cx="2222778"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B2E3C"/>
                </a:solidFill>
                <a:latin typeface="Open Sans Bold" pitchFamily="34" charset="0"/>
                <a:ea typeface="Open Sans Bold" pitchFamily="34" charset="-122"/>
                <a:cs typeface="Open Sans Bold" pitchFamily="34" charset="-120"/>
              </a:rPr>
              <a:t>by nolita siregar</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2322" y="602813"/>
            <a:ext cx="7732157" cy="1260872"/>
          </a:xfrm>
          <a:prstGeom prst="rect">
            <a:avLst/>
          </a:prstGeom>
          <a:noFill/>
          <a:ln/>
        </p:spPr>
        <p:txBody>
          <a:bodyPr wrap="square" lIns="0" tIns="0" rIns="0" bIns="0" rtlCol="0" anchor="t"/>
          <a:lstStyle/>
          <a:p>
            <a:pPr marL="0" indent="0">
              <a:lnSpc>
                <a:spcPts val="4950"/>
              </a:lnSpc>
              <a:buNone/>
            </a:pPr>
            <a:r>
              <a:rPr lang="en-US" sz="3950" b="1" dirty="0">
                <a:solidFill>
                  <a:srgbClr val="403C4E"/>
                </a:solidFill>
                <a:latin typeface="Merriweather Bold" pitchFamily="34" charset="0"/>
                <a:ea typeface="Merriweather Bold" pitchFamily="34" charset="-122"/>
                <a:cs typeface="Merriweather Bold" pitchFamily="34" charset="-120"/>
              </a:rPr>
              <a:t>Fungsi _Cost Control_ dalam Manajemen Bisnis</a:t>
            </a:r>
            <a:endParaRPr lang="en-US" sz="3950" dirty="0"/>
          </a:p>
        </p:txBody>
      </p:sp>
      <p:sp>
        <p:nvSpPr>
          <p:cNvPr id="4" name="Shape 1"/>
          <p:cNvSpPr/>
          <p:nvPr/>
        </p:nvSpPr>
        <p:spPr>
          <a:xfrm>
            <a:off x="6192322" y="2166223"/>
            <a:ext cx="3765232" cy="2468047"/>
          </a:xfrm>
          <a:prstGeom prst="roundRect">
            <a:avLst>
              <a:gd name="adj" fmla="val 3433"/>
            </a:avLst>
          </a:prstGeom>
          <a:solidFill>
            <a:srgbClr val="FFD8CC"/>
          </a:solidFill>
          <a:ln w="7620">
            <a:solidFill>
              <a:srgbClr val="E5BEB2"/>
            </a:solidFill>
            <a:prstDash val="solid"/>
          </a:ln>
        </p:spPr>
      </p:sp>
      <p:sp>
        <p:nvSpPr>
          <p:cNvPr id="5" name="Text 2"/>
          <p:cNvSpPr/>
          <p:nvPr/>
        </p:nvSpPr>
        <p:spPr>
          <a:xfrm>
            <a:off x="6401633" y="2375535"/>
            <a:ext cx="2521506" cy="315158"/>
          </a:xfrm>
          <a:prstGeom prst="rect">
            <a:avLst/>
          </a:prstGeom>
          <a:noFill/>
          <a:ln/>
        </p:spPr>
        <p:txBody>
          <a:bodyPr wrap="none" lIns="0" tIns="0" rIns="0" bIns="0" rtlCol="0" anchor="t"/>
          <a:lstStyle/>
          <a:p>
            <a:pPr marL="0" indent="0">
              <a:lnSpc>
                <a:spcPts val="2450"/>
              </a:lnSpc>
              <a:buNone/>
            </a:pPr>
            <a:r>
              <a:rPr lang="en-US" sz="1950" b="1" dirty="0">
                <a:solidFill>
                  <a:srgbClr val="403C4E"/>
                </a:solidFill>
                <a:latin typeface="Merriweather Bold" pitchFamily="34" charset="0"/>
                <a:ea typeface="Merriweather Bold" pitchFamily="34" charset="-122"/>
                <a:cs typeface="Merriweather Bold" pitchFamily="34" charset="-120"/>
              </a:rPr>
              <a:t>Perencanaan</a:t>
            </a:r>
            <a:endParaRPr lang="en-US" sz="1950" dirty="0"/>
          </a:p>
        </p:txBody>
      </p:sp>
      <p:sp>
        <p:nvSpPr>
          <p:cNvPr id="6" name="Text 3"/>
          <p:cNvSpPr/>
          <p:nvPr/>
        </p:nvSpPr>
        <p:spPr>
          <a:xfrm>
            <a:off x="6401633" y="2811661"/>
            <a:ext cx="3346609" cy="1613297"/>
          </a:xfrm>
          <a:prstGeom prst="rect">
            <a:avLst/>
          </a:prstGeom>
          <a:noFill/>
          <a:ln/>
        </p:spPr>
        <p:txBody>
          <a:bodyPr wrap="square" lIns="0" tIns="0" rIns="0" bIns="0" rtlCol="0" anchor="t"/>
          <a:lstStyle/>
          <a:p>
            <a:pPr marL="0" indent="0">
              <a:lnSpc>
                <a:spcPts val="2500"/>
              </a:lnSpc>
              <a:buNone/>
            </a:pPr>
            <a:r>
              <a:rPr lang="en-US" sz="1550" dirty="0">
                <a:solidFill>
                  <a:srgbClr val="403C4E"/>
                </a:solidFill>
                <a:latin typeface="Open Sans" pitchFamily="34" charset="0"/>
                <a:ea typeface="Open Sans" pitchFamily="34" charset="-122"/>
                <a:cs typeface="Open Sans" pitchFamily="34" charset="-120"/>
              </a:rPr>
              <a:t>Membantu perusahaan dalam mengantisipasi kebutuhan biaya, menetapkan prioritas pengeluaran, dan membuat keputusan keuangan yang lebih bijak.</a:t>
            </a:r>
            <a:endParaRPr lang="en-US" sz="1550" dirty="0"/>
          </a:p>
        </p:txBody>
      </p:sp>
      <p:sp>
        <p:nvSpPr>
          <p:cNvPr id="7" name="Shape 4"/>
          <p:cNvSpPr/>
          <p:nvPr/>
        </p:nvSpPr>
        <p:spPr>
          <a:xfrm>
            <a:off x="10159246" y="2166223"/>
            <a:ext cx="3765232" cy="2468047"/>
          </a:xfrm>
          <a:prstGeom prst="roundRect">
            <a:avLst>
              <a:gd name="adj" fmla="val 3433"/>
            </a:avLst>
          </a:prstGeom>
          <a:solidFill>
            <a:srgbClr val="FFD8CC"/>
          </a:solidFill>
          <a:ln w="7620">
            <a:solidFill>
              <a:srgbClr val="E5BEB2"/>
            </a:solidFill>
            <a:prstDash val="solid"/>
          </a:ln>
        </p:spPr>
      </p:sp>
      <p:sp>
        <p:nvSpPr>
          <p:cNvPr id="8" name="Text 5"/>
          <p:cNvSpPr/>
          <p:nvPr/>
        </p:nvSpPr>
        <p:spPr>
          <a:xfrm>
            <a:off x="10368558" y="2375535"/>
            <a:ext cx="2521506" cy="315158"/>
          </a:xfrm>
          <a:prstGeom prst="rect">
            <a:avLst/>
          </a:prstGeom>
          <a:noFill/>
          <a:ln/>
        </p:spPr>
        <p:txBody>
          <a:bodyPr wrap="none" lIns="0" tIns="0" rIns="0" bIns="0" rtlCol="0" anchor="t"/>
          <a:lstStyle/>
          <a:p>
            <a:pPr marL="0" indent="0">
              <a:lnSpc>
                <a:spcPts val="2450"/>
              </a:lnSpc>
              <a:buNone/>
            </a:pPr>
            <a:r>
              <a:rPr lang="en-US" sz="1950" b="1" dirty="0">
                <a:solidFill>
                  <a:srgbClr val="403C4E"/>
                </a:solidFill>
                <a:latin typeface="Merriweather Bold" pitchFamily="34" charset="0"/>
                <a:ea typeface="Merriweather Bold" pitchFamily="34" charset="-122"/>
                <a:cs typeface="Merriweather Bold" pitchFamily="34" charset="-120"/>
              </a:rPr>
              <a:t>Pengawasan</a:t>
            </a:r>
            <a:endParaRPr lang="en-US" sz="1950" dirty="0"/>
          </a:p>
        </p:txBody>
      </p:sp>
      <p:sp>
        <p:nvSpPr>
          <p:cNvPr id="9" name="Text 6"/>
          <p:cNvSpPr/>
          <p:nvPr/>
        </p:nvSpPr>
        <p:spPr>
          <a:xfrm>
            <a:off x="10368558" y="2811661"/>
            <a:ext cx="3346609" cy="1290638"/>
          </a:xfrm>
          <a:prstGeom prst="rect">
            <a:avLst/>
          </a:prstGeom>
          <a:noFill/>
          <a:ln/>
        </p:spPr>
        <p:txBody>
          <a:bodyPr wrap="square" lIns="0" tIns="0" rIns="0" bIns="0" rtlCol="0" anchor="t"/>
          <a:lstStyle/>
          <a:p>
            <a:pPr marL="0" indent="0">
              <a:lnSpc>
                <a:spcPts val="2500"/>
              </a:lnSpc>
              <a:buNone/>
            </a:pPr>
            <a:r>
              <a:rPr lang="en-US" sz="1550" dirty="0">
                <a:solidFill>
                  <a:srgbClr val="403C4E"/>
                </a:solidFill>
                <a:latin typeface="Open Sans" pitchFamily="34" charset="0"/>
                <a:ea typeface="Open Sans" pitchFamily="34" charset="-122"/>
                <a:cs typeface="Open Sans" pitchFamily="34" charset="-120"/>
              </a:rPr>
              <a:t>Memantau pengeluaran aktual untuk memastikan bahwa pengeluaran sesuai dengan anggaran yang telah ditetapkan.</a:t>
            </a:r>
            <a:endParaRPr lang="en-US" sz="1550" dirty="0"/>
          </a:p>
        </p:txBody>
      </p:sp>
      <p:sp>
        <p:nvSpPr>
          <p:cNvPr id="10" name="Shape 7"/>
          <p:cNvSpPr/>
          <p:nvPr/>
        </p:nvSpPr>
        <p:spPr>
          <a:xfrm>
            <a:off x="6192322" y="4835962"/>
            <a:ext cx="3765232" cy="2790706"/>
          </a:xfrm>
          <a:prstGeom prst="roundRect">
            <a:avLst>
              <a:gd name="adj" fmla="val 3036"/>
            </a:avLst>
          </a:prstGeom>
          <a:solidFill>
            <a:srgbClr val="FFD8CC"/>
          </a:solidFill>
          <a:ln w="7620">
            <a:solidFill>
              <a:srgbClr val="E5BEB2"/>
            </a:solidFill>
            <a:prstDash val="solid"/>
          </a:ln>
        </p:spPr>
      </p:sp>
      <p:sp>
        <p:nvSpPr>
          <p:cNvPr id="11" name="Text 8"/>
          <p:cNvSpPr/>
          <p:nvPr/>
        </p:nvSpPr>
        <p:spPr>
          <a:xfrm>
            <a:off x="6401633" y="5045273"/>
            <a:ext cx="2521506" cy="315158"/>
          </a:xfrm>
          <a:prstGeom prst="rect">
            <a:avLst/>
          </a:prstGeom>
          <a:noFill/>
          <a:ln/>
        </p:spPr>
        <p:txBody>
          <a:bodyPr wrap="none" lIns="0" tIns="0" rIns="0" bIns="0" rtlCol="0" anchor="t"/>
          <a:lstStyle/>
          <a:p>
            <a:pPr marL="0" indent="0">
              <a:lnSpc>
                <a:spcPts val="2450"/>
              </a:lnSpc>
              <a:buNone/>
            </a:pPr>
            <a:r>
              <a:rPr lang="en-US" sz="1950" b="1" dirty="0">
                <a:solidFill>
                  <a:srgbClr val="403C4E"/>
                </a:solidFill>
                <a:latin typeface="Merriweather Bold" pitchFamily="34" charset="0"/>
                <a:ea typeface="Merriweather Bold" pitchFamily="34" charset="-122"/>
                <a:cs typeface="Merriweather Bold" pitchFamily="34" charset="-120"/>
              </a:rPr>
              <a:t>Koordinasi</a:t>
            </a:r>
            <a:endParaRPr lang="en-US" sz="1950" dirty="0"/>
          </a:p>
        </p:txBody>
      </p:sp>
      <p:sp>
        <p:nvSpPr>
          <p:cNvPr id="12" name="Text 9"/>
          <p:cNvSpPr/>
          <p:nvPr/>
        </p:nvSpPr>
        <p:spPr>
          <a:xfrm>
            <a:off x="6401633" y="5481399"/>
            <a:ext cx="3346609" cy="1935956"/>
          </a:xfrm>
          <a:prstGeom prst="rect">
            <a:avLst/>
          </a:prstGeom>
          <a:noFill/>
          <a:ln/>
        </p:spPr>
        <p:txBody>
          <a:bodyPr wrap="square" lIns="0" tIns="0" rIns="0" bIns="0" rtlCol="0" anchor="t"/>
          <a:lstStyle/>
          <a:p>
            <a:pPr marL="0" indent="0">
              <a:lnSpc>
                <a:spcPts val="2500"/>
              </a:lnSpc>
              <a:buNone/>
            </a:pPr>
            <a:r>
              <a:rPr lang="en-US" sz="1550" dirty="0">
                <a:solidFill>
                  <a:srgbClr val="403C4E"/>
                </a:solidFill>
                <a:latin typeface="Open Sans" pitchFamily="34" charset="0"/>
                <a:ea typeface="Open Sans" pitchFamily="34" charset="-122"/>
                <a:cs typeface="Open Sans" pitchFamily="34" charset="-120"/>
              </a:rPr>
              <a:t>Memastikan kolaborasi antara berbagai divisi atau departemen dalam perusahaan agar pengelolaan biaya berjalan selaras dengan tujuan keuangan perusahaan.</a:t>
            </a:r>
            <a:endParaRPr lang="en-US" sz="1550" dirty="0"/>
          </a:p>
        </p:txBody>
      </p:sp>
      <p:sp>
        <p:nvSpPr>
          <p:cNvPr id="13" name="Shape 10"/>
          <p:cNvSpPr/>
          <p:nvPr/>
        </p:nvSpPr>
        <p:spPr>
          <a:xfrm>
            <a:off x="10159246" y="4835962"/>
            <a:ext cx="3765232" cy="2790706"/>
          </a:xfrm>
          <a:prstGeom prst="roundRect">
            <a:avLst>
              <a:gd name="adj" fmla="val 3036"/>
            </a:avLst>
          </a:prstGeom>
          <a:solidFill>
            <a:srgbClr val="FFD8CC"/>
          </a:solidFill>
          <a:ln w="7620">
            <a:solidFill>
              <a:srgbClr val="E5BEB2"/>
            </a:solidFill>
            <a:prstDash val="solid"/>
          </a:ln>
        </p:spPr>
      </p:sp>
      <p:sp>
        <p:nvSpPr>
          <p:cNvPr id="14" name="Text 11"/>
          <p:cNvSpPr/>
          <p:nvPr/>
        </p:nvSpPr>
        <p:spPr>
          <a:xfrm>
            <a:off x="10368558" y="5045273"/>
            <a:ext cx="2631758" cy="315158"/>
          </a:xfrm>
          <a:prstGeom prst="rect">
            <a:avLst/>
          </a:prstGeom>
          <a:noFill/>
          <a:ln/>
        </p:spPr>
        <p:txBody>
          <a:bodyPr wrap="none" lIns="0" tIns="0" rIns="0" bIns="0" rtlCol="0" anchor="t"/>
          <a:lstStyle/>
          <a:p>
            <a:pPr marL="0" indent="0">
              <a:lnSpc>
                <a:spcPts val="2450"/>
              </a:lnSpc>
              <a:buNone/>
            </a:pPr>
            <a:r>
              <a:rPr lang="en-US" sz="1950" b="1" dirty="0">
                <a:solidFill>
                  <a:srgbClr val="403C4E"/>
                </a:solidFill>
                <a:latin typeface="Merriweather Bold" pitchFamily="34" charset="0"/>
                <a:ea typeface="Merriweather Bold" pitchFamily="34" charset="-122"/>
                <a:cs typeface="Merriweather Bold" pitchFamily="34" charset="-120"/>
              </a:rPr>
              <a:t>Evaluasi dan Koreksi</a:t>
            </a:r>
            <a:endParaRPr lang="en-US" sz="1950" dirty="0"/>
          </a:p>
        </p:txBody>
      </p:sp>
      <p:sp>
        <p:nvSpPr>
          <p:cNvPr id="15" name="Text 12"/>
          <p:cNvSpPr/>
          <p:nvPr/>
        </p:nvSpPr>
        <p:spPr>
          <a:xfrm>
            <a:off x="10368558" y="5481399"/>
            <a:ext cx="3346609" cy="1290638"/>
          </a:xfrm>
          <a:prstGeom prst="rect">
            <a:avLst/>
          </a:prstGeom>
          <a:noFill/>
          <a:ln/>
        </p:spPr>
        <p:txBody>
          <a:bodyPr wrap="square" lIns="0" tIns="0" rIns="0" bIns="0" rtlCol="0" anchor="t"/>
          <a:lstStyle/>
          <a:p>
            <a:pPr marL="0" indent="0">
              <a:lnSpc>
                <a:spcPts val="2500"/>
              </a:lnSpc>
              <a:buNone/>
            </a:pPr>
            <a:r>
              <a:rPr lang="en-US" sz="1550" dirty="0">
                <a:solidFill>
                  <a:srgbClr val="403C4E"/>
                </a:solidFill>
                <a:latin typeface="Open Sans" pitchFamily="34" charset="0"/>
                <a:ea typeface="Open Sans" pitchFamily="34" charset="-122"/>
                <a:cs typeface="Open Sans" pitchFamily="34" charset="-120"/>
              </a:rPr>
              <a:t>Menilai efektivitas strategi pengendalian biaya yang telah diterapkan dan melakukan koreksi jika ada biaya yang berlebihan.</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366962"/>
            <a:ext cx="13042821" cy="1417558"/>
          </a:xfrm>
          <a:prstGeom prst="rect">
            <a:avLst/>
          </a:prstGeom>
          <a:noFill/>
          <a:ln/>
        </p:spPr>
        <p:txBody>
          <a:bodyPr wrap="squar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Perbedaan _Cost Control_ dan _Cost Management_</a:t>
            </a:r>
            <a:endParaRPr lang="en-US" sz="4450" dirty="0"/>
          </a:p>
        </p:txBody>
      </p:sp>
      <p:sp>
        <p:nvSpPr>
          <p:cNvPr id="3" name="Text 1"/>
          <p:cNvSpPr/>
          <p:nvPr/>
        </p:nvSpPr>
        <p:spPr>
          <a:xfrm>
            <a:off x="793790" y="435149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Cost Management</a:t>
            </a:r>
            <a:endParaRPr lang="en-US" sz="2200" dirty="0"/>
          </a:p>
        </p:txBody>
      </p:sp>
      <p:sp>
        <p:nvSpPr>
          <p:cNvPr id="4" name="Text 2"/>
          <p:cNvSpPr/>
          <p:nvPr/>
        </p:nvSpPr>
        <p:spPr>
          <a:xfrm>
            <a:off x="793790" y="4932640"/>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Proses perencanaan anggaran dan alokasi sumber daya sebelum proyek dimulai.</a:t>
            </a:r>
            <a:endParaRPr lang="en-US" sz="1750" dirty="0"/>
          </a:p>
        </p:txBody>
      </p:sp>
      <p:sp>
        <p:nvSpPr>
          <p:cNvPr id="5" name="Text 3"/>
          <p:cNvSpPr/>
          <p:nvPr/>
        </p:nvSpPr>
        <p:spPr>
          <a:xfrm>
            <a:off x="7599521" y="4351496"/>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Cost Control</a:t>
            </a:r>
            <a:endParaRPr lang="en-US" sz="2200" dirty="0"/>
          </a:p>
        </p:txBody>
      </p:sp>
      <p:sp>
        <p:nvSpPr>
          <p:cNvPr id="6" name="Text 4"/>
          <p:cNvSpPr/>
          <p:nvPr/>
        </p:nvSpPr>
        <p:spPr>
          <a:xfrm>
            <a:off x="7599521" y="4932640"/>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403C4E"/>
                </a:solidFill>
                <a:latin typeface="Open Sans" pitchFamily="34" charset="0"/>
                <a:ea typeface="Open Sans" pitchFamily="34" charset="-122"/>
                <a:cs typeface="Open Sans" pitchFamily="34" charset="-120"/>
              </a:rPr>
              <a:t>Memantau dan menyesuaikan pengeluaran agar tidak melampaui anggaran selama proyek berjalan.</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76394" y="749141"/>
            <a:ext cx="7791212" cy="1207770"/>
          </a:xfrm>
          <a:prstGeom prst="rect">
            <a:avLst/>
          </a:prstGeom>
          <a:noFill/>
          <a:ln/>
        </p:spPr>
        <p:txBody>
          <a:bodyPr wrap="square" lIns="0" tIns="0" rIns="0" bIns="0" rtlCol="0" anchor="t"/>
          <a:lstStyle/>
          <a:p>
            <a:pPr marL="0" indent="0">
              <a:lnSpc>
                <a:spcPts val="4750"/>
              </a:lnSpc>
              <a:buNone/>
            </a:pPr>
            <a:r>
              <a:rPr lang="en-US" sz="3800" b="1" dirty="0">
                <a:solidFill>
                  <a:srgbClr val="403C4E"/>
                </a:solidFill>
                <a:latin typeface="Merriweather Bold" pitchFamily="34" charset="0"/>
                <a:ea typeface="Merriweather Bold" pitchFamily="34" charset="-122"/>
                <a:cs typeface="Merriweather Bold" pitchFamily="34" charset="-120"/>
              </a:rPr>
              <a:t>Pentingnya _Cost Control_ dalam Bisnis Modern</a:t>
            </a:r>
            <a:endParaRPr lang="en-US" sz="3800" dirty="0"/>
          </a:p>
        </p:txBody>
      </p:sp>
      <p:pic>
        <p:nvPicPr>
          <p:cNvPr id="4" name="Image 1" descr="preencoded.png"/>
          <p:cNvPicPr>
            <a:picLocks noChangeAspect="1"/>
          </p:cNvPicPr>
          <p:nvPr/>
        </p:nvPicPr>
        <p:blipFill>
          <a:blip r:embed="rId4"/>
          <a:stretch>
            <a:fillRect/>
          </a:stretch>
        </p:blipFill>
        <p:spPr>
          <a:xfrm>
            <a:off x="676394" y="2246709"/>
            <a:ext cx="483156" cy="483156"/>
          </a:xfrm>
          <a:prstGeom prst="rect">
            <a:avLst/>
          </a:prstGeom>
        </p:spPr>
      </p:pic>
      <p:sp>
        <p:nvSpPr>
          <p:cNvPr id="5" name="Text 1"/>
          <p:cNvSpPr/>
          <p:nvPr/>
        </p:nvSpPr>
        <p:spPr>
          <a:xfrm>
            <a:off x="676394" y="2923103"/>
            <a:ext cx="3100864" cy="301943"/>
          </a:xfrm>
          <a:prstGeom prst="rect">
            <a:avLst/>
          </a:prstGeom>
          <a:noFill/>
          <a:ln/>
        </p:spPr>
        <p:txBody>
          <a:bodyPr wrap="none" lIns="0" tIns="0" rIns="0" bIns="0" rtlCol="0" anchor="t"/>
          <a:lstStyle/>
          <a:p>
            <a:pPr marL="0" indent="0" algn="l">
              <a:lnSpc>
                <a:spcPts val="2350"/>
              </a:lnSpc>
              <a:buNone/>
            </a:pPr>
            <a:r>
              <a:rPr lang="en-US" sz="1900" b="1" dirty="0">
                <a:solidFill>
                  <a:srgbClr val="403C4E"/>
                </a:solidFill>
                <a:latin typeface="Merriweather Bold" pitchFamily="34" charset="0"/>
                <a:ea typeface="Merriweather Bold" pitchFamily="34" charset="-122"/>
                <a:cs typeface="Merriweather Bold" pitchFamily="34" charset="-120"/>
              </a:rPr>
              <a:t>Peningkatan Keuntungan</a:t>
            </a:r>
            <a:endParaRPr lang="en-US" sz="1900" dirty="0"/>
          </a:p>
        </p:txBody>
      </p:sp>
      <p:sp>
        <p:nvSpPr>
          <p:cNvPr id="6" name="Text 2"/>
          <p:cNvSpPr/>
          <p:nvPr/>
        </p:nvSpPr>
        <p:spPr>
          <a:xfrm>
            <a:off x="676394" y="3340894"/>
            <a:ext cx="3750707" cy="927259"/>
          </a:xfrm>
          <a:prstGeom prst="rect">
            <a:avLst/>
          </a:prstGeom>
          <a:noFill/>
          <a:ln/>
        </p:spPr>
        <p:txBody>
          <a:bodyPr wrap="square" lIns="0" tIns="0" rIns="0" bIns="0" rtlCol="0" anchor="t"/>
          <a:lstStyle/>
          <a:p>
            <a:pPr marL="0" indent="0" algn="l">
              <a:lnSpc>
                <a:spcPts val="2400"/>
              </a:lnSpc>
              <a:buNone/>
            </a:pPr>
            <a:r>
              <a:rPr lang="en-US" sz="1500" dirty="0">
                <a:solidFill>
                  <a:srgbClr val="403C4E"/>
                </a:solidFill>
                <a:latin typeface="Open Sans" pitchFamily="34" charset="0"/>
                <a:ea typeface="Open Sans" pitchFamily="34" charset="-122"/>
                <a:cs typeface="Open Sans" pitchFamily="34" charset="-120"/>
              </a:rPr>
              <a:t>Meminimalkan pengeluaran yang tidak perlu dan mengalokasikan dana untuk meningkatkan nilai produk atau layanan.</a:t>
            </a:r>
            <a:endParaRPr lang="en-US" sz="1500" dirty="0"/>
          </a:p>
        </p:txBody>
      </p:sp>
      <p:pic>
        <p:nvPicPr>
          <p:cNvPr id="7" name="Image 2" descr="preencoded.png"/>
          <p:cNvPicPr>
            <a:picLocks noChangeAspect="1"/>
          </p:cNvPicPr>
          <p:nvPr/>
        </p:nvPicPr>
        <p:blipFill>
          <a:blip r:embed="rId4"/>
          <a:stretch>
            <a:fillRect/>
          </a:stretch>
        </p:blipFill>
        <p:spPr>
          <a:xfrm>
            <a:off x="4716899" y="2246709"/>
            <a:ext cx="483156" cy="483156"/>
          </a:xfrm>
          <a:prstGeom prst="rect">
            <a:avLst/>
          </a:prstGeom>
        </p:spPr>
      </p:pic>
      <p:sp>
        <p:nvSpPr>
          <p:cNvPr id="8" name="Text 3"/>
          <p:cNvSpPr/>
          <p:nvPr/>
        </p:nvSpPr>
        <p:spPr>
          <a:xfrm>
            <a:off x="4716899" y="2923103"/>
            <a:ext cx="3289935" cy="301943"/>
          </a:xfrm>
          <a:prstGeom prst="rect">
            <a:avLst/>
          </a:prstGeom>
          <a:noFill/>
          <a:ln/>
        </p:spPr>
        <p:txBody>
          <a:bodyPr wrap="none" lIns="0" tIns="0" rIns="0" bIns="0" rtlCol="0" anchor="t"/>
          <a:lstStyle/>
          <a:p>
            <a:pPr marL="0" indent="0" algn="l">
              <a:lnSpc>
                <a:spcPts val="2350"/>
              </a:lnSpc>
              <a:buNone/>
            </a:pPr>
            <a:r>
              <a:rPr lang="en-US" sz="1900" b="1" dirty="0">
                <a:solidFill>
                  <a:srgbClr val="403C4E"/>
                </a:solidFill>
                <a:latin typeface="Merriweather Bold" pitchFamily="34" charset="0"/>
                <a:ea typeface="Merriweather Bold" pitchFamily="34" charset="-122"/>
                <a:cs typeface="Merriweather Bold" pitchFamily="34" charset="-120"/>
              </a:rPr>
              <a:t>Optimalisasi Peluang Biaya</a:t>
            </a:r>
            <a:endParaRPr lang="en-US" sz="1900" dirty="0"/>
          </a:p>
        </p:txBody>
      </p:sp>
      <p:sp>
        <p:nvSpPr>
          <p:cNvPr id="9" name="Text 4"/>
          <p:cNvSpPr/>
          <p:nvPr/>
        </p:nvSpPr>
        <p:spPr>
          <a:xfrm>
            <a:off x="4716899" y="3340894"/>
            <a:ext cx="3750707" cy="1236345"/>
          </a:xfrm>
          <a:prstGeom prst="rect">
            <a:avLst/>
          </a:prstGeom>
          <a:noFill/>
          <a:ln/>
        </p:spPr>
        <p:txBody>
          <a:bodyPr wrap="square" lIns="0" tIns="0" rIns="0" bIns="0" rtlCol="0" anchor="t"/>
          <a:lstStyle/>
          <a:p>
            <a:pPr marL="0" indent="0" algn="l">
              <a:lnSpc>
                <a:spcPts val="2400"/>
              </a:lnSpc>
              <a:buNone/>
            </a:pPr>
            <a:r>
              <a:rPr lang="en-US" sz="1500" dirty="0">
                <a:solidFill>
                  <a:srgbClr val="403C4E"/>
                </a:solidFill>
                <a:latin typeface="Open Sans" pitchFamily="34" charset="0"/>
                <a:ea typeface="Open Sans" pitchFamily="34" charset="-122"/>
                <a:cs typeface="Open Sans" pitchFamily="34" charset="-120"/>
              </a:rPr>
              <a:t>Mengalokasikan dana ke investasi yang lebih menguntungkan, seperti pengembangan produk baru atau pelatihan karyawan.</a:t>
            </a:r>
            <a:endParaRPr lang="en-US" sz="1500" dirty="0"/>
          </a:p>
        </p:txBody>
      </p:sp>
      <p:pic>
        <p:nvPicPr>
          <p:cNvPr id="10" name="Image 3" descr="preencoded.png"/>
          <p:cNvPicPr>
            <a:picLocks noChangeAspect="1"/>
          </p:cNvPicPr>
          <p:nvPr/>
        </p:nvPicPr>
        <p:blipFill>
          <a:blip r:embed="rId4"/>
          <a:stretch>
            <a:fillRect/>
          </a:stretch>
        </p:blipFill>
        <p:spPr>
          <a:xfrm>
            <a:off x="676394" y="5156954"/>
            <a:ext cx="483156" cy="483156"/>
          </a:xfrm>
          <a:prstGeom prst="rect">
            <a:avLst/>
          </a:prstGeom>
        </p:spPr>
      </p:pic>
      <p:sp>
        <p:nvSpPr>
          <p:cNvPr id="11" name="Text 5"/>
          <p:cNvSpPr/>
          <p:nvPr/>
        </p:nvSpPr>
        <p:spPr>
          <a:xfrm>
            <a:off x="676394" y="5833348"/>
            <a:ext cx="3750707" cy="603885"/>
          </a:xfrm>
          <a:prstGeom prst="rect">
            <a:avLst/>
          </a:prstGeom>
          <a:noFill/>
          <a:ln/>
        </p:spPr>
        <p:txBody>
          <a:bodyPr wrap="square" lIns="0" tIns="0" rIns="0" bIns="0" rtlCol="0" anchor="t"/>
          <a:lstStyle/>
          <a:p>
            <a:pPr marL="0" indent="0" algn="l">
              <a:lnSpc>
                <a:spcPts val="2350"/>
              </a:lnSpc>
              <a:buNone/>
            </a:pPr>
            <a:r>
              <a:rPr lang="en-US" sz="1900" b="1" dirty="0">
                <a:solidFill>
                  <a:srgbClr val="403C4E"/>
                </a:solidFill>
                <a:latin typeface="Merriweather Bold" pitchFamily="34" charset="0"/>
                <a:ea typeface="Merriweather Bold" pitchFamily="34" charset="-122"/>
                <a:cs typeface="Merriweather Bold" pitchFamily="34" charset="-120"/>
              </a:rPr>
              <a:t>Kesiapan Menghadapi Kondisi Darurat</a:t>
            </a:r>
            <a:endParaRPr lang="en-US" sz="1900" dirty="0"/>
          </a:p>
        </p:txBody>
      </p:sp>
      <p:sp>
        <p:nvSpPr>
          <p:cNvPr id="12" name="Text 6"/>
          <p:cNvSpPr/>
          <p:nvPr/>
        </p:nvSpPr>
        <p:spPr>
          <a:xfrm>
            <a:off x="676394" y="6553081"/>
            <a:ext cx="3750707" cy="927259"/>
          </a:xfrm>
          <a:prstGeom prst="rect">
            <a:avLst/>
          </a:prstGeom>
          <a:noFill/>
          <a:ln/>
        </p:spPr>
        <p:txBody>
          <a:bodyPr wrap="square" lIns="0" tIns="0" rIns="0" bIns="0" rtlCol="0" anchor="t"/>
          <a:lstStyle/>
          <a:p>
            <a:pPr marL="0" indent="0" algn="l">
              <a:lnSpc>
                <a:spcPts val="2400"/>
              </a:lnSpc>
              <a:buNone/>
            </a:pPr>
            <a:r>
              <a:rPr lang="en-US" sz="1500" dirty="0">
                <a:solidFill>
                  <a:srgbClr val="403C4E"/>
                </a:solidFill>
                <a:latin typeface="Open Sans" pitchFamily="34" charset="0"/>
                <a:ea typeface="Open Sans" pitchFamily="34" charset="-122"/>
                <a:cs typeface="Open Sans" pitchFamily="34" charset="-120"/>
              </a:rPr>
              <a:t>Membuat cadangan dana darurat untuk menghadapi kondisi tak terduga, seperti gangguan pasokan bahan baku.</a:t>
            </a:r>
            <a:endParaRPr lang="en-US" sz="1500" dirty="0"/>
          </a:p>
        </p:txBody>
      </p:sp>
      <p:pic>
        <p:nvPicPr>
          <p:cNvPr id="13" name="Image 4" descr="preencoded.png"/>
          <p:cNvPicPr>
            <a:picLocks noChangeAspect="1"/>
          </p:cNvPicPr>
          <p:nvPr/>
        </p:nvPicPr>
        <p:blipFill>
          <a:blip r:embed="rId4"/>
          <a:stretch>
            <a:fillRect/>
          </a:stretch>
        </p:blipFill>
        <p:spPr>
          <a:xfrm>
            <a:off x="4716899" y="5156954"/>
            <a:ext cx="483156" cy="483156"/>
          </a:xfrm>
          <a:prstGeom prst="rect">
            <a:avLst/>
          </a:prstGeom>
        </p:spPr>
      </p:pic>
      <p:sp>
        <p:nvSpPr>
          <p:cNvPr id="14" name="Text 7"/>
          <p:cNvSpPr/>
          <p:nvPr/>
        </p:nvSpPr>
        <p:spPr>
          <a:xfrm>
            <a:off x="4716899" y="5833348"/>
            <a:ext cx="3750707" cy="603885"/>
          </a:xfrm>
          <a:prstGeom prst="rect">
            <a:avLst/>
          </a:prstGeom>
          <a:noFill/>
          <a:ln/>
        </p:spPr>
        <p:txBody>
          <a:bodyPr wrap="square" lIns="0" tIns="0" rIns="0" bIns="0" rtlCol="0" anchor="t"/>
          <a:lstStyle/>
          <a:p>
            <a:pPr marL="0" indent="0" algn="l">
              <a:lnSpc>
                <a:spcPts val="2350"/>
              </a:lnSpc>
              <a:buNone/>
            </a:pPr>
            <a:r>
              <a:rPr lang="en-US" sz="1900" b="1" dirty="0">
                <a:solidFill>
                  <a:srgbClr val="403C4E"/>
                </a:solidFill>
                <a:latin typeface="Merriweather Bold" pitchFamily="34" charset="0"/>
                <a:ea typeface="Merriweather Bold" pitchFamily="34" charset="-122"/>
                <a:cs typeface="Merriweather Bold" pitchFamily="34" charset="-120"/>
              </a:rPr>
              <a:t>Mengurangi Ketergantungan pada Pinjaman</a:t>
            </a:r>
            <a:endParaRPr lang="en-US" sz="1900" dirty="0"/>
          </a:p>
        </p:txBody>
      </p:sp>
      <p:sp>
        <p:nvSpPr>
          <p:cNvPr id="15" name="Text 8"/>
          <p:cNvSpPr/>
          <p:nvPr/>
        </p:nvSpPr>
        <p:spPr>
          <a:xfrm>
            <a:off x="4716899" y="6553081"/>
            <a:ext cx="3750707" cy="927259"/>
          </a:xfrm>
          <a:prstGeom prst="rect">
            <a:avLst/>
          </a:prstGeom>
          <a:noFill/>
          <a:ln/>
        </p:spPr>
        <p:txBody>
          <a:bodyPr wrap="square" lIns="0" tIns="0" rIns="0" bIns="0" rtlCol="0" anchor="t"/>
          <a:lstStyle/>
          <a:p>
            <a:pPr marL="0" indent="0" algn="l">
              <a:lnSpc>
                <a:spcPts val="2400"/>
              </a:lnSpc>
              <a:buNone/>
            </a:pPr>
            <a:r>
              <a:rPr lang="en-US" sz="1500" dirty="0">
                <a:solidFill>
                  <a:srgbClr val="403C4E"/>
                </a:solidFill>
                <a:latin typeface="Open Sans" pitchFamily="34" charset="0"/>
                <a:ea typeface="Open Sans" pitchFamily="34" charset="-122"/>
                <a:cs typeface="Open Sans" pitchFamily="34" charset="-120"/>
              </a:rPr>
              <a:t>Mencegah risiko ketergantungan pada utang dengan menekan biaya tetap, seperti sewa dan gaji.</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74953" y="588645"/>
            <a:ext cx="8082439" cy="513398"/>
          </a:xfrm>
          <a:prstGeom prst="rect">
            <a:avLst/>
          </a:prstGeom>
          <a:noFill/>
          <a:ln/>
        </p:spPr>
        <p:txBody>
          <a:bodyPr wrap="none" lIns="0" tIns="0" rIns="0" bIns="0" rtlCol="0" anchor="t"/>
          <a:lstStyle/>
          <a:p>
            <a:pPr marL="0" indent="0">
              <a:lnSpc>
                <a:spcPts val="4000"/>
              </a:lnSpc>
              <a:buNone/>
            </a:pPr>
            <a:r>
              <a:rPr lang="en-US" sz="3200" b="1" dirty="0">
                <a:solidFill>
                  <a:srgbClr val="403C4E"/>
                </a:solidFill>
                <a:latin typeface="Merriweather Bold" pitchFamily="34" charset="0"/>
                <a:ea typeface="Merriweather Bold" pitchFamily="34" charset="-122"/>
                <a:cs typeface="Merriweather Bold" pitchFamily="34" charset="-120"/>
              </a:rPr>
              <a:t>Dampak Negatif Tanpa _Cost Control_</a:t>
            </a:r>
            <a:endParaRPr lang="en-US" sz="3200" dirty="0"/>
          </a:p>
        </p:txBody>
      </p:sp>
      <p:pic>
        <p:nvPicPr>
          <p:cNvPr id="3" name="Image 0" descr="preencoded.png"/>
          <p:cNvPicPr>
            <a:picLocks noChangeAspect="1"/>
          </p:cNvPicPr>
          <p:nvPr/>
        </p:nvPicPr>
        <p:blipFill>
          <a:blip r:embed="rId3"/>
          <a:stretch>
            <a:fillRect/>
          </a:stretch>
        </p:blipFill>
        <p:spPr>
          <a:xfrm>
            <a:off x="3277791" y="1430536"/>
            <a:ext cx="1334453" cy="1209318"/>
          </a:xfrm>
          <a:prstGeom prst="rect">
            <a:avLst/>
          </a:prstGeom>
        </p:spPr>
      </p:pic>
      <p:sp>
        <p:nvSpPr>
          <p:cNvPr id="4" name="Text 1"/>
          <p:cNvSpPr/>
          <p:nvPr/>
        </p:nvSpPr>
        <p:spPr>
          <a:xfrm>
            <a:off x="3897987" y="2027515"/>
            <a:ext cx="94059" cy="328613"/>
          </a:xfrm>
          <a:prstGeom prst="rect">
            <a:avLst/>
          </a:prstGeom>
          <a:noFill/>
          <a:ln/>
        </p:spPr>
        <p:txBody>
          <a:bodyPr wrap="none" lIns="0" tIns="0" rIns="0" bIns="0" rtlCol="0" anchor="t"/>
          <a:lstStyle/>
          <a:p>
            <a:pPr marL="0" indent="0" algn="ctr">
              <a:lnSpc>
                <a:spcPts val="2550"/>
              </a:lnSpc>
              <a:buNone/>
            </a:pPr>
            <a:r>
              <a:rPr lang="en-US" sz="1600" b="1" dirty="0">
                <a:solidFill>
                  <a:srgbClr val="403C4E"/>
                </a:solidFill>
                <a:latin typeface="Merriweather Bold" pitchFamily="34" charset="0"/>
                <a:ea typeface="Merriweather Bold" pitchFamily="34" charset="-122"/>
                <a:cs typeface="Merriweather Bold" pitchFamily="34" charset="-120"/>
              </a:rPr>
              <a:t>1</a:t>
            </a:r>
            <a:endParaRPr lang="en-US" sz="1600" dirty="0"/>
          </a:p>
        </p:txBody>
      </p:sp>
      <p:sp>
        <p:nvSpPr>
          <p:cNvPr id="5" name="Text 2"/>
          <p:cNvSpPr/>
          <p:nvPr/>
        </p:nvSpPr>
        <p:spPr>
          <a:xfrm>
            <a:off x="4776430" y="1726168"/>
            <a:ext cx="2053709" cy="256699"/>
          </a:xfrm>
          <a:prstGeom prst="rect">
            <a:avLst/>
          </a:prstGeom>
          <a:noFill/>
          <a:ln/>
        </p:spPr>
        <p:txBody>
          <a:bodyPr wrap="none" lIns="0" tIns="0" rIns="0" bIns="0" rtlCol="0" anchor="t"/>
          <a:lstStyle/>
          <a:p>
            <a:pPr marL="0" indent="0" algn="l">
              <a:lnSpc>
                <a:spcPts val="2000"/>
              </a:lnSpc>
              <a:buNone/>
            </a:pPr>
            <a:r>
              <a:rPr lang="en-US" sz="1600" b="1" dirty="0">
                <a:solidFill>
                  <a:srgbClr val="403C4E"/>
                </a:solidFill>
                <a:latin typeface="Merriweather Bold" pitchFamily="34" charset="0"/>
                <a:ea typeface="Merriweather Bold" pitchFamily="34" charset="-122"/>
                <a:cs typeface="Merriweather Bold" pitchFamily="34" charset="-120"/>
              </a:rPr>
              <a:t>Penurunan Laba</a:t>
            </a:r>
            <a:endParaRPr lang="en-US" sz="1600" dirty="0"/>
          </a:p>
        </p:txBody>
      </p:sp>
      <p:sp>
        <p:nvSpPr>
          <p:cNvPr id="6" name="Text 3"/>
          <p:cNvSpPr/>
          <p:nvPr/>
        </p:nvSpPr>
        <p:spPr>
          <a:xfrm>
            <a:off x="4776430" y="2081332"/>
            <a:ext cx="4967764" cy="262890"/>
          </a:xfrm>
          <a:prstGeom prst="rect">
            <a:avLst/>
          </a:prstGeom>
          <a:noFill/>
          <a:ln/>
        </p:spPr>
        <p:txBody>
          <a:bodyPr wrap="none" lIns="0" tIns="0" rIns="0" bIns="0" rtlCol="0" anchor="t"/>
          <a:lstStyle/>
          <a:p>
            <a:pPr marL="0" indent="0" algn="l">
              <a:lnSpc>
                <a:spcPts val="2050"/>
              </a:lnSpc>
              <a:buNone/>
            </a:pPr>
            <a:r>
              <a:rPr lang="en-US" sz="1250" dirty="0">
                <a:solidFill>
                  <a:srgbClr val="403C4E"/>
                </a:solidFill>
                <a:latin typeface="Open Sans" pitchFamily="34" charset="0"/>
                <a:ea typeface="Open Sans" pitchFamily="34" charset="-122"/>
                <a:cs typeface="Open Sans" pitchFamily="34" charset="-120"/>
              </a:rPr>
              <a:t>Pengeluaran yang tidak terkontrol dapat memotong margin laba.</a:t>
            </a:r>
            <a:endParaRPr lang="en-US" sz="1250" dirty="0"/>
          </a:p>
        </p:txBody>
      </p:sp>
      <p:sp>
        <p:nvSpPr>
          <p:cNvPr id="7" name="Shape 4"/>
          <p:cNvSpPr/>
          <p:nvPr/>
        </p:nvSpPr>
        <p:spPr>
          <a:xfrm>
            <a:off x="4653201" y="2650808"/>
            <a:ext cx="9361289" cy="11430"/>
          </a:xfrm>
          <a:prstGeom prst="roundRect">
            <a:avLst>
              <a:gd name="adj" fmla="val 603734"/>
            </a:avLst>
          </a:prstGeom>
          <a:solidFill>
            <a:srgbClr val="E5BEB2"/>
          </a:solidFill>
          <a:ln/>
        </p:spPr>
      </p:sp>
      <p:pic>
        <p:nvPicPr>
          <p:cNvPr id="8" name="Image 1" descr="preencoded.png"/>
          <p:cNvPicPr>
            <a:picLocks noChangeAspect="1"/>
          </p:cNvPicPr>
          <p:nvPr/>
        </p:nvPicPr>
        <p:blipFill>
          <a:blip r:embed="rId4"/>
          <a:stretch>
            <a:fillRect/>
          </a:stretch>
        </p:blipFill>
        <p:spPr>
          <a:xfrm>
            <a:off x="2610445" y="2680811"/>
            <a:ext cx="2669024" cy="1209318"/>
          </a:xfrm>
          <a:prstGeom prst="rect">
            <a:avLst/>
          </a:prstGeom>
        </p:spPr>
      </p:pic>
      <p:sp>
        <p:nvSpPr>
          <p:cNvPr id="9" name="Text 5"/>
          <p:cNvSpPr/>
          <p:nvPr/>
        </p:nvSpPr>
        <p:spPr>
          <a:xfrm>
            <a:off x="3882747" y="3121104"/>
            <a:ext cx="124301" cy="328613"/>
          </a:xfrm>
          <a:prstGeom prst="rect">
            <a:avLst/>
          </a:prstGeom>
          <a:noFill/>
          <a:ln/>
        </p:spPr>
        <p:txBody>
          <a:bodyPr wrap="none" lIns="0" tIns="0" rIns="0" bIns="0" rtlCol="0" anchor="t"/>
          <a:lstStyle/>
          <a:p>
            <a:pPr marL="0" indent="0" algn="ctr">
              <a:lnSpc>
                <a:spcPts val="2550"/>
              </a:lnSpc>
              <a:buNone/>
            </a:pPr>
            <a:r>
              <a:rPr lang="en-US" sz="1600" b="1" dirty="0">
                <a:solidFill>
                  <a:srgbClr val="403C4E"/>
                </a:solidFill>
                <a:latin typeface="Merriweather Bold" pitchFamily="34" charset="0"/>
                <a:ea typeface="Merriweather Bold" pitchFamily="34" charset="-122"/>
                <a:cs typeface="Merriweather Bold" pitchFamily="34" charset="-120"/>
              </a:rPr>
              <a:t>2</a:t>
            </a:r>
            <a:endParaRPr lang="en-US" sz="1600" dirty="0"/>
          </a:p>
        </p:txBody>
      </p:sp>
      <p:sp>
        <p:nvSpPr>
          <p:cNvPr id="10" name="Text 6"/>
          <p:cNvSpPr/>
          <p:nvPr/>
        </p:nvSpPr>
        <p:spPr>
          <a:xfrm>
            <a:off x="5443657" y="2844998"/>
            <a:ext cx="2680573" cy="256699"/>
          </a:xfrm>
          <a:prstGeom prst="rect">
            <a:avLst/>
          </a:prstGeom>
          <a:noFill/>
          <a:ln/>
        </p:spPr>
        <p:txBody>
          <a:bodyPr wrap="none" lIns="0" tIns="0" rIns="0" bIns="0" rtlCol="0" anchor="t"/>
          <a:lstStyle/>
          <a:p>
            <a:pPr marL="0" indent="0" algn="l">
              <a:lnSpc>
                <a:spcPts val="2000"/>
              </a:lnSpc>
              <a:buNone/>
            </a:pPr>
            <a:r>
              <a:rPr lang="en-US" sz="1600" b="1" dirty="0">
                <a:solidFill>
                  <a:srgbClr val="403C4E"/>
                </a:solidFill>
                <a:latin typeface="Merriweather Bold" pitchFamily="34" charset="0"/>
                <a:ea typeface="Merriweather Bold" pitchFamily="34" charset="-122"/>
                <a:cs typeface="Merriweather Bold" pitchFamily="34" charset="-120"/>
              </a:rPr>
              <a:t>Kehilangan Biaya Peluang</a:t>
            </a:r>
            <a:endParaRPr lang="en-US" sz="1600" dirty="0"/>
          </a:p>
        </p:txBody>
      </p:sp>
      <p:sp>
        <p:nvSpPr>
          <p:cNvPr id="11" name="Text 7"/>
          <p:cNvSpPr/>
          <p:nvPr/>
        </p:nvSpPr>
        <p:spPr>
          <a:xfrm>
            <a:off x="5443657" y="3200162"/>
            <a:ext cx="8447603" cy="525780"/>
          </a:xfrm>
          <a:prstGeom prst="rect">
            <a:avLst/>
          </a:prstGeom>
          <a:noFill/>
          <a:ln/>
        </p:spPr>
        <p:txBody>
          <a:bodyPr wrap="square" lIns="0" tIns="0" rIns="0" bIns="0" rtlCol="0" anchor="t"/>
          <a:lstStyle/>
          <a:p>
            <a:pPr marL="0" indent="0" algn="l">
              <a:lnSpc>
                <a:spcPts val="2050"/>
              </a:lnSpc>
              <a:buNone/>
            </a:pPr>
            <a:r>
              <a:rPr lang="en-US" sz="1250" dirty="0">
                <a:solidFill>
                  <a:srgbClr val="403C4E"/>
                </a:solidFill>
                <a:latin typeface="Open Sans" pitchFamily="34" charset="0"/>
                <a:ea typeface="Open Sans" pitchFamily="34" charset="-122"/>
                <a:cs typeface="Open Sans" pitchFamily="34" charset="-120"/>
              </a:rPr>
              <a:t>Dana yang seharusnya bisa dialokasikan ke investasi yang lebih menguntungkan, akan habis untuk biaya operasional yang tidak efisien.</a:t>
            </a:r>
            <a:endParaRPr lang="en-US" sz="1250" dirty="0"/>
          </a:p>
        </p:txBody>
      </p:sp>
      <p:sp>
        <p:nvSpPr>
          <p:cNvPr id="12" name="Shape 8"/>
          <p:cNvSpPr/>
          <p:nvPr/>
        </p:nvSpPr>
        <p:spPr>
          <a:xfrm>
            <a:off x="5320427" y="3901083"/>
            <a:ext cx="8694063" cy="11430"/>
          </a:xfrm>
          <a:prstGeom prst="roundRect">
            <a:avLst>
              <a:gd name="adj" fmla="val 603734"/>
            </a:avLst>
          </a:prstGeom>
          <a:solidFill>
            <a:srgbClr val="E5BEB2"/>
          </a:solidFill>
          <a:ln/>
        </p:spPr>
      </p:sp>
      <p:pic>
        <p:nvPicPr>
          <p:cNvPr id="13" name="Image 2" descr="preencoded.png"/>
          <p:cNvPicPr>
            <a:picLocks noChangeAspect="1"/>
          </p:cNvPicPr>
          <p:nvPr/>
        </p:nvPicPr>
        <p:blipFill>
          <a:blip r:embed="rId5"/>
          <a:stretch>
            <a:fillRect/>
          </a:stretch>
        </p:blipFill>
        <p:spPr>
          <a:xfrm>
            <a:off x="1943219" y="3931087"/>
            <a:ext cx="4003596" cy="1209318"/>
          </a:xfrm>
          <a:prstGeom prst="rect">
            <a:avLst/>
          </a:prstGeom>
        </p:spPr>
      </p:pic>
      <p:sp>
        <p:nvSpPr>
          <p:cNvPr id="14" name="Text 9"/>
          <p:cNvSpPr/>
          <p:nvPr/>
        </p:nvSpPr>
        <p:spPr>
          <a:xfrm>
            <a:off x="3886914" y="4371380"/>
            <a:ext cx="116205" cy="328613"/>
          </a:xfrm>
          <a:prstGeom prst="rect">
            <a:avLst/>
          </a:prstGeom>
          <a:noFill/>
          <a:ln/>
        </p:spPr>
        <p:txBody>
          <a:bodyPr wrap="none" lIns="0" tIns="0" rIns="0" bIns="0" rtlCol="0" anchor="t"/>
          <a:lstStyle/>
          <a:p>
            <a:pPr marL="0" indent="0" algn="ctr">
              <a:lnSpc>
                <a:spcPts val="2550"/>
              </a:lnSpc>
              <a:buNone/>
            </a:pPr>
            <a:r>
              <a:rPr lang="en-US" sz="1600" b="1" dirty="0">
                <a:solidFill>
                  <a:srgbClr val="403C4E"/>
                </a:solidFill>
                <a:latin typeface="Merriweather Bold" pitchFamily="34" charset="0"/>
                <a:ea typeface="Merriweather Bold" pitchFamily="34" charset="-122"/>
                <a:cs typeface="Merriweather Bold" pitchFamily="34" charset="-120"/>
              </a:rPr>
              <a:t>3</a:t>
            </a:r>
            <a:endParaRPr lang="en-US" sz="1600" dirty="0"/>
          </a:p>
        </p:txBody>
      </p:sp>
      <p:sp>
        <p:nvSpPr>
          <p:cNvPr id="15" name="Text 10"/>
          <p:cNvSpPr/>
          <p:nvPr/>
        </p:nvSpPr>
        <p:spPr>
          <a:xfrm>
            <a:off x="6111002" y="4226719"/>
            <a:ext cx="2495074" cy="256699"/>
          </a:xfrm>
          <a:prstGeom prst="rect">
            <a:avLst/>
          </a:prstGeom>
          <a:noFill/>
          <a:ln/>
        </p:spPr>
        <p:txBody>
          <a:bodyPr wrap="none" lIns="0" tIns="0" rIns="0" bIns="0" rtlCol="0" anchor="t"/>
          <a:lstStyle/>
          <a:p>
            <a:pPr marL="0" indent="0" algn="l">
              <a:lnSpc>
                <a:spcPts val="2000"/>
              </a:lnSpc>
              <a:buNone/>
            </a:pPr>
            <a:r>
              <a:rPr lang="en-US" sz="1600" b="1" dirty="0">
                <a:solidFill>
                  <a:srgbClr val="403C4E"/>
                </a:solidFill>
                <a:latin typeface="Merriweather Bold" pitchFamily="34" charset="0"/>
                <a:ea typeface="Merriweather Bold" pitchFamily="34" charset="-122"/>
                <a:cs typeface="Merriweather Bold" pitchFamily="34" charset="-120"/>
              </a:rPr>
              <a:t>Minimnya Dana Darurat</a:t>
            </a:r>
            <a:endParaRPr lang="en-US" sz="1600" dirty="0"/>
          </a:p>
        </p:txBody>
      </p:sp>
      <p:sp>
        <p:nvSpPr>
          <p:cNvPr id="16" name="Text 11"/>
          <p:cNvSpPr/>
          <p:nvPr/>
        </p:nvSpPr>
        <p:spPr>
          <a:xfrm>
            <a:off x="6111002" y="4581882"/>
            <a:ext cx="7459861" cy="262890"/>
          </a:xfrm>
          <a:prstGeom prst="rect">
            <a:avLst/>
          </a:prstGeom>
          <a:noFill/>
          <a:ln/>
        </p:spPr>
        <p:txBody>
          <a:bodyPr wrap="none" lIns="0" tIns="0" rIns="0" bIns="0" rtlCol="0" anchor="t"/>
          <a:lstStyle/>
          <a:p>
            <a:pPr marL="0" indent="0" algn="l">
              <a:lnSpc>
                <a:spcPts val="2050"/>
              </a:lnSpc>
              <a:buNone/>
            </a:pPr>
            <a:r>
              <a:rPr lang="en-US" sz="1250" dirty="0">
                <a:solidFill>
                  <a:srgbClr val="403C4E"/>
                </a:solidFill>
                <a:latin typeface="Open Sans" pitchFamily="34" charset="0"/>
                <a:ea typeface="Open Sans" pitchFamily="34" charset="-122"/>
                <a:cs typeface="Open Sans" pitchFamily="34" charset="-120"/>
              </a:rPr>
              <a:t>Perusahaan tidak memiliki cadangan keuangan yang memadai untuk menghadapi situasi darurat.</a:t>
            </a:r>
            <a:endParaRPr lang="en-US" sz="1250" dirty="0"/>
          </a:p>
        </p:txBody>
      </p:sp>
      <p:sp>
        <p:nvSpPr>
          <p:cNvPr id="17" name="Shape 12"/>
          <p:cNvSpPr/>
          <p:nvPr/>
        </p:nvSpPr>
        <p:spPr>
          <a:xfrm>
            <a:off x="5987772" y="5151358"/>
            <a:ext cx="8026717" cy="11430"/>
          </a:xfrm>
          <a:prstGeom prst="roundRect">
            <a:avLst>
              <a:gd name="adj" fmla="val 603734"/>
            </a:avLst>
          </a:prstGeom>
          <a:solidFill>
            <a:srgbClr val="E5BEB2"/>
          </a:solidFill>
          <a:ln/>
        </p:spPr>
      </p:sp>
      <p:pic>
        <p:nvPicPr>
          <p:cNvPr id="18" name="Image 3" descr="preencoded.png"/>
          <p:cNvPicPr>
            <a:picLocks noChangeAspect="1"/>
          </p:cNvPicPr>
          <p:nvPr/>
        </p:nvPicPr>
        <p:blipFill>
          <a:blip r:embed="rId6"/>
          <a:stretch>
            <a:fillRect/>
          </a:stretch>
        </p:blipFill>
        <p:spPr>
          <a:xfrm>
            <a:off x="1275874" y="5181362"/>
            <a:ext cx="5338167" cy="1209318"/>
          </a:xfrm>
          <a:prstGeom prst="rect">
            <a:avLst/>
          </a:prstGeom>
        </p:spPr>
      </p:pic>
      <p:sp>
        <p:nvSpPr>
          <p:cNvPr id="19" name="Text 13"/>
          <p:cNvSpPr/>
          <p:nvPr/>
        </p:nvSpPr>
        <p:spPr>
          <a:xfrm>
            <a:off x="3877032" y="5621655"/>
            <a:ext cx="135731" cy="328613"/>
          </a:xfrm>
          <a:prstGeom prst="rect">
            <a:avLst/>
          </a:prstGeom>
          <a:noFill/>
          <a:ln/>
        </p:spPr>
        <p:txBody>
          <a:bodyPr wrap="none" lIns="0" tIns="0" rIns="0" bIns="0" rtlCol="0" anchor="t"/>
          <a:lstStyle/>
          <a:p>
            <a:pPr marL="0" indent="0" algn="ctr">
              <a:lnSpc>
                <a:spcPts val="2550"/>
              </a:lnSpc>
              <a:buNone/>
            </a:pPr>
            <a:r>
              <a:rPr lang="en-US" sz="1600" b="1" dirty="0">
                <a:solidFill>
                  <a:srgbClr val="403C4E"/>
                </a:solidFill>
                <a:latin typeface="Merriweather Bold" pitchFamily="34" charset="0"/>
                <a:ea typeface="Merriweather Bold" pitchFamily="34" charset="-122"/>
                <a:cs typeface="Merriweather Bold" pitchFamily="34" charset="-120"/>
              </a:rPr>
              <a:t>4</a:t>
            </a:r>
            <a:endParaRPr lang="en-US" sz="1600" dirty="0"/>
          </a:p>
        </p:txBody>
      </p:sp>
      <p:sp>
        <p:nvSpPr>
          <p:cNvPr id="20" name="Text 14"/>
          <p:cNvSpPr/>
          <p:nvPr/>
        </p:nvSpPr>
        <p:spPr>
          <a:xfrm>
            <a:off x="6778228" y="5345549"/>
            <a:ext cx="2889766" cy="256699"/>
          </a:xfrm>
          <a:prstGeom prst="rect">
            <a:avLst/>
          </a:prstGeom>
          <a:noFill/>
          <a:ln/>
        </p:spPr>
        <p:txBody>
          <a:bodyPr wrap="none" lIns="0" tIns="0" rIns="0" bIns="0" rtlCol="0" anchor="t"/>
          <a:lstStyle/>
          <a:p>
            <a:pPr marL="0" indent="0" algn="l">
              <a:lnSpc>
                <a:spcPts val="2000"/>
              </a:lnSpc>
              <a:buNone/>
            </a:pPr>
            <a:r>
              <a:rPr lang="en-US" sz="1600" b="1" dirty="0">
                <a:solidFill>
                  <a:srgbClr val="403C4E"/>
                </a:solidFill>
                <a:latin typeface="Merriweather Bold" pitchFamily="34" charset="0"/>
                <a:ea typeface="Merriweather Bold" pitchFamily="34" charset="-122"/>
                <a:cs typeface="Merriweather Bold" pitchFamily="34" charset="-120"/>
              </a:rPr>
              <a:t>Ketergantungan pada Utang</a:t>
            </a:r>
            <a:endParaRPr lang="en-US" sz="1600" dirty="0"/>
          </a:p>
        </p:txBody>
      </p:sp>
      <p:sp>
        <p:nvSpPr>
          <p:cNvPr id="21" name="Text 15"/>
          <p:cNvSpPr/>
          <p:nvPr/>
        </p:nvSpPr>
        <p:spPr>
          <a:xfrm>
            <a:off x="6778228" y="5700712"/>
            <a:ext cx="7113032" cy="525780"/>
          </a:xfrm>
          <a:prstGeom prst="rect">
            <a:avLst/>
          </a:prstGeom>
          <a:noFill/>
          <a:ln/>
        </p:spPr>
        <p:txBody>
          <a:bodyPr wrap="square" lIns="0" tIns="0" rIns="0" bIns="0" rtlCol="0" anchor="t"/>
          <a:lstStyle/>
          <a:p>
            <a:pPr marL="0" indent="0" algn="l">
              <a:lnSpc>
                <a:spcPts val="2050"/>
              </a:lnSpc>
              <a:buNone/>
            </a:pPr>
            <a:r>
              <a:rPr lang="en-US" sz="1250" dirty="0">
                <a:solidFill>
                  <a:srgbClr val="403C4E"/>
                </a:solidFill>
                <a:latin typeface="Open Sans" pitchFamily="34" charset="0"/>
                <a:ea typeface="Open Sans" pitchFamily="34" charset="-122"/>
                <a:cs typeface="Open Sans" pitchFamily="34" charset="-120"/>
              </a:rPr>
              <a:t>Perusahaan akan semakin bergantung pada pinjaman atau utang untuk menutupi kekurangan dana.</a:t>
            </a:r>
            <a:endParaRPr lang="en-US" sz="1250" dirty="0"/>
          </a:p>
        </p:txBody>
      </p:sp>
      <p:sp>
        <p:nvSpPr>
          <p:cNvPr id="22" name="Shape 16"/>
          <p:cNvSpPr/>
          <p:nvPr/>
        </p:nvSpPr>
        <p:spPr>
          <a:xfrm>
            <a:off x="6654998" y="6401633"/>
            <a:ext cx="7359491" cy="11430"/>
          </a:xfrm>
          <a:prstGeom prst="roundRect">
            <a:avLst>
              <a:gd name="adj" fmla="val 603734"/>
            </a:avLst>
          </a:prstGeom>
          <a:solidFill>
            <a:srgbClr val="E5BEB2"/>
          </a:solidFill>
          <a:ln/>
        </p:spPr>
      </p:sp>
      <p:pic>
        <p:nvPicPr>
          <p:cNvPr id="23" name="Image 4" descr="preencoded.png"/>
          <p:cNvPicPr>
            <a:picLocks noChangeAspect="1"/>
          </p:cNvPicPr>
          <p:nvPr/>
        </p:nvPicPr>
        <p:blipFill>
          <a:blip r:embed="rId7"/>
          <a:stretch>
            <a:fillRect/>
          </a:stretch>
        </p:blipFill>
        <p:spPr>
          <a:xfrm>
            <a:off x="608648" y="6431637"/>
            <a:ext cx="6672739" cy="1209318"/>
          </a:xfrm>
          <a:prstGeom prst="rect">
            <a:avLst/>
          </a:prstGeom>
        </p:spPr>
      </p:pic>
      <p:sp>
        <p:nvSpPr>
          <p:cNvPr id="24" name="Text 17"/>
          <p:cNvSpPr/>
          <p:nvPr/>
        </p:nvSpPr>
        <p:spPr>
          <a:xfrm>
            <a:off x="3882152" y="6871930"/>
            <a:ext cx="125730" cy="328613"/>
          </a:xfrm>
          <a:prstGeom prst="rect">
            <a:avLst/>
          </a:prstGeom>
          <a:noFill/>
          <a:ln/>
        </p:spPr>
        <p:txBody>
          <a:bodyPr wrap="none" lIns="0" tIns="0" rIns="0" bIns="0" rtlCol="0" anchor="t"/>
          <a:lstStyle/>
          <a:p>
            <a:pPr marL="0" indent="0" algn="ctr">
              <a:lnSpc>
                <a:spcPts val="2550"/>
              </a:lnSpc>
              <a:buNone/>
            </a:pPr>
            <a:r>
              <a:rPr lang="en-US" sz="1600" b="1" dirty="0">
                <a:solidFill>
                  <a:srgbClr val="403C4E"/>
                </a:solidFill>
                <a:latin typeface="Merriweather Bold" pitchFamily="34" charset="0"/>
                <a:ea typeface="Merriweather Bold" pitchFamily="34" charset="-122"/>
                <a:cs typeface="Merriweather Bold" pitchFamily="34" charset="-120"/>
              </a:rPr>
              <a:t>5</a:t>
            </a:r>
            <a:endParaRPr lang="en-US" sz="1600" dirty="0"/>
          </a:p>
        </p:txBody>
      </p:sp>
      <p:sp>
        <p:nvSpPr>
          <p:cNvPr id="25" name="Text 18"/>
          <p:cNvSpPr/>
          <p:nvPr/>
        </p:nvSpPr>
        <p:spPr>
          <a:xfrm>
            <a:off x="7445573" y="6595824"/>
            <a:ext cx="2570559" cy="256699"/>
          </a:xfrm>
          <a:prstGeom prst="rect">
            <a:avLst/>
          </a:prstGeom>
          <a:noFill/>
          <a:ln/>
        </p:spPr>
        <p:txBody>
          <a:bodyPr wrap="none" lIns="0" tIns="0" rIns="0" bIns="0" rtlCol="0" anchor="t"/>
          <a:lstStyle/>
          <a:p>
            <a:pPr marL="0" indent="0" algn="l">
              <a:lnSpc>
                <a:spcPts val="2000"/>
              </a:lnSpc>
              <a:buNone/>
            </a:pPr>
            <a:r>
              <a:rPr lang="en-US" sz="1600" b="1" dirty="0">
                <a:solidFill>
                  <a:srgbClr val="403C4E"/>
                </a:solidFill>
                <a:latin typeface="Merriweather Bold" pitchFamily="34" charset="0"/>
                <a:ea typeface="Merriweather Bold" pitchFamily="34" charset="-122"/>
                <a:cs typeface="Merriweather Bold" pitchFamily="34" charset="-120"/>
              </a:rPr>
              <a:t>Menurunnya Nilai Kredit</a:t>
            </a:r>
            <a:endParaRPr lang="en-US" sz="1600" dirty="0"/>
          </a:p>
        </p:txBody>
      </p:sp>
      <p:sp>
        <p:nvSpPr>
          <p:cNvPr id="26" name="Text 19"/>
          <p:cNvSpPr/>
          <p:nvPr/>
        </p:nvSpPr>
        <p:spPr>
          <a:xfrm>
            <a:off x="7445573" y="6950988"/>
            <a:ext cx="6445687" cy="525780"/>
          </a:xfrm>
          <a:prstGeom prst="rect">
            <a:avLst/>
          </a:prstGeom>
          <a:noFill/>
          <a:ln/>
        </p:spPr>
        <p:txBody>
          <a:bodyPr wrap="square" lIns="0" tIns="0" rIns="0" bIns="0" rtlCol="0" anchor="t"/>
          <a:lstStyle/>
          <a:p>
            <a:pPr marL="0" indent="0" algn="l">
              <a:lnSpc>
                <a:spcPts val="2050"/>
              </a:lnSpc>
              <a:buNone/>
            </a:pPr>
            <a:r>
              <a:rPr lang="en-US" sz="1250" dirty="0">
                <a:solidFill>
                  <a:srgbClr val="403C4E"/>
                </a:solidFill>
                <a:latin typeface="Open Sans" pitchFamily="34" charset="0"/>
                <a:ea typeface="Open Sans" pitchFamily="34" charset="-122"/>
                <a:cs typeface="Open Sans" pitchFamily="34" charset="-120"/>
              </a:rPr>
              <a:t>Kreditor atau investor mungkin kehilangan kepercayaan pada kemampuan perusahaan untuk membayar kembali pinjaman.</a:t>
            </a:r>
            <a:endParaRPr lang="en-US" sz="12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13636" y="473273"/>
            <a:ext cx="8091964" cy="458629"/>
          </a:xfrm>
          <a:prstGeom prst="rect">
            <a:avLst/>
          </a:prstGeom>
          <a:noFill/>
          <a:ln/>
        </p:spPr>
        <p:txBody>
          <a:bodyPr wrap="none" lIns="0" tIns="0" rIns="0" bIns="0" rtlCol="0" anchor="t"/>
          <a:lstStyle/>
          <a:p>
            <a:pPr marL="0" indent="0">
              <a:lnSpc>
                <a:spcPts val="3600"/>
              </a:lnSpc>
              <a:buNone/>
            </a:pPr>
            <a:r>
              <a:rPr lang="en-US" sz="2850" b="1" dirty="0">
                <a:solidFill>
                  <a:srgbClr val="403C4E"/>
                </a:solidFill>
                <a:latin typeface="Merriweather Bold" pitchFamily="34" charset="0"/>
                <a:ea typeface="Merriweather Bold" pitchFamily="34" charset="-122"/>
                <a:cs typeface="Merriweather Bold" pitchFamily="34" charset="-120"/>
              </a:rPr>
              <a:t>Strategi Efektif Mengendalikan Biaya Bisnis</a:t>
            </a:r>
            <a:endParaRPr lang="en-US" sz="2850" dirty="0"/>
          </a:p>
        </p:txBody>
      </p:sp>
      <p:sp>
        <p:nvSpPr>
          <p:cNvPr id="3" name="Shape 1"/>
          <p:cNvSpPr/>
          <p:nvPr/>
        </p:nvSpPr>
        <p:spPr>
          <a:xfrm>
            <a:off x="7307580" y="1225391"/>
            <a:ext cx="15240" cy="6530816"/>
          </a:xfrm>
          <a:prstGeom prst="roundRect">
            <a:avLst>
              <a:gd name="adj" fmla="val 404471"/>
            </a:avLst>
          </a:prstGeom>
          <a:solidFill>
            <a:srgbClr val="E5BEB2"/>
          </a:solidFill>
          <a:ln/>
        </p:spPr>
      </p:sp>
      <p:sp>
        <p:nvSpPr>
          <p:cNvPr id="4" name="Shape 2"/>
          <p:cNvSpPr/>
          <p:nvPr/>
        </p:nvSpPr>
        <p:spPr>
          <a:xfrm>
            <a:off x="6651724" y="1547813"/>
            <a:ext cx="513636" cy="15240"/>
          </a:xfrm>
          <a:prstGeom prst="roundRect">
            <a:avLst>
              <a:gd name="adj" fmla="val 404471"/>
            </a:avLst>
          </a:prstGeom>
          <a:solidFill>
            <a:srgbClr val="E5BEB2"/>
          </a:solidFill>
          <a:ln/>
        </p:spPr>
      </p:sp>
      <p:sp>
        <p:nvSpPr>
          <p:cNvPr id="5" name="Shape 3"/>
          <p:cNvSpPr/>
          <p:nvPr/>
        </p:nvSpPr>
        <p:spPr>
          <a:xfrm>
            <a:off x="7150120" y="1390412"/>
            <a:ext cx="330160" cy="330160"/>
          </a:xfrm>
          <a:prstGeom prst="roundRect">
            <a:avLst>
              <a:gd name="adj" fmla="val 18670"/>
            </a:avLst>
          </a:prstGeom>
          <a:solidFill>
            <a:srgbClr val="FFD8CC"/>
          </a:solidFill>
          <a:ln w="7620">
            <a:solidFill>
              <a:srgbClr val="E5BEB2"/>
            </a:solidFill>
            <a:prstDash val="solid"/>
          </a:ln>
        </p:spPr>
      </p:sp>
      <p:sp>
        <p:nvSpPr>
          <p:cNvPr id="6" name="Text 4"/>
          <p:cNvSpPr/>
          <p:nvPr/>
        </p:nvSpPr>
        <p:spPr>
          <a:xfrm>
            <a:off x="7264777" y="1445419"/>
            <a:ext cx="100846"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1</a:t>
            </a:r>
            <a:endParaRPr lang="en-US" sz="1700" dirty="0"/>
          </a:p>
        </p:txBody>
      </p:sp>
      <p:sp>
        <p:nvSpPr>
          <p:cNvPr id="7" name="Text 5"/>
          <p:cNvSpPr/>
          <p:nvPr/>
        </p:nvSpPr>
        <p:spPr>
          <a:xfrm>
            <a:off x="2977872" y="1372076"/>
            <a:ext cx="3530203" cy="229314"/>
          </a:xfrm>
          <a:prstGeom prst="rect">
            <a:avLst/>
          </a:prstGeom>
          <a:noFill/>
          <a:ln/>
        </p:spPr>
        <p:txBody>
          <a:bodyPr wrap="none" lIns="0" tIns="0" rIns="0" bIns="0" rtlCol="0" anchor="t"/>
          <a:lstStyle/>
          <a:p>
            <a:pPr marL="0" indent="0" algn="r">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Mulai dengan Anggaran yang Realistis</a:t>
            </a:r>
            <a:endParaRPr lang="en-US" sz="1400" dirty="0"/>
          </a:p>
        </p:txBody>
      </p:sp>
      <p:sp>
        <p:nvSpPr>
          <p:cNvPr id="8" name="Text 6"/>
          <p:cNvSpPr/>
          <p:nvPr/>
        </p:nvSpPr>
        <p:spPr>
          <a:xfrm>
            <a:off x="513636" y="1689378"/>
            <a:ext cx="5994440" cy="469582"/>
          </a:xfrm>
          <a:prstGeom prst="rect">
            <a:avLst/>
          </a:prstGeom>
          <a:noFill/>
          <a:ln/>
        </p:spPr>
        <p:txBody>
          <a:bodyPr wrap="square" lIns="0" tIns="0" rIns="0" bIns="0" rtlCol="0" anchor="t"/>
          <a:lstStyle/>
          <a:p>
            <a:pPr marL="0" indent="0" algn="r">
              <a:lnSpc>
                <a:spcPts val="1800"/>
              </a:lnSpc>
              <a:buNone/>
            </a:pPr>
            <a:r>
              <a:rPr lang="en-US" sz="1150" dirty="0">
                <a:solidFill>
                  <a:srgbClr val="403C4E"/>
                </a:solidFill>
                <a:latin typeface="Open Sans" pitchFamily="34" charset="0"/>
                <a:ea typeface="Open Sans" pitchFamily="34" charset="-122"/>
                <a:cs typeface="Open Sans" pitchFamily="34" charset="-120"/>
              </a:rPr>
              <a:t>Merencanakan pengeluaran dengan mendetail untuk mengidentifikasi kebutuhan dana pada setiap departemen atau proyek.</a:t>
            </a:r>
            <a:endParaRPr lang="en-US" sz="1150" dirty="0"/>
          </a:p>
        </p:txBody>
      </p:sp>
      <p:sp>
        <p:nvSpPr>
          <p:cNvPr id="9" name="Shape 7"/>
          <p:cNvSpPr/>
          <p:nvPr/>
        </p:nvSpPr>
        <p:spPr>
          <a:xfrm>
            <a:off x="7465040" y="2281476"/>
            <a:ext cx="513636" cy="15240"/>
          </a:xfrm>
          <a:prstGeom prst="roundRect">
            <a:avLst>
              <a:gd name="adj" fmla="val 404471"/>
            </a:avLst>
          </a:prstGeom>
          <a:solidFill>
            <a:srgbClr val="E5BEB2"/>
          </a:solidFill>
          <a:ln/>
        </p:spPr>
      </p:sp>
      <p:sp>
        <p:nvSpPr>
          <p:cNvPr id="10" name="Shape 8"/>
          <p:cNvSpPr/>
          <p:nvPr/>
        </p:nvSpPr>
        <p:spPr>
          <a:xfrm>
            <a:off x="7150120" y="2124075"/>
            <a:ext cx="330160" cy="330160"/>
          </a:xfrm>
          <a:prstGeom prst="roundRect">
            <a:avLst>
              <a:gd name="adj" fmla="val 18670"/>
            </a:avLst>
          </a:prstGeom>
          <a:solidFill>
            <a:srgbClr val="FFD8CC"/>
          </a:solidFill>
          <a:ln w="7620">
            <a:solidFill>
              <a:srgbClr val="E5BEB2"/>
            </a:solidFill>
            <a:prstDash val="solid"/>
          </a:ln>
        </p:spPr>
      </p:sp>
      <p:sp>
        <p:nvSpPr>
          <p:cNvPr id="11" name="Text 9"/>
          <p:cNvSpPr/>
          <p:nvPr/>
        </p:nvSpPr>
        <p:spPr>
          <a:xfrm>
            <a:off x="7248585" y="2179082"/>
            <a:ext cx="133231"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2</a:t>
            </a:r>
            <a:endParaRPr lang="en-US" sz="1700" dirty="0"/>
          </a:p>
        </p:txBody>
      </p:sp>
      <p:sp>
        <p:nvSpPr>
          <p:cNvPr id="12" name="Text 10"/>
          <p:cNvSpPr/>
          <p:nvPr/>
        </p:nvSpPr>
        <p:spPr>
          <a:xfrm>
            <a:off x="8122325" y="2105739"/>
            <a:ext cx="2519720" cy="229314"/>
          </a:xfrm>
          <a:prstGeom prst="rect">
            <a:avLst/>
          </a:prstGeom>
          <a:noFill/>
          <a:ln/>
        </p:spPr>
        <p:txBody>
          <a:bodyPr wrap="none" lIns="0" tIns="0" rIns="0" bIns="0" rtlCol="0" anchor="t"/>
          <a:lstStyle/>
          <a:p>
            <a:pPr marL="0" indent="0" algn="l">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Analisis Akuntansi Historis</a:t>
            </a:r>
            <a:endParaRPr lang="en-US" sz="1400" dirty="0"/>
          </a:p>
        </p:txBody>
      </p:sp>
      <p:sp>
        <p:nvSpPr>
          <p:cNvPr id="13" name="Text 11"/>
          <p:cNvSpPr/>
          <p:nvPr/>
        </p:nvSpPr>
        <p:spPr>
          <a:xfrm>
            <a:off x="8122325" y="2423041"/>
            <a:ext cx="5994440" cy="469582"/>
          </a:xfrm>
          <a:prstGeom prst="rect">
            <a:avLst/>
          </a:prstGeom>
          <a:noFill/>
          <a:ln/>
        </p:spPr>
        <p:txBody>
          <a:bodyPr wrap="square" lIns="0" tIns="0" rIns="0" bIns="0" rtlCol="0" anchor="t"/>
          <a:lstStyle/>
          <a:p>
            <a:pPr marL="0" indent="0" algn="l">
              <a:lnSpc>
                <a:spcPts val="1800"/>
              </a:lnSpc>
              <a:buNone/>
            </a:pPr>
            <a:r>
              <a:rPr lang="en-US" sz="1150" dirty="0">
                <a:solidFill>
                  <a:srgbClr val="403C4E"/>
                </a:solidFill>
                <a:latin typeface="Open Sans" pitchFamily="34" charset="0"/>
                <a:ea typeface="Open Sans" pitchFamily="34" charset="-122"/>
                <a:cs typeface="Open Sans" pitchFamily="34" charset="-120"/>
              </a:rPr>
              <a:t>Meninjau pola pengeluaran di masa lalu untuk memprediksi anggaran dan memahami tren pengeluaran.</a:t>
            </a:r>
            <a:endParaRPr lang="en-US" sz="1150" dirty="0"/>
          </a:p>
        </p:txBody>
      </p:sp>
      <p:sp>
        <p:nvSpPr>
          <p:cNvPr id="14" name="Shape 12"/>
          <p:cNvSpPr/>
          <p:nvPr/>
        </p:nvSpPr>
        <p:spPr>
          <a:xfrm>
            <a:off x="6651724" y="2941796"/>
            <a:ext cx="513636" cy="15240"/>
          </a:xfrm>
          <a:prstGeom prst="roundRect">
            <a:avLst>
              <a:gd name="adj" fmla="val 404471"/>
            </a:avLst>
          </a:prstGeom>
          <a:solidFill>
            <a:srgbClr val="E5BEB2"/>
          </a:solidFill>
          <a:ln/>
        </p:spPr>
      </p:sp>
      <p:sp>
        <p:nvSpPr>
          <p:cNvPr id="15" name="Shape 13"/>
          <p:cNvSpPr/>
          <p:nvPr/>
        </p:nvSpPr>
        <p:spPr>
          <a:xfrm>
            <a:off x="7150120" y="2784396"/>
            <a:ext cx="330160" cy="330160"/>
          </a:xfrm>
          <a:prstGeom prst="roundRect">
            <a:avLst>
              <a:gd name="adj" fmla="val 18670"/>
            </a:avLst>
          </a:prstGeom>
          <a:solidFill>
            <a:srgbClr val="FFD8CC"/>
          </a:solidFill>
          <a:ln w="7620">
            <a:solidFill>
              <a:srgbClr val="E5BEB2"/>
            </a:solidFill>
            <a:prstDash val="solid"/>
          </a:ln>
        </p:spPr>
      </p:sp>
      <p:sp>
        <p:nvSpPr>
          <p:cNvPr id="16" name="Text 14"/>
          <p:cNvSpPr/>
          <p:nvPr/>
        </p:nvSpPr>
        <p:spPr>
          <a:xfrm>
            <a:off x="7252871" y="2839403"/>
            <a:ext cx="124539"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3</a:t>
            </a:r>
            <a:endParaRPr lang="en-US" sz="1700" dirty="0"/>
          </a:p>
        </p:txBody>
      </p:sp>
      <p:sp>
        <p:nvSpPr>
          <p:cNvPr id="17" name="Text 15"/>
          <p:cNvSpPr/>
          <p:nvPr/>
        </p:nvSpPr>
        <p:spPr>
          <a:xfrm>
            <a:off x="1124188" y="2766060"/>
            <a:ext cx="5383887" cy="229314"/>
          </a:xfrm>
          <a:prstGeom prst="rect">
            <a:avLst/>
          </a:prstGeom>
          <a:noFill/>
          <a:ln/>
        </p:spPr>
        <p:txBody>
          <a:bodyPr wrap="none" lIns="0" tIns="0" rIns="0" bIns="0" rtlCol="0" anchor="t"/>
          <a:lstStyle/>
          <a:p>
            <a:pPr marL="0" indent="0" algn="r">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Menyusun Anggaran dan Mempertimbangkan Variabelnya</a:t>
            </a:r>
            <a:endParaRPr lang="en-US" sz="1400" dirty="0"/>
          </a:p>
        </p:txBody>
      </p:sp>
      <p:sp>
        <p:nvSpPr>
          <p:cNvPr id="18" name="Text 16"/>
          <p:cNvSpPr/>
          <p:nvPr/>
        </p:nvSpPr>
        <p:spPr>
          <a:xfrm>
            <a:off x="513636" y="3083362"/>
            <a:ext cx="5994440" cy="469582"/>
          </a:xfrm>
          <a:prstGeom prst="rect">
            <a:avLst/>
          </a:prstGeom>
          <a:noFill/>
          <a:ln/>
        </p:spPr>
        <p:txBody>
          <a:bodyPr wrap="square" lIns="0" tIns="0" rIns="0" bIns="0" rtlCol="0" anchor="t"/>
          <a:lstStyle/>
          <a:p>
            <a:pPr marL="0" indent="0" algn="r">
              <a:lnSpc>
                <a:spcPts val="1800"/>
              </a:lnSpc>
              <a:buNone/>
            </a:pPr>
            <a:r>
              <a:rPr lang="en-US" sz="1150" dirty="0">
                <a:solidFill>
                  <a:srgbClr val="403C4E"/>
                </a:solidFill>
                <a:latin typeface="Open Sans" pitchFamily="34" charset="0"/>
                <a:ea typeface="Open Sans" pitchFamily="34" charset="-122"/>
                <a:cs typeface="Open Sans" pitchFamily="34" charset="-120"/>
              </a:rPr>
              <a:t>Mempertimbangkan setiap kebutuhan operasional, termasuk faktor-faktor variabel seperti fluktuasi harga bahan baku dan biaya tenaga kerja.</a:t>
            </a:r>
            <a:endParaRPr lang="en-US" sz="1150" dirty="0"/>
          </a:p>
        </p:txBody>
      </p:sp>
      <p:sp>
        <p:nvSpPr>
          <p:cNvPr id="19" name="Shape 17"/>
          <p:cNvSpPr/>
          <p:nvPr/>
        </p:nvSpPr>
        <p:spPr>
          <a:xfrm>
            <a:off x="7465040" y="3602236"/>
            <a:ext cx="513636" cy="15240"/>
          </a:xfrm>
          <a:prstGeom prst="roundRect">
            <a:avLst>
              <a:gd name="adj" fmla="val 404471"/>
            </a:avLst>
          </a:prstGeom>
          <a:solidFill>
            <a:srgbClr val="E5BEB2"/>
          </a:solidFill>
          <a:ln/>
        </p:spPr>
      </p:sp>
      <p:sp>
        <p:nvSpPr>
          <p:cNvPr id="20" name="Shape 18"/>
          <p:cNvSpPr/>
          <p:nvPr/>
        </p:nvSpPr>
        <p:spPr>
          <a:xfrm>
            <a:off x="7150120" y="3444835"/>
            <a:ext cx="330160" cy="330160"/>
          </a:xfrm>
          <a:prstGeom prst="roundRect">
            <a:avLst>
              <a:gd name="adj" fmla="val 18670"/>
            </a:avLst>
          </a:prstGeom>
          <a:solidFill>
            <a:srgbClr val="FFD8CC"/>
          </a:solidFill>
          <a:ln w="7620">
            <a:solidFill>
              <a:srgbClr val="E5BEB2"/>
            </a:solidFill>
            <a:prstDash val="solid"/>
          </a:ln>
        </p:spPr>
      </p:sp>
      <p:sp>
        <p:nvSpPr>
          <p:cNvPr id="21" name="Text 19"/>
          <p:cNvSpPr/>
          <p:nvPr/>
        </p:nvSpPr>
        <p:spPr>
          <a:xfrm>
            <a:off x="7242393" y="3499842"/>
            <a:ext cx="145494"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4</a:t>
            </a:r>
            <a:endParaRPr lang="en-US" sz="1700" dirty="0"/>
          </a:p>
        </p:txBody>
      </p:sp>
      <p:sp>
        <p:nvSpPr>
          <p:cNvPr id="22" name="Text 20"/>
          <p:cNvSpPr/>
          <p:nvPr/>
        </p:nvSpPr>
        <p:spPr>
          <a:xfrm>
            <a:off x="8122325" y="3426500"/>
            <a:ext cx="3222903" cy="229314"/>
          </a:xfrm>
          <a:prstGeom prst="rect">
            <a:avLst/>
          </a:prstGeom>
          <a:noFill/>
          <a:ln/>
        </p:spPr>
        <p:txBody>
          <a:bodyPr wrap="none" lIns="0" tIns="0" rIns="0" bIns="0" rtlCol="0" anchor="t"/>
          <a:lstStyle/>
          <a:p>
            <a:pPr marL="0" indent="0" algn="l">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Pantau Pengeluaran secara Berkala</a:t>
            </a:r>
            <a:endParaRPr lang="en-US" sz="1400" dirty="0"/>
          </a:p>
        </p:txBody>
      </p:sp>
      <p:sp>
        <p:nvSpPr>
          <p:cNvPr id="23" name="Text 21"/>
          <p:cNvSpPr/>
          <p:nvPr/>
        </p:nvSpPr>
        <p:spPr>
          <a:xfrm>
            <a:off x="8122325" y="3743801"/>
            <a:ext cx="5994440" cy="469582"/>
          </a:xfrm>
          <a:prstGeom prst="rect">
            <a:avLst/>
          </a:prstGeom>
          <a:noFill/>
          <a:ln/>
        </p:spPr>
        <p:txBody>
          <a:bodyPr wrap="square" lIns="0" tIns="0" rIns="0" bIns="0" rtlCol="0" anchor="t"/>
          <a:lstStyle/>
          <a:p>
            <a:pPr marL="0" indent="0" algn="l">
              <a:lnSpc>
                <a:spcPts val="1800"/>
              </a:lnSpc>
              <a:buNone/>
            </a:pPr>
            <a:r>
              <a:rPr lang="en-US" sz="1150" dirty="0">
                <a:solidFill>
                  <a:srgbClr val="403C4E"/>
                </a:solidFill>
                <a:latin typeface="Open Sans" pitchFamily="34" charset="0"/>
                <a:ea typeface="Open Sans" pitchFamily="34" charset="-122"/>
                <a:cs typeface="Open Sans" pitchFamily="34" charset="-120"/>
              </a:rPr>
              <a:t>Melacak pengeluaran secara real-time untuk mengidentifikasi potensi pemborosan lebih dini dan mengambil langkah korektif.</a:t>
            </a:r>
            <a:endParaRPr lang="en-US" sz="1150" dirty="0"/>
          </a:p>
        </p:txBody>
      </p:sp>
      <p:sp>
        <p:nvSpPr>
          <p:cNvPr id="24" name="Shape 22"/>
          <p:cNvSpPr/>
          <p:nvPr/>
        </p:nvSpPr>
        <p:spPr>
          <a:xfrm>
            <a:off x="6651724" y="4262676"/>
            <a:ext cx="513636" cy="15240"/>
          </a:xfrm>
          <a:prstGeom prst="roundRect">
            <a:avLst>
              <a:gd name="adj" fmla="val 404471"/>
            </a:avLst>
          </a:prstGeom>
          <a:solidFill>
            <a:srgbClr val="E5BEB2"/>
          </a:solidFill>
          <a:ln/>
        </p:spPr>
      </p:sp>
      <p:sp>
        <p:nvSpPr>
          <p:cNvPr id="25" name="Shape 23"/>
          <p:cNvSpPr/>
          <p:nvPr/>
        </p:nvSpPr>
        <p:spPr>
          <a:xfrm>
            <a:off x="7150120" y="4105275"/>
            <a:ext cx="330160" cy="330160"/>
          </a:xfrm>
          <a:prstGeom prst="roundRect">
            <a:avLst>
              <a:gd name="adj" fmla="val 18670"/>
            </a:avLst>
          </a:prstGeom>
          <a:solidFill>
            <a:srgbClr val="FFD8CC"/>
          </a:solidFill>
          <a:ln w="7620">
            <a:solidFill>
              <a:srgbClr val="E5BEB2"/>
            </a:solidFill>
            <a:prstDash val="solid"/>
          </a:ln>
        </p:spPr>
      </p:sp>
      <p:sp>
        <p:nvSpPr>
          <p:cNvPr id="26" name="Text 24"/>
          <p:cNvSpPr/>
          <p:nvPr/>
        </p:nvSpPr>
        <p:spPr>
          <a:xfrm>
            <a:off x="7247870" y="4160282"/>
            <a:ext cx="134660"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5</a:t>
            </a:r>
            <a:endParaRPr lang="en-US" sz="1700" dirty="0"/>
          </a:p>
        </p:txBody>
      </p:sp>
      <p:sp>
        <p:nvSpPr>
          <p:cNvPr id="27" name="Text 25"/>
          <p:cNvSpPr/>
          <p:nvPr/>
        </p:nvSpPr>
        <p:spPr>
          <a:xfrm>
            <a:off x="4164925" y="4086939"/>
            <a:ext cx="2343150" cy="229314"/>
          </a:xfrm>
          <a:prstGeom prst="rect">
            <a:avLst/>
          </a:prstGeom>
          <a:noFill/>
          <a:ln/>
        </p:spPr>
        <p:txBody>
          <a:bodyPr wrap="none" lIns="0" tIns="0" rIns="0" bIns="0" rtlCol="0" anchor="t"/>
          <a:lstStyle/>
          <a:p>
            <a:pPr marL="0" indent="0" algn="r">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Kategorikan Pengeluaran</a:t>
            </a:r>
            <a:endParaRPr lang="en-US" sz="1400" dirty="0"/>
          </a:p>
        </p:txBody>
      </p:sp>
      <p:sp>
        <p:nvSpPr>
          <p:cNvPr id="28" name="Text 26"/>
          <p:cNvSpPr/>
          <p:nvPr/>
        </p:nvSpPr>
        <p:spPr>
          <a:xfrm>
            <a:off x="513636" y="4404241"/>
            <a:ext cx="5994440" cy="469582"/>
          </a:xfrm>
          <a:prstGeom prst="rect">
            <a:avLst/>
          </a:prstGeom>
          <a:noFill/>
          <a:ln/>
        </p:spPr>
        <p:txBody>
          <a:bodyPr wrap="square" lIns="0" tIns="0" rIns="0" bIns="0" rtlCol="0" anchor="t"/>
          <a:lstStyle/>
          <a:p>
            <a:pPr marL="0" indent="0" algn="r">
              <a:lnSpc>
                <a:spcPts val="1800"/>
              </a:lnSpc>
              <a:buNone/>
            </a:pPr>
            <a:r>
              <a:rPr lang="en-US" sz="1150" dirty="0">
                <a:solidFill>
                  <a:srgbClr val="403C4E"/>
                </a:solidFill>
                <a:latin typeface="Open Sans" pitchFamily="34" charset="0"/>
                <a:ea typeface="Open Sans" pitchFamily="34" charset="-122"/>
                <a:cs typeface="Open Sans" pitchFamily="34" charset="-120"/>
              </a:rPr>
              <a:t>Mengelompokkan biaya dalam berbagai kategori untuk memahami pola pengeluaran dan mencari cara untuk menguranginya.</a:t>
            </a:r>
            <a:endParaRPr lang="en-US" sz="1150" dirty="0"/>
          </a:p>
        </p:txBody>
      </p:sp>
      <p:sp>
        <p:nvSpPr>
          <p:cNvPr id="29" name="Shape 27"/>
          <p:cNvSpPr/>
          <p:nvPr/>
        </p:nvSpPr>
        <p:spPr>
          <a:xfrm>
            <a:off x="7465040" y="4923115"/>
            <a:ext cx="513636" cy="15240"/>
          </a:xfrm>
          <a:prstGeom prst="roundRect">
            <a:avLst>
              <a:gd name="adj" fmla="val 404471"/>
            </a:avLst>
          </a:prstGeom>
          <a:solidFill>
            <a:srgbClr val="E5BEB2"/>
          </a:solidFill>
          <a:ln/>
        </p:spPr>
      </p:sp>
      <p:sp>
        <p:nvSpPr>
          <p:cNvPr id="30" name="Shape 28"/>
          <p:cNvSpPr/>
          <p:nvPr/>
        </p:nvSpPr>
        <p:spPr>
          <a:xfrm>
            <a:off x="7150120" y="4765715"/>
            <a:ext cx="330160" cy="330160"/>
          </a:xfrm>
          <a:prstGeom prst="roundRect">
            <a:avLst>
              <a:gd name="adj" fmla="val 18670"/>
            </a:avLst>
          </a:prstGeom>
          <a:solidFill>
            <a:srgbClr val="FFD8CC"/>
          </a:solidFill>
          <a:ln w="7620">
            <a:solidFill>
              <a:srgbClr val="E5BEB2"/>
            </a:solidFill>
            <a:prstDash val="solid"/>
          </a:ln>
        </p:spPr>
      </p:sp>
      <p:sp>
        <p:nvSpPr>
          <p:cNvPr id="31" name="Text 29"/>
          <p:cNvSpPr/>
          <p:nvPr/>
        </p:nvSpPr>
        <p:spPr>
          <a:xfrm>
            <a:off x="7241322" y="4820722"/>
            <a:ext cx="147757"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6</a:t>
            </a:r>
            <a:endParaRPr lang="en-US" sz="1700" dirty="0"/>
          </a:p>
        </p:txBody>
      </p:sp>
      <p:sp>
        <p:nvSpPr>
          <p:cNvPr id="32" name="Text 30"/>
          <p:cNvSpPr/>
          <p:nvPr/>
        </p:nvSpPr>
        <p:spPr>
          <a:xfrm>
            <a:off x="8122325" y="4747379"/>
            <a:ext cx="3746778" cy="229314"/>
          </a:xfrm>
          <a:prstGeom prst="rect">
            <a:avLst/>
          </a:prstGeom>
          <a:noFill/>
          <a:ln/>
        </p:spPr>
        <p:txBody>
          <a:bodyPr wrap="none" lIns="0" tIns="0" rIns="0" bIns="0" rtlCol="0" anchor="t"/>
          <a:lstStyle/>
          <a:p>
            <a:pPr marL="0" indent="0" algn="l">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Menegosiasikan Kontrak dengan Vendor</a:t>
            </a:r>
            <a:endParaRPr lang="en-US" sz="1400" dirty="0"/>
          </a:p>
        </p:txBody>
      </p:sp>
      <p:sp>
        <p:nvSpPr>
          <p:cNvPr id="33" name="Text 31"/>
          <p:cNvSpPr/>
          <p:nvPr/>
        </p:nvSpPr>
        <p:spPr>
          <a:xfrm>
            <a:off x="8122325" y="5064681"/>
            <a:ext cx="5994440" cy="469582"/>
          </a:xfrm>
          <a:prstGeom prst="rect">
            <a:avLst/>
          </a:prstGeom>
          <a:noFill/>
          <a:ln/>
        </p:spPr>
        <p:txBody>
          <a:bodyPr wrap="square" lIns="0" tIns="0" rIns="0" bIns="0" rtlCol="0" anchor="t"/>
          <a:lstStyle/>
          <a:p>
            <a:pPr marL="0" indent="0" algn="l">
              <a:lnSpc>
                <a:spcPts val="1800"/>
              </a:lnSpc>
              <a:buNone/>
            </a:pPr>
            <a:r>
              <a:rPr lang="en-US" sz="1150" dirty="0">
                <a:solidFill>
                  <a:srgbClr val="403C4E"/>
                </a:solidFill>
                <a:latin typeface="Open Sans" pitchFamily="34" charset="0"/>
                <a:ea typeface="Open Sans" pitchFamily="34" charset="-122"/>
                <a:cs typeface="Open Sans" pitchFamily="34" charset="-120"/>
              </a:rPr>
              <a:t>Menegosiasi dengan vendor atau supplier untuk menekan biaya dan membangun hubungan baik untuk mendapatkan diskon atau keuntungan tambahan.</a:t>
            </a:r>
            <a:endParaRPr lang="en-US" sz="1150" dirty="0"/>
          </a:p>
        </p:txBody>
      </p:sp>
      <p:sp>
        <p:nvSpPr>
          <p:cNvPr id="34" name="Shape 32"/>
          <p:cNvSpPr/>
          <p:nvPr/>
        </p:nvSpPr>
        <p:spPr>
          <a:xfrm>
            <a:off x="6651724" y="5583555"/>
            <a:ext cx="513636" cy="15240"/>
          </a:xfrm>
          <a:prstGeom prst="roundRect">
            <a:avLst>
              <a:gd name="adj" fmla="val 404471"/>
            </a:avLst>
          </a:prstGeom>
          <a:solidFill>
            <a:srgbClr val="E5BEB2"/>
          </a:solidFill>
          <a:ln/>
        </p:spPr>
      </p:sp>
      <p:sp>
        <p:nvSpPr>
          <p:cNvPr id="35" name="Shape 33"/>
          <p:cNvSpPr/>
          <p:nvPr/>
        </p:nvSpPr>
        <p:spPr>
          <a:xfrm>
            <a:off x="7150120" y="5426154"/>
            <a:ext cx="330160" cy="330160"/>
          </a:xfrm>
          <a:prstGeom prst="roundRect">
            <a:avLst>
              <a:gd name="adj" fmla="val 18670"/>
            </a:avLst>
          </a:prstGeom>
          <a:solidFill>
            <a:srgbClr val="FFD8CC"/>
          </a:solidFill>
          <a:ln w="7620">
            <a:solidFill>
              <a:srgbClr val="E5BEB2"/>
            </a:solidFill>
            <a:prstDash val="solid"/>
          </a:ln>
        </p:spPr>
      </p:sp>
      <p:sp>
        <p:nvSpPr>
          <p:cNvPr id="36" name="Text 34"/>
          <p:cNvSpPr/>
          <p:nvPr/>
        </p:nvSpPr>
        <p:spPr>
          <a:xfrm>
            <a:off x="7249775" y="5481161"/>
            <a:ext cx="130731"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7</a:t>
            </a:r>
            <a:endParaRPr lang="en-US" sz="1700" dirty="0"/>
          </a:p>
        </p:txBody>
      </p:sp>
      <p:sp>
        <p:nvSpPr>
          <p:cNvPr id="37" name="Text 35"/>
          <p:cNvSpPr/>
          <p:nvPr/>
        </p:nvSpPr>
        <p:spPr>
          <a:xfrm>
            <a:off x="3468886" y="5407819"/>
            <a:ext cx="3039189" cy="229314"/>
          </a:xfrm>
          <a:prstGeom prst="rect">
            <a:avLst/>
          </a:prstGeom>
          <a:noFill/>
          <a:ln/>
        </p:spPr>
        <p:txBody>
          <a:bodyPr wrap="none" lIns="0" tIns="0" rIns="0" bIns="0" rtlCol="0" anchor="t"/>
          <a:lstStyle/>
          <a:p>
            <a:pPr marL="0" indent="0" algn="r">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Buat SOP/Kebijakan Pengeluaran</a:t>
            </a:r>
            <a:endParaRPr lang="en-US" sz="1400" dirty="0"/>
          </a:p>
        </p:txBody>
      </p:sp>
      <p:sp>
        <p:nvSpPr>
          <p:cNvPr id="38" name="Text 36"/>
          <p:cNvSpPr/>
          <p:nvPr/>
        </p:nvSpPr>
        <p:spPr>
          <a:xfrm>
            <a:off x="513636" y="5725120"/>
            <a:ext cx="5994440" cy="469582"/>
          </a:xfrm>
          <a:prstGeom prst="rect">
            <a:avLst/>
          </a:prstGeom>
          <a:noFill/>
          <a:ln/>
        </p:spPr>
        <p:txBody>
          <a:bodyPr wrap="square" lIns="0" tIns="0" rIns="0" bIns="0" rtlCol="0" anchor="t"/>
          <a:lstStyle/>
          <a:p>
            <a:pPr marL="0" indent="0" algn="r">
              <a:lnSpc>
                <a:spcPts val="1800"/>
              </a:lnSpc>
              <a:buNone/>
            </a:pPr>
            <a:r>
              <a:rPr lang="en-US" sz="1150" dirty="0">
                <a:solidFill>
                  <a:srgbClr val="403C4E"/>
                </a:solidFill>
                <a:latin typeface="Open Sans" pitchFamily="34" charset="0"/>
                <a:ea typeface="Open Sans" pitchFamily="34" charset="-122"/>
                <a:cs typeface="Open Sans" pitchFamily="34" charset="-120"/>
              </a:rPr>
              <a:t>Menetapkan alur persetujuan, kategori pengeluaran yang diperbolehkan, dan dokumentasi yang diperlukan untuk setiap pengeluaran.</a:t>
            </a:r>
            <a:endParaRPr lang="en-US" sz="1150" dirty="0"/>
          </a:p>
        </p:txBody>
      </p:sp>
      <p:sp>
        <p:nvSpPr>
          <p:cNvPr id="39" name="Shape 37"/>
          <p:cNvSpPr/>
          <p:nvPr/>
        </p:nvSpPr>
        <p:spPr>
          <a:xfrm>
            <a:off x="7465040" y="6243995"/>
            <a:ext cx="513636" cy="15240"/>
          </a:xfrm>
          <a:prstGeom prst="roundRect">
            <a:avLst>
              <a:gd name="adj" fmla="val 404471"/>
            </a:avLst>
          </a:prstGeom>
          <a:solidFill>
            <a:srgbClr val="E5BEB2"/>
          </a:solidFill>
          <a:ln/>
        </p:spPr>
      </p:sp>
      <p:sp>
        <p:nvSpPr>
          <p:cNvPr id="40" name="Shape 38"/>
          <p:cNvSpPr/>
          <p:nvPr/>
        </p:nvSpPr>
        <p:spPr>
          <a:xfrm>
            <a:off x="7150120" y="6086594"/>
            <a:ext cx="330160" cy="330160"/>
          </a:xfrm>
          <a:prstGeom prst="roundRect">
            <a:avLst>
              <a:gd name="adj" fmla="val 18670"/>
            </a:avLst>
          </a:prstGeom>
          <a:solidFill>
            <a:srgbClr val="FFD8CC"/>
          </a:solidFill>
          <a:ln w="7620">
            <a:solidFill>
              <a:srgbClr val="E5BEB2"/>
            </a:solidFill>
            <a:prstDash val="solid"/>
          </a:ln>
        </p:spPr>
      </p:sp>
      <p:sp>
        <p:nvSpPr>
          <p:cNvPr id="41" name="Text 39"/>
          <p:cNvSpPr/>
          <p:nvPr/>
        </p:nvSpPr>
        <p:spPr>
          <a:xfrm>
            <a:off x="7244655" y="6141601"/>
            <a:ext cx="141089"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8</a:t>
            </a:r>
            <a:endParaRPr lang="en-US" sz="1700" dirty="0"/>
          </a:p>
        </p:txBody>
      </p:sp>
      <p:sp>
        <p:nvSpPr>
          <p:cNvPr id="42" name="Text 40"/>
          <p:cNvSpPr/>
          <p:nvPr/>
        </p:nvSpPr>
        <p:spPr>
          <a:xfrm>
            <a:off x="8122325" y="6068258"/>
            <a:ext cx="3600569" cy="229314"/>
          </a:xfrm>
          <a:prstGeom prst="rect">
            <a:avLst/>
          </a:prstGeom>
          <a:noFill/>
          <a:ln/>
        </p:spPr>
        <p:txBody>
          <a:bodyPr wrap="none" lIns="0" tIns="0" rIns="0" bIns="0" rtlCol="0" anchor="t"/>
          <a:lstStyle/>
          <a:p>
            <a:pPr marL="0" indent="0" algn="l">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Analisis Data dan Laporan Secara Rutin</a:t>
            </a:r>
            <a:endParaRPr lang="en-US" sz="1400" dirty="0"/>
          </a:p>
        </p:txBody>
      </p:sp>
      <p:sp>
        <p:nvSpPr>
          <p:cNvPr id="43" name="Text 41"/>
          <p:cNvSpPr/>
          <p:nvPr/>
        </p:nvSpPr>
        <p:spPr>
          <a:xfrm>
            <a:off x="8122325" y="6385560"/>
            <a:ext cx="5994440" cy="469582"/>
          </a:xfrm>
          <a:prstGeom prst="rect">
            <a:avLst/>
          </a:prstGeom>
          <a:noFill/>
          <a:ln/>
        </p:spPr>
        <p:txBody>
          <a:bodyPr wrap="square" lIns="0" tIns="0" rIns="0" bIns="0" rtlCol="0" anchor="t"/>
          <a:lstStyle/>
          <a:p>
            <a:pPr marL="0" indent="0" algn="l">
              <a:lnSpc>
                <a:spcPts val="1800"/>
              </a:lnSpc>
              <a:buNone/>
            </a:pPr>
            <a:r>
              <a:rPr lang="en-US" sz="1150" dirty="0">
                <a:solidFill>
                  <a:srgbClr val="403C4E"/>
                </a:solidFill>
                <a:latin typeface="Open Sans" pitchFamily="34" charset="0"/>
                <a:ea typeface="Open Sans" pitchFamily="34" charset="-122"/>
                <a:cs typeface="Open Sans" pitchFamily="34" charset="-120"/>
              </a:rPr>
              <a:t>Mengevaluasi dan menganalisis data pengeluaran secara rutin untuk mengidentifikasi tren pengeluaran dan perbedaan antara biaya aktual dan anggaran.</a:t>
            </a:r>
            <a:endParaRPr lang="en-US" sz="1150" dirty="0"/>
          </a:p>
        </p:txBody>
      </p:sp>
      <p:sp>
        <p:nvSpPr>
          <p:cNvPr id="44" name="Shape 42"/>
          <p:cNvSpPr/>
          <p:nvPr/>
        </p:nvSpPr>
        <p:spPr>
          <a:xfrm>
            <a:off x="6651724" y="6904434"/>
            <a:ext cx="513636" cy="15240"/>
          </a:xfrm>
          <a:prstGeom prst="roundRect">
            <a:avLst>
              <a:gd name="adj" fmla="val 404471"/>
            </a:avLst>
          </a:prstGeom>
          <a:solidFill>
            <a:srgbClr val="E5BEB2"/>
          </a:solidFill>
          <a:ln/>
        </p:spPr>
      </p:sp>
      <p:sp>
        <p:nvSpPr>
          <p:cNvPr id="45" name="Shape 43"/>
          <p:cNvSpPr/>
          <p:nvPr/>
        </p:nvSpPr>
        <p:spPr>
          <a:xfrm>
            <a:off x="7150120" y="6747034"/>
            <a:ext cx="330160" cy="330160"/>
          </a:xfrm>
          <a:prstGeom prst="roundRect">
            <a:avLst>
              <a:gd name="adj" fmla="val 18670"/>
            </a:avLst>
          </a:prstGeom>
          <a:solidFill>
            <a:srgbClr val="FFD8CC"/>
          </a:solidFill>
          <a:ln w="7620">
            <a:solidFill>
              <a:srgbClr val="E5BEB2"/>
            </a:solidFill>
            <a:prstDash val="solid"/>
          </a:ln>
        </p:spPr>
      </p:sp>
      <p:sp>
        <p:nvSpPr>
          <p:cNvPr id="46" name="Text 44"/>
          <p:cNvSpPr/>
          <p:nvPr/>
        </p:nvSpPr>
        <p:spPr>
          <a:xfrm>
            <a:off x="7242393" y="6802041"/>
            <a:ext cx="145494" cy="220147"/>
          </a:xfrm>
          <a:prstGeom prst="rect">
            <a:avLst/>
          </a:prstGeom>
          <a:noFill/>
          <a:ln/>
        </p:spPr>
        <p:txBody>
          <a:bodyPr wrap="none" lIns="0" tIns="0" rIns="0" bIns="0" rtlCol="0" anchor="t"/>
          <a:lstStyle/>
          <a:p>
            <a:pPr marL="0" indent="0" algn="ctr">
              <a:lnSpc>
                <a:spcPts val="1700"/>
              </a:lnSpc>
              <a:buNone/>
            </a:pPr>
            <a:r>
              <a:rPr lang="en-US" sz="1700" b="1" dirty="0">
                <a:solidFill>
                  <a:srgbClr val="403C4E"/>
                </a:solidFill>
                <a:latin typeface="Merriweather Bold" pitchFamily="34" charset="0"/>
                <a:ea typeface="Merriweather Bold" pitchFamily="34" charset="-122"/>
                <a:cs typeface="Merriweather Bold" pitchFamily="34" charset="-120"/>
              </a:rPr>
              <a:t>9</a:t>
            </a:r>
            <a:endParaRPr lang="en-US" sz="1700" dirty="0"/>
          </a:p>
        </p:txBody>
      </p:sp>
      <p:sp>
        <p:nvSpPr>
          <p:cNvPr id="47" name="Text 45"/>
          <p:cNvSpPr/>
          <p:nvPr/>
        </p:nvSpPr>
        <p:spPr>
          <a:xfrm>
            <a:off x="2391489" y="6728698"/>
            <a:ext cx="4116586" cy="229314"/>
          </a:xfrm>
          <a:prstGeom prst="rect">
            <a:avLst/>
          </a:prstGeom>
          <a:noFill/>
          <a:ln/>
        </p:spPr>
        <p:txBody>
          <a:bodyPr wrap="none" lIns="0" tIns="0" rIns="0" bIns="0" rtlCol="0" anchor="t"/>
          <a:lstStyle/>
          <a:p>
            <a:pPr marL="0" indent="0" algn="r">
              <a:lnSpc>
                <a:spcPts val="1800"/>
              </a:lnSpc>
              <a:buNone/>
            </a:pPr>
            <a:r>
              <a:rPr lang="en-US" sz="1400" b="1" dirty="0">
                <a:solidFill>
                  <a:srgbClr val="403C4E"/>
                </a:solidFill>
                <a:latin typeface="Merriweather Bold" pitchFamily="34" charset="0"/>
                <a:ea typeface="Merriweather Bold" pitchFamily="34" charset="-122"/>
                <a:cs typeface="Merriweather Bold" pitchFamily="34" charset="-120"/>
              </a:rPr>
              <a:t>Otomatisasi Proses Persetujuan Pengeluaran</a:t>
            </a:r>
            <a:endParaRPr lang="en-US" sz="1400" dirty="0"/>
          </a:p>
        </p:txBody>
      </p:sp>
      <p:sp>
        <p:nvSpPr>
          <p:cNvPr id="48" name="Text 46"/>
          <p:cNvSpPr/>
          <p:nvPr/>
        </p:nvSpPr>
        <p:spPr>
          <a:xfrm>
            <a:off x="513636" y="7046000"/>
            <a:ext cx="5994440" cy="469582"/>
          </a:xfrm>
          <a:prstGeom prst="rect">
            <a:avLst/>
          </a:prstGeom>
          <a:noFill/>
          <a:ln/>
        </p:spPr>
        <p:txBody>
          <a:bodyPr wrap="square" lIns="0" tIns="0" rIns="0" bIns="0" rtlCol="0" anchor="t"/>
          <a:lstStyle/>
          <a:p>
            <a:pPr marL="0" indent="0" algn="r">
              <a:lnSpc>
                <a:spcPts val="1800"/>
              </a:lnSpc>
              <a:buNone/>
            </a:pPr>
            <a:r>
              <a:rPr lang="en-US" sz="1150" dirty="0">
                <a:solidFill>
                  <a:srgbClr val="403C4E"/>
                </a:solidFill>
                <a:latin typeface="Open Sans" pitchFamily="34" charset="0"/>
                <a:ea typeface="Open Sans" pitchFamily="34" charset="-122"/>
                <a:cs typeface="Open Sans" pitchFamily="34" charset="-120"/>
              </a:rPr>
              <a:t>Menerapkan otomatisasi dalam proses persetujuan pengeluaran untuk meningkatkan efisiensi dan akurasi.</a:t>
            </a:r>
            <a:endParaRPr lang="en-US" sz="11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0978"/>
            <a:ext cx="567059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Kesimpulan</a:t>
            </a:r>
            <a:endParaRPr lang="en-US" sz="4450" dirty="0"/>
          </a:p>
        </p:txBody>
      </p:sp>
      <p:sp>
        <p:nvSpPr>
          <p:cNvPr id="4" name="Text 1"/>
          <p:cNvSpPr/>
          <p:nvPr/>
        </p:nvSpPr>
        <p:spPr>
          <a:xfrm>
            <a:off x="793790" y="1609757"/>
            <a:ext cx="7556421" cy="3266123"/>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Strategic cost management adalah elemen kunci dalam kesuksesan bisnis yang berkelanjutan. Dengan perencanaan dan implementasi yang bijak, perusahaan dapat mengurangi biaya operasional mereka, meningkatkan profitabilitas, dan tetap bersaing di pasar yang kompetitif. Selalu ada peluang untuk memperbaiki strategic cost management Anda, terutama dengan cepatnya perkembangan teknologi dan perubahan dalam lingkungan bisnis. Oleh karena itu, strategic cost management harus dilihat sebagai proses berkelanjutan yang mendukung pertumbuhan dan keberlanjutan bisnis Anda.</a:t>
            </a:r>
          </a:p>
          <a:p>
            <a:pPr>
              <a:lnSpc>
                <a:spcPts val="2850"/>
              </a:lnSpc>
            </a:pPr>
            <a:r>
              <a:rPr lang="en-US" sz="1750" dirty="0">
                <a:solidFill>
                  <a:srgbClr val="403C4E"/>
                </a:solidFill>
                <a:latin typeface="Open Sans" pitchFamily="34" charset="0"/>
                <a:ea typeface="Open Sans" pitchFamily="34" charset="-122"/>
                <a:cs typeface="Open Sans" pitchFamily="34" charset="-120"/>
              </a:rPr>
              <a:t>_Cost control_ </a:t>
            </a:r>
            <a:r>
              <a:rPr lang="en-US" sz="1750" dirty="0" err="1">
                <a:solidFill>
                  <a:srgbClr val="403C4E"/>
                </a:solidFill>
                <a:latin typeface="Open Sans" pitchFamily="34" charset="0"/>
                <a:ea typeface="Open Sans" pitchFamily="34" charset="-122"/>
                <a:cs typeface="Open Sans" pitchFamily="34" charset="-120"/>
              </a:rPr>
              <a:t>adalah</a:t>
            </a:r>
            <a:r>
              <a:rPr lang="en-US" sz="1750" dirty="0">
                <a:solidFill>
                  <a:srgbClr val="403C4E"/>
                </a:solidFill>
                <a:latin typeface="Open Sans" pitchFamily="34" charset="0"/>
                <a:ea typeface="Open Sans" pitchFamily="34" charset="-122"/>
                <a:cs typeface="Open Sans" pitchFamily="34" charset="-120"/>
              </a:rPr>
              <a:t> proses penting untuk </a:t>
            </a:r>
            <a:r>
              <a:rPr lang="en-US" sz="1750" dirty="0" err="1">
                <a:solidFill>
                  <a:srgbClr val="403C4E"/>
                </a:solidFill>
                <a:latin typeface="Open Sans" pitchFamily="34" charset="0"/>
                <a:ea typeface="Open Sans" pitchFamily="34" charset="-122"/>
                <a:cs typeface="Open Sans" pitchFamily="34" charset="-120"/>
              </a:rPr>
              <a:t>meningkatkan</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profitabilitas</a:t>
            </a:r>
            <a:r>
              <a:rPr lang="en-US" sz="1750" dirty="0">
                <a:solidFill>
                  <a:srgbClr val="403C4E"/>
                </a:solidFill>
                <a:latin typeface="Open Sans" pitchFamily="34" charset="0"/>
                <a:ea typeface="Open Sans" pitchFamily="34" charset="-122"/>
                <a:cs typeface="Open Sans" pitchFamily="34" charset="-120"/>
              </a:rPr>
              <a:t> dan </a:t>
            </a:r>
            <a:r>
              <a:rPr lang="en-US" sz="1750" dirty="0" err="1">
                <a:solidFill>
                  <a:srgbClr val="403C4E"/>
                </a:solidFill>
                <a:latin typeface="Open Sans" pitchFamily="34" charset="0"/>
                <a:ea typeface="Open Sans" pitchFamily="34" charset="-122"/>
                <a:cs typeface="Open Sans" pitchFamily="34" charset="-120"/>
              </a:rPr>
              <a:t>keberlanjutan</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bisnis</a:t>
            </a:r>
            <a:r>
              <a:rPr lang="en-US" sz="1750" dirty="0">
                <a:solidFill>
                  <a:srgbClr val="403C4E"/>
                </a:solidFill>
                <a:latin typeface="Open Sans" pitchFamily="34" charset="0"/>
                <a:ea typeface="Open Sans" pitchFamily="34" charset="-122"/>
                <a:cs typeface="Open Sans" pitchFamily="34" charset="-120"/>
              </a:rPr>
              <a:t>. Dengan </a:t>
            </a:r>
            <a:r>
              <a:rPr lang="en-US" sz="1750" dirty="0" err="1">
                <a:solidFill>
                  <a:srgbClr val="403C4E"/>
                </a:solidFill>
                <a:latin typeface="Open Sans" pitchFamily="34" charset="0"/>
                <a:ea typeface="Open Sans" pitchFamily="34" charset="-122"/>
                <a:cs typeface="Open Sans" pitchFamily="34" charset="-120"/>
              </a:rPr>
              <a:t>menerapkan</a:t>
            </a:r>
            <a:r>
              <a:rPr lang="en-US" sz="1750" dirty="0">
                <a:solidFill>
                  <a:srgbClr val="403C4E"/>
                </a:solidFill>
                <a:latin typeface="Open Sans" pitchFamily="34" charset="0"/>
                <a:ea typeface="Open Sans" pitchFamily="34" charset="-122"/>
                <a:cs typeface="Open Sans" pitchFamily="34" charset="-120"/>
              </a:rPr>
              <a:t> strategi yang </a:t>
            </a:r>
            <a:r>
              <a:rPr lang="en-US" sz="1750" dirty="0" err="1">
                <a:solidFill>
                  <a:srgbClr val="403C4E"/>
                </a:solidFill>
                <a:latin typeface="Open Sans" pitchFamily="34" charset="0"/>
                <a:ea typeface="Open Sans" pitchFamily="34" charset="-122"/>
                <a:cs typeface="Open Sans" pitchFamily="34" charset="-120"/>
              </a:rPr>
              <a:t>tepat</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perusahaan</a:t>
            </a:r>
            <a:r>
              <a:rPr lang="en-US" sz="1750" dirty="0">
                <a:solidFill>
                  <a:srgbClr val="403C4E"/>
                </a:solidFill>
                <a:latin typeface="Open Sans" pitchFamily="34" charset="0"/>
                <a:ea typeface="Open Sans" pitchFamily="34" charset="-122"/>
                <a:cs typeface="Open Sans" pitchFamily="34" charset="-120"/>
              </a:rPr>
              <a:t> dapat </a:t>
            </a:r>
            <a:r>
              <a:rPr lang="en-US" sz="1750" dirty="0" err="1">
                <a:solidFill>
                  <a:srgbClr val="403C4E"/>
                </a:solidFill>
                <a:latin typeface="Open Sans" pitchFamily="34" charset="0"/>
                <a:ea typeface="Open Sans" pitchFamily="34" charset="-122"/>
                <a:cs typeface="Open Sans" pitchFamily="34" charset="-120"/>
              </a:rPr>
              <a:t>mengelola</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pengeluaran</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secara</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efisien</a:t>
            </a:r>
            <a:r>
              <a:rPr lang="en-US" sz="1750" dirty="0">
                <a:solidFill>
                  <a:srgbClr val="403C4E"/>
                </a:solidFill>
                <a:latin typeface="Open Sans" pitchFamily="34" charset="0"/>
                <a:ea typeface="Open Sans" pitchFamily="34" charset="-122"/>
                <a:cs typeface="Open Sans" pitchFamily="34" charset="-120"/>
              </a:rPr>
              <a:t> dan </a:t>
            </a:r>
            <a:r>
              <a:rPr lang="en-US" sz="1750" dirty="0" err="1">
                <a:solidFill>
                  <a:srgbClr val="403C4E"/>
                </a:solidFill>
                <a:latin typeface="Open Sans" pitchFamily="34" charset="0"/>
                <a:ea typeface="Open Sans" pitchFamily="34" charset="-122"/>
                <a:cs typeface="Open Sans" pitchFamily="34" charset="-120"/>
              </a:rPr>
              <a:t>mencapai</a:t>
            </a:r>
            <a:r>
              <a:rPr lang="en-US" sz="1750" dirty="0">
                <a:solidFill>
                  <a:srgbClr val="403C4E"/>
                </a:solidFill>
                <a:latin typeface="Open Sans" pitchFamily="34" charset="0"/>
                <a:ea typeface="Open Sans" pitchFamily="34" charset="-122"/>
                <a:cs typeface="Open Sans" pitchFamily="34" charset="-120"/>
              </a:rPr>
              <a:t> </a:t>
            </a:r>
            <a:r>
              <a:rPr lang="en-US" sz="1750" dirty="0" err="1">
                <a:solidFill>
                  <a:srgbClr val="403C4E"/>
                </a:solidFill>
                <a:latin typeface="Open Sans" pitchFamily="34" charset="0"/>
                <a:ea typeface="Open Sans" pitchFamily="34" charset="-122"/>
                <a:cs typeface="Open Sans" pitchFamily="34" charset="-120"/>
              </a:rPr>
              <a:t>tujuan</a:t>
            </a:r>
            <a:r>
              <a:rPr lang="en-US" sz="1750" dirty="0">
                <a:solidFill>
                  <a:srgbClr val="403C4E"/>
                </a:solidFill>
                <a:latin typeface="Open Sans" pitchFamily="34" charset="0"/>
                <a:ea typeface="Open Sans" pitchFamily="34" charset="-122"/>
                <a:cs typeface="Open Sans" pitchFamily="34" charset="-120"/>
              </a:rPr>
              <a:t> keuangan mereka.</a:t>
            </a:r>
            <a:endParaRPr lang="en-US" sz="1750" dirty="0"/>
          </a:p>
          <a:p>
            <a:pPr marL="0" indent="0">
              <a:lnSpc>
                <a:spcPts val="2850"/>
              </a:lnSpc>
              <a:buNone/>
            </a:pP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965722"/>
            <a:ext cx="7556421" cy="1417558"/>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Pengertian Strategic Cost Management</a:t>
            </a:r>
            <a:endParaRPr lang="en-US" sz="4450" dirty="0"/>
          </a:p>
        </p:txBody>
      </p:sp>
      <p:sp>
        <p:nvSpPr>
          <p:cNvPr id="4" name="Text 1"/>
          <p:cNvSpPr/>
          <p:nvPr/>
        </p:nvSpPr>
        <p:spPr>
          <a:xfrm>
            <a:off x="6280190" y="3723442"/>
            <a:ext cx="7556421" cy="254031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Strategic cost management adalah pendekatan berkelanjutan yang digunakan oleh perusahaan untuk merencanakan, mengawasi, dan mengelola pengeluaran mereka dengan strategis guna memaksimalkan keuntungan dan mencapai tujuan jangka panjang. Ini melibatkan identifikasi, analisis, dan pengendalian biaya-biaya yang terlibat dalam beroperasi dan memproduksi barang atau layanan, semuanya sejalan dengan visi dan strategi bisnis yang lebih besar.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358509"/>
            <a:ext cx="11548705"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Mengapa Strategic Cost Management Penting?</a:t>
            </a:r>
            <a:endParaRPr lang="en-US" sz="4450" dirty="0"/>
          </a:p>
        </p:txBody>
      </p:sp>
      <p:sp>
        <p:nvSpPr>
          <p:cNvPr id="3" name="Text 1"/>
          <p:cNvSpPr/>
          <p:nvPr/>
        </p:nvSpPr>
        <p:spPr>
          <a:xfrm>
            <a:off x="793790" y="3634264"/>
            <a:ext cx="3458170"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Meningkatkan Profitabilitas</a:t>
            </a:r>
            <a:endParaRPr lang="en-US" sz="2200" dirty="0"/>
          </a:p>
        </p:txBody>
      </p:sp>
      <p:sp>
        <p:nvSpPr>
          <p:cNvPr id="4" name="Text 2"/>
          <p:cNvSpPr/>
          <p:nvPr/>
        </p:nvSpPr>
        <p:spPr>
          <a:xfrm>
            <a:off x="793790" y="4215408"/>
            <a:ext cx="6244709"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Dengan mengelola biaya secara efektif, perusahaan dapat meningkatkan keuntungan mereka, bahkan dalam situasi penjualan yang stabil.</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Keunggulan Bersaing</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Strategic cost management memungkinkan perusahaan untuk menawarkan harga yang lebih kompetitif atau menginvestasikan lebih banyak dalam inovasi dan kualitas produk atau layanan mereka.</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983950"/>
            <a:ext cx="12310586"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Strategi Efektif dalam Strategic Cost Management</a:t>
            </a:r>
            <a:endParaRPr lang="en-US" sz="4450" dirty="0"/>
          </a:p>
        </p:txBody>
      </p:sp>
      <p:sp>
        <p:nvSpPr>
          <p:cNvPr id="4" name="Shape 1"/>
          <p:cNvSpPr/>
          <p:nvPr/>
        </p:nvSpPr>
        <p:spPr>
          <a:xfrm>
            <a:off x="793790" y="5032891"/>
            <a:ext cx="6408063" cy="2047994"/>
          </a:xfrm>
          <a:prstGeom prst="roundRect">
            <a:avLst>
              <a:gd name="adj" fmla="val 4652"/>
            </a:avLst>
          </a:prstGeom>
          <a:solidFill>
            <a:srgbClr val="FCE2CF"/>
          </a:solidFill>
          <a:ln w="7620">
            <a:solidFill>
              <a:srgbClr val="E2C8B5"/>
            </a:solidFill>
            <a:prstDash val="solid"/>
          </a:ln>
        </p:spPr>
      </p:sp>
      <p:sp>
        <p:nvSpPr>
          <p:cNvPr id="5" name="Text 2"/>
          <p:cNvSpPr/>
          <p:nvPr/>
        </p:nvSpPr>
        <p:spPr>
          <a:xfrm>
            <a:off x="1028224" y="5267325"/>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Analisis Biaya</a:t>
            </a:r>
            <a:endParaRPr lang="en-US" sz="2200" dirty="0"/>
          </a:p>
        </p:txBody>
      </p:sp>
      <p:sp>
        <p:nvSpPr>
          <p:cNvPr id="6" name="Text 3"/>
          <p:cNvSpPr/>
          <p:nvPr/>
        </p:nvSpPr>
        <p:spPr>
          <a:xfrm>
            <a:off x="1028224" y="5757743"/>
            <a:ext cx="5939195"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Identifikasi dan kategorikan biaya-biaya perusahaan dengan jelas. Ini termasuk biaya tetap (seperti sewa atau gaji) dan biaya variabel (seperti bahan baku atau listrik).</a:t>
            </a:r>
            <a:endParaRPr lang="en-US" sz="1750" dirty="0"/>
          </a:p>
        </p:txBody>
      </p:sp>
      <p:sp>
        <p:nvSpPr>
          <p:cNvPr id="7" name="Shape 4"/>
          <p:cNvSpPr/>
          <p:nvPr/>
        </p:nvSpPr>
        <p:spPr>
          <a:xfrm>
            <a:off x="7428667" y="5032891"/>
            <a:ext cx="6408063" cy="2047994"/>
          </a:xfrm>
          <a:prstGeom prst="roundRect">
            <a:avLst>
              <a:gd name="adj" fmla="val 4652"/>
            </a:avLst>
          </a:prstGeom>
          <a:solidFill>
            <a:srgbClr val="FCE2CF"/>
          </a:solidFill>
          <a:ln w="7620">
            <a:solidFill>
              <a:srgbClr val="E2C8B5"/>
            </a:solidFill>
            <a:prstDash val="solid"/>
          </a:ln>
        </p:spPr>
      </p:sp>
      <p:sp>
        <p:nvSpPr>
          <p:cNvPr id="8" name="Text 5"/>
          <p:cNvSpPr/>
          <p:nvPr/>
        </p:nvSpPr>
        <p:spPr>
          <a:xfrm>
            <a:off x="7663101" y="5267325"/>
            <a:ext cx="3174206"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Pengendalian Biaya Tetap</a:t>
            </a:r>
            <a:endParaRPr lang="en-US" sz="2200" dirty="0"/>
          </a:p>
        </p:txBody>
      </p:sp>
      <p:sp>
        <p:nvSpPr>
          <p:cNvPr id="9" name="Text 6"/>
          <p:cNvSpPr/>
          <p:nvPr/>
        </p:nvSpPr>
        <p:spPr>
          <a:xfrm>
            <a:off x="7663101" y="5757743"/>
            <a:ext cx="5939195"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Pelajari cara mengendalikan biaya tetap. Misalnya, pertimbangkan perjanjian sewa jangka panjang atau outsourcing yang lebih efisien.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94592"/>
            <a:ext cx="7556421" cy="2126337"/>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Strategi Efektif dalam Strategic Cost Management (Lanjutan)</a:t>
            </a:r>
            <a:endParaRPr lang="en-US" sz="4450" dirty="0"/>
          </a:p>
        </p:txBody>
      </p:sp>
      <p:sp>
        <p:nvSpPr>
          <p:cNvPr id="4" name="Shape 1"/>
          <p:cNvSpPr/>
          <p:nvPr/>
        </p:nvSpPr>
        <p:spPr>
          <a:xfrm>
            <a:off x="793790" y="3961090"/>
            <a:ext cx="3664863" cy="2773799"/>
          </a:xfrm>
          <a:prstGeom prst="roundRect">
            <a:avLst>
              <a:gd name="adj" fmla="val 3435"/>
            </a:avLst>
          </a:prstGeom>
          <a:solidFill>
            <a:srgbClr val="FCE2CF"/>
          </a:solidFill>
          <a:ln w="7620">
            <a:solidFill>
              <a:srgbClr val="E2C8B5"/>
            </a:solidFill>
            <a:prstDash val="solid"/>
          </a:ln>
        </p:spPr>
      </p:sp>
      <p:sp>
        <p:nvSpPr>
          <p:cNvPr id="5" name="Text 2"/>
          <p:cNvSpPr/>
          <p:nvPr/>
        </p:nvSpPr>
        <p:spPr>
          <a:xfrm>
            <a:off x="1028224" y="4195524"/>
            <a:ext cx="2940487"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Optimasi Biaya Variabel</a:t>
            </a:r>
            <a:endParaRPr lang="en-US" sz="2200" dirty="0"/>
          </a:p>
        </p:txBody>
      </p:sp>
      <p:sp>
        <p:nvSpPr>
          <p:cNvPr id="6" name="Text 3"/>
          <p:cNvSpPr/>
          <p:nvPr/>
        </p:nvSpPr>
        <p:spPr>
          <a:xfrm>
            <a:off x="1028224" y="4685943"/>
            <a:ext cx="3195995"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Manajemen stok yang efisien, pengendalian kualitas, dan negosiasi harga dengan pemasok dapat membantu mengurangi biaya variabel.</a:t>
            </a:r>
            <a:endParaRPr lang="en-US" sz="1750" dirty="0"/>
          </a:p>
        </p:txBody>
      </p:sp>
      <p:sp>
        <p:nvSpPr>
          <p:cNvPr id="7" name="Shape 4"/>
          <p:cNvSpPr/>
          <p:nvPr/>
        </p:nvSpPr>
        <p:spPr>
          <a:xfrm>
            <a:off x="4685467" y="3961090"/>
            <a:ext cx="3664863" cy="2773799"/>
          </a:xfrm>
          <a:prstGeom prst="roundRect">
            <a:avLst>
              <a:gd name="adj" fmla="val 3435"/>
            </a:avLst>
          </a:prstGeom>
          <a:solidFill>
            <a:srgbClr val="FCE2CF"/>
          </a:solidFill>
          <a:ln w="7620">
            <a:solidFill>
              <a:srgbClr val="E2C8B5"/>
            </a:solidFill>
            <a:prstDash val="solid"/>
          </a:ln>
        </p:spPr>
      </p:sp>
      <p:sp>
        <p:nvSpPr>
          <p:cNvPr id="8" name="Text 5"/>
          <p:cNvSpPr/>
          <p:nvPr/>
        </p:nvSpPr>
        <p:spPr>
          <a:xfrm>
            <a:off x="4919901" y="419552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Analisis Kompetitif</a:t>
            </a:r>
            <a:endParaRPr lang="en-US" sz="2200" dirty="0"/>
          </a:p>
        </p:txBody>
      </p:sp>
      <p:sp>
        <p:nvSpPr>
          <p:cNvPr id="9" name="Text 6"/>
          <p:cNvSpPr/>
          <p:nvPr/>
        </p:nvSpPr>
        <p:spPr>
          <a:xfrm>
            <a:off x="4919901" y="4685943"/>
            <a:ext cx="3195995" cy="1814513"/>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Selidiki apa yang dilakukan pesaing Anda dalam hal strategic cost management. Mungkin ada peluang untuk memperbaiki praktik Anda.</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9507"/>
          </a:xfrm>
          <a:prstGeom prst="rect">
            <a:avLst/>
          </a:prstGeom>
        </p:spPr>
      </p:pic>
      <p:sp>
        <p:nvSpPr>
          <p:cNvPr id="3" name="Text 0"/>
          <p:cNvSpPr/>
          <p:nvPr/>
        </p:nvSpPr>
        <p:spPr>
          <a:xfrm>
            <a:off x="761405" y="3659505"/>
            <a:ext cx="13077706" cy="679847"/>
          </a:xfrm>
          <a:prstGeom prst="rect">
            <a:avLst/>
          </a:prstGeom>
          <a:noFill/>
          <a:ln/>
        </p:spPr>
        <p:txBody>
          <a:bodyPr wrap="none" lIns="0" tIns="0" rIns="0" bIns="0" rtlCol="0" anchor="t"/>
          <a:lstStyle/>
          <a:p>
            <a:pPr marL="0" indent="0">
              <a:lnSpc>
                <a:spcPts val="5350"/>
              </a:lnSpc>
              <a:buNone/>
            </a:pPr>
            <a:r>
              <a:rPr lang="en-US" sz="4250" kern="0" spc="-128" dirty="0">
                <a:solidFill>
                  <a:srgbClr val="2C3F42"/>
                </a:solidFill>
                <a:latin typeface="Bitter Medium" pitchFamily="34" charset="0"/>
                <a:ea typeface="Bitter Medium" pitchFamily="34" charset="-122"/>
                <a:cs typeface="Bitter Medium" pitchFamily="34" charset="-120"/>
              </a:rPr>
              <a:t>Implementasi Strategic Cost Management yang Sukses</a:t>
            </a:r>
            <a:endParaRPr lang="en-US" sz="4250" dirty="0"/>
          </a:p>
        </p:txBody>
      </p:sp>
      <p:pic>
        <p:nvPicPr>
          <p:cNvPr id="4" name="Image 1" descr="preencoded.png"/>
          <p:cNvPicPr>
            <a:picLocks noChangeAspect="1"/>
          </p:cNvPicPr>
          <p:nvPr/>
        </p:nvPicPr>
        <p:blipFill>
          <a:blip r:embed="rId4"/>
          <a:stretch>
            <a:fillRect/>
          </a:stretch>
        </p:blipFill>
        <p:spPr>
          <a:xfrm>
            <a:off x="761405" y="4665583"/>
            <a:ext cx="543878" cy="543878"/>
          </a:xfrm>
          <a:prstGeom prst="rect">
            <a:avLst/>
          </a:prstGeom>
        </p:spPr>
      </p:pic>
      <p:sp>
        <p:nvSpPr>
          <p:cNvPr id="5" name="Text 1"/>
          <p:cNvSpPr/>
          <p:nvPr/>
        </p:nvSpPr>
        <p:spPr>
          <a:xfrm>
            <a:off x="761405" y="5426988"/>
            <a:ext cx="2719507" cy="339923"/>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Toyota</a:t>
            </a:r>
            <a:endParaRPr lang="en-US" sz="2100" dirty="0"/>
          </a:p>
        </p:txBody>
      </p:sp>
      <p:sp>
        <p:nvSpPr>
          <p:cNvPr id="6" name="Text 2"/>
          <p:cNvSpPr/>
          <p:nvPr/>
        </p:nvSpPr>
        <p:spPr>
          <a:xfrm>
            <a:off x="761405" y="5897404"/>
            <a:ext cx="6390680" cy="1392079"/>
          </a:xfrm>
          <a:prstGeom prst="rect">
            <a:avLst/>
          </a:prstGeom>
          <a:noFill/>
          <a:ln/>
        </p:spPr>
        <p:txBody>
          <a:bodyPr wrap="square" lIns="0" tIns="0" rIns="0" bIns="0" rtlCol="0" anchor="t"/>
          <a:lstStyle/>
          <a:p>
            <a:pPr marL="0" indent="0" algn="l">
              <a:lnSpc>
                <a:spcPts val="2700"/>
              </a:lnSpc>
              <a:buNone/>
            </a:pPr>
            <a:r>
              <a:rPr lang="en-US" sz="1700" kern="0" spc="-34" dirty="0">
                <a:solidFill>
                  <a:srgbClr val="2B2E3C"/>
                </a:solidFill>
                <a:latin typeface="Open Sans" pitchFamily="34" charset="0"/>
                <a:ea typeface="Open Sans" pitchFamily="34" charset="-122"/>
                <a:cs typeface="Open Sans" pitchFamily="34" charset="-120"/>
              </a:rPr>
              <a:t>Toyota dikenal karena pendekatannya yang ketat terhadap strategic cost management dalam rantai pasokannya. Mereka berfokus pada pengendalian biaya bahan baku, manajemen stok yang efisien, dan efisiensi produksi.</a:t>
            </a:r>
            <a:endParaRPr lang="en-US" sz="1700" dirty="0"/>
          </a:p>
        </p:txBody>
      </p:sp>
      <p:pic>
        <p:nvPicPr>
          <p:cNvPr id="7" name="Image 2" descr="preencoded.png"/>
          <p:cNvPicPr>
            <a:picLocks noChangeAspect="1"/>
          </p:cNvPicPr>
          <p:nvPr/>
        </p:nvPicPr>
        <p:blipFill>
          <a:blip r:embed="rId5"/>
          <a:stretch>
            <a:fillRect/>
          </a:stretch>
        </p:blipFill>
        <p:spPr>
          <a:xfrm>
            <a:off x="7478316" y="4665583"/>
            <a:ext cx="543878" cy="543878"/>
          </a:xfrm>
          <a:prstGeom prst="rect">
            <a:avLst/>
          </a:prstGeom>
        </p:spPr>
      </p:pic>
      <p:sp>
        <p:nvSpPr>
          <p:cNvPr id="8" name="Text 3"/>
          <p:cNvSpPr/>
          <p:nvPr/>
        </p:nvSpPr>
        <p:spPr>
          <a:xfrm>
            <a:off x="7478316" y="5426988"/>
            <a:ext cx="2719507" cy="339923"/>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Amazon</a:t>
            </a:r>
            <a:endParaRPr lang="en-US" sz="2100" dirty="0"/>
          </a:p>
        </p:txBody>
      </p:sp>
      <p:sp>
        <p:nvSpPr>
          <p:cNvPr id="9" name="Text 4"/>
          <p:cNvSpPr/>
          <p:nvPr/>
        </p:nvSpPr>
        <p:spPr>
          <a:xfrm>
            <a:off x="7478316" y="5897404"/>
            <a:ext cx="6390680" cy="1392079"/>
          </a:xfrm>
          <a:prstGeom prst="rect">
            <a:avLst/>
          </a:prstGeom>
          <a:noFill/>
          <a:ln/>
        </p:spPr>
        <p:txBody>
          <a:bodyPr wrap="square" lIns="0" tIns="0" rIns="0" bIns="0" rtlCol="0" anchor="t"/>
          <a:lstStyle/>
          <a:p>
            <a:pPr marL="0" indent="0" algn="l">
              <a:lnSpc>
                <a:spcPts val="2700"/>
              </a:lnSpc>
              <a:buNone/>
            </a:pPr>
            <a:r>
              <a:rPr lang="en-US" sz="1700" kern="0" spc="-34" dirty="0">
                <a:solidFill>
                  <a:srgbClr val="2B2E3C"/>
                </a:solidFill>
                <a:latin typeface="Open Sans" pitchFamily="34" charset="0"/>
                <a:ea typeface="Open Sans" pitchFamily="34" charset="-122"/>
                <a:cs typeface="Open Sans" pitchFamily="34" charset="-120"/>
              </a:rPr>
              <a:t>Amazon telah sukses dalam mengelola biaya pengiriman dengan efisien, bahkan saat menghadapi ekspansi global yang cepat. Mereka menggunakan teknologi dan otomatisasi untuk mengoptimalkan operasi logistik mereka.</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84013"/>
          </a:xfrm>
          <a:prstGeom prst="rect">
            <a:avLst/>
          </a:prstGeom>
        </p:spPr>
      </p:pic>
      <p:sp>
        <p:nvSpPr>
          <p:cNvPr id="3" name="Text 0"/>
          <p:cNvSpPr/>
          <p:nvPr/>
        </p:nvSpPr>
        <p:spPr>
          <a:xfrm>
            <a:off x="723543" y="3154085"/>
            <a:ext cx="10312360" cy="646033"/>
          </a:xfrm>
          <a:prstGeom prst="rect">
            <a:avLst/>
          </a:prstGeom>
          <a:noFill/>
          <a:ln/>
        </p:spPr>
        <p:txBody>
          <a:bodyPr wrap="none" lIns="0" tIns="0" rIns="0" bIns="0" rtlCol="0" anchor="t"/>
          <a:lstStyle/>
          <a:p>
            <a:pPr marL="0" indent="0">
              <a:lnSpc>
                <a:spcPts val="5050"/>
              </a:lnSpc>
              <a:buNone/>
            </a:pPr>
            <a:r>
              <a:rPr lang="en-US" sz="4050" kern="0" spc="-122" dirty="0">
                <a:solidFill>
                  <a:srgbClr val="2C3F42"/>
                </a:solidFill>
                <a:latin typeface="Bitter Medium" pitchFamily="34" charset="0"/>
                <a:ea typeface="Bitter Medium" pitchFamily="34" charset="-122"/>
                <a:cs typeface="Bitter Medium" pitchFamily="34" charset="-120"/>
              </a:rPr>
              <a:t>Tantangan dalam Strategic Cost Management</a:t>
            </a:r>
            <a:endParaRPr lang="en-US" sz="4050" dirty="0"/>
          </a:p>
        </p:txBody>
      </p:sp>
      <p:sp>
        <p:nvSpPr>
          <p:cNvPr id="4" name="Shape 1"/>
          <p:cNvSpPr/>
          <p:nvPr/>
        </p:nvSpPr>
        <p:spPr>
          <a:xfrm>
            <a:off x="723543" y="4342686"/>
            <a:ext cx="361712" cy="361712"/>
          </a:xfrm>
          <a:prstGeom prst="roundRect">
            <a:avLst>
              <a:gd name="adj" fmla="val 24004"/>
            </a:avLst>
          </a:prstGeom>
          <a:solidFill>
            <a:srgbClr val="FCE2CF"/>
          </a:solidFill>
          <a:ln w="7620">
            <a:solidFill>
              <a:srgbClr val="E2C8B5"/>
            </a:solidFill>
            <a:prstDash val="solid"/>
          </a:ln>
        </p:spPr>
      </p:sp>
      <p:sp>
        <p:nvSpPr>
          <p:cNvPr id="5" name="Text 2"/>
          <p:cNvSpPr/>
          <p:nvPr/>
        </p:nvSpPr>
        <p:spPr>
          <a:xfrm>
            <a:off x="1291947" y="4342686"/>
            <a:ext cx="2584013" cy="322898"/>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Perubahan Pasar</a:t>
            </a:r>
            <a:endParaRPr lang="en-US" sz="2000" dirty="0"/>
          </a:p>
        </p:txBody>
      </p:sp>
      <p:sp>
        <p:nvSpPr>
          <p:cNvPr id="6" name="Text 3"/>
          <p:cNvSpPr/>
          <p:nvPr/>
        </p:nvSpPr>
        <p:spPr>
          <a:xfrm>
            <a:off x="1291947" y="4789527"/>
            <a:ext cx="5919907" cy="991910"/>
          </a:xfrm>
          <a:prstGeom prst="rect">
            <a:avLst/>
          </a:prstGeom>
          <a:noFill/>
          <a:ln/>
        </p:spPr>
        <p:txBody>
          <a:bodyPr wrap="squar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Fluktuasi harga bahan baku atau perubahan kebijakan perdagangan dapat menyebabkan tantangan dalam pengelolaan biaya.</a:t>
            </a:r>
            <a:endParaRPr lang="en-US" sz="1600" dirty="0"/>
          </a:p>
        </p:txBody>
      </p:sp>
      <p:sp>
        <p:nvSpPr>
          <p:cNvPr id="7" name="Shape 4"/>
          <p:cNvSpPr/>
          <p:nvPr/>
        </p:nvSpPr>
        <p:spPr>
          <a:xfrm>
            <a:off x="7418546" y="4342686"/>
            <a:ext cx="361712" cy="361712"/>
          </a:xfrm>
          <a:prstGeom prst="roundRect">
            <a:avLst>
              <a:gd name="adj" fmla="val 24004"/>
            </a:avLst>
          </a:prstGeom>
          <a:solidFill>
            <a:srgbClr val="FCE2CF"/>
          </a:solidFill>
          <a:ln w="7620">
            <a:solidFill>
              <a:srgbClr val="E2C8B5"/>
            </a:solidFill>
            <a:prstDash val="solid"/>
          </a:ln>
        </p:spPr>
      </p:sp>
      <p:sp>
        <p:nvSpPr>
          <p:cNvPr id="8" name="Text 5"/>
          <p:cNvSpPr/>
          <p:nvPr/>
        </p:nvSpPr>
        <p:spPr>
          <a:xfrm>
            <a:off x="7986951" y="4342686"/>
            <a:ext cx="2584013" cy="322898"/>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Inflasi</a:t>
            </a:r>
            <a:endParaRPr lang="en-US" sz="2000" dirty="0"/>
          </a:p>
        </p:txBody>
      </p:sp>
      <p:sp>
        <p:nvSpPr>
          <p:cNvPr id="9" name="Text 6"/>
          <p:cNvSpPr/>
          <p:nvPr/>
        </p:nvSpPr>
        <p:spPr>
          <a:xfrm>
            <a:off x="7986951" y="4789527"/>
            <a:ext cx="5919907" cy="661273"/>
          </a:xfrm>
          <a:prstGeom prst="rect">
            <a:avLst/>
          </a:prstGeom>
          <a:noFill/>
          <a:ln/>
        </p:spPr>
        <p:txBody>
          <a:bodyPr wrap="squar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Kenaikan harga secara umum dapat menyebabkan tekanan biaya bagi perusahaan.</a:t>
            </a:r>
            <a:endParaRPr lang="en-US" sz="1600" dirty="0"/>
          </a:p>
        </p:txBody>
      </p:sp>
      <p:sp>
        <p:nvSpPr>
          <p:cNvPr id="10" name="Shape 7"/>
          <p:cNvSpPr/>
          <p:nvPr/>
        </p:nvSpPr>
        <p:spPr>
          <a:xfrm>
            <a:off x="723543" y="6220658"/>
            <a:ext cx="361712" cy="361712"/>
          </a:xfrm>
          <a:prstGeom prst="roundRect">
            <a:avLst>
              <a:gd name="adj" fmla="val 24004"/>
            </a:avLst>
          </a:prstGeom>
          <a:solidFill>
            <a:srgbClr val="FCE2CF"/>
          </a:solidFill>
          <a:ln w="7620">
            <a:solidFill>
              <a:srgbClr val="E2C8B5"/>
            </a:solidFill>
            <a:prstDash val="solid"/>
          </a:ln>
        </p:spPr>
      </p:sp>
      <p:sp>
        <p:nvSpPr>
          <p:cNvPr id="11" name="Text 8"/>
          <p:cNvSpPr/>
          <p:nvPr/>
        </p:nvSpPr>
        <p:spPr>
          <a:xfrm>
            <a:off x="1291947" y="6220658"/>
            <a:ext cx="2584013" cy="322898"/>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Pengelolaan Kualitas</a:t>
            </a:r>
            <a:endParaRPr lang="en-US" sz="2000" dirty="0"/>
          </a:p>
        </p:txBody>
      </p:sp>
      <p:sp>
        <p:nvSpPr>
          <p:cNvPr id="12" name="Text 9"/>
          <p:cNvSpPr/>
          <p:nvPr/>
        </p:nvSpPr>
        <p:spPr>
          <a:xfrm>
            <a:off x="1291947" y="6667500"/>
            <a:ext cx="5919907" cy="991910"/>
          </a:xfrm>
          <a:prstGeom prst="rect">
            <a:avLst/>
          </a:prstGeom>
          <a:noFill/>
          <a:ln/>
        </p:spPr>
        <p:txBody>
          <a:bodyPr wrap="squar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Mengurangi biaya bukan satu-satunya tujuan; perusahaan juga harus mempertimbangkan kualitas produk atau layanan mereka.</a:t>
            </a:r>
            <a:endParaRPr lang="en-US" sz="1600" dirty="0"/>
          </a:p>
        </p:txBody>
      </p:sp>
      <p:sp>
        <p:nvSpPr>
          <p:cNvPr id="13" name="Shape 10"/>
          <p:cNvSpPr/>
          <p:nvPr/>
        </p:nvSpPr>
        <p:spPr>
          <a:xfrm>
            <a:off x="7418546" y="6220658"/>
            <a:ext cx="361712" cy="361712"/>
          </a:xfrm>
          <a:prstGeom prst="roundRect">
            <a:avLst>
              <a:gd name="adj" fmla="val 24004"/>
            </a:avLst>
          </a:prstGeom>
          <a:solidFill>
            <a:srgbClr val="FCE2CF"/>
          </a:solidFill>
          <a:ln w="7620">
            <a:solidFill>
              <a:srgbClr val="E2C8B5"/>
            </a:solidFill>
            <a:prstDash val="solid"/>
          </a:ln>
        </p:spPr>
      </p:sp>
      <p:sp>
        <p:nvSpPr>
          <p:cNvPr id="14" name="Text 11"/>
          <p:cNvSpPr/>
          <p:nvPr/>
        </p:nvSpPr>
        <p:spPr>
          <a:xfrm>
            <a:off x="7986951" y="6220658"/>
            <a:ext cx="2584013" cy="322898"/>
          </a:xfrm>
          <a:prstGeom prst="rect">
            <a:avLst/>
          </a:prstGeom>
          <a:noFill/>
          <a:ln/>
        </p:spPr>
        <p:txBody>
          <a:bodyPr wrap="none" lIns="0" tIns="0" rIns="0" bIns="0" rtlCol="0" anchor="t"/>
          <a:lstStyle/>
          <a:p>
            <a:pPr marL="0" indent="0">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Teknologi</a:t>
            </a:r>
            <a:endParaRPr lang="en-US" sz="2000" dirty="0"/>
          </a:p>
        </p:txBody>
      </p:sp>
      <p:sp>
        <p:nvSpPr>
          <p:cNvPr id="15" name="Text 12"/>
          <p:cNvSpPr/>
          <p:nvPr/>
        </p:nvSpPr>
        <p:spPr>
          <a:xfrm>
            <a:off x="7986951" y="6667500"/>
            <a:ext cx="5919907" cy="661273"/>
          </a:xfrm>
          <a:prstGeom prst="rect">
            <a:avLst/>
          </a:prstGeom>
          <a:noFill/>
          <a:ln/>
        </p:spPr>
        <p:txBody>
          <a:bodyPr wrap="squar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Sementara teknologi dapat membantu mengurangi biaya, investasi awal dalam teknologi seringkali diperlukan.</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308155"/>
            <a:ext cx="7890034" cy="708779"/>
          </a:xfrm>
          <a:prstGeom prst="rect">
            <a:avLst/>
          </a:prstGeom>
          <a:noFill/>
          <a:ln/>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Memahami _Cost Control_</a:t>
            </a:r>
            <a:endParaRPr lang="en-US" sz="4450" dirty="0"/>
          </a:p>
        </p:txBody>
      </p:sp>
      <p:sp>
        <p:nvSpPr>
          <p:cNvPr id="3" name="Text 1"/>
          <p:cNvSpPr/>
          <p:nvPr/>
        </p:nvSpPr>
        <p:spPr>
          <a:xfrm>
            <a:off x="793790" y="2561994"/>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Definisi</a:t>
            </a:r>
            <a:endParaRPr lang="en-US" sz="2200" dirty="0"/>
          </a:p>
        </p:txBody>
      </p:sp>
      <p:sp>
        <p:nvSpPr>
          <p:cNvPr id="4" name="Text 2"/>
          <p:cNvSpPr/>
          <p:nvPr/>
        </p:nvSpPr>
        <p:spPr>
          <a:xfrm>
            <a:off x="786170" y="3311761"/>
            <a:ext cx="6244709" cy="2170196"/>
          </a:xfrm>
          <a:prstGeom prst="rect">
            <a:avLst/>
          </a:prstGeom>
          <a:noFill/>
          <a:ln/>
        </p:spPr>
        <p:txBody>
          <a:bodyPr wrap="square" lIns="0" tIns="0" rIns="0" bIns="0" rtlCol="0" anchor="t"/>
          <a:lstStyle/>
          <a:p>
            <a:pPr marL="0" indent="0">
              <a:lnSpc>
                <a:spcPct val="150000"/>
              </a:lnSpc>
              <a:buNone/>
            </a:pPr>
            <a:r>
              <a:rPr lang="en-US" sz="2800" dirty="0">
                <a:solidFill>
                  <a:srgbClr val="403C4E"/>
                </a:solidFill>
                <a:latin typeface="Open Sans" pitchFamily="34" charset="0"/>
                <a:ea typeface="Open Sans" pitchFamily="34" charset="-122"/>
                <a:cs typeface="Open Sans" pitchFamily="34" charset="-120"/>
              </a:rPr>
              <a:t>_Cost control_ adalah proses sistematis untuk mengidentifikasi, menganalisis, dan mengurangi pengeluaran operasional perusahaan.</a:t>
            </a:r>
            <a:endParaRPr lang="en-US" sz="2800" dirty="0"/>
          </a:p>
        </p:txBody>
      </p:sp>
      <p:sp>
        <p:nvSpPr>
          <p:cNvPr id="5" name="Text 3"/>
          <p:cNvSpPr/>
          <p:nvPr/>
        </p:nvSpPr>
        <p:spPr>
          <a:xfrm>
            <a:off x="7599521" y="273915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Tujuan</a:t>
            </a:r>
            <a:endParaRPr lang="en-US" sz="2200" dirty="0"/>
          </a:p>
        </p:txBody>
      </p:sp>
      <p:sp>
        <p:nvSpPr>
          <p:cNvPr id="6" name="Text 4"/>
          <p:cNvSpPr/>
          <p:nvPr/>
        </p:nvSpPr>
        <p:spPr>
          <a:xfrm>
            <a:off x="7665818" y="3275165"/>
            <a:ext cx="6244709" cy="725805"/>
          </a:xfrm>
          <a:prstGeom prst="rect">
            <a:avLst/>
          </a:prstGeom>
          <a:noFill/>
          <a:ln/>
        </p:spPr>
        <p:txBody>
          <a:bodyPr wrap="square" lIns="0" tIns="0" rIns="0" bIns="0" rtlCol="0" anchor="t"/>
          <a:lstStyle/>
          <a:p>
            <a:pPr marL="0" indent="0">
              <a:lnSpc>
                <a:spcPct val="150000"/>
              </a:lnSpc>
              <a:buNone/>
            </a:pPr>
            <a:r>
              <a:rPr lang="en-US" sz="2400" dirty="0">
                <a:solidFill>
                  <a:srgbClr val="403C4E"/>
                </a:solidFill>
                <a:latin typeface="Open Sans" pitchFamily="34" charset="0"/>
                <a:ea typeface="Open Sans" pitchFamily="34" charset="-122"/>
                <a:cs typeface="Open Sans" pitchFamily="34" charset="-120"/>
              </a:rPr>
              <a:t>Meningkatkan profitabilitas dengan memaksimalkan penggunaan dana secara efisien.</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8038" y="893088"/>
            <a:ext cx="7700724" cy="1288733"/>
          </a:xfrm>
          <a:prstGeom prst="rect">
            <a:avLst/>
          </a:prstGeom>
          <a:noFill/>
          <a:ln/>
        </p:spPr>
        <p:txBody>
          <a:bodyPr wrap="square" lIns="0" tIns="0" rIns="0" bIns="0" rtlCol="0" anchor="t"/>
          <a:lstStyle/>
          <a:p>
            <a:pPr marL="0" indent="0">
              <a:lnSpc>
                <a:spcPts val="5050"/>
              </a:lnSpc>
              <a:buNone/>
            </a:pPr>
            <a:r>
              <a:rPr lang="en-US" sz="4050" b="1" dirty="0">
                <a:solidFill>
                  <a:srgbClr val="403C4E"/>
                </a:solidFill>
                <a:latin typeface="Merriweather Bold" pitchFamily="34" charset="0"/>
                <a:ea typeface="Merriweather Bold" pitchFamily="34" charset="-122"/>
                <a:cs typeface="Merriweather Bold" pitchFamily="34" charset="-120"/>
              </a:rPr>
              <a:t>Aspek Penting _Cost Control_</a:t>
            </a:r>
            <a:endParaRPr lang="en-US" sz="4050" dirty="0"/>
          </a:p>
        </p:txBody>
      </p:sp>
      <p:sp>
        <p:nvSpPr>
          <p:cNvPr id="4" name="Shape 1"/>
          <p:cNvSpPr/>
          <p:nvPr/>
        </p:nvSpPr>
        <p:spPr>
          <a:xfrm>
            <a:off x="6208038" y="2722959"/>
            <a:ext cx="463868" cy="463868"/>
          </a:xfrm>
          <a:prstGeom prst="roundRect">
            <a:avLst>
              <a:gd name="adj" fmla="val 18671"/>
            </a:avLst>
          </a:prstGeom>
          <a:solidFill>
            <a:srgbClr val="FFD8CC"/>
          </a:solidFill>
          <a:ln w="7620">
            <a:solidFill>
              <a:srgbClr val="E5BEB2"/>
            </a:solidFill>
            <a:prstDash val="solid"/>
          </a:ln>
        </p:spPr>
      </p:sp>
      <p:sp>
        <p:nvSpPr>
          <p:cNvPr id="5" name="Text 2"/>
          <p:cNvSpPr/>
          <p:nvPr/>
        </p:nvSpPr>
        <p:spPr>
          <a:xfrm>
            <a:off x="6369129" y="2800231"/>
            <a:ext cx="141684" cy="309324"/>
          </a:xfrm>
          <a:prstGeom prst="rect">
            <a:avLst/>
          </a:prstGeom>
          <a:noFill/>
          <a:ln/>
        </p:spPr>
        <p:txBody>
          <a:bodyPr wrap="none" lIns="0" tIns="0" rIns="0" bIns="0" rtlCol="0" anchor="t"/>
          <a:lstStyle/>
          <a:p>
            <a:pPr marL="0" indent="0" algn="ctr">
              <a:lnSpc>
                <a:spcPts val="2400"/>
              </a:lnSpc>
              <a:buNone/>
            </a:pPr>
            <a:r>
              <a:rPr lang="en-US" sz="2400" b="1" dirty="0">
                <a:solidFill>
                  <a:srgbClr val="403C4E"/>
                </a:solidFill>
                <a:latin typeface="Merriweather Bold" pitchFamily="34" charset="0"/>
                <a:ea typeface="Merriweather Bold" pitchFamily="34" charset="-122"/>
                <a:cs typeface="Merriweather Bold" pitchFamily="34" charset="-120"/>
              </a:rPr>
              <a:t>1</a:t>
            </a:r>
            <a:endParaRPr lang="en-US" sz="2400" dirty="0"/>
          </a:p>
        </p:txBody>
      </p:sp>
      <p:sp>
        <p:nvSpPr>
          <p:cNvPr id="6" name="Text 3"/>
          <p:cNvSpPr/>
          <p:nvPr/>
        </p:nvSpPr>
        <p:spPr>
          <a:xfrm>
            <a:off x="6878003" y="2722959"/>
            <a:ext cx="3077408" cy="644366"/>
          </a:xfrm>
          <a:prstGeom prst="rect">
            <a:avLst/>
          </a:prstGeom>
          <a:noFill/>
          <a:ln/>
        </p:spPr>
        <p:txBody>
          <a:bodyPr wrap="square" lIns="0" tIns="0" rIns="0" bIns="0" rtlCol="0" anchor="t"/>
          <a:lstStyle/>
          <a:p>
            <a:pPr marL="0" indent="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Tujuan Pengendalian Biaya</a:t>
            </a:r>
            <a:endParaRPr lang="en-US" sz="2000" dirty="0"/>
          </a:p>
        </p:txBody>
      </p:sp>
      <p:sp>
        <p:nvSpPr>
          <p:cNvPr id="7" name="Text 4"/>
          <p:cNvSpPr/>
          <p:nvPr/>
        </p:nvSpPr>
        <p:spPr>
          <a:xfrm>
            <a:off x="6878003" y="3491032"/>
            <a:ext cx="3077408" cy="1319689"/>
          </a:xfrm>
          <a:prstGeom prst="rect">
            <a:avLst/>
          </a:prstGeom>
          <a:noFill/>
          <a:ln/>
        </p:spPr>
        <p:txBody>
          <a:bodyPr wrap="square" lIns="0" tIns="0" rIns="0" bIns="0" rtlCol="0" anchor="t"/>
          <a:lstStyle/>
          <a:p>
            <a:pPr marL="0" indent="0">
              <a:lnSpc>
                <a:spcPts val="2550"/>
              </a:lnSpc>
              <a:buNone/>
            </a:pPr>
            <a:r>
              <a:rPr lang="en-US" sz="1600" dirty="0">
                <a:solidFill>
                  <a:srgbClr val="403C4E"/>
                </a:solidFill>
                <a:latin typeface="Open Sans" pitchFamily="34" charset="0"/>
                <a:ea typeface="Open Sans" pitchFamily="34" charset="-122"/>
                <a:cs typeface="Open Sans" pitchFamily="34" charset="-120"/>
              </a:rPr>
              <a:t>Menentukan tujuan yang ingin dicapai, seperti menurunkan anggaran atau meningkatkan laba.</a:t>
            </a:r>
            <a:endParaRPr lang="en-US" sz="1600" dirty="0"/>
          </a:p>
        </p:txBody>
      </p:sp>
      <p:sp>
        <p:nvSpPr>
          <p:cNvPr id="8" name="Shape 5"/>
          <p:cNvSpPr/>
          <p:nvPr/>
        </p:nvSpPr>
        <p:spPr>
          <a:xfrm>
            <a:off x="10161508" y="2722959"/>
            <a:ext cx="463868" cy="463868"/>
          </a:xfrm>
          <a:prstGeom prst="roundRect">
            <a:avLst>
              <a:gd name="adj" fmla="val 18671"/>
            </a:avLst>
          </a:prstGeom>
          <a:solidFill>
            <a:srgbClr val="FFD8CC"/>
          </a:solidFill>
          <a:ln w="7620">
            <a:solidFill>
              <a:srgbClr val="E5BEB2"/>
            </a:solidFill>
            <a:prstDash val="solid"/>
          </a:ln>
        </p:spPr>
      </p:sp>
      <p:sp>
        <p:nvSpPr>
          <p:cNvPr id="9" name="Text 6"/>
          <p:cNvSpPr/>
          <p:nvPr/>
        </p:nvSpPr>
        <p:spPr>
          <a:xfrm>
            <a:off x="10299859" y="2800231"/>
            <a:ext cx="187166" cy="309324"/>
          </a:xfrm>
          <a:prstGeom prst="rect">
            <a:avLst/>
          </a:prstGeom>
          <a:noFill/>
          <a:ln/>
        </p:spPr>
        <p:txBody>
          <a:bodyPr wrap="none" lIns="0" tIns="0" rIns="0" bIns="0" rtlCol="0" anchor="t"/>
          <a:lstStyle/>
          <a:p>
            <a:pPr marL="0" indent="0" algn="ctr">
              <a:lnSpc>
                <a:spcPts val="2400"/>
              </a:lnSpc>
              <a:buNone/>
            </a:pPr>
            <a:r>
              <a:rPr lang="en-US" sz="2400" b="1" dirty="0">
                <a:solidFill>
                  <a:srgbClr val="403C4E"/>
                </a:solidFill>
                <a:latin typeface="Merriweather Bold" pitchFamily="34" charset="0"/>
                <a:ea typeface="Merriweather Bold" pitchFamily="34" charset="-122"/>
                <a:cs typeface="Merriweather Bold" pitchFamily="34" charset="-120"/>
              </a:rPr>
              <a:t>2</a:t>
            </a:r>
            <a:endParaRPr lang="en-US" sz="2400" dirty="0"/>
          </a:p>
        </p:txBody>
      </p:sp>
      <p:sp>
        <p:nvSpPr>
          <p:cNvPr id="10" name="Text 7"/>
          <p:cNvSpPr/>
          <p:nvPr/>
        </p:nvSpPr>
        <p:spPr>
          <a:xfrm>
            <a:off x="10831473" y="2722959"/>
            <a:ext cx="3077408" cy="644366"/>
          </a:xfrm>
          <a:prstGeom prst="rect">
            <a:avLst/>
          </a:prstGeom>
          <a:noFill/>
          <a:ln/>
        </p:spPr>
        <p:txBody>
          <a:bodyPr wrap="square" lIns="0" tIns="0" rIns="0" bIns="0" rtlCol="0" anchor="t"/>
          <a:lstStyle/>
          <a:p>
            <a:pPr marL="0" indent="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Perbedaan Anggaran dan Biaya Aktual</a:t>
            </a:r>
            <a:endParaRPr lang="en-US" sz="2000" dirty="0"/>
          </a:p>
        </p:txBody>
      </p:sp>
      <p:sp>
        <p:nvSpPr>
          <p:cNvPr id="11" name="Text 8"/>
          <p:cNvSpPr/>
          <p:nvPr/>
        </p:nvSpPr>
        <p:spPr>
          <a:xfrm>
            <a:off x="10831473" y="3491032"/>
            <a:ext cx="3077408" cy="1319689"/>
          </a:xfrm>
          <a:prstGeom prst="rect">
            <a:avLst/>
          </a:prstGeom>
          <a:noFill/>
          <a:ln/>
        </p:spPr>
        <p:txBody>
          <a:bodyPr wrap="square" lIns="0" tIns="0" rIns="0" bIns="0" rtlCol="0" anchor="t"/>
          <a:lstStyle/>
          <a:p>
            <a:pPr marL="0" indent="0">
              <a:lnSpc>
                <a:spcPts val="2550"/>
              </a:lnSpc>
              <a:buNone/>
            </a:pPr>
            <a:r>
              <a:rPr lang="en-US" sz="1600" dirty="0">
                <a:solidFill>
                  <a:srgbClr val="403C4E"/>
                </a:solidFill>
                <a:latin typeface="Open Sans" pitchFamily="34" charset="0"/>
                <a:ea typeface="Open Sans" pitchFamily="34" charset="-122"/>
                <a:cs typeface="Open Sans" pitchFamily="34" charset="-120"/>
              </a:rPr>
              <a:t>Menganalisis selisih antara biaya aktual dan anggaran untuk menentukan langkah korektif.</a:t>
            </a:r>
            <a:endParaRPr lang="en-US" sz="1600" dirty="0"/>
          </a:p>
        </p:txBody>
      </p:sp>
      <p:sp>
        <p:nvSpPr>
          <p:cNvPr id="12" name="Shape 9"/>
          <p:cNvSpPr/>
          <p:nvPr/>
        </p:nvSpPr>
        <p:spPr>
          <a:xfrm>
            <a:off x="6208038" y="5248751"/>
            <a:ext cx="463868" cy="463868"/>
          </a:xfrm>
          <a:prstGeom prst="roundRect">
            <a:avLst>
              <a:gd name="adj" fmla="val 18671"/>
            </a:avLst>
          </a:prstGeom>
          <a:solidFill>
            <a:srgbClr val="FFD8CC"/>
          </a:solidFill>
          <a:ln w="7620">
            <a:solidFill>
              <a:srgbClr val="E5BEB2"/>
            </a:solidFill>
            <a:prstDash val="solid"/>
          </a:ln>
        </p:spPr>
      </p:sp>
      <p:sp>
        <p:nvSpPr>
          <p:cNvPr id="13" name="Text 10"/>
          <p:cNvSpPr/>
          <p:nvPr/>
        </p:nvSpPr>
        <p:spPr>
          <a:xfrm>
            <a:off x="6352461" y="5326023"/>
            <a:ext cx="175022" cy="309324"/>
          </a:xfrm>
          <a:prstGeom prst="rect">
            <a:avLst/>
          </a:prstGeom>
          <a:noFill/>
          <a:ln/>
        </p:spPr>
        <p:txBody>
          <a:bodyPr wrap="none" lIns="0" tIns="0" rIns="0" bIns="0" rtlCol="0" anchor="t"/>
          <a:lstStyle/>
          <a:p>
            <a:pPr marL="0" indent="0" algn="ctr">
              <a:lnSpc>
                <a:spcPts val="2400"/>
              </a:lnSpc>
              <a:buNone/>
            </a:pPr>
            <a:r>
              <a:rPr lang="en-US" sz="2400" b="1" dirty="0">
                <a:solidFill>
                  <a:srgbClr val="403C4E"/>
                </a:solidFill>
                <a:latin typeface="Merriweather Bold" pitchFamily="34" charset="0"/>
                <a:ea typeface="Merriweather Bold" pitchFamily="34" charset="-122"/>
                <a:cs typeface="Merriweather Bold" pitchFamily="34" charset="-120"/>
              </a:rPr>
              <a:t>3</a:t>
            </a:r>
            <a:endParaRPr lang="en-US" sz="2400" dirty="0"/>
          </a:p>
        </p:txBody>
      </p:sp>
      <p:sp>
        <p:nvSpPr>
          <p:cNvPr id="14" name="Text 11"/>
          <p:cNvSpPr/>
          <p:nvPr/>
        </p:nvSpPr>
        <p:spPr>
          <a:xfrm>
            <a:off x="6878003" y="5248751"/>
            <a:ext cx="3077408" cy="644366"/>
          </a:xfrm>
          <a:prstGeom prst="rect">
            <a:avLst/>
          </a:prstGeom>
          <a:noFill/>
          <a:ln/>
        </p:spPr>
        <p:txBody>
          <a:bodyPr wrap="square" lIns="0" tIns="0" rIns="0" bIns="0" rtlCol="0" anchor="t"/>
          <a:lstStyle/>
          <a:p>
            <a:pPr marL="0" indent="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Identifikasi Area Pemotongan Biaya</a:t>
            </a:r>
            <a:endParaRPr lang="en-US" sz="2000" dirty="0"/>
          </a:p>
        </p:txBody>
      </p:sp>
      <p:sp>
        <p:nvSpPr>
          <p:cNvPr id="15" name="Text 12"/>
          <p:cNvSpPr/>
          <p:nvPr/>
        </p:nvSpPr>
        <p:spPr>
          <a:xfrm>
            <a:off x="6878003" y="6016823"/>
            <a:ext cx="3077408" cy="1319689"/>
          </a:xfrm>
          <a:prstGeom prst="rect">
            <a:avLst/>
          </a:prstGeom>
          <a:noFill/>
          <a:ln/>
        </p:spPr>
        <p:txBody>
          <a:bodyPr wrap="square" lIns="0" tIns="0" rIns="0" bIns="0" rtlCol="0" anchor="t"/>
          <a:lstStyle/>
          <a:p>
            <a:pPr marL="0" indent="0">
              <a:lnSpc>
                <a:spcPts val="2550"/>
              </a:lnSpc>
              <a:buNone/>
            </a:pPr>
            <a:r>
              <a:rPr lang="en-US" sz="1600" dirty="0">
                <a:solidFill>
                  <a:srgbClr val="403C4E"/>
                </a:solidFill>
                <a:latin typeface="Open Sans" pitchFamily="34" charset="0"/>
                <a:ea typeface="Open Sans" pitchFamily="34" charset="-122"/>
                <a:cs typeface="Open Sans" pitchFamily="34" charset="-120"/>
              </a:rPr>
              <a:t>Menentukan area pengeluaran yang dapat dioptimalkan, seperti manajemen inventaris atau outsourcing.</a:t>
            </a:r>
            <a:endParaRPr lang="en-US" sz="1600" dirty="0"/>
          </a:p>
        </p:txBody>
      </p:sp>
      <p:sp>
        <p:nvSpPr>
          <p:cNvPr id="16" name="Shape 13"/>
          <p:cNvSpPr/>
          <p:nvPr/>
        </p:nvSpPr>
        <p:spPr>
          <a:xfrm>
            <a:off x="10161508" y="5248751"/>
            <a:ext cx="463868" cy="463868"/>
          </a:xfrm>
          <a:prstGeom prst="roundRect">
            <a:avLst>
              <a:gd name="adj" fmla="val 18671"/>
            </a:avLst>
          </a:prstGeom>
          <a:solidFill>
            <a:srgbClr val="FFD8CC"/>
          </a:solidFill>
          <a:ln w="7620">
            <a:solidFill>
              <a:srgbClr val="E5BEB2"/>
            </a:solidFill>
            <a:prstDash val="solid"/>
          </a:ln>
        </p:spPr>
      </p:sp>
      <p:sp>
        <p:nvSpPr>
          <p:cNvPr id="17" name="Text 14"/>
          <p:cNvSpPr/>
          <p:nvPr/>
        </p:nvSpPr>
        <p:spPr>
          <a:xfrm>
            <a:off x="10291167" y="5326023"/>
            <a:ext cx="204430" cy="309324"/>
          </a:xfrm>
          <a:prstGeom prst="rect">
            <a:avLst/>
          </a:prstGeom>
          <a:noFill/>
          <a:ln/>
        </p:spPr>
        <p:txBody>
          <a:bodyPr wrap="none" lIns="0" tIns="0" rIns="0" bIns="0" rtlCol="0" anchor="t"/>
          <a:lstStyle/>
          <a:p>
            <a:pPr marL="0" indent="0" algn="ctr">
              <a:lnSpc>
                <a:spcPts val="2400"/>
              </a:lnSpc>
              <a:buNone/>
            </a:pPr>
            <a:r>
              <a:rPr lang="en-US" sz="2400" b="1" dirty="0">
                <a:solidFill>
                  <a:srgbClr val="403C4E"/>
                </a:solidFill>
                <a:latin typeface="Merriweather Bold" pitchFamily="34" charset="0"/>
                <a:ea typeface="Merriweather Bold" pitchFamily="34" charset="-122"/>
                <a:cs typeface="Merriweather Bold" pitchFamily="34" charset="-120"/>
              </a:rPr>
              <a:t>4</a:t>
            </a:r>
            <a:endParaRPr lang="en-US" sz="2400" dirty="0"/>
          </a:p>
        </p:txBody>
      </p:sp>
      <p:sp>
        <p:nvSpPr>
          <p:cNvPr id="18" name="Text 15"/>
          <p:cNvSpPr/>
          <p:nvPr/>
        </p:nvSpPr>
        <p:spPr>
          <a:xfrm>
            <a:off x="10831473" y="5248751"/>
            <a:ext cx="2577584" cy="322183"/>
          </a:xfrm>
          <a:prstGeom prst="rect">
            <a:avLst/>
          </a:prstGeom>
          <a:noFill/>
          <a:ln/>
        </p:spPr>
        <p:txBody>
          <a:bodyPr wrap="none" lIns="0" tIns="0" rIns="0" bIns="0" rtlCol="0" anchor="t"/>
          <a:lstStyle/>
          <a:p>
            <a:pPr marL="0" indent="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Langkah Korektif</a:t>
            </a:r>
            <a:endParaRPr lang="en-US" sz="2000" dirty="0"/>
          </a:p>
        </p:txBody>
      </p:sp>
      <p:sp>
        <p:nvSpPr>
          <p:cNvPr id="19" name="Text 16"/>
          <p:cNvSpPr/>
          <p:nvPr/>
        </p:nvSpPr>
        <p:spPr>
          <a:xfrm>
            <a:off x="10831473" y="5694640"/>
            <a:ext cx="3077408" cy="1319689"/>
          </a:xfrm>
          <a:prstGeom prst="rect">
            <a:avLst/>
          </a:prstGeom>
          <a:noFill/>
          <a:ln/>
        </p:spPr>
        <p:txBody>
          <a:bodyPr wrap="square" lIns="0" tIns="0" rIns="0" bIns="0" rtlCol="0" anchor="t"/>
          <a:lstStyle/>
          <a:p>
            <a:pPr marL="0" indent="0">
              <a:lnSpc>
                <a:spcPts val="2550"/>
              </a:lnSpc>
              <a:buNone/>
            </a:pPr>
            <a:r>
              <a:rPr lang="en-US" sz="1600" dirty="0">
                <a:solidFill>
                  <a:srgbClr val="403C4E"/>
                </a:solidFill>
                <a:latin typeface="Open Sans" pitchFamily="34" charset="0"/>
                <a:ea typeface="Open Sans" pitchFamily="34" charset="-122"/>
                <a:cs typeface="Open Sans" pitchFamily="34" charset="-120"/>
              </a:rPr>
              <a:t>Metode yang digunakan untuk menurunkan biaya sambil mempertahankan kualitas produk atau layanan.</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1148</Words>
  <Application>Microsoft Office PowerPoint</Application>
  <PresentationFormat>Custom</PresentationFormat>
  <Paragraphs>138</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Bitter Medium</vt:lpstr>
      <vt:lpstr>Open Sans</vt:lpstr>
      <vt:lpstr>Open Sans Medium</vt:lpstr>
      <vt:lpstr>Merriweather Bold</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nolita siregar</cp:lastModifiedBy>
  <cp:revision>5</cp:revision>
  <dcterms:created xsi:type="dcterms:W3CDTF">2024-12-19T01:57:17Z</dcterms:created>
  <dcterms:modified xsi:type="dcterms:W3CDTF">2024-12-20T08:57:36Z</dcterms:modified>
</cp:coreProperties>
</file>