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99" r:id="rId3"/>
    <p:sldId id="301" r:id="rId4"/>
    <p:sldId id="300" r:id="rId5"/>
    <p:sldId id="302" r:id="rId6"/>
    <p:sldId id="303" r:id="rId7"/>
  </p:sldIdLst>
  <p:sldSz cx="9144000" cy="6858000" type="screen4x3"/>
  <p:notesSz cx="7045325" cy="9345613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7" d="100"/>
          <a:sy n="77" d="100"/>
        </p:scale>
        <p:origin x="151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98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30138" y="2263251"/>
            <a:ext cx="9144000" cy="27135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Sistem Perekonomian Sebagai Dasar Etika Bisnis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Mata Kuliah : Etika Dan Hukum Bisnis</a:t>
            </a:r>
          </a:p>
          <a:p>
            <a:pPr marL="984250" marR="774700">
              <a:lnSpc>
                <a:spcPct val="150000"/>
              </a:lnSpc>
              <a:spcAft>
                <a:spcPts val="1000"/>
              </a:spcAft>
            </a:pPr>
            <a:endParaRPr lang="id-ID" sz="12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21196" y="522579"/>
            <a:ext cx="8229600" cy="7829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742950" marR="0" lvl="0" indent="-7429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Sistem Kapitalis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96230" y="1258383"/>
            <a:ext cx="8154566" cy="18551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d-ID" sz="1400" dirty="0">
                <a:solidFill>
                  <a:schemeClr val="tx1"/>
                </a:solidFill>
              </a:rPr>
              <a:t> </a:t>
            </a:r>
            <a:r>
              <a:rPr lang="id-ID" sz="1400" b="0" i="0" dirty="0">
                <a:solidFill>
                  <a:schemeClr val="tx1"/>
                </a:solidFill>
                <a:effectLst/>
              </a:rPr>
              <a:t>	Individu memiliki hak penuh atas harta dan penggunaannya. Kebebasan ekonomi dan persaingan terjamin tanpa campur tangan negara.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Mereka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bebas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mendapatkan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manfaat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dari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kekayaan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sebagai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alat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produksi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memilih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pekerjaan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sesuai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keinginan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Kebebasan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ekonomi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persaingan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di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antara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pelaku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ekonomi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terjamin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dengan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negara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tidak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berhak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campur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tangan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id-ID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d-ID" sz="1400" b="0" i="0" dirty="0">
                <a:solidFill>
                  <a:schemeClr val="tx1"/>
                </a:solidFill>
                <a:effectLst/>
              </a:rPr>
              <a:t>Modal sebagai unsur penting produksi. Perlunya pengaturan untuk mencegah kerugian masyarakat. Konflik antara hak individu dan tujuan sosial,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seperti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kesejahteraan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masyarakat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merata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id-ID" sz="1400" b="0" i="0" dirty="0">
                <a:solidFill>
                  <a:schemeClr val="tx1"/>
                </a:solidFill>
                <a:effectLst/>
              </a:rPr>
              <a:t>Nilai moral seperti kerja sama kurang diperhatikan, dengan Undang-undang </a:t>
            </a:r>
            <a:r>
              <a:rPr lang="id-ID" sz="1400" b="0" i="0" dirty="0" err="1">
                <a:solidFill>
                  <a:schemeClr val="tx1"/>
                </a:solidFill>
                <a:effectLst/>
              </a:rPr>
              <a:t>antitrust</a:t>
            </a:r>
            <a:r>
              <a:rPr lang="id-ID" sz="1400" b="0" i="0" dirty="0">
                <a:solidFill>
                  <a:schemeClr val="tx1"/>
                </a:solidFill>
                <a:effectLst/>
              </a:rPr>
              <a:t> sebagai respons dominasi kapitalis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66D6A8-EA81-4BDD-B43B-712F476593AE}"/>
              </a:ext>
            </a:extLst>
          </p:cNvPr>
          <p:cNvSpPr txBox="1"/>
          <p:nvPr/>
        </p:nvSpPr>
        <p:spPr>
          <a:xfrm>
            <a:off x="490178" y="3113529"/>
            <a:ext cx="799288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UcPeriod" startAt="2"/>
            </a:pPr>
            <a:r>
              <a:rPr lang="id-ID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 Sosialis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19E210-A48A-450F-BB69-401C9D99B47D}"/>
              </a:ext>
            </a:extLst>
          </p:cNvPr>
          <p:cNvSpPr txBox="1"/>
          <p:nvPr/>
        </p:nvSpPr>
        <p:spPr>
          <a:xfrm>
            <a:off x="490178" y="3769535"/>
            <a:ext cx="784887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Kepemilikan harta sepenuhnya di tangan negara. Hak individu sangat dibatasi 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dan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tidak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terdapat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kesempatan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maksimal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atau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layak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optimal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bagi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Masyarakat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untuk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berkreasi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untuk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mengadakan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kegiatan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produktif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di Masyarakat.</a:t>
            </a:r>
            <a:r>
              <a:rPr lang="id-ID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d-ID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Fokus pada kebersamaan sosial dan ekonomi. Distorsi alokasi sumber daya karena pembatasan kreativitas individu. Etika bisnis menekankan keadilan dan alokasi sesuai prestasi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id-ID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	</a:t>
            </a:r>
            <a:r>
              <a:rPr lang="id-ID" sz="35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Tujuan Bisnis dalam Sistem Ekonomi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2272" y="1556791"/>
            <a:ext cx="8229600" cy="19628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+mj-lt"/>
              <a:buAutoNum type="arabicPeriod"/>
            </a:pPr>
            <a:r>
              <a:rPr lang="id-ID" sz="1400" b="0" i="0" dirty="0">
                <a:solidFill>
                  <a:schemeClr val="tx1"/>
                </a:solidFill>
                <a:effectLst/>
              </a:rPr>
              <a:t>Memenuhi kebutuhan masyarakat dengan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menyediakan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barang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jasa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dibutuhkan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masyarakat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id-ID" sz="1400" b="0" i="0" dirty="0">
              <a:solidFill>
                <a:schemeClr val="tx1"/>
              </a:solidFill>
              <a:effectLst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id-ID" sz="1400" b="0" i="0" dirty="0">
                <a:solidFill>
                  <a:schemeClr val="tx1"/>
                </a:solidFill>
                <a:effectLst/>
              </a:rPr>
              <a:t>Menciptakan lapangan kerja dan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membantu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mengurangi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pengangguran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d-ID" sz="1400" b="0" i="0" dirty="0">
              <a:solidFill>
                <a:schemeClr val="tx1"/>
              </a:solidFill>
              <a:effectLst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id-ID" sz="1400" b="0" i="0" dirty="0">
                <a:solidFill>
                  <a:schemeClr val="tx1"/>
                </a:solidFill>
                <a:effectLst/>
              </a:rPr>
              <a:t>Meningkatkan kesejahteraan masyarakat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Melalui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keuntungan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bisnis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dapat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mendorong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pertumbuhan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ekonomi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meningkatkan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taraf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hidup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masyarakat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id-ID" sz="1400" b="0" i="0" dirty="0">
              <a:solidFill>
                <a:schemeClr val="tx1"/>
              </a:solidFill>
              <a:effectLst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id-ID" sz="1400" b="0" i="0" dirty="0">
                <a:solidFill>
                  <a:schemeClr val="tx1"/>
                </a:solidFill>
                <a:effectLst/>
              </a:rPr>
              <a:t>Mendorong inovasi dan efisiensi</a:t>
            </a:r>
          </a:p>
          <a:p>
            <a:pPr marL="342900" indent="-342900" algn="l">
              <a:buFont typeface="+mj-lt"/>
              <a:buAutoNum type="arabicPeriod"/>
            </a:pPr>
            <a:r>
              <a:rPr lang="id-ID" sz="1400" b="0" i="0" dirty="0">
                <a:solidFill>
                  <a:schemeClr val="tx1"/>
                </a:solidFill>
                <a:effectLst/>
              </a:rPr>
              <a:t>Menghasilkan keuntungan merupakan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tujuan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utama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bisnis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dalam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sistem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ekonomi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kapitalis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memperoleh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laba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untuk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kelangsungan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pertumbuhan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usaha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id-ID" sz="1400" b="0" i="0" dirty="0">
              <a:solidFill>
                <a:schemeClr val="tx1"/>
              </a:solidFill>
              <a:effectLst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id-ID" sz="1400" b="0" i="0" dirty="0">
                <a:solidFill>
                  <a:schemeClr val="tx1"/>
                </a:solidFill>
                <a:effectLst/>
              </a:rPr>
              <a:t>Meningkatkan pendapatan negara melalui pajak dan ekspor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FCA217-A27E-4482-AB80-17D36FBD6A7A}"/>
              </a:ext>
            </a:extLst>
          </p:cNvPr>
          <p:cNvSpPr txBox="1"/>
          <p:nvPr/>
        </p:nvSpPr>
        <p:spPr>
          <a:xfrm>
            <a:off x="458391" y="3573016"/>
            <a:ext cx="8228409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d-ID" sz="35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D.	Peranan Bisnis dalam Masyarakat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693E4E-88E4-4E9B-A09B-DCFAF9BF6927}"/>
              </a:ext>
            </a:extLst>
          </p:cNvPr>
          <p:cNvSpPr txBox="1"/>
          <p:nvPr/>
        </p:nvSpPr>
        <p:spPr>
          <a:xfrm>
            <a:off x="608534" y="4257305"/>
            <a:ext cx="807707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id-ID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Penggerak utama pertumbuhan ekonomi</a:t>
            </a:r>
          </a:p>
          <a:p>
            <a:pPr marL="342900" indent="-342900" algn="l">
              <a:buFont typeface="+mj-lt"/>
              <a:buAutoNum type="arabicPeriod"/>
            </a:pPr>
            <a:r>
              <a:rPr lang="id-ID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Penyedia lapangan kerja,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mengurangi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pengangguran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dan 	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meningkatkan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pendapatan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masyarakat</a:t>
            </a:r>
            <a:r>
              <a:rPr lang="id-ID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id-ID" sz="1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id-ID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Penyedia barang dan jasa,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menghasilkan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berbagai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produk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jasa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memenuhi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kebutuhan</a:t>
            </a:r>
            <a:r>
              <a:rPr lang="id-ID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masyarakat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mulai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dari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kebutuhan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dasar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hingga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kebutuhan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mewah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id-ID" sz="1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id-ID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Pendorong inovasi dan kemajuan teknologi 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yang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dapat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	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meningkatkan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kualitas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hidup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produktivitas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masyarakat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id-ID" sz="1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id-ID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Tanggung jawab sosial (CSR) untuk kesejahteraan masyarakat dan lingkungan,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seperti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melalui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program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sosial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bantuan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pendidikan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dan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pengembangan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infrastruktur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id-ID" sz="1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40973" y="1034111"/>
            <a:ext cx="8229600" cy="126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+mj-lt"/>
              <a:buAutoNum type="arabicPeriod"/>
            </a:pPr>
            <a:r>
              <a:rPr lang="id-ID" sz="1400" b="0" i="0" dirty="0">
                <a:solidFill>
                  <a:schemeClr val="tx1"/>
                </a:solidFill>
                <a:effectLst/>
              </a:rPr>
              <a:t>Dukungan finansial (investor, pemegang saham)</a:t>
            </a:r>
          </a:p>
          <a:p>
            <a:pPr marL="342900" indent="-342900" algn="l">
              <a:buFont typeface="+mj-lt"/>
              <a:buAutoNum type="arabicPeriod"/>
            </a:pPr>
            <a:r>
              <a:rPr lang="id-ID" sz="1400" b="0" i="0" dirty="0">
                <a:solidFill>
                  <a:schemeClr val="tx1"/>
                </a:solidFill>
                <a:effectLst/>
              </a:rPr>
              <a:t>Memberikan umpan balik (pelanggan, karyawan)</a:t>
            </a:r>
          </a:p>
          <a:p>
            <a:pPr marL="342900" indent="-342900" algn="l">
              <a:buFont typeface="+mj-lt"/>
              <a:buAutoNum type="arabicPeriod"/>
            </a:pPr>
            <a:r>
              <a:rPr lang="id-ID" sz="1400" b="0" i="0" dirty="0">
                <a:solidFill>
                  <a:schemeClr val="tx1"/>
                </a:solidFill>
                <a:effectLst/>
              </a:rPr>
              <a:t>Pengaruh keputusan bisnis (pemerintah, komunitas)</a:t>
            </a:r>
          </a:p>
          <a:p>
            <a:pPr marL="342900" indent="-342900" algn="l">
              <a:buFont typeface="+mj-lt"/>
              <a:buAutoNum type="arabicPeriod"/>
            </a:pPr>
            <a:r>
              <a:rPr lang="id-ID" sz="1400" b="0" i="0" dirty="0">
                <a:solidFill>
                  <a:schemeClr val="tx1"/>
                </a:solidFill>
                <a:effectLst/>
              </a:rPr>
              <a:t>Pengawasan dan kontrol (lembaga pengawas, pemegang saham)</a:t>
            </a:r>
          </a:p>
          <a:p>
            <a:pPr marL="342900" indent="-342900" algn="l">
              <a:buFont typeface="+mj-lt"/>
              <a:buAutoNum type="arabicPeriod"/>
            </a:pPr>
            <a:r>
              <a:rPr lang="id-ID" sz="1400" b="0" i="0" dirty="0">
                <a:solidFill>
                  <a:schemeClr val="tx1"/>
                </a:solidFill>
                <a:effectLst/>
              </a:rPr>
              <a:t>Meningkatkan reputasi perusahaan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4B52BE-9017-4EC5-846D-5BC49172E3A3}"/>
              </a:ext>
            </a:extLst>
          </p:cNvPr>
          <p:cNvSpPr txBox="1"/>
          <p:nvPr/>
        </p:nvSpPr>
        <p:spPr>
          <a:xfrm>
            <a:off x="440973" y="397561"/>
            <a:ext cx="8075240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d-ID" sz="35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E.	Peranan </a:t>
            </a:r>
            <a:r>
              <a:rPr lang="id-ID" sz="35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Stakeholders</a:t>
            </a:r>
            <a:r>
              <a:rPr lang="id-ID" sz="35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dalam Bisnis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850233-C4FF-4D05-A998-5B33CA88C109}"/>
              </a:ext>
            </a:extLst>
          </p:cNvPr>
          <p:cNvSpPr txBox="1"/>
          <p:nvPr/>
        </p:nvSpPr>
        <p:spPr>
          <a:xfrm>
            <a:off x="440973" y="2347860"/>
            <a:ext cx="8075240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d-ID" sz="35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F.	Skema Konseptual </a:t>
            </a:r>
            <a:r>
              <a:rPr lang="id-ID" sz="35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Stakeholders</a:t>
            </a:r>
            <a:endParaRPr lang="id-ID" sz="35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65E1E2-5FBB-4594-91F1-0CCD4AB4F482}"/>
              </a:ext>
            </a:extLst>
          </p:cNvPr>
          <p:cNvSpPr txBox="1"/>
          <p:nvPr/>
        </p:nvSpPr>
        <p:spPr>
          <a:xfrm>
            <a:off x="440973" y="2843010"/>
            <a:ext cx="8229600" cy="34390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d-ID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Skema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konseptual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stakeholder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sebuah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representasi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visual yang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menggambarkan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berbagai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kepentingan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terpengaruh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aktivitas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proyek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Skema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membantu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mengidentifikasi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memahami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mengelola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stakeholder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efektif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id-ID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Elemen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Utama Skema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Konseptual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Stakeholder:</a:t>
            </a:r>
            <a:endParaRPr lang="id-ID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Identifikasi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Stakeholder: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Menentukan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siapa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saja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terlibat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proyek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</a:t>
            </a:r>
            <a:r>
              <a:rPr lang="id-ID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bagaimana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terhubung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d-ID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Peta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Kepentingan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Kekuasaan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Mengidentifikasi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tingkat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kepentingan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pengaruh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masing-masing stakeholder.</a:t>
            </a:r>
            <a:endParaRPr lang="id-ID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Prioritas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Stakeholder: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Menentukan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stakeholder mana yang paling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penting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id-ID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dipertimbangkan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d-ID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Rencana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Merencanakan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bagaimana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berkomunikasi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stakeholder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secar</a:t>
            </a:r>
            <a:r>
              <a:rPr lang="id-ID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efektif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d-ID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Strategi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Penanganan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Mengembangkan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strategi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melibatkan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mengelola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stakeholder.</a:t>
            </a:r>
            <a:endParaRPr lang="id-ID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D78AAE6-A23D-4AE8-9801-2EDB0EAE636E}"/>
              </a:ext>
            </a:extLst>
          </p:cNvPr>
          <p:cNvSpPr txBox="1"/>
          <p:nvPr/>
        </p:nvSpPr>
        <p:spPr>
          <a:xfrm>
            <a:off x="683568" y="764704"/>
            <a:ext cx="7776864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d-ID" sz="35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G.	Komponen </a:t>
            </a:r>
            <a:r>
              <a:rPr lang="id-ID" sz="35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Stakeholders</a:t>
            </a:r>
            <a:endParaRPr lang="id-ID" sz="35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813FF6B-29A7-4BF0-8DF0-0F51295632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804025"/>
              </p:ext>
            </p:extLst>
          </p:nvPr>
        </p:nvGraphicFramePr>
        <p:xfrm>
          <a:off x="899592" y="1556792"/>
          <a:ext cx="7560840" cy="1920240"/>
        </p:xfrm>
        <a:graphic>
          <a:graphicData uri="http://schemas.openxmlformats.org/drawingml/2006/table">
            <a:tbl>
              <a:tblPr/>
              <a:tblGrid>
                <a:gridCol w="2520280">
                  <a:extLst>
                    <a:ext uri="{9D8B030D-6E8A-4147-A177-3AD203B41FA5}">
                      <a16:colId xmlns:a16="http://schemas.microsoft.com/office/drawing/2014/main" val="4188745933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4242862706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18315189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 latinLnBrk="0"/>
                      <a:r>
                        <a:rPr lang="id-ID" b="0" dirty="0">
                          <a:effectLst/>
                        </a:rPr>
                        <a:t>Kategori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 latinLnBrk="0"/>
                      <a:r>
                        <a:rPr lang="id-ID" b="0">
                          <a:effectLst/>
                        </a:rPr>
                        <a:t>Contoh Stakeholders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 latinLnBrk="0"/>
                      <a:r>
                        <a:rPr lang="id-ID" b="0" dirty="0">
                          <a:effectLst/>
                        </a:rPr>
                        <a:t>Peran Utama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78319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 latinLnBrk="0"/>
                      <a:r>
                        <a:rPr lang="id-ID" dirty="0">
                          <a:effectLst/>
                        </a:rPr>
                        <a:t>Internal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id-ID">
                          <a:effectLst/>
                        </a:rPr>
                        <a:t>Pemilik, Manajemen, Karyawan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id-ID">
                          <a:effectLst/>
                        </a:rPr>
                        <a:t>Pengelolaan dan operasional bisnis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51343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 latinLnBrk="0"/>
                      <a:r>
                        <a:rPr lang="id-ID">
                          <a:effectLst/>
                        </a:rPr>
                        <a:t>Eksternal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id-ID">
                          <a:effectLst/>
                        </a:rPr>
                        <a:t>Pelanggan, Pemasok, Pemerintah, Investor, Masyarakat, Media, LSM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id-ID" dirty="0">
                          <a:effectLst/>
                        </a:rPr>
                        <a:t>Pengaruh dan dukungan terhadap bisnis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1508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205845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0887D75-449F-4E58-9017-BA8B64CE960E}"/>
              </a:ext>
            </a:extLst>
          </p:cNvPr>
          <p:cNvSpPr txBox="1"/>
          <p:nvPr/>
        </p:nvSpPr>
        <p:spPr>
          <a:xfrm>
            <a:off x="539552" y="692696"/>
            <a:ext cx="8064896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d-ID" sz="35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Kesimpulan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B5BBE8-72A6-47A2-A17F-34F0D0D444A4}"/>
              </a:ext>
            </a:extLst>
          </p:cNvPr>
          <p:cNvSpPr txBox="1"/>
          <p:nvPr/>
        </p:nvSpPr>
        <p:spPr>
          <a:xfrm>
            <a:off x="539552" y="1323638"/>
            <a:ext cx="806489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d-ID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Sistem perekonomian mempengaruhi prinsip etika bisnis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d-ID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Kapitalis menekankan kebebasan individu, tapi perlu pengaturan agar adil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d-ID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Sosialis menekankan keadilan sosial, tapi membatasi kreativitas individu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d-ID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Bisnis dan </a:t>
            </a:r>
            <a:r>
              <a:rPr lang="id-ID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stakeholder</a:t>
            </a:r>
            <a:r>
              <a:rPr lang="id-ID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saling melengkapi dalam mencapai tujuan bersama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d-ID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Pengelolaan </a:t>
            </a:r>
            <a:r>
              <a:rPr lang="id-ID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stakeholder</a:t>
            </a:r>
            <a:r>
              <a:rPr lang="id-ID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baik penting untuk keberhasilan bisnis</a:t>
            </a:r>
          </a:p>
        </p:txBody>
      </p:sp>
    </p:spTree>
    <p:extLst>
      <p:ext uri="{BB962C8B-B14F-4D97-AF65-F5344CB8AC3E}">
        <p14:creationId xmlns:p14="http://schemas.microsoft.com/office/powerpoint/2010/main" val="423595003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3130</TotalTime>
  <Words>572</Words>
  <Application>Microsoft Office PowerPoint</Application>
  <PresentationFormat>On-screen Show (4:3)</PresentationFormat>
  <Paragraphs>48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</cp:lastModifiedBy>
  <cp:revision>446</cp:revision>
  <cp:lastPrinted>2017-08-29T02:54:51Z</cp:lastPrinted>
  <dcterms:created xsi:type="dcterms:W3CDTF">2010-04-18T12:06:30Z</dcterms:created>
  <dcterms:modified xsi:type="dcterms:W3CDTF">2025-04-22T00:09:37Z</dcterms:modified>
</cp:coreProperties>
</file>