
<file path=[Content_Types].xml><?xml version="1.0" encoding="utf-8"?>
<Types xmlns="http://schemas.openxmlformats.org/package/2006/content-types">
  <Default Extension="png" ContentType="image/png"/>
  <Default Extension="tmp"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74" r:id="rId3"/>
    <p:sldId id="375" r:id="rId4"/>
    <p:sldId id="376" r:id="rId5"/>
    <p:sldId id="377" r:id="rId6"/>
    <p:sldId id="378" r:id="rId7"/>
    <p:sldId id="379" r:id="rId8"/>
    <p:sldId id="380" r:id="rId9"/>
    <p:sldId id="381" r:id="rId10"/>
    <p:sldId id="382" r:id="rId11"/>
    <p:sldId id="383" r:id="rId12"/>
    <p:sldId id="384" r:id="rId13"/>
    <p:sldId id="385" r:id="rId14"/>
    <p:sldId id="386" r:id="rId15"/>
    <p:sldId id="387" r:id="rId16"/>
    <p:sldId id="388" r:id="rId17"/>
    <p:sldId id="371" r:id="rId18"/>
  </p:sldIdLst>
  <p:sldSz cx="9144000" cy="6858000" type="screen4x3"/>
  <p:notesSz cx="7102475" cy="9388475"/>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xmlns=""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50" autoAdjust="0"/>
    <p:restoredTop sz="94656" autoAdjust="0"/>
  </p:normalViewPr>
  <p:slideViewPr>
    <p:cSldViewPr>
      <p:cViewPr>
        <p:scale>
          <a:sx n="90" d="100"/>
          <a:sy n="90" d="100"/>
        </p:scale>
        <p:origin x="-702" y="81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id-ID" b="1" dirty="0"/>
              <a:t>Sales Data on Year </a:t>
            </a:r>
            <a:r>
              <a:rPr lang="id-ID" b="1" dirty="0" smtClean="0"/>
              <a:t>2020</a:t>
            </a:r>
            <a:endParaRPr lang="id-ID" b="1" dirty="0"/>
          </a:p>
        </c:rich>
      </c:tx>
      <c:layout/>
      <c:overlay val="0"/>
      <c:spPr>
        <a:noFill/>
        <a:ln>
          <a:noFill/>
        </a:ln>
        <a:effectLst/>
      </c:spPr>
    </c:title>
    <c:autoTitleDeleted val="0"/>
    <c:plotArea>
      <c:layout/>
      <c:barChart>
        <c:barDir val="col"/>
        <c:grouping val="stacked"/>
        <c:varyColors val="0"/>
        <c:ser>
          <c:idx val="0"/>
          <c:order val="0"/>
          <c:tx>
            <c:strRef>
              <c:f>Sheet1!$C$2</c:f>
              <c:strCache>
                <c:ptCount val="1"/>
                <c:pt idx="0">
                  <c:v>Sales Year 2017</c:v>
                </c:pt>
              </c:strCache>
            </c:strRef>
          </c:tx>
          <c:spPr>
            <a:solidFill>
              <a:schemeClr val="accent1"/>
            </a:solidFill>
            <a:ln>
              <a:noFill/>
            </a:ln>
            <a:effectLst/>
          </c:spPr>
          <c:invertIfNegative val="0"/>
          <c:cat>
            <c:strRef>
              <c:f>Sheet1!$B$3:$B$6</c:f>
              <c:strCache>
                <c:ptCount val="4"/>
                <c:pt idx="0">
                  <c:v>Quarter 1</c:v>
                </c:pt>
                <c:pt idx="1">
                  <c:v>Quarter 2</c:v>
                </c:pt>
                <c:pt idx="2">
                  <c:v>Quarter 3</c:v>
                </c:pt>
                <c:pt idx="3">
                  <c:v>Quarter 4</c:v>
                </c:pt>
              </c:strCache>
            </c:strRef>
          </c:cat>
          <c:val>
            <c:numRef>
              <c:f>Sheet1!$C$3:$C$6</c:f>
              <c:numCache>
                <c:formatCode>General</c:formatCode>
                <c:ptCount val="4"/>
                <c:pt idx="0">
                  <c:v>90</c:v>
                </c:pt>
                <c:pt idx="1">
                  <c:v>60</c:v>
                </c:pt>
                <c:pt idx="2">
                  <c:v>30</c:v>
                </c:pt>
                <c:pt idx="3">
                  <c:v>20</c:v>
                </c:pt>
              </c:numCache>
            </c:numRef>
          </c:val>
          <c:extLst xmlns:c16r2="http://schemas.microsoft.com/office/drawing/2015/06/chart">
            <c:ext xmlns:c16="http://schemas.microsoft.com/office/drawing/2014/chart" uri="{C3380CC4-5D6E-409C-BE32-E72D297353CC}">
              <c16:uniqueId val="{00000000-C0F3-43A0-BEE3-114AC0CCC13F}"/>
            </c:ext>
          </c:extLst>
        </c:ser>
        <c:dLbls>
          <c:showLegendKey val="0"/>
          <c:showVal val="0"/>
          <c:showCatName val="0"/>
          <c:showSerName val="0"/>
          <c:showPercent val="0"/>
          <c:showBubbleSize val="0"/>
        </c:dLbls>
        <c:gapWidth val="55"/>
        <c:overlap val="100"/>
        <c:axId val="203887360"/>
        <c:axId val="203888896"/>
      </c:barChart>
      <c:catAx>
        <c:axId val="2038873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d-ID"/>
          </a:p>
        </c:txPr>
        <c:crossAx val="203888896"/>
        <c:crosses val="autoZero"/>
        <c:auto val="1"/>
        <c:lblAlgn val="ctr"/>
        <c:lblOffset val="100"/>
        <c:noMultiLvlLbl val="0"/>
      </c:catAx>
      <c:valAx>
        <c:axId val="2038888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d-ID"/>
          </a:p>
        </c:txPr>
        <c:crossAx val="20388736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d-ID"/>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id-ID"/>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id-ID" b="1" dirty="0"/>
              <a:t>Sales Data on Year </a:t>
            </a:r>
            <a:r>
              <a:rPr lang="id-ID" b="1" dirty="0" smtClean="0"/>
              <a:t>2020</a:t>
            </a:r>
            <a:endParaRPr lang="id-ID" b="1" dirty="0"/>
          </a:p>
        </c:rich>
      </c:tx>
      <c:layout/>
      <c:overlay val="0"/>
      <c:spPr>
        <a:noFill/>
        <a:ln>
          <a:noFill/>
        </a:ln>
        <a:effectLst/>
      </c:spPr>
    </c:title>
    <c:autoTitleDeleted val="0"/>
    <c:plotArea>
      <c:layout>
        <c:manualLayout>
          <c:layoutTarget val="inner"/>
          <c:xMode val="edge"/>
          <c:yMode val="edge"/>
          <c:x val="0.10553554804966625"/>
          <c:y val="0.1033614617288129"/>
          <c:w val="0.85377302983027858"/>
          <c:h val="0.74022698333719072"/>
        </c:manualLayout>
      </c:layout>
      <c:barChart>
        <c:barDir val="col"/>
        <c:grouping val="stacked"/>
        <c:varyColors val="0"/>
        <c:ser>
          <c:idx val="0"/>
          <c:order val="0"/>
          <c:tx>
            <c:strRef>
              <c:f>Sheet1!$C$2</c:f>
              <c:strCache>
                <c:ptCount val="1"/>
                <c:pt idx="0">
                  <c:v>Sales Year 2017</c:v>
                </c:pt>
              </c:strCache>
            </c:strRef>
          </c:tx>
          <c:spPr>
            <a:solidFill>
              <a:schemeClr val="accent1"/>
            </a:solidFill>
            <a:ln>
              <a:noFill/>
            </a:ln>
            <a:effectLst/>
          </c:spPr>
          <c:invertIfNegative val="0"/>
          <c:cat>
            <c:strRef>
              <c:f>Sheet1!$B$3:$B$6</c:f>
              <c:strCache>
                <c:ptCount val="4"/>
                <c:pt idx="0">
                  <c:v>Quarter 1</c:v>
                </c:pt>
                <c:pt idx="1">
                  <c:v>Quarter 2</c:v>
                </c:pt>
                <c:pt idx="2">
                  <c:v>Quarter 3</c:v>
                </c:pt>
                <c:pt idx="3">
                  <c:v>Quarter 4</c:v>
                </c:pt>
              </c:strCache>
            </c:strRef>
          </c:cat>
          <c:val>
            <c:numRef>
              <c:f>Sheet1!$C$3:$C$6</c:f>
              <c:numCache>
                <c:formatCode>General</c:formatCode>
                <c:ptCount val="4"/>
                <c:pt idx="0">
                  <c:v>90</c:v>
                </c:pt>
                <c:pt idx="1">
                  <c:v>60</c:v>
                </c:pt>
                <c:pt idx="2">
                  <c:v>30</c:v>
                </c:pt>
                <c:pt idx="3">
                  <c:v>20</c:v>
                </c:pt>
              </c:numCache>
            </c:numRef>
          </c:val>
          <c:extLst xmlns:c16r2="http://schemas.microsoft.com/office/drawing/2015/06/chart">
            <c:ext xmlns:c16="http://schemas.microsoft.com/office/drawing/2014/chart" uri="{C3380CC4-5D6E-409C-BE32-E72D297353CC}">
              <c16:uniqueId val="{00000000-D212-4307-95D7-AC0B4DA772AA}"/>
            </c:ext>
          </c:extLst>
        </c:ser>
        <c:dLbls>
          <c:showLegendKey val="0"/>
          <c:showVal val="0"/>
          <c:showCatName val="0"/>
          <c:showSerName val="0"/>
          <c:showPercent val="0"/>
          <c:showBubbleSize val="0"/>
        </c:dLbls>
        <c:gapWidth val="55"/>
        <c:overlap val="100"/>
        <c:axId val="203934720"/>
        <c:axId val="203936512"/>
      </c:barChart>
      <c:catAx>
        <c:axId val="203934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d-ID"/>
          </a:p>
        </c:txPr>
        <c:crossAx val="203936512"/>
        <c:crosses val="autoZero"/>
        <c:auto val="1"/>
        <c:lblAlgn val="ctr"/>
        <c:lblOffset val="100"/>
        <c:noMultiLvlLbl val="0"/>
      </c:catAx>
      <c:valAx>
        <c:axId val="20393651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id-ID"/>
          </a:p>
        </c:txPr>
        <c:crossAx val="203934720"/>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id-ID"/>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22961" y="6459786"/>
            <a:ext cx="1854203" cy="365125"/>
          </a:xfrm>
          <a:prstGeom prst="rect">
            <a:avLst/>
          </a:prstGeom>
        </p:spPr>
        <p:txBody>
          <a:bodyPr/>
          <a:lstStyle/>
          <a:p>
            <a:fld id="{906F45F2-D4F8-4459-BC36-FF5FF7CCA37C}" type="datetimeFigureOut">
              <a:rPr lang="id-ID" smtClean="0"/>
              <a:t>20/08/2021</a:t>
            </a:fld>
            <a:endParaRPr lang="id-ID"/>
          </a:p>
        </p:txBody>
      </p:sp>
      <p:sp>
        <p:nvSpPr>
          <p:cNvPr id="5" name="Footer Placeholder 4"/>
          <p:cNvSpPr>
            <a:spLocks noGrp="1"/>
          </p:cNvSpPr>
          <p:nvPr>
            <p:ph type="ftr" sz="quarter" idx="11"/>
          </p:nvPr>
        </p:nvSpPr>
        <p:spPr>
          <a:xfrm>
            <a:off x="2764639" y="6459786"/>
            <a:ext cx="3617103" cy="365125"/>
          </a:xfrm>
          <a:prstGeom prst="rect">
            <a:avLst/>
          </a:prstGeom>
        </p:spPr>
        <p:txBody>
          <a:bodyPr/>
          <a:lstStyle/>
          <a:p>
            <a:endParaRPr lang="id-ID"/>
          </a:p>
        </p:txBody>
      </p:sp>
      <p:sp>
        <p:nvSpPr>
          <p:cNvPr id="6" name="Slide Number Placeholder 5"/>
          <p:cNvSpPr>
            <a:spLocks noGrp="1"/>
          </p:cNvSpPr>
          <p:nvPr>
            <p:ph type="sldNum" sz="quarter" idx="12"/>
          </p:nvPr>
        </p:nvSpPr>
        <p:spPr/>
        <p:txBody>
          <a:bodyPr/>
          <a:lstStyle/>
          <a:p>
            <a:fld id="{C1861FD6-130F-49AD-A4DD-C85AB86B6B47}" type="slidenum">
              <a:rPr lang="id-ID" smtClean="0"/>
              <a:t>‹#›</a:t>
            </a:fld>
            <a:endParaRPr lang="id-ID"/>
          </a:p>
        </p:txBody>
      </p:sp>
    </p:spTree>
    <p:extLst>
      <p:ext uri="{BB962C8B-B14F-4D97-AF65-F5344CB8AC3E}">
        <p14:creationId xmlns:p14="http://schemas.microsoft.com/office/powerpoint/2010/main" val="1993196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0.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1.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2.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3.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4.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5.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1.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8.emf"/><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hart" Target="../charts/chart2.xml"/><Relationship Id="rId1" Type="http://schemas.openxmlformats.org/officeDocument/2006/relationships/slideLayout" Target="../slideLayouts/slideLayout1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9.emf"/><Relationship Id="rId1" Type="http://schemas.openxmlformats.org/officeDocument/2006/relationships/slideLayout" Target="../slideLayouts/slideLayout1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smtClean="0">
                <a:latin typeface="Arial" panose="020B0604020202020204" pitchFamily="34" charset="0"/>
                <a:cs typeface="Arial" panose="020B0604020202020204" pitchFamily="34" charset="0"/>
              </a:rPr>
              <a:t>Seminar Manajemen Pemasaran</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07504" y="2564904"/>
            <a:ext cx="9020700" cy="923330"/>
          </a:xfrm>
          <a:prstGeom prst="rect">
            <a:avLst/>
          </a:prstGeom>
          <a:noFill/>
        </p:spPr>
        <p:txBody>
          <a:bodyPr wrap="square" rtlCol="0">
            <a:spAutoFit/>
          </a:bodyPr>
          <a:lstStyle/>
          <a:p>
            <a:pPr algn="ctr"/>
            <a:r>
              <a:rPr lang="id-ID" sz="5400" b="1" dirty="0" smtClean="0">
                <a:latin typeface="Cambria" pitchFamily="18" charset="0"/>
              </a:rPr>
              <a:t>PERUMUSAN MASALAH</a:t>
            </a:r>
            <a:endParaRPr lang="id-ID" sz="5400" b="1" dirty="0">
              <a:latin typeface="Cambria" pitchFamily="18" charset="0"/>
            </a:endParaRPr>
          </a:p>
        </p:txBody>
      </p:sp>
      <p:sp>
        <p:nvSpPr>
          <p:cNvPr id="2" name="TextBox 1"/>
          <p:cNvSpPr txBox="1"/>
          <p:nvPr/>
        </p:nvSpPr>
        <p:spPr>
          <a:xfrm>
            <a:off x="2627784" y="4941168"/>
            <a:ext cx="3759042" cy="461665"/>
          </a:xfrm>
          <a:prstGeom prst="rect">
            <a:avLst/>
          </a:prstGeom>
          <a:noFill/>
        </p:spPr>
        <p:txBody>
          <a:bodyPr wrap="none" rtlCol="0">
            <a:spAutoFit/>
          </a:bodyPr>
          <a:lstStyle/>
          <a:p>
            <a:r>
              <a:rPr lang="id-ID" sz="2400" b="1" dirty="0" smtClean="0">
                <a:latin typeface="Cambria" pitchFamily="18" charset="0"/>
              </a:rPr>
              <a:t>Perkuliahan Minggu Ke-2</a:t>
            </a:r>
            <a:endParaRPr lang="id-ID" sz="2400" b="1" dirty="0">
              <a:latin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C16FA7-8F19-442A-BD22-D9A61CFD3665}"/>
              </a:ext>
            </a:extLst>
          </p:cNvPr>
          <p:cNvSpPr>
            <a:spLocks noGrp="1"/>
          </p:cNvSpPr>
          <p:nvPr>
            <p:ph type="title"/>
          </p:nvPr>
        </p:nvSpPr>
        <p:spPr/>
        <p:txBody>
          <a:bodyPr>
            <a:normAutofit fontScale="90000"/>
          </a:bodyPr>
          <a:lstStyle/>
          <a:p>
            <a:r>
              <a:rPr lang="id-ID" b="1" dirty="0"/>
              <a:t>Menggunakan 5W1H dalam Menyusun Rumusan Masalah Penelitian</a:t>
            </a:r>
          </a:p>
        </p:txBody>
      </p:sp>
      <p:sp>
        <p:nvSpPr>
          <p:cNvPr id="3" name="Content Placeholder 2">
            <a:extLst>
              <a:ext uri="{FF2B5EF4-FFF2-40B4-BE49-F238E27FC236}">
                <a16:creationId xmlns:a16="http://schemas.microsoft.com/office/drawing/2014/main" xmlns="" id="{A4255E1F-4120-4A0A-8AB2-8D20BC88E811}"/>
              </a:ext>
            </a:extLst>
          </p:cNvPr>
          <p:cNvSpPr>
            <a:spLocks noGrp="1"/>
          </p:cNvSpPr>
          <p:nvPr>
            <p:ph idx="1"/>
          </p:nvPr>
        </p:nvSpPr>
        <p:spPr>
          <a:xfrm>
            <a:off x="178724" y="1915007"/>
            <a:ext cx="3925685" cy="4023360"/>
          </a:xfrm>
        </p:spPr>
        <p:txBody>
          <a:bodyPr>
            <a:normAutofit fontScale="55000" lnSpcReduction="20000"/>
          </a:bodyPr>
          <a:lstStyle/>
          <a:p>
            <a:pPr marL="457200" indent="-457200">
              <a:lnSpc>
                <a:spcPct val="100000"/>
              </a:lnSpc>
              <a:buFont typeface="+mj-lt"/>
              <a:buAutoNum type="arabicPeriod"/>
            </a:pPr>
            <a:r>
              <a:rPr lang="id-ID" dirty="0"/>
              <a:t>Apa atau kategori produk apa saja yang penjualannya mengalami penurunan? </a:t>
            </a:r>
            <a:r>
              <a:rPr lang="id-ID" b="1" dirty="0"/>
              <a:t>(What)</a:t>
            </a:r>
          </a:p>
          <a:p>
            <a:pPr marL="457200" indent="-457200">
              <a:lnSpc>
                <a:spcPct val="100000"/>
              </a:lnSpc>
              <a:buFont typeface="+mj-lt"/>
              <a:buAutoNum type="arabicPeriod"/>
            </a:pPr>
            <a:r>
              <a:rPr lang="id-ID" dirty="0"/>
              <a:t>Siapa yangbertanggung jawab atau yang menyebabkan terjadinya penurunan penjualan tersebut? </a:t>
            </a:r>
            <a:r>
              <a:rPr lang="id-ID" b="1" dirty="0"/>
              <a:t>(Who)</a:t>
            </a:r>
          </a:p>
          <a:p>
            <a:pPr marL="457200" indent="-457200">
              <a:lnSpc>
                <a:spcPct val="100000"/>
              </a:lnSpc>
              <a:buFont typeface="+mj-lt"/>
              <a:buAutoNum type="arabicPeriod"/>
            </a:pPr>
            <a:r>
              <a:rPr lang="id-ID" dirty="0"/>
              <a:t>Dimana saja terjadi penurunan penjualan? </a:t>
            </a:r>
            <a:r>
              <a:rPr lang="id-ID" b="1" dirty="0"/>
              <a:t>(Where)</a:t>
            </a:r>
          </a:p>
          <a:p>
            <a:pPr marL="457200" indent="-457200">
              <a:lnSpc>
                <a:spcPct val="100000"/>
              </a:lnSpc>
              <a:buFont typeface="+mj-lt"/>
              <a:buAutoNum type="arabicPeriod"/>
            </a:pPr>
            <a:r>
              <a:rPr lang="id-ID" dirty="0"/>
              <a:t>Bilamana terjadi penurunan penjualan? </a:t>
            </a:r>
            <a:r>
              <a:rPr lang="id-ID" b="1" dirty="0"/>
              <a:t>(When)</a:t>
            </a:r>
          </a:p>
          <a:p>
            <a:pPr marL="457200" indent="-457200">
              <a:lnSpc>
                <a:spcPct val="100000"/>
              </a:lnSpc>
              <a:buFont typeface="+mj-lt"/>
              <a:buAutoNum type="arabicPeriod"/>
            </a:pPr>
            <a:r>
              <a:rPr lang="id-ID" dirty="0"/>
              <a:t>Mengapa terjadi penurunan penjualan? </a:t>
            </a:r>
            <a:r>
              <a:rPr lang="id-ID" b="1" dirty="0"/>
              <a:t>(Why)</a:t>
            </a:r>
          </a:p>
          <a:p>
            <a:pPr marL="457200" indent="-457200">
              <a:lnSpc>
                <a:spcPct val="100000"/>
              </a:lnSpc>
              <a:buFont typeface="+mj-lt"/>
              <a:buAutoNum type="arabicPeriod"/>
            </a:pPr>
            <a:r>
              <a:rPr lang="id-ID" dirty="0"/>
              <a:t>Bagaimana menghindari penurunan penjualan atau bagaimana meningkatkan penjualan diwaktu-waktu yang akan datang? </a:t>
            </a:r>
            <a:r>
              <a:rPr lang="id-ID" b="1" dirty="0"/>
              <a:t>(How)</a:t>
            </a:r>
          </a:p>
          <a:p>
            <a:endParaRPr lang="id-ID" dirty="0"/>
          </a:p>
        </p:txBody>
      </p:sp>
      <p:sp>
        <p:nvSpPr>
          <p:cNvPr id="4" name="TextBox 3">
            <a:extLst>
              <a:ext uri="{FF2B5EF4-FFF2-40B4-BE49-F238E27FC236}">
                <a16:creationId xmlns:a16="http://schemas.microsoft.com/office/drawing/2014/main" xmlns="" id="{01CC71CD-1C4B-4DF9-9276-ED41D662A5B7}"/>
              </a:ext>
            </a:extLst>
          </p:cNvPr>
          <p:cNvSpPr txBox="1"/>
          <p:nvPr/>
        </p:nvSpPr>
        <p:spPr>
          <a:xfrm>
            <a:off x="4441075" y="1484784"/>
            <a:ext cx="4524202" cy="1815882"/>
          </a:xfrm>
          <a:prstGeom prst="rect">
            <a:avLst/>
          </a:prstGeom>
          <a:noFill/>
        </p:spPr>
        <p:txBody>
          <a:bodyPr wrap="square" rtlCol="0">
            <a:spAutoFit/>
          </a:bodyPr>
          <a:lstStyle/>
          <a:p>
            <a:pPr marL="285750" indent="-285750">
              <a:buFont typeface="Arial" panose="020B0604020202020204" pitchFamily="34" charset="0"/>
              <a:buChar char="•"/>
            </a:pPr>
            <a:r>
              <a:rPr lang="id-ID" sz="1600" dirty="0"/>
              <a:t>Jenis pertanyaan</a:t>
            </a:r>
            <a:r>
              <a:rPr lang="id-ID" sz="1600" b="1" dirty="0"/>
              <a:t> 1,2,3,4 (what, who, where, dan when) </a:t>
            </a:r>
            <a:r>
              <a:rPr lang="id-ID" sz="1600" dirty="0"/>
              <a:t>nampaknya lebih mudah dijawab dan mungkin tidak diperlukan penelitian untuk menjawabnya</a:t>
            </a:r>
          </a:p>
          <a:p>
            <a:pPr marL="285750" indent="-285750">
              <a:buFont typeface="Arial" panose="020B0604020202020204" pitchFamily="34" charset="0"/>
              <a:buChar char="•"/>
            </a:pPr>
            <a:r>
              <a:rPr lang="id-ID" sz="1600" dirty="0"/>
              <a:t>Berbeda dengan pertanyaan </a:t>
            </a:r>
            <a:r>
              <a:rPr lang="id-ID" sz="1600" b="1" dirty="0"/>
              <a:t>5 &amp; 6 (why &amp; how), </a:t>
            </a:r>
            <a:r>
              <a:rPr lang="id-ID" sz="1600" dirty="0"/>
              <a:t>tidak mudah untuk menjawabnya, karena itu perlu penelitian yang mendalam.</a:t>
            </a:r>
          </a:p>
        </p:txBody>
      </p:sp>
      <p:sp>
        <p:nvSpPr>
          <p:cNvPr id="5" name="TextBox 4">
            <a:extLst>
              <a:ext uri="{FF2B5EF4-FFF2-40B4-BE49-F238E27FC236}">
                <a16:creationId xmlns:a16="http://schemas.microsoft.com/office/drawing/2014/main" xmlns="" id="{5098774D-A380-45AF-BB4D-EF333989390E}"/>
              </a:ext>
            </a:extLst>
          </p:cNvPr>
          <p:cNvSpPr txBox="1"/>
          <p:nvPr/>
        </p:nvSpPr>
        <p:spPr>
          <a:xfrm>
            <a:off x="4369521" y="3501008"/>
            <a:ext cx="4810991" cy="2800767"/>
          </a:xfrm>
          <a:prstGeom prst="rect">
            <a:avLst/>
          </a:prstGeom>
          <a:noFill/>
        </p:spPr>
        <p:txBody>
          <a:bodyPr wrap="square" rtlCol="0">
            <a:spAutoFit/>
          </a:bodyPr>
          <a:lstStyle/>
          <a:p>
            <a:pPr marL="285750" indent="-285750">
              <a:buFont typeface="Wingdings" panose="05000000000000000000" pitchFamily="2" charset="2"/>
              <a:buChar char="q"/>
            </a:pPr>
            <a:r>
              <a:rPr lang="id-ID" sz="1600" dirty="0"/>
              <a:t>Pertanyaan </a:t>
            </a:r>
            <a:r>
              <a:rPr lang="id-ID" sz="1600" b="1" dirty="0"/>
              <a:t>“mengapa atau apa penyebab </a:t>
            </a:r>
            <a:r>
              <a:rPr lang="id-ID" sz="1600" dirty="0"/>
              <a:t>merupakan kalimat masalah penelitian </a:t>
            </a:r>
            <a:r>
              <a:rPr lang="id-ID" sz="1600" b="1" dirty="0"/>
              <a:t>“Apa Penyebab – Mengapa?” </a:t>
            </a:r>
            <a:r>
              <a:rPr lang="id-ID" sz="1600" dirty="0"/>
              <a:t>Mengarahkan peneliti untuk mengungkapan Know-what? ( apa faktor-faktor yang menyebabkan atau apa penyebab dari ....)</a:t>
            </a:r>
          </a:p>
          <a:p>
            <a:pPr marL="285750" indent="-285750">
              <a:buFont typeface="Wingdings" panose="05000000000000000000" pitchFamily="2" charset="2"/>
              <a:buChar char="q"/>
            </a:pPr>
            <a:r>
              <a:rPr lang="id-ID" sz="1600" dirty="0"/>
              <a:t>Pertanyaan </a:t>
            </a:r>
            <a:r>
              <a:rPr lang="id-ID" sz="1600" b="1" dirty="0"/>
              <a:t>“ Bagaimana – How to”</a:t>
            </a:r>
            <a:r>
              <a:rPr lang="id-ID" sz="1600" dirty="0"/>
              <a:t> biasanya lazim dalam penelitian manajemen dimana peneliti berusaha untuk mengarahkan perhatiannya untuk mengungkapkan “Know-How?” (proses atau cara bagaimana sesuatu dicapai atau dihasilkan</a:t>
            </a:r>
          </a:p>
        </p:txBody>
      </p:sp>
      <p:pic>
        <p:nvPicPr>
          <p:cNvPr id="7" name="Picture 6" descr="D:\Picture\logo ibi small.gif">
            <a:extLst>
              <a:ext uri="{FF2B5EF4-FFF2-40B4-BE49-F238E27FC236}">
                <a16:creationId xmlns:a16="http://schemas.microsoft.com/office/drawing/2014/main" xmlns="" id="{586E48C9-C5CE-4BF4-8FF9-20468D939EE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819F6396-D2AE-4508-A306-6C4378FF5D1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220A39FC-6379-4480-889A-8508EF128CCC}"/>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11126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8209E-368E-4123-8C57-E0A010B2313A}"/>
              </a:ext>
            </a:extLst>
          </p:cNvPr>
          <p:cNvSpPr>
            <a:spLocks noGrp="1"/>
          </p:cNvSpPr>
          <p:nvPr>
            <p:ph type="title"/>
          </p:nvPr>
        </p:nvSpPr>
        <p:spPr/>
        <p:txBody>
          <a:bodyPr/>
          <a:lstStyle/>
          <a:p>
            <a:r>
              <a:rPr lang="id-ID" b="1" dirty="0"/>
              <a:t>Contoh Rumusan Masalah Penelitian</a:t>
            </a:r>
          </a:p>
        </p:txBody>
      </p:sp>
      <p:pic>
        <p:nvPicPr>
          <p:cNvPr id="8" name="Picture 7">
            <a:extLst>
              <a:ext uri="{FF2B5EF4-FFF2-40B4-BE49-F238E27FC236}">
                <a16:creationId xmlns:a16="http://schemas.microsoft.com/office/drawing/2014/main" xmlns="" id="{C32C8CB0-8028-4981-8783-77EAD8793BE0}"/>
              </a:ext>
            </a:extLst>
          </p:cNvPr>
          <p:cNvPicPr>
            <a:picLocks noChangeAspect="1"/>
          </p:cNvPicPr>
          <p:nvPr/>
        </p:nvPicPr>
        <p:blipFill>
          <a:blip r:embed="rId2"/>
          <a:stretch>
            <a:fillRect/>
          </a:stretch>
        </p:blipFill>
        <p:spPr>
          <a:xfrm>
            <a:off x="748146" y="1856510"/>
            <a:ext cx="7618614" cy="4391894"/>
          </a:xfrm>
          <a:prstGeom prst="rect">
            <a:avLst/>
          </a:prstGeom>
        </p:spPr>
      </p:pic>
      <p:pic>
        <p:nvPicPr>
          <p:cNvPr id="3" name="Picture 2" descr="D:\Picture\logo ibi small.gif">
            <a:extLst>
              <a:ext uri="{FF2B5EF4-FFF2-40B4-BE49-F238E27FC236}">
                <a16:creationId xmlns:a16="http://schemas.microsoft.com/office/drawing/2014/main" xmlns="" id="{9FA1AF77-ACE4-4576-AF3E-A7F8676647A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xmlns="" id="{ABCEF2AE-48D3-4343-AC1F-F7FC45B5272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7" name="TextBox 6">
            <a:extLst>
              <a:ext uri="{FF2B5EF4-FFF2-40B4-BE49-F238E27FC236}">
                <a16:creationId xmlns:a16="http://schemas.microsoft.com/office/drawing/2014/main" xmlns="" id="{9734B118-3382-4D23-970B-685A0BDB2040}"/>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3572456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8209E-368E-4123-8C57-E0A010B2313A}"/>
              </a:ext>
            </a:extLst>
          </p:cNvPr>
          <p:cNvSpPr>
            <a:spLocks noGrp="1"/>
          </p:cNvSpPr>
          <p:nvPr>
            <p:ph type="title"/>
          </p:nvPr>
        </p:nvSpPr>
        <p:spPr/>
        <p:txBody>
          <a:bodyPr/>
          <a:lstStyle/>
          <a:p>
            <a:r>
              <a:rPr lang="id-ID" b="1" dirty="0"/>
              <a:t>Rumusan Pertanyaan Penelitian</a:t>
            </a:r>
          </a:p>
        </p:txBody>
      </p:sp>
      <p:sp>
        <p:nvSpPr>
          <p:cNvPr id="3" name="Content Placeholder 2">
            <a:extLst>
              <a:ext uri="{FF2B5EF4-FFF2-40B4-BE49-F238E27FC236}">
                <a16:creationId xmlns:a16="http://schemas.microsoft.com/office/drawing/2014/main" xmlns="" id="{DCD0F252-583A-480F-924E-114A248C2361}"/>
              </a:ext>
            </a:extLst>
          </p:cNvPr>
          <p:cNvSpPr>
            <a:spLocks noGrp="1"/>
          </p:cNvSpPr>
          <p:nvPr>
            <p:ph idx="1"/>
          </p:nvPr>
        </p:nvSpPr>
        <p:spPr>
          <a:xfrm>
            <a:off x="126769" y="1970425"/>
            <a:ext cx="3613958" cy="4023360"/>
          </a:xfrm>
        </p:spPr>
        <p:txBody>
          <a:bodyPr>
            <a:normAutofit fontScale="62500" lnSpcReduction="20000"/>
          </a:bodyPr>
          <a:lstStyle/>
          <a:p>
            <a:pPr marL="360363" indent="-360363">
              <a:buFont typeface="Wingdings" panose="05000000000000000000" pitchFamily="2" charset="2"/>
              <a:buChar char="q"/>
            </a:pPr>
            <a:r>
              <a:rPr lang="id-ID" dirty="0"/>
              <a:t>Pertanyaan penelitian adalah pertanyaan-pertanyaan yang sengaja diajukan oleh peneliti untuk memancing jawaban bagi masalah penelitiannya.</a:t>
            </a:r>
          </a:p>
          <a:p>
            <a:pPr marL="360363" indent="-360363">
              <a:buFont typeface="Wingdings" panose="05000000000000000000" pitchFamily="2" charset="2"/>
              <a:buChar char="q"/>
            </a:pPr>
            <a:r>
              <a:rPr lang="id-ID" dirty="0"/>
              <a:t>Misalnya untuk meningkatkan kinerja penjualan, peneliti dapat mengajukan pertanyaan yang memancing ie: apakah promosi yang intensif berpotensi menghasilkan peningkatan kinerja penjualan</a:t>
            </a:r>
          </a:p>
          <a:p>
            <a:pPr marL="360363" indent="-360363">
              <a:buFont typeface="Wingdings" panose="05000000000000000000" pitchFamily="2" charset="2"/>
              <a:buChar char="q"/>
            </a:pPr>
            <a:r>
              <a:rPr lang="id-ID" dirty="0"/>
              <a:t>5W1H dapat digunakan dalam menyusun pertanyaan penelitian</a:t>
            </a:r>
          </a:p>
        </p:txBody>
      </p:sp>
      <p:pic>
        <p:nvPicPr>
          <p:cNvPr id="4" name="Picture 3">
            <a:extLst>
              <a:ext uri="{FF2B5EF4-FFF2-40B4-BE49-F238E27FC236}">
                <a16:creationId xmlns:a16="http://schemas.microsoft.com/office/drawing/2014/main" xmlns="" id="{739ABB8C-9835-4A4B-8154-64FA9F0FC665}"/>
              </a:ext>
            </a:extLst>
          </p:cNvPr>
          <p:cNvPicPr>
            <a:picLocks noChangeAspect="1"/>
          </p:cNvPicPr>
          <p:nvPr/>
        </p:nvPicPr>
        <p:blipFill>
          <a:blip r:embed="rId2"/>
          <a:stretch>
            <a:fillRect/>
          </a:stretch>
        </p:blipFill>
        <p:spPr>
          <a:xfrm>
            <a:off x="3855031" y="1820491"/>
            <a:ext cx="5166965" cy="4462233"/>
          </a:xfrm>
          <a:prstGeom prst="rect">
            <a:avLst/>
          </a:prstGeom>
        </p:spPr>
      </p:pic>
      <p:pic>
        <p:nvPicPr>
          <p:cNvPr id="6" name="Picture 5" descr="D:\Picture\logo ibi small.gif">
            <a:extLst>
              <a:ext uri="{FF2B5EF4-FFF2-40B4-BE49-F238E27FC236}">
                <a16:creationId xmlns:a16="http://schemas.microsoft.com/office/drawing/2014/main" xmlns="" id="{7153BE3B-46AE-415E-A51C-2080186DD0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xmlns="" id="{6BE8A487-C7B6-4525-ABDE-34ED8F72819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0" name="TextBox 9">
            <a:extLst>
              <a:ext uri="{FF2B5EF4-FFF2-40B4-BE49-F238E27FC236}">
                <a16:creationId xmlns:a16="http://schemas.microsoft.com/office/drawing/2014/main" xmlns="" id="{E1193278-3490-47E6-AA12-9DB46D2314AF}"/>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426815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20329C-54CF-445B-85FC-773C08E10FFD}"/>
              </a:ext>
            </a:extLst>
          </p:cNvPr>
          <p:cNvSpPr>
            <a:spLocks noGrp="1"/>
          </p:cNvSpPr>
          <p:nvPr>
            <p:ph type="title"/>
          </p:nvPr>
        </p:nvSpPr>
        <p:spPr/>
        <p:txBody>
          <a:bodyPr/>
          <a:lstStyle/>
          <a:p>
            <a:r>
              <a:rPr lang="id-ID" b="1" dirty="0"/>
              <a:t>Mengembangkan Model Penelitian</a:t>
            </a:r>
          </a:p>
        </p:txBody>
      </p:sp>
      <p:sp>
        <p:nvSpPr>
          <p:cNvPr id="4" name="Content Placeholder 2">
            <a:extLst>
              <a:ext uri="{FF2B5EF4-FFF2-40B4-BE49-F238E27FC236}">
                <a16:creationId xmlns:a16="http://schemas.microsoft.com/office/drawing/2014/main" xmlns="" id="{A14F1F81-8B71-4C14-929C-186C0E64E0AE}"/>
              </a:ext>
            </a:extLst>
          </p:cNvPr>
          <p:cNvSpPr>
            <a:spLocks noGrp="1"/>
          </p:cNvSpPr>
          <p:nvPr>
            <p:ph idx="1"/>
          </p:nvPr>
        </p:nvSpPr>
        <p:spPr>
          <a:xfrm>
            <a:off x="791787" y="1928861"/>
            <a:ext cx="3447704" cy="4291830"/>
          </a:xfrm>
        </p:spPr>
        <p:txBody>
          <a:bodyPr>
            <a:normAutofit fontScale="55000" lnSpcReduction="20000"/>
          </a:bodyPr>
          <a:lstStyle/>
          <a:p>
            <a:pPr marL="442913" indent="-442913">
              <a:buFont typeface="Wingdings" panose="05000000000000000000" pitchFamily="2" charset="2"/>
              <a:buChar char="q"/>
            </a:pPr>
            <a:r>
              <a:rPr lang="id-ID" b="1" dirty="0"/>
              <a:t>Model Penelitian </a:t>
            </a:r>
            <a:r>
              <a:rPr lang="id-ID" dirty="0"/>
              <a:t>disebut juga KPT = </a:t>
            </a:r>
            <a:r>
              <a:rPr lang="id-ID" b="1" dirty="0"/>
              <a:t>KERANGKA PEMIKIRAN TEORITIS</a:t>
            </a:r>
          </a:p>
          <a:p>
            <a:pPr marL="442913" indent="-442913">
              <a:buFont typeface="Wingdings" panose="05000000000000000000" pitchFamily="2" charset="2"/>
              <a:buChar char="q"/>
            </a:pPr>
            <a:r>
              <a:rPr lang="id-ID" b="1" dirty="0"/>
              <a:t>Model Penelitian :</a:t>
            </a:r>
            <a:r>
              <a:rPr lang="id-ID" dirty="0"/>
              <a:t> penyederhanaan dari fenomena dunia nyata yang membentuk satu pemahaman – pengertian yang utuh mengenai bagaimana sebuah masalah dipecahkan.</a:t>
            </a:r>
          </a:p>
          <a:p>
            <a:pPr marL="442913" indent="-442913">
              <a:buFont typeface="Wingdings" panose="05000000000000000000" pitchFamily="2" charset="2"/>
              <a:buChar char="q"/>
            </a:pPr>
            <a:r>
              <a:rPr lang="id-ID" b="1" dirty="0"/>
              <a:t>Kerangka Pemikiran Teoritis </a:t>
            </a:r>
            <a:r>
              <a:rPr lang="id-ID" dirty="0"/>
              <a:t>juga bisa disebut sebagai: serangkaian hipotesis yang secara bersama-sama membentuk sebuah penjelasan yang “utuh” (antara lain digambarkan melalui sebuah rangkaian sebab-akibat) mengenai sebuah masalah penelitian</a:t>
            </a:r>
          </a:p>
        </p:txBody>
      </p:sp>
      <p:pic>
        <p:nvPicPr>
          <p:cNvPr id="5" name="Picture 4">
            <a:extLst>
              <a:ext uri="{FF2B5EF4-FFF2-40B4-BE49-F238E27FC236}">
                <a16:creationId xmlns:a16="http://schemas.microsoft.com/office/drawing/2014/main" xmlns="" id="{F3AF1A9A-D9A4-4389-B915-D4A54C1AAEDA}"/>
              </a:ext>
            </a:extLst>
          </p:cNvPr>
          <p:cNvPicPr>
            <a:picLocks noChangeAspect="1"/>
          </p:cNvPicPr>
          <p:nvPr/>
        </p:nvPicPr>
        <p:blipFill>
          <a:blip r:embed="rId2"/>
          <a:stretch>
            <a:fillRect/>
          </a:stretch>
        </p:blipFill>
        <p:spPr>
          <a:xfrm>
            <a:off x="4737984" y="1928861"/>
            <a:ext cx="4011164" cy="3696084"/>
          </a:xfrm>
          <a:prstGeom prst="rect">
            <a:avLst/>
          </a:prstGeom>
        </p:spPr>
      </p:pic>
      <p:sp>
        <p:nvSpPr>
          <p:cNvPr id="6" name="TextBox 5">
            <a:extLst>
              <a:ext uri="{FF2B5EF4-FFF2-40B4-BE49-F238E27FC236}">
                <a16:creationId xmlns:a16="http://schemas.microsoft.com/office/drawing/2014/main" xmlns="" id="{9D083F7F-89DA-457A-84BE-8AD61C205349}"/>
              </a:ext>
            </a:extLst>
          </p:cNvPr>
          <p:cNvSpPr txBox="1"/>
          <p:nvPr/>
        </p:nvSpPr>
        <p:spPr>
          <a:xfrm>
            <a:off x="5652657" y="5816446"/>
            <a:ext cx="2496196" cy="369332"/>
          </a:xfrm>
          <a:prstGeom prst="rect">
            <a:avLst/>
          </a:prstGeom>
          <a:noFill/>
        </p:spPr>
        <p:txBody>
          <a:bodyPr wrap="none" rtlCol="0">
            <a:spAutoFit/>
          </a:bodyPr>
          <a:lstStyle/>
          <a:p>
            <a:r>
              <a:rPr lang="id-ID" b="1" dirty="0"/>
              <a:t>Model Kinerja Selling-IN</a:t>
            </a:r>
          </a:p>
        </p:txBody>
      </p:sp>
      <p:pic>
        <p:nvPicPr>
          <p:cNvPr id="3" name="Picture 2" descr="D:\Picture\logo ibi small.gif">
            <a:extLst>
              <a:ext uri="{FF2B5EF4-FFF2-40B4-BE49-F238E27FC236}">
                <a16:creationId xmlns:a16="http://schemas.microsoft.com/office/drawing/2014/main" xmlns="" id="{9B48101B-42BA-49FD-BDCB-B295ED02C352}"/>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C24F7993-67C8-46DF-9A7B-396CDF26B3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F77E612B-2942-4E18-AF5E-FB3B15DF3789}"/>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4138993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2F90B20-0FE3-4D8A-AA5E-6F25AFBD43C9}"/>
              </a:ext>
            </a:extLst>
          </p:cNvPr>
          <p:cNvSpPr>
            <a:spLocks noGrp="1"/>
          </p:cNvSpPr>
          <p:nvPr>
            <p:ph type="title"/>
          </p:nvPr>
        </p:nvSpPr>
        <p:spPr/>
        <p:txBody>
          <a:bodyPr>
            <a:normAutofit fontScale="90000"/>
          </a:bodyPr>
          <a:lstStyle/>
          <a:p>
            <a:r>
              <a:rPr lang="id-ID" b="1" dirty="0"/>
              <a:t>Route Map  Rancangan Pemecahan Masalah Penelitian</a:t>
            </a:r>
          </a:p>
        </p:txBody>
      </p:sp>
      <p:pic>
        <p:nvPicPr>
          <p:cNvPr id="4" name="Picture 3">
            <a:extLst>
              <a:ext uri="{FF2B5EF4-FFF2-40B4-BE49-F238E27FC236}">
                <a16:creationId xmlns:a16="http://schemas.microsoft.com/office/drawing/2014/main" xmlns="" id="{9133A96F-CD0E-4017-84FF-20515D8A04B4}"/>
              </a:ext>
            </a:extLst>
          </p:cNvPr>
          <p:cNvPicPr>
            <a:picLocks noChangeAspect="1"/>
          </p:cNvPicPr>
          <p:nvPr/>
        </p:nvPicPr>
        <p:blipFill>
          <a:blip r:embed="rId2"/>
          <a:stretch>
            <a:fillRect/>
          </a:stretch>
        </p:blipFill>
        <p:spPr>
          <a:xfrm>
            <a:off x="366011" y="1870363"/>
            <a:ext cx="5213907" cy="4253346"/>
          </a:xfrm>
          <a:prstGeom prst="rect">
            <a:avLst/>
          </a:prstGeom>
        </p:spPr>
      </p:pic>
      <p:sp>
        <p:nvSpPr>
          <p:cNvPr id="5" name="TextBox 4">
            <a:extLst>
              <a:ext uri="{FF2B5EF4-FFF2-40B4-BE49-F238E27FC236}">
                <a16:creationId xmlns:a16="http://schemas.microsoft.com/office/drawing/2014/main" xmlns="" id="{E767FDFE-3EDA-4C8D-8B21-B910DE95C19A}"/>
              </a:ext>
            </a:extLst>
          </p:cNvPr>
          <p:cNvSpPr txBox="1"/>
          <p:nvPr/>
        </p:nvSpPr>
        <p:spPr>
          <a:xfrm>
            <a:off x="5663043" y="1445870"/>
            <a:ext cx="3283528" cy="4647426"/>
          </a:xfrm>
          <a:prstGeom prst="rect">
            <a:avLst/>
          </a:prstGeom>
          <a:noFill/>
        </p:spPr>
        <p:txBody>
          <a:bodyPr wrap="square" rtlCol="0">
            <a:spAutoFit/>
          </a:bodyPr>
          <a:lstStyle/>
          <a:p>
            <a:pPr marL="342900" indent="-342900">
              <a:buFont typeface="+mj-lt"/>
              <a:buAutoNum type="arabicPeriod"/>
            </a:pPr>
            <a:r>
              <a:rPr lang="id-ID" sz="1600" dirty="0"/>
              <a:t>Langkah pertama Pastikan bahwa telah diperoleh latar belakang yang kuat</a:t>
            </a:r>
          </a:p>
          <a:p>
            <a:pPr marL="342900" indent="-342900">
              <a:buFont typeface="+mj-lt"/>
              <a:buAutoNum type="arabicPeriod"/>
            </a:pPr>
            <a:r>
              <a:rPr lang="id-ID" sz="1600" dirty="0"/>
              <a:t>Langkah kedua buatlah rancangan pemecahan masalah</a:t>
            </a:r>
          </a:p>
          <a:p>
            <a:pPr marL="342900" indent="-342900">
              <a:buFont typeface="+mj-lt"/>
              <a:buAutoNum type="arabicPeriod"/>
            </a:pPr>
            <a:r>
              <a:rPr lang="id-ID" sz="1600" dirty="0"/>
              <a:t>Langkah ketiga Buatlah Proposisi-proposisi ( yang berisi hubungan antara satu atau beberapa konsep baru dan konsep-konsep yang sudah mapan) akan berperan sebagai instrument untuk memecahkan masalah penelitian dalam bentuk </a:t>
            </a:r>
            <a:r>
              <a:rPr lang="id-ID" sz="1600" b="1" dirty="0"/>
              <a:t>Grand Theoretical Model</a:t>
            </a:r>
          </a:p>
          <a:p>
            <a:pPr marL="342900" indent="-342900">
              <a:buFont typeface="+mj-lt"/>
              <a:buAutoNum type="arabicPeriod"/>
            </a:pPr>
            <a:r>
              <a:rPr lang="id-ID" sz="1600" b="1" dirty="0"/>
              <a:t>Grand Theoretical Model </a:t>
            </a:r>
            <a:r>
              <a:rPr lang="id-ID" sz="1600" dirty="0"/>
              <a:t>dapat diuji secara empiris dengan mengembangkan Model Penelitian Empiris</a:t>
            </a:r>
            <a:endParaRPr lang="id-ID" sz="1600" b="1" dirty="0"/>
          </a:p>
        </p:txBody>
      </p:sp>
      <p:pic>
        <p:nvPicPr>
          <p:cNvPr id="3" name="Picture 2" descr="D:\Picture\logo ibi small.gif">
            <a:extLst>
              <a:ext uri="{FF2B5EF4-FFF2-40B4-BE49-F238E27FC236}">
                <a16:creationId xmlns:a16="http://schemas.microsoft.com/office/drawing/2014/main" xmlns="" id="{1B654184-FAF0-4572-9A89-31F695C6405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xmlns="" id="{5E4BFFFC-47B1-4B04-8F45-59EEEB5DBA2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0" name="TextBox 9">
            <a:extLst>
              <a:ext uri="{FF2B5EF4-FFF2-40B4-BE49-F238E27FC236}">
                <a16:creationId xmlns:a16="http://schemas.microsoft.com/office/drawing/2014/main" xmlns="" id="{8842C979-91F5-4DDC-82AC-BCF68CB24EF7}"/>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2552779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0D6767-B006-477C-9BEE-300B85BE5957}"/>
              </a:ext>
            </a:extLst>
          </p:cNvPr>
          <p:cNvSpPr>
            <a:spLocks noGrp="1"/>
          </p:cNvSpPr>
          <p:nvPr>
            <p:ph type="title"/>
          </p:nvPr>
        </p:nvSpPr>
        <p:spPr/>
        <p:txBody>
          <a:bodyPr>
            <a:normAutofit fontScale="90000"/>
          </a:bodyPr>
          <a:lstStyle/>
          <a:p>
            <a:r>
              <a:rPr lang="id-ID" b="1" dirty="0"/>
              <a:t>Matriks Rancangan Masalah Penelitian</a:t>
            </a:r>
            <a:br>
              <a:rPr lang="id-ID" b="1" dirty="0"/>
            </a:br>
            <a:r>
              <a:rPr lang="id-ID" b="1" dirty="0"/>
              <a:t>Mengapa?</a:t>
            </a:r>
          </a:p>
        </p:txBody>
      </p:sp>
      <p:pic>
        <p:nvPicPr>
          <p:cNvPr id="7" name="Picture 6">
            <a:extLst>
              <a:ext uri="{FF2B5EF4-FFF2-40B4-BE49-F238E27FC236}">
                <a16:creationId xmlns:a16="http://schemas.microsoft.com/office/drawing/2014/main" xmlns="" id="{26FE5659-94B4-42EE-A9C2-35D47D189ECE}"/>
              </a:ext>
            </a:extLst>
          </p:cNvPr>
          <p:cNvPicPr>
            <a:picLocks noChangeAspect="1"/>
          </p:cNvPicPr>
          <p:nvPr/>
        </p:nvPicPr>
        <p:blipFill>
          <a:blip r:embed="rId2"/>
          <a:stretch>
            <a:fillRect/>
          </a:stretch>
        </p:blipFill>
        <p:spPr>
          <a:xfrm>
            <a:off x="771020" y="1556792"/>
            <a:ext cx="7617404" cy="4801985"/>
          </a:xfrm>
          <a:prstGeom prst="rect">
            <a:avLst/>
          </a:prstGeom>
        </p:spPr>
      </p:pic>
      <p:pic>
        <p:nvPicPr>
          <p:cNvPr id="3" name="Picture 2" descr="D:\Picture\logo ibi small.gif">
            <a:extLst>
              <a:ext uri="{FF2B5EF4-FFF2-40B4-BE49-F238E27FC236}">
                <a16:creationId xmlns:a16="http://schemas.microsoft.com/office/drawing/2014/main" xmlns="" id="{2A6A71BA-B5BD-49AE-997A-E35116D76AE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a:extLst>
              <a:ext uri="{FF2B5EF4-FFF2-40B4-BE49-F238E27FC236}">
                <a16:creationId xmlns:a16="http://schemas.microsoft.com/office/drawing/2014/main" xmlns="" id="{2BB6FC19-92FB-43CB-9B04-D0C6AE9A88E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9" name="TextBox 8">
            <a:extLst>
              <a:ext uri="{FF2B5EF4-FFF2-40B4-BE49-F238E27FC236}">
                <a16:creationId xmlns:a16="http://schemas.microsoft.com/office/drawing/2014/main" xmlns="" id="{59B14A73-E570-4A81-A6AC-DA68695F0EB9}"/>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6957242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a:extLst>
              <a:ext uri="{FF2B5EF4-FFF2-40B4-BE49-F238E27FC236}">
                <a16:creationId xmlns:a16="http://schemas.microsoft.com/office/drawing/2014/main" xmlns="" id="{A53161A5-3257-43B9-9C8E-6D2DC0E3D97B}"/>
              </a:ext>
            </a:extLst>
          </p:cNvPr>
          <p:cNvPicPr>
            <a:picLocks noChangeAspect="1"/>
          </p:cNvPicPr>
          <p:nvPr/>
        </p:nvPicPr>
        <p:blipFill>
          <a:blip r:embed="rId2"/>
          <a:stretch>
            <a:fillRect/>
          </a:stretch>
        </p:blipFill>
        <p:spPr>
          <a:xfrm>
            <a:off x="251520" y="1844824"/>
            <a:ext cx="5730148" cy="4586615"/>
          </a:xfrm>
          <a:prstGeom prst="rect">
            <a:avLst/>
          </a:prstGeom>
        </p:spPr>
      </p:pic>
      <p:sp>
        <p:nvSpPr>
          <p:cNvPr id="19" name="Title 1">
            <a:extLst>
              <a:ext uri="{FF2B5EF4-FFF2-40B4-BE49-F238E27FC236}">
                <a16:creationId xmlns:a16="http://schemas.microsoft.com/office/drawing/2014/main" xmlns="" id="{30386581-2F97-45DD-96F7-EDA008287378}"/>
              </a:ext>
            </a:extLst>
          </p:cNvPr>
          <p:cNvSpPr txBox="1">
            <a:spLocks/>
          </p:cNvSpPr>
          <p:nvPr/>
        </p:nvSpPr>
        <p:spPr>
          <a:xfrm>
            <a:off x="6228184" y="1699768"/>
            <a:ext cx="3171305" cy="1450757"/>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id-ID" sz="3600" b="1" dirty="0"/>
              <a:t>Matriks Rancangan Masalah Penelitian</a:t>
            </a:r>
            <a:br>
              <a:rPr lang="id-ID" sz="3600" b="1" dirty="0"/>
            </a:br>
            <a:r>
              <a:rPr lang="id-ID" sz="3600" b="1" dirty="0"/>
              <a:t>Bagaimana?</a:t>
            </a:r>
          </a:p>
        </p:txBody>
      </p:sp>
      <p:pic>
        <p:nvPicPr>
          <p:cNvPr id="2" name="Picture 1" descr="D:\Picture\logo ibi small.gif">
            <a:extLst>
              <a:ext uri="{FF2B5EF4-FFF2-40B4-BE49-F238E27FC236}">
                <a16:creationId xmlns:a16="http://schemas.microsoft.com/office/drawing/2014/main" xmlns="" id="{7BC513E5-EC05-47C4-A223-3F20870EBCA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xmlns="" id="{F6977079-1933-4BD5-8F23-20309632FBFE}"/>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892777363"/>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Seminar Manajemen Pemasaran</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331640" y="1412776"/>
            <a:ext cx="6192688" cy="3816424"/>
          </a:xfrm>
          <a:prstGeom prst="rect">
            <a:avLst/>
          </a:prstGeom>
        </p:spPr>
      </p:pic>
    </p:spTree>
    <p:extLst>
      <p:ext uri="{BB962C8B-B14F-4D97-AF65-F5344CB8AC3E}">
        <p14:creationId xmlns:p14="http://schemas.microsoft.com/office/powerpoint/2010/main" val="80398150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C6E3E5-EA7C-4DB0-811E-08D2E7C60D37}"/>
              </a:ext>
            </a:extLst>
          </p:cNvPr>
          <p:cNvSpPr>
            <a:spLocks noGrp="1"/>
          </p:cNvSpPr>
          <p:nvPr>
            <p:ph type="title"/>
          </p:nvPr>
        </p:nvSpPr>
        <p:spPr/>
        <p:txBody>
          <a:bodyPr/>
          <a:lstStyle/>
          <a:p>
            <a:r>
              <a:rPr lang="id-ID" b="1" dirty="0"/>
              <a:t>Bagaimana Menggali Masalah</a:t>
            </a:r>
          </a:p>
        </p:txBody>
      </p:sp>
      <p:sp>
        <p:nvSpPr>
          <p:cNvPr id="3" name="Content Placeholder 2">
            <a:extLst>
              <a:ext uri="{FF2B5EF4-FFF2-40B4-BE49-F238E27FC236}">
                <a16:creationId xmlns:a16="http://schemas.microsoft.com/office/drawing/2014/main" xmlns="" id="{98916570-57A0-4D29-A284-5B54C30C75E5}"/>
              </a:ext>
            </a:extLst>
          </p:cNvPr>
          <p:cNvSpPr>
            <a:spLocks noGrp="1"/>
          </p:cNvSpPr>
          <p:nvPr>
            <p:ph idx="1"/>
          </p:nvPr>
        </p:nvSpPr>
        <p:spPr>
          <a:xfrm>
            <a:off x="822960" y="1845735"/>
            <a:ext cx="7543800" cy="2560011"/>
          </a:xfrm>
        </p:spPr>
        <p:txBody>
          <a:bodyPr>
            <a:normAutofit fontScale="62500" lnSpcReduction="20000"/>
          </a:bodyPr>
          <a:lstStyle/>
          <a:p>
            <a:pPr marL="442913" indent="-442913">
              <a:buFont typeface="Wingdings" panose="05000000000000000000" pitchFamily="2" charset="2"/>
              <a:buChar char="q"/>
            </a:pPr>
            <a:r>
              <a:rPr lang="id-ID" dirty="0"/>
              <a:t>Masalah ditentukan </a:t>
            </a:r>
            <a:r>
              <a:rPr lang="id-ID" b="1" dirty="0"/>
              <a:t>TUJUAN</a:t>
            </a:r>
          </a:p>
          <a:p>
            <a:pPr marL="442913" indent="-442913">
              <a:buFont typeface="Wingdings" panose="05000000000000000000" pitchFamily="2" charset="2"/>
              <a:buChar char="q"/>
            </a:pPr>
            <a:r>
              <a:rPr lang="id-ID" dirty="0"/>
              <a:t>Masalah dapat difahami sebagai situasi diluar harapan</a:t>
            </a:r>
          </a:p>
          <a:p>
            <a:pPr marL="442913" indent="-442913">
              <a:buFont typeface="Wingdings" panose="05000000000000000000" pitchFamily="2" charset="2"/>
              <a:buChar char="q"/>
            </a:pPr>
            <a:r>
              <a:rPr lang="id-ID" b="1" dirty="0"/>
              <a:t>“Problem is any situation where a gap exist between the actual and the desired ideal states” (Sekaran, 2003)</a:t>
            </a:r>
          </a:p>
          <a:p>
            <a:pPr marL="442913" indent="-442913">
              <a:buFont typeface="Wingdings" panose="05000000000000000000" pitchFamily="2" charset="2"/>
              <a:buChar char="q"/>
            </a:pPr>
            <a:r>
              <a:rPr lang="id-ID" b="1" dirty="0"/>
              <a:t>Masalah adalah </a:t>
            </a:r>
            <a:r>
              <a:rPr lang="id-ID" dirty="0"/>
              <a:t>sebuah </a:t>
            </a:r>
            <a:r>
              <a:rPr lang="id-ID" b="1" dirty="0"/>
              <a:t>Pernyataan</a:t>
            </a:r>
            <a:r>
              <a:rPr lang="id-ID" dirty="0"/>
              <a:t> mengenai penyimpangan ( a statement of deviation), </a:t>
            </a:r>
            <a:r>
              <a:rPr lang="id-ID" b="1" dirty="0"/>
              <a:t>pernyataan </a:t>
            </a:r>
            <a:r>
              <a:rPr lang="id-ID" dirty="0"/>
              <a:t>mengenai yang “salah”, </a:t>
            </a:r>
            <a:r>
              <a:rPr lang="id-ID" b="1" dirty="0"/>
              <a:t>Pernyataan </a:t>
            </a:r>
            <a:r>
              <a:rPr lang="id-ID" dirty="0"/>
              <a:t>mengenai sesuatu yang ada diluar harapan kita</a:t>
            </a:r>
          </a:p>
          <a:p>
            <a:pPr marL="0" indent="0" algn="ctr">
              <a:buNone/>
            </a:pPr>
            <a:r>
              <a:rPr lang="id-ID" i="1" dirty="0"/>
              <a:t>TERHADAP MASALAH KITA DAPAT MENCARI TAHU (MENELITI) </a:t>
            </a:r>
            <a:r>
              <a:rPr lang="id-ID" b="1" i="1" dirty="0"/>
              <a:t>APA PENYEBABNYA </a:t>
            </a:r>
            <a:r>
              <a:rPr lang="id-ID" i="1" dirty="0"/>
              <a:t>DAN DAPAT PULA MENCARI TAHU (MENELITI) </a:t>
            </a:r>
            <a:r>
              <a:rPr lang="id-ID" b="1" i="1" dirty="0"/>
              <a:t>BAGAIMANA MENYELESAIKAN MASALAH </a:t>
            </a:r>
            <a:r>
              <a:rPr lang="id-ID" i="1" dirty="0"/>
              <a:t>ITU</a:t>
            </a:r>
          </a:p>
        </p:txBody>
      </p:sp>
      <p:pic>
        <p:nvPicPr>
          <p:cNvPr id="5" name="Picture 4">
            <a:extLst>
              <a:ext uri="{FF2B5EF4-FFF2-40B4-BE49-F238E27FC236}">
                <a16:creationId xmlns:a16="http://schemas.microsoft.com/office/drawing/2014/main" xmlns="" id="{A246A197-F634-4AFC-8FC6-313FF5AD0F8B}"/>
              </a:ext>
            </a:extLst>
          </p:cNvPr>
          <p:cNvPicPr>
            <a:picLocks noChangeAspect="1"/>
          </p:cNvPicPr>
          <p:nvPr/>
        </p:nvPicPr>
        <p:blipFill>
          <a:blip r:embed="rId2"/>
          <a:stretch>
            <a:fillRect/>
          </a:stretch>
        </p:blipFill>
        <p:spPr>
          <a:xfrm>
            <a:off x="1994584" y="4405746"/>
            <a:ext cx="4832243" cy="1898073"/>
          </a:xfrm>
          <a:prstGeom prst="rect">
            <a:avLst/>
          </a:prstGeom>
        </p:spPr>
      </p:pic>
      <p:pic>
        <p:nvPicPr>
          <p:cNvPr id="4" name="Picture 3" descr="D:\Picture\logo ibi small.gif">
            <a:extLst>
              <a:ext uri="{FF2B5EF4-FFF2-40B4-BE49-F238E27FC236}">
                <a16:creationId xmlns:a16="http://schemas.microsoft.com/office/drawing/2014/main" xmlns="" id="{E0960229-1AC4-4713-8BB4-30596D66F59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a:extLst>
              <a:ext uri="{FF2B5EF4-FFF2-40B4-BE49-F238E27FC236}">
                <a16:creationId xmlns:a16="http://schemas.microsoft.com/office/drawing/2014/main" xmlns="" id="{32CC4853-E024-45A8-ACC2-74FB413F23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0" name="TextBox 9">
            <a:extLst>
              <a:ext uri="{FF2B5EF4-FFF2-40B4-BE49-F238E27FC236}">
                <a16:creationId xmlns:a16="http://schemas.microsoft.com/office/drawing/2014/main" xmlns="" id="{5184E2C6-ABEB-458C-952C-A6F76F2A0725}"/>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570706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A3B33F7-924B-48EB-A3C1-874D15206FE1}"/>
              </a:ext>
            </a:extLst>
          </p:cNvPr>
          <p:cNvSpPr>
            <a:spLocks noGrp="1"/>
          </p:cNvSpPr>
          <p:nvPr>
            <p:ph type="title"/>
          </p:nvPr>
        </p:nvSpPr>
        <p:spPr/>
        <p:txBody>
          <a:bodyPr/>
          <a:lstStyle/>
          <a:p>
            <a:r>
              <a:rPr lang="id-ID" b="1" dirty="0"/>
              <a:t>Route Map Masalah Penelitian</a:t>
            </a:r>
          </a:p>
        </p:txBody>
      </p:sp>
      <p:pic>
        <p:nvPicPr>
          <p:cNvPr id="4" name="Picture 3">
            <a:extLst>
              <a:ext uri="{FF2B5EF4-FFF2-40B4-BE49-F238E27FC236}">
                <a16:creationId xmlns:a16="http://schemas.microsoft.com/office/drawing/2014/main" xmlns="" id="{C37C97CD-8B21-4E13-BB1F-ACE4CAC2B278}"/>
              </a:ext>
            </a:extLst>
          </p:cNvPr>
          <p:cNvPicPr>
            <a:picLocks noChangeAspect="1"/>
          </p:cNvPicPr>
          <p:nvPr/>
        </p:nvPicPr>
        <p:blipFill>
          <a:blip r:embed="rId2"/>
          <a:stretch>
            <a:fillRect/>
          </a:stretch>
        </p:blipFill>
        <p:spPr>
          <a:xfrm>
            <a:off x="1163782" y="1836240"/>
            <a:ext cx="6670963" cy="4259760"/>
          </a:xfrm>
          <a:prstGeom prst="rect">
            <a:avLst/>
          </a:prstGeom>
        </p:spPr>
      </p:pic>
      <p:pic>
        <p:nvPicPr>
          <p:cNvPr id="3" name="Picture 2" descr="D:\Picture\logo ibi small.gif">
            <a:extLst>
              <a:ext uri="{FF2B5EF4-FFF2-40B4-BE49-F238E27FC236}">
                <a16:creationId xmlns:a16="http://schemas.microsoft.com/office/drawing/2014/main" xmlns="" id="{790708D2-91BB-4DE3-A421-2A2246F5AF5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a:extLst>
              <a:ext uri="{FF2B5EF4-FFF2-40B4-BE49-F238E27FC236}">
                <a16:creationId xmlns:a16="http://schemas.microsoft.com/office/drawing/2014/main" xmlns="" id="{6BBA22AB-BC26-4B33-8DF7-98D7CF93F86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9" name="TextBox 8">
            <a:extLst>
              <a:ext uri="{FF2B5EF4-FFF2-40B4-BE49-F238E27FC236}">
                <a16:creationId xmlns:a16="http://schemas.microsoft.com/office/drawing/2014/main" xmlns="" id="{49C1CE77-FCD5-4AED-93D5-221FDE4FDD98}"/>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2128174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96D6D54-8750-45A1-A77E-3940533CD0C7}"/>
              </a:ext>
            </a:extLst>
          </p:cNvPr>
          <p:cNvSpPr>
            <a:spLocks noGrp="1"/>
          </p:cNvSpPr>
          <p:nvPr>
            <p:ph type="title"/>
          </p:nvPr>
        </p:nvSpPr>
        <p:spPr/>
        <p:txBody>
          <a:bodyPr/>
          <a:lstStyle/>
          <a:p>
            <a:r>
              <a:rPr lang="id-ID" b="1" dirty="0"/>
              <a:t>Sumber 1: Fenomena Bisnis</a:t>
            </a:r>
          </a:p>
        </p:txBody>
      </p:sp>
      <p:graphicFrame>
        <p:nvGraphicFramePr>
          <p:cNvPr id="4" name="Chart 3">
            <a:extLst>
              <a:ext uri="{FF2B5EF4-FFF2-40B4-BE49-F238E27FC236}">
                <a16:creationId xmlns:a16="http://schemas.microsoft.com/office/drawing/2014/main" xmlns="" id="{686074CA-579C-4298-A70F-68193BF45E36}"/>
              </a:ext>
            </a:extLst>
          </p:cNvPr>
          <p:cNvGraphicFramePr>
            <a:graphicFrameLocks/>
          </p:cNvGraphicFramePr>
          <p:nvPr>
            <p:extLst>
              <p:ext uri="{D42A27DB-BD31-4B8C-83A1-F6EECF244321}">
                <p14:modId xmlns:p14="http://schemas.microsoft.com/office/powerpoint/2010/main" val="2384590331"/>
              </p:ext>
            </p:extLst>
          </p:nvPr>
        </p:nvGraphicFramePr>
        <p:xfrm>
          <a:off x="5043178" y="1714412"/>
          <a:ext cx="3685820" cy="4199907"/>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xmlns="" id="{FEB340B4-A10A-4D70-8428-B7E5A37D0125}"/>
              </a:ext>
            </a:extLst>
          </p:cNvPr>
          <p:cNvSpPr txBox="1"/>
          <p:nvPr/>
        </p:nvSpPr>
        <p:spPr>
          <a:xfrm>
            <a:off x="283367" y="1700808"/>
            <a:ext cx="4621142" cy="3139321"/>
          </a:xfrm>
          <a:prstGeom prst="rect">
            <a:avLst/>
          </a:prstGeom>
          <a:noFill/>
        </p:spPr>
        <p:txBody>
          <a:bodyPr wrap="square" rtlCol="0">
            <a:spAutoFit/>
          </a:bodyPr>
          <a:lstStyle/>
          <a:p>
            <a:pPr marL="285750" indent="-285750">
              <a:buFont typeface="Wingdings" panose="05000000000000000000" pitchFamily="2" charset="2"/>
              <a:buChar char="q"/>
            </a:pPr>
            <a:r>
              <a:rPr lang="id-ID" dirty="0"/>
              <a:t>Berasal dari pengamatan atas fenomena bisnis sehari-hari dari masyarakat, organisasi, atau perusahaan</a:t>
            </a:r>
          </a:p>
          <a:p>
            <a:pPr marL="285750" indent="-285750">
              <a:buFont typeface="Wingdings" panose="05000000000000000000" pitchFamily="2" charset="2"/>
              <a:buChar char="q"/>
            </a:pPr>
            <a:r>
              <a:rPr lang="id-ID" dirty="0"/>
              <a:t>Cara tercepat untuk melihat masalah di fenomena bisnis adalah dari </a:t>
            </a:r>
            <a:r>
              <a:rPr lang="id-ID" b="1" dirty="0"/>
              <a:t>DATA</a:t>
            </a:r>
          </a:p>
          <a:p>
            <a:pPr marL="285750" indent="-285750">
              <a:buFont typeface="Wingdings" panose="05000000000000000000" pitchFamily="2" charset="2"/>
              <a:buChar char="q"/>
            </a:pPr>
            <a:r>
              <a:rPr lang="id-ID" b="1" dirty="0"/>
              <a:t>Tanpa ada DATA sangat sulit untuk menentukan masalah penelitian</a:t>
            </a:r>
          </a:p>
          <a:p>
            <a:pPr marL="285750" indent="-285750">
              <a:buFont typeface="Wingdings" panose="05000000000000000000" pitchFamily="2" charset="2"/>
              <a:buChar char="q"/>
            </a:pPr>
            <a:r>
              <a:rPr lang="id-ID" dirty="0"/>
              <a:t>Dengan cara ini peneliti dapat merumuskan apa masalah yang sedang dihadapi dan berusaha menemukan apa masalah yang harus dipecahkan</a:t>
            </a:r>
          </a:p>
        </p:txBody>
      </p:sp>
      <p:sp>
        <p:nvSpPr>
          <p:cNvPr id="6" name="TextBox 5">
            <a:extLst>
              <a:ext uri="{FF2B5EF4-FFF2-40B4-BE49-F238E27FC236}">
                <a16:creationId xmlns:a16="http://schemas.microsoft.com/office/drawing/2014/main" xmlns="" id="{A6D6EA45-DBB9-45A8-9B2C-41A3BA39C362}"/>
              </a:ext>
            </a:extLst>
          </p:cNvPr>
          <p:cNvSpPr txBox="1"/>
          <p:nvPr/>
        </p:nvSpPr>
        <p:spPr>
          <a:xfrm>
            <a:off x="270163" y="5013176"/>
            <a:ext cx="4634345" cy="1200329"/>
          </a:xfrm>
          <a:prstGeom prst="rect">
            <a:avLst/>
          </a:prstGeom>
          <a:noFill/>
        </p:spPr>
        <p:txBody>
          <a:bodyPr wrap="square" rtlCol="0">
            <a:spAutoFit/>
          </a:bodyPr>
          <a:lstStyle/>
          <a:p>
            <a:r>
              <a:rPr lang="id-ID" dirty="0"/>
              <a:t>Peneliti dapat merumuskan berdasarkan data disamping bahwa masalah yang dihadapi adalah </a:t>
            </a:r>
            <a:r>
              <a:rPr lang="id-ID" b="1" dirty="0"/>
              <a:t>menurunnya penjualan yang berkepanjangan selama tahun </a:t>
            </a:r>
            <a:r>
              <a:rPr lang="id-ID" b="1" dirty="0" smtClean="0"/>
              <a:t>2020</a:t>
            </a:r>
            <a:endParaRPr lang="id-ID" b="1" dirty="0"/>
          </a:p>
        </p:txBody>
      </p:sp>
      <p:pic>
        <p:nvPicPr>
          <p:cNvPr id="3" name="Picture 2" descr="D:\Picture\logo ibi small.gif">
            <a:extLst>
              <a:ext uri="{FF2B5EF4-FFF2-40B4-BE49-F238E27FC236}">
                <a16:creationId xmlns:a16="http://schemas.microsoft.com/office/drawing/2014/main" xmlns="" id="{1B9C26DF-D7B7-4972-B5B9-E477B938BAE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0EE76514-6EA2-4C6F-8AB9-6BE7C863143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8D6955F2-50E6-485F-9EEA-A8D1E05EA25B}"/>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199999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EA66A28-C303-4916-90FF-44D9A21DDD96}"/>
              </a:ext>
            </a:extLst>
          </p:cNvPr>
          <p:cNvSpPr>
            <a:spLocks noGrp="1"/>
          </p:cNvSpPr>
          <p:nvPr>
            <p:ph type="title"/>
          </p:nvPr>
        </p:nvSpPr>
        <p:spPr/>
        <p:txBody>
          <a:bodyPr/>
          <a:lstStyle/>
          <a:p>
            <a:r>
              <a:rPr lang="id-ID" b="1" dirty="0"/>
              <a:t>Sumber 2: Research GAP</a:t>
            </a:r>
          </a:p>
        </p:txBody>
      </p:sp>
      <p:pic>
        <p:nvPicPr>
          <p:cNvPr id="4" name="Picture 3">
            <a:extLst>
              <a:ext uri="{FF2B5EF4-FFF2-40B4-BE49-F238E27FC236}">
                <a16:creationId xmlns:a16="http://schemas.microsoft.com/office/drawing/2014/main" xmlns="" id="{12CEF6B0-36A9-45CB-9C1E-C07385DCCDA6}"/>
              </a:ext>
            </a:extLst>
          </p:cNvPr>
          <p:cNvPicPr>
            <a:picLocks noChangeAspect="1"/>
          </p:cNvPicPr>
          <p:nvPr/>
        </p:nvPicPr>
        <p:blipFill>
          <a:blip r:embed="rId2"/>
          <a:stretch>
            <a:fillRect/>
          </a:stretch>
        </p:blipFill>
        <p:spPr>
          <a:xfrm>
            <a:off x="363015" y="2898978"/>
            <a:ext cx="4635680" cy="3404840"/>
          </a:xfrm>
          <a:prstGeom prst="rect">
            <a:avLst/>
          </a:prstGeom>
        </p:spPr>
      </p:pic>
      <p:sp>
        <p:nvSpPr>
          <p:cNvPr id="5" name="TextBox 4">
            <a:extLst>
              <a:ext uri="{FF2B5EF4-FFF2-40B4-BE49-F238E27FC236}">
                <a16:creationId xmlns:a16="http://schemas.microsoft.com/office/drawing/2014/main" xmlns="" id="{18410852-A056-4FCD-A8F2-4378D0E525B1}"/>
              </a:ext>
            </a:extLst>
          </p:cNvPr>
          <p:cNvSpPr txBox="1"/>
          <p:nvPr/>
        </p:nvSpPr>
        <p:spPr>
          <a:xfrm>
            <a:off x="5148064" y="1856505"/>
            <a:ext cx="3886200" cy="4678204"/>
          </a:xfrm>
          <a:prstGeom prst="rect">
            <a:avLst/>
          </a:prstGeom>
          <a:noFill/>
        </p:spPr>
        <p:txBody>
          <a:bodyPr wrap="square" rtlCol="0">
            <a:spAutoFit/>
          </a:bodyPr>
          <a:lstStyle/>
          <a:p>
            <a:pPr marL="285750" indent="-285750">
              <a:buFont typeface="Wingdings" panose="05000000000000000000" pitchFamily="2" charset="2"/>
              <a:buChar char="q"/>
            </a:pPr>
            <a:r>
              <a:rPr lang="id-ID" sz="1600" dirty="0"/>
              <a:t>Cara menemukan research gap adalah </a:t>
            </a:r>
            <a:r>
              <a:rPr lang="id-ID" sz="1600" b="1" dirty="0"/>
              <a:t>dengan membaca dan menelaah hasil-hasil penelitian yang ada.</a:t>
            </a:r>
          </a:p>
          <a:p>
            <a:pPr marL="285750" indent="-285750">
              <a:buFont typeface="Wingdings" panose="05000000000000000000" pitchFamily="2" charset="2"/>
              <a:buChar char="q"/>
            </a:pPr>
            <a:r>
              <a:rPr lang="id-ID" sz="1600" dirty="0"/>
              <a:t>Dapat dilihat pada </a:t>
            </a:r>
            <a:r>
              <a:rPr lang="id-ID" sz="1600" b="1" dirty="0"/>
              <a:t>pembahasan</a:t>
            </a:r>
            <a:r>
              <a:rPr lang="id-ID" sz="1600" dirty="0"/>
              <a:t> atau </a:t>
            </a:r>
            <a:r>
              <a:rPr lang="id-ID" sz="1600" b="1" dirty="0"/>
              <a:t>future/further research</a:t>
            </a:r>
          </a:p>
          <a:p>
            <a:pPr marL="285750" indent="-285750">
              <a:buFont typeface="Wingdings" panose="05000000000000000000" pitchFamily="2" charset="2"/>
              <a:buChar char="q"/>
            </a:pPr>
            <a:r>
              <a:rPr lang="id-ID" sz="1600" dirty="0"/>
              <a:t>Ada beberapa pendekatan:</a:t>
            </a:r>
          </a:p>
          <a:p>
            <a:pPr marL="800100" lvl="1" indent="-342900">
              <a:buFont typeface="+mj-lt"/>
              <a:buAutoNum type="arabicPeriod"/>
            </a:pPr>
            <a:r>
              <a:rPr lang="id-ID" sz="1600" dirty="0"/>
              <a:t>Cari research gap </a:t>
            </a:r>
            <a:r>
              <a:rPr lang="id-ID" sz="1600" dirty="0">
                <a:sym typeface="Wingdings" panose="05000000000000000000" pitchFamily="2" charset="2"/>
              </a:rPr>
              <a:t> bidang konsep-konstruk yang akan dikembangkan  Masalah PenelitianPengujian Empiris  Obyek penelitian yang memiliki masalah yang relevan dengann research gap (fenomena)</a:t>
            </a:r>
          </a:p>
          <a:p>
            <a:pPr marL="800100" lvl="1" indent="-342900">
              <a:buFont typeface="+mj-lt"/>
              <a:buAutoNum type="arabicPeriod"/>
            </a:pPr>
            <a:r>
              <a:rPr lang="id-ID" sz="1600" dirty="0">
                <a:sym typeface="Wingdings" panose="05000000000000000000" pitchFamily="2" charset="2"/>
              </a:rPr>
              <a:t>Cari masalah dari fenomena  Cari Masalah dari Research Gap  selaraskan antara fenomena dan research gap  rumuskan masalah penelitian</a:t>
            </a:r>
            <a:endParaRPr lang="id-ID" sz="1600" dirty="0"/>
          </a:p>
        </p:txBody>
      </p:sp>
      <p:sp>
        <p:nvSpPr>
          <p:cNvPr id="6" name="TextBox 5">
            <a:extLst>
              <a:ext uri="{FF2B5EF4-FFF2-40B4-BE49-F238E27FC236}">
                <a16:creationId xmlns:a16="http://schemas.microsoft.com/office/drawing/2014/main" xmlns="" id="{A7722263-88CB-4176-A09B-4337CBCE38FC}"/>
              </a:ext>
            </a:extLst>
          </p:cNvPr>
          <p:cNvSpPr txBox="1"/>
          <p:nvPr/>
        </p:nvSpPr>
        <p:spPr>
          <a:xfrm>
            <a:off x="280555" y="1580599"/>
            <a:ext cx="4883727" cy="1200329"/>
          </a:xfrm>
          <a:prstGeom prst="rect">
            <a:avLst/>
          </a:prstGeom>
          <a:noFill/>
        </p:spPr>
        <p:txBody>
          <a:bodyPr wrap="square" rtlCol="0">
            <a:spAutoFit/>
          </a:bodyPr>
          <a:lstStyle/>
          <a:p>
            <a:r>
              <a:rPr lang="id-ID" dirty="0"/>
              <a:t>Research Gap: Celah-celah atau senjang penelitian yang dapat dimasuki oleh seorang peneliti berdasarkan pengalaman atau temuan-temuan peneliti-peneliti terdahulu.</a:t>
            </a:r>
          </a:p>
        </p:txBody>
      </p:sp>
      <p:pic>
        <p:nvPicPr>
          <p:cNvPr id="3" name="Picture 2" descr="D:\Picture\logo ibi small.gif">
            <a:extLst>
              <a:ext uri="{FF2B5EF4-FFF2-40B4-BE49-F238E27FC236}">
                <a16:creationId xmlns:a16="http://schemas.microsoft.com/office/drawing/2014/main" xmlns="" id="{8254C561-5053-4BD5-9739-E7ED89A833B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406BD812-5728-4C47-B437-63828A98AD7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199E80F1-9D4C-40B8-94BA-BA5217D6E4B7}"/>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2655444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F84023D-30C4-498B-A5A5-9C28B1ED223A}"/>
              </a:ext>
            </a:extLst>
          </p:cNvPr>
          <p:cNvSpPr>
            <a:spLocks noGrp="1"/>
          </p:cNvSpPr>
          <p:nvPr>
            <p:ph type="title"/>
          </p:nvPr>
        </p:nvSpPr>
        <p:spPr/>
        <p:txBody>
          <a:bodyPr/>
          <a:lstStyle/>
          <a:p>
            <a:r>
              <a:rPr lang="id-ID" b="1" dirty="0"/>
              <a:t>Sumber 3: Theory Gap</a:t>
            </a:r>
          </a:p>
        </p:txBody>
      </p:sp>
      <p:sp>
        <p:nvSpPr>
          <p:cNvPr id="3" name="Content Placeholder 2">
            <a:extLst>
              <a:ext uri="{FF2B5EF4-FFF2-40B4-BE49-F238E27FC236}">
                <a16:creationId xmlns:a16="http://schemas.microsoft.com/office/drawing/2014/main" xmlns="" id="{97EBF337-62B8-487C-A971-055A99CF10F6}"/>
              </a:ext>
            </a:extLst>
          </p:cNvPr>
          <p:cNvSpPr>
            <a:spLocks noGrp="1"/>
          </p:cNvSpPr>
          <p:nvPr>
            <p:ph idx="1"/>
          </p:nvPr>
        </p:nvSpPr>
        <p:spPr>
          <a:xfrm>
            <a:off x="427257" y="1511476"/>
            <a:ext cx="7543800" cy="1450757"/>
          </a:xfrm>
        </p:spPr>
        <p:txBody>
          <a:bodyPr>
            <a:normAutofit fontScale="92500"/>
          </a:bodyPr>
          <a:lstStyle/>
          <a:p>
            <a:pPr marL="0" indent="0" algn="ctr">
              <a:buNone/>
            </a:pPr>
            <a:r>
              <a:rPr lang="id-ID" dirty="0"/>
              <a:t> </a:t>
            </a:r>
            <a:r>
              <a:rPr lang="id-ID" sz="2800" b="1" dirty="0"/>
              <a:t>THEORY GAP: </a:t>
            </a:r>
            <a:r>
              <a:rPr lang="id-ID" sz="2800" dirty="0"/>
              <a:t>Kesenjangan atau ketidakmampuan sebuah teori dalam menjelaskan sebuah fenomena, oleh karena itu teori tersebut lalu dipertanyakan</a:t>
            </a:r>
          </a:p>
        </p:txBody>
      </p:sp>
      <p:sp>
        <p:nvSpPr>
          <p:cNvPr id="4" name="TextBox 3">
            <a:extLst>
              <a:ext uri="{FF2B5EF4-FFF2-40B4-BE49-F238E27FC236}">
                <a16:creationId xmlns:a16="http://schemas.microsoft.com/office/drawing/2014/main" xmlns="" id="{47E4E866-3132-4699-8D0D-B6999A7E70CF}"/>
              </a:ext>
            </a:extLst>
          </p:cNvPr>
          <p:cNvSpPr txBox="1"/>
          <p:nvPr/>
        </p:nvSpPr>
        <p:spPr>
          <a:xfrm>
            <a:off x="268085" y="2996952"/>
            <a:ext cx="8052955" cy="1815882"/>
          </a:xfrm>
          <a:prstGeom prst="rect">
            <a:avLst/>
          </a:prstGeom>
          <a:noFill/>
        </p:spPr>
        <p:txBody>
          <a:bodyPr wrap="square" rtlCol="0">
            <a:spAutoFit/>
          </a:bodyPr>
          <a:lstStyle/>
          <a:p>
            <a:pPr marL="285750" indent="-285750">
              <a:buFont typeface="Wingdings" panose="05000000000000000000" pitchFamily="2" charset="2"/>
              <a:buChar char="q"/>
            </a:pPr>
            <a:r>
              <a:rPr lang="id-ID" sz="1600" dirty="0"/>
              <a:t>Dilakukan dengan penelitian pustaka yang intensif</a:t>
            </a:r>
          </a:p>
          <a:p>
            <a:pPr marL="285750" indent="-285750">
              <a:buFont typeface="Wingdings" panose="05000000000000000000" pitchFamily="2" charset="2"/>
              <a:buChar char="q"/>
            </a:pPr>
            <a:r>
              <a:rPr lang="id-ID" sz="1600" b="1" dirty="0"/>
              <a:t>Mahasiswa S3 </a:t>
            </a:r>
            <a:r>
              <a:rPr lang="id-ID" sz="1600" dirty="0"/>
              <a:t>mengembangkan masalahnya dari Theory Gap dan atau Research Gap yang ditemukan dari penelitian orang lain, sehingga ia akan menemukan bidang konsep-konstruk  yang akan dikembangkan (untuk memberikan </a:t>
            </a:r>
            <a:r>
              <a:rPr lang="id-ID" sz="1600" i="1" dirty="0"/>
              <a:t>“contribution to the body of knowledge”  </a:t>
            </a:r>
            <a:r>
              <a:rPr lang="id-ID" sz="1600" dirty="0"/>
              <a:t>untuk kemudian mengajukan masalah dan dikembangkan sebagai masalah penelitian. Setelah itu amati fenomena bisnis yang memiliki karakteristik yang relevan dengan masalah penelitian dari </a:t>
            </a:r>
            <a:r>
              <a:rPr lang="id-ID" sz="1600" b="1" dirty="0"/>
              <a:t>research </a:t>
            </a:r>
            <a:r>
              <a:rPr lang="id-ID" sz="1600" dirty="0"/>
              <a:t>dan </a:t>
            </a:r>
            <a:r>
              <a:rPr lang="id-ID" sz="1600" b="1" dirty="0"/>
              <a:t>theory gap</a:t>
            </a:r>
          </a:p>
        </p:txBody>
      </p:sp>
      <p:sp>
        <p:nvSpPr>
          <p:cNvPr id="5" name="TextBox 4">
            <a:extLst>
              <a:ext uri="{FF2B5EF4-FFF2-40B4-BE49-F238E27FC236}">
                <a16:creationId xmlns:a16="http://schemas.microsoft.com/office/drawing/2014/main" xmlns="" id="{B5D57F00-F6B0-497F-8ABC-BD4277E9A5CF}"/>
              </a:ext>
            </a:extLst>
          </p:cNvPr>
          <p:cNvSpPr txBox="1"/>
          <p:nvPr/>
        </p:nvSpPr>
        <p:spPr>
          <a:xfrm>
            <a:off x="280555" y="4869160"/>
            <a:ext cx="8551718" cy="1323439"/>
          </a:xfrm>
          <a:prstGeom prst="rect">
            <a:avLst/>
          </a:prstGeom>
          <a:noFill/>
        </p:spPr>
        <p:txBody>
          <a:bodyPr wrap="square" rtlCol="0">
            <a:spAutoFit/>
          </a:bodyPr>
          <a:lstStyle/>
          <a:p>
            <a:r>
              <a:rPr lang="id-ID" sz="1600" b="1" dirty="0"/>
              <a:t>Contoh: </a:t>
            </a:r>
          </a:p>
          <a:p>
            <a:r>
              <a:rPr lang="id-ID" sz="1600" dirty="0"/>
              <a:t>Teori keunggulan komparatif Heckscher-Ohlin telah gagal menjelaskan perubahan-perubahan penting dalam posisi ekspor Amerika dan Jepang slama periode tahun 1970-1980an. Atas dasar theory gap tersebut dapat dikembangkan masalah yaitu:  GAGALNYA TEORI KEUNGGULAN KOMPARATIF HECKSCHER-OHLIN MENJELASKAN KINERJA EKSPOR</a:t>
            </a:r>
          </a:p>
        </p:txBody>
      </p:sp>
      <p:pic>
        <p:nvPicPr>
          <p:cNvPr id="7" name="Picture 6" descr="D:\Picture\logo ibi small.gif">
            <a:extLst>
              <a:ext uri="{FF2B5EF4-FFF2-40B4-BE49-F238E27FC236}">
                <a16:creationId xmlns:a16="http://schemas.microsoft.com/office/drawing/2014/main" xmlns="" id="{0D454C1C-7B7A-4330-B35B-7FFAB187E4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BD095786-94EB-4CD6-99AA-5AFABC556E8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95380E9A-116F-45EE-87E5-1F8040FC5A5A}"/>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2932286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8209E-368E-4123-8C57-E0A010B2313A}"/>
              </a:ext>
            </a:extLst>
          </p:cNvPr>
          <p:cNvSpPr>
            <a:spLocks noGrp="1"/>
          </p:cNvSpPr>
          <p:nvPr>
            <p:ph type="title"/>
          </p:nvPr>
        </p:nvSpPr>
        <p:spPr/>
        <p:txBody>
          <a:bodyPr/>
          <a:lstStyle/>
          <a:p>
            <a:r>
              <a:rPr lang="id-ID" b="1" dirty="0"/>
              <a:t>Rumusan Masalah</a:t>
            </a:r>
          </a:p>
        </p:txBody>
      </p:sp>
      <p:sp>
        <p:nvSpPr>
          <p:cNvPr id="3" name="Content Placeholder 2">
            <a:extLst>
              <a:ext uri="{FF2B5EF4-FFF2-40B4-BE49-F238E27FC236}">
                <a16:creationId xmlns:a16="http://schemas.microsoft.com/office/drawing/2014/main" xmlns="" id="{DCD0F252-583A-480F-924E-114A248C2361}"/>
              </a:ext>
            </a:extLst>
          </p:cNvPr>
          <p:cNvSpPr>
            <a:spLocks noGrp="1"/>
          </p:cNvSpPr>
          <p:nvPr>
            <p:ph idx="1"/>
          </p:nvPr>
        </p:nvSpPr>
        <p:spPr>
          <a:xfrm>
            <a:off x="224089" y="2141023"/>
            <a:ext cx="2898380" cy="4430375"/>
          </a:xfrm>
        </p:spPr>
        <p:txBody>
          <a:bodyPr>
            <a:normAutofit fontScale="62500" lnSpcReduction="20000"/>
          </a:bodyPr>
          <a:lstStyle/>
          <a:p>
            <a:pPr marL="360363" indent="-360363">
              <a:buFont typeface="Wingdings" panose="05000000000000000000" pitchFamily="2" charset="2"/>
              <a:buChar char="q"/>
            </a:pPr>
            <a:r>
              <a:rPr lang="id-ID" dirty="0"/>
              <a:t>Pernyataan Masalah atau Rumusan Masalah (Problem Statement) adalah pernyataan dari penyimpangan </a:t>
            </a:r>
          </a:p>
          <a:p>
            <a:pPr marL="360363" indent="-360363">
              <a:buFont typeface="Wingdings" panose="05000000000000000000" pitchFamily="2" charset="2"/>
              <a:buChar char="q"/>
            </a:pPr>
            <a:r>
              <a:rPr lang="id-ID" dirty="0"/>
              <a:t>Misalnya penyimpangan dari data kinerja penjualan, pernyataan dari kontroversi yang ada dalam hasil penelitian maupun pernyataan mengenai gagalnya atau kurang mampunya sebuah teori menjelaskan sesuatu</a:t>
            </a:r>
          </a:p>
        </p:txBody>
      </p:sp>
      <p:graphicFrame>
        <p:nvGraphicFramePr>
          <p:cNvPr id="4" name="Chart 3">
            <a:extLst>
              <a:ext uri="{FF2B5EF4-FFF2-40B4-BE49-F238E27FC236}">
                <a16:creationId xmlns:a16="http://schemas.microsoft.com/office/drawing/2014/main" xmlns="" id="{5B65D256-2462-409F-85FB-C4B27F4EDC66}"/>
              </a:ext>
            </a:extLst>
          </p:cNvPr>
          <p:cNvGraphicFramePr>
            <a:graphicFrameLocks/>
          </p:cNvGraphicFramePr>
          <p:nvPr>
            <p:extLst>
              <p:ext uri="{D42A27DB-BD31-4B8C-83A1-F6EECF244321}">
                <p14:modId xmlns:p14="http://schemas.microsoft.com/office/powerpoint/2010/main" val="2464559956"/>
              </p:ext>
            </p:extLst>
          </p:nvPr>
        </p:nvGraphicFramePr>
        <p:xfrm>
          <a:off x="3221182" y="1897236"/>
          <a:ext cx="2868845" cy="4198765"/>
        </p:xfrm>
        <a:graphic>
          <a:graphicData uri="http://schemas.openxmlformats.org/drawingml/2006/chart">
            <c:chart xmlns:c="http://schemas.openxmlformats.org/drawingml/2006/chart" xmlns:r="http://schemas.openxmlformats.org/officeDocument/2006/relationships" r:id="rId2"/>
          </a:graphicData>
        </a:graphic>
      </p:graphicFrame>
      <p:sp>
        <p:nvSpPr>
          <p:cNvPr id="5" name="Arrow: Right 4">
            <a:extLst>
              <a:ext uri="{FF2B5EF4-FFF2-40B4-BE49-F238E27FC236}">
                <a16:creationId xmlns:a16="http://schemas.microsoft.com/office/drawing/2014/main" xmlns="" id="{B09CB0EF-977E-46CC-942B-87E5734DE520}"/>
              </a:ext>
            </a:extLst>
          </p:cNvPr>
          <p:cNvSpPr/>
          <p:nvPr/>
        </p:nvSpPr>
        <p:spPr>
          <a:xfrm>
            <a:off x="6203374" y="3429000"/>
            <a:ext cx="465953" cy="79663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TextBox 5">
            <a:extLst>
              <a:ext uri="{FF2B5EF4-FFF2-40B4-BE49-F238E27FC236}">
                <a16:creationId xmlns:a16="http://schemas.microsoft.com/office/drawing/2014/main" xmlns="" id="{942FDBEE-10F9-4D93-92F4-B477186ECDEA}"/>
              </a:ext>
            </a:extLst>
          </p:cNvPr>
          <p:cNvSpPr txBox="1"/>
          <p:nvPr/>
        </p:nvSpPr>
        <p:spPr>
          <a:xfrm>
            <a:off x="6866755" y="3442856"/>
            <a:ext cx="2067791" cy="1200329"/>
          </a:xfrm>
          <a:prstGeom prst="rect">
            <a:avLst/>
          </a:prstGeom>
          <a:noFill/>
        </p:spPr>
        <p:txBody>
          <a:bodyPr wrap="square" rtlCol="0">
            <a:spAutoFit/>
          </a:bodyPr>
          <a:lstStyle/>
          <a:p>
            <a:pPr algn="ctr"/>
            <a:r>
              <a:rPr lang="id-ID" b="1" dirty="0"/>
              <a:t>Terjadi penurunan penjualan yang berkepanjangan selama tahun </a:t>
            </a:r>
            <a:r>
              <a:rPr lang="id-ID" b="1" dirty="0" smtClean="0"/>
              <a:t>2020</a:t>
            </a:r>
            <a:endParaRPr lang="id-ID" b="1" dirty="0"/>
          </a:p>
        </p:txBody>
      </p:sp>
      <p:sp>
        <p:nvSpPr>
          <p:cNvPr id="7" name="TextBox 6">
            <a:extLst>
              <a:ext uri="{FF2B5EF4-FFF2-40B4-BE49-F238E27FC236}">
                <a16:creationId xmlns:a16="http://schemas.microsoft.com/office/drawing/2014/main" xmlns="" id="{736014B2-F50B-42DA-893A-DE5132599A62}"/>
              </a:ext>
            </a:extLst>
          </p:cNvPr>
          <p:cNvSpPr txBox="1"/>
          <p:nvPr/>
        </p:nvSpPr>
        <p:spPr>
          <a:xfrm>
            <a:off x="6867551" y="2727250"/>
            <a:ext cx="2093395" cy="646331"/>
          </a:xfrm>
          <a:prstGeom prst="rect">
            <a:avLst/>
          </a:prstGeom>
          <a:noFill/>
        </p:spPr>
        <p:txBody>
          <a:bodyPr wrap="none" rtlCol="0">
            <a:spAutoFit/>
          </a:bodyPr>
          <a:lstStyle/>
          <a:p>
            <a:pPr algn="ctr"/>
            <a:r>
              <a:rPr lang="id-ID" dirty="0"/>
              <a:t>Problem Statement/</a:t>
            </a:r>
          </a:p>
          <a:p>
            <a:pPr algn="ctr"/>
            <a:r>
              <a:rPr lang="id-ID" dirty="0"/>
              <a:t>Rumusan Masalah</a:t>
            </a:r>
          </a:p>
        </p:txBody>
      </p:sp>
      <p:sp>
        <p:nvSpPr>
          <p:cNvPr id="8" name="Rectangle 7">
            <a:extLst>
              <a:ext uri="{FF2B5EF4-FFF2-40B4-BE49-F238E27FC236}">
                <a16:creationId xmlns:a16="http://schemas.microsoft.com/office/drawing/2014/main" xmlns="" id="{E5A6C643-E50E-4AFF-B941-5D8157C1E1DE}"/>
              </a:ext>
            </a:extLst>
          </p:cNvPr>
          <p:cNvSpPr/>
          <p:nvPr/>
        </p:nvSpPr>
        <p:spPr>
          <a:xfrm>
            <a:off x="6887538" y="3401290"/>
            <a:ext cx="2067791" cy="145075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ln>
                <a:solidFill>
                  <a:schemeClr val="tx1"/>
                </a:solidFill>
              </a:ln>
              <a:noFill/>
            </a:endParaRPr>
          </a:p>
        </p:txBody>
      </p:sp>
      <p:sp>
        <p:nvSpPr>
          <p:cNvPr id="9" name="TextBox 8">
            <a:extLst>
              <a:ext uri="{FF2B5EF4-FFF2-40B4-BE49-F238E27FC236}">
                <a16:creationId xmlns:a16="http://schemas.microsoft.com/office/drawing/2014/main" xmlns="" id="{EBC42946-06E7-4EF1-829D-206506AF0828}"/>
              </a:ext>
            </a:extLst>
          </p:cNvPr>
          <p:cNvSpPr txBox="1"/>
          <p:nvPr/>
        </p:nvSpPr>
        <p:spPr>
          <a:xfrm>
            <a:off x="5948722" y="2727249"/>
            <a:ext cx="1130438" cy="646331"/>
          </a:xfrm>
          <a:prstGeom prst="rect">
            <a:avLst/>
          </a:prstGeom>
          <a:noFill/>
        </p:spPr>
        <p:txBody>
          <a:bodyPr wrap="none" rtlCol="0">
            <a:spAutoFit/>
          </a:bodyPr>
          <a:lstStyle/>
          <a:p>
            <a:pPr algn="ctr"/>
            <a:r>
              <a:rPr lang="id-ID" b="1" dirty="0"/>
              <a:t>Rumusan </a:t>
            </a:r>
          </a:p>
          <a:p>
            <a:pPr algn="ctr"/>
            <a:r>
              <a:rPr lang="id-ID" b="1" dirty="0"/>
              <a:t>Masalah</a:t>
            </a:r>
          </a:p>
        </p:txBody>
      </p:sp>
      <p:sp>
        <p:nvSpPr>
          <p:cNvPr id="10" name="TextBox 9">
            <a:extLst>
              <a:ext uri="{FF2B5EF4-FFF2-40B4-BE49-F238E27FC236}">
                <a16:creationId xmlns:a16="http://schemas.microsoft.com/office/drawing/2014/main" xmlns="" id="{BB380B78-90F1-4427-B46A-01D9F63C591A}"/>
              </a:ext>
            </a:extLst>
          </p:cNvPr>
          <p:cNvSpPr txBox="1"/>
          <p:nvPr/>
        </p:nvSpPr>
        <p:spPr>
          <a:xfrm>
            <a:off x="4006239" y="5966754"/>
            <a:ext cx="1790683" cy="369332"/>
          </a:xfrm>
          <a:prstGeom prst="rect">
            <a:avLst/>
          </a:prstGeom>
          <a:noFill/>
        </p:spPr>
        <p:txBody>
          <a:bodyPr wrap="none" rtlCol="0">
            <a:spAutoFit/>
          </a:bodyPr>
          <a:lstStyle/>
          <a:p>
            <a:pPr algn="ctr"/>
            <a:r>
              <a:rPr lang="id-ID" b="1" dirty="0"/>
              <a:t>Fenomena Bisnis</a:t>
            </a:r>
          </a:p>
        </p:txBody>
      </p:sp>
      <p:pic>
        <p:nvPicPr>
          <p:cNvPr id="12" name="Picture 11" descr="D:\Picture\logo ibi small.gif">
            <a:extLst>
              <a:ext uri="{FF2B5EF4-FFF2-40B4-BE49-F238E27FC236}">
                <a16:creationId xmlns:a16="http://schemas.microsoft.com/office/drawing/2014/main" xmlns="" id="{816DD867-47A0-4A92-BEAF-C188B30AC44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xmlns="" id="{48ACBFC7-F434-4576-A088-2417F1785B8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6" name="TextBox 15">
            <a:extLst>
              <a:ext uri="{FF2B5EF4-FFF2-40B4-BE49-F238E27FC236}">
                <a16:creationId xmlns:a16="http://schemas.microsoft.com/office/drawing/2014/main" xmlns="" id="{A307F466-7F44-456F-8B9C-BB0A0878B138}"/>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23076926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E61CF05-93F8-4122-88F4-587CFC946E81}"/>
              </a:ext>
            </a:extLst>
          </p:cNvPr>
          <p:cNvSpPr>
            <a:spLocks noGrp="1"/>
          </p:cNvSpPr>
          <p:nvPr>
            <p:ph type="title"/>
          </p:nvPr>
        </p:nvSpPr>
        <p:spPr/>
        <p:txBody>
          <a:bodyPr/>
          <a:lstStyle/>
          <a:p>
            <a:r>
              <a:rPr lang="id-ID" b="1" dirty="0"/>
              <a:t>Contoh Rumusan Masalah</a:t>
            </a:r>
          </a:p>
        </p:txBody>
      </p:sp>
      <p:sp>
        <p:nvSpPr>
          <p:cNvPr id="9" name="Rectangle 8">
            <a:extLst>
              <a:ext uri="{FF2B5EF4-FFF2-40B4-BE49-F238E27FC236}">
                <a16:creationId xmlns:a16="http://schemas.microsoft.com/office/drawing/2014/main" xmlns="" id="{9346C059-F22F-430D-975B-1A44424A844C}"/>
              </a:ext>
            </a:extLst>
          </p:cNvPr>
          <p:cNvSpPr/>
          <p:nvPr/>
        </p:nvSpPr>
        <p:spPr>
          <a:xfrm>
            <a:off x="311727" y="1700808"/>
            <a:ext cx="4364182" cy="2178465"/>
          </a:xfrm>
          <a:prstGeom prst="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id-ID" sz="1600" dirty="0"/>
              <a:t>Analisis SWOT (Mintzberg,1994) menyatakan bahwa kajian terhadap ancaman lingkungan adalah penting untuk merencanakan kinerja organisasi. Namun demikian penelitian Ferdinand (2002) menemukan bahwa tidak ada bukti adanya pengaruh yang signifikan antara kemampuan adaptasi ancaman lingkungan terhadap kinerja pemasaran. Oleh karena itu sebuah penelitian empirik lebih lanjut dibutuhkan untuk meneliti kontroversi ini</a:t>
            </a:r>
          </a:p>
          <a:p>
            <a:endParaRPr lang="id-ID" sz="1600" dirty="0"/>
          </a:p>
        </p:txBody>
      </p:sp>
      <p:sp>
        <p:nvSpPr>
          <p:cNvPr id="10" name="Rectangle 9">
            <a:extLst>
              <a:ext uri="{FF2B5EF4-FFF2-40B4-BE49-F238E27FC236}">
                <a16:creationId xmlns:a16="http://schemas.microsoft.com/office/drawing/2014/main" xmlns="" id="{412445E4-2BC8-4416-9E4A-D2832B652ED7}"/>
              </a:ext>
            </a:extLst>
          </p:cNvPr>
          <p:cNvSpPr/>
          <p:nvPr/>
        </p:nvSpPr>
        <p:spPr>
          <a:xfrm>
            <a:off x="311726" y="4082701"/>
            <a:ext cx="3771900" cy="207588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r>
              <a:rPr lang="id-ID" dirty="0"/>
              <a:t>Teori Keunggulan Komparatif  Heckscher-Ohlin telah gagal menjelaskan perubahan-perubahan penting dalam posisi ekspor Amerika dan Jepang selama periode tahun 1970 – 1980 an (Dudley dan Moenius, 2001)</a:t>
            </a:r>
          </a:p>
        </p:txBody>
      </p:sp>
      <p:sp>
        <p:nvSpPr>
          <p:cNvPr id="11" name="Arrow: Right 10">
            <a:extLst>
              <a:ext uri="{FF2B5EF4-FFF2-40B4-BE49-F238E27FC236}">
                <a16:creationId xmlns:a16="http://schemas.microsoft.com/office/drawing/2014/main" xmlns="" id="{3887FCF6-51AE-4658-B13C-97B7290F4015}"/>
              </a:ext>
            </a:extLst>
          </p:cNvPr>
          <p:cNvSpPr/>
          <p:nvPr/>
        </p:nvSpPr>
        <p:spPr>
          <a:xfrm>
            <a:off x="4842163" y="2535382"/>
            <a:ext cx="1184564" cy="1052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Rumusan Masalah</a:t>
            </a:r>
          </a:p>
        </p:txBody>
      </p:sp>
      <p:sp>
        <p:nvSpPr>
          <p:cNvPr id="13" name="Rectangle: Rounded Corners 12">
            <a:extLst>
              <a:ext uri="{FF2B5EF4-FFF2-40B4-BE49-F238E27FC236}">
                <a16:creationId xmlns:a16="http://schemas.microsoft.com/office/drawing/2014/main" xmlns="" id="{D503DE1F-FEBB-4E70-B6C5-7B2637AD91E8}"/>
              </a:ext>
            </a:extLst>
          </p:cNvPr>
          <p:cNvSpPr/>
          <p:nvPr/>
        </p:nvSpPr>
        <p:spPr>
          <a:xfrm>
            <a:off x="6192983" y="1556792"/>
            <a:ext cx="2443942" cy="2226651"/>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sz="1600" dirty="0"/>
              <a:t>TERDAPAT KONTROVERSI PANDANGAN MENGENAI PENGARUH ADAPTASI ANCAMAN LINGKUNGAN TERHADAP KINERJA PEMASARAN</a:t>
            </a:r>
          </a:p>
        </p:txBody>
      </p:sp>
      <p:sp>
        <p:nvSpPr>
          <p:cNvPr id="15" name="Arrow: Right 14">
            <a:extLst>
              <a:ext uri="{FF2B5EF4-FFF2-40B4-BE49-F238E27FC236}">
                <a16:creationId xmlns:a16="http://schemas.microsoft.com/office/drawing/2014/main" xmlns="" id="{5B3FB7B1-EE69-4828-A1FF-EFBA0D288672}"/>
              </a:ext>
            </a:extLst>
          </p:cNvPr>
          <p:cNvSpPr/>
          <p:nvPr/>
        </p:nvSpPr>
        <p:spPr>
          <a:xfrm>
            <a:off x="4468093" y="4677295"/>
            <a:ext cx="1184564" cy="105294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a:t>Rumusan Masalah</a:t>
            </a:r>
          </a:p>
        </p:txBody>
      </p:sp>
      <p:sp>
        <p:nvSpPr>
          <p:cNvPr id="16" name="Rectangle: Rounded Corners 15">
            <a:extLst>
              <a:ext uri="{FF2B5EF4-FFF2-40B4-BE49-F238E27FC236}">
                <a16:creationId xmlns:a16="http://schemas.microsoft.com/office/drawing/2014/main" xmlns="" id="{B750F933-BA86-4E3D-BE2D-3F2FADDD08D6}"/>
              </a:ext>
            </a:extLst>
          </p:cNvPr>
          <p:cNvSpPr/>
          <p:nvPr/>
        </p:nvSpPr>
        <p:spPr>
          <a:xfrm>
            <a:off x="5922819" y="4310148"/>
            <a:ext cx="2714106" cy="1787237"/>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id-ID" sz="1600" dirty="0"/>
              <a:t>TERDAPAT KONTROVERSI PANDANGAN MENGENAI PENGARUH ADAPTASI ANCAMAN LINGKUNGAN TERHADAP KINERJA PEMASARAN</a:t>
            </a:r>
          </a:p>
        </p:txBody>
      </p:sp>
      <p:sp>
        <p:nvSpPr>
          <p:cNvPr id="17" name="TextBox 16">
            <a:extLst>
              <a:ext uri="{FF2B5EF4-FFF2-40B4-BE49-F238E27FC236}">
                <a16:creationId xmlns:a16="http://schemas.microsoft.com/office/drawing/2014/main" xmlns="" id="{862DA0DB-B76C-43A0-97AC-42FE62A87702}"/>
              </a:ext>
            </a:extLst>
          </p:cNvPr>
          <p:cNvSpPr txBox="1"/>
          <p:nvPr/>
        </p:nvSpPr>
        <p:spPr>
          <a:xfrm>
            <a:off x="4693027" y="2079399"/>
            <a:ext cx="1482842" cy="369332"/>
          </a:xfrm>
          <a:prstGeom prst="rect">
            <a:avLst/>
          </a:prstGeom>
          <a:noFill/>
        </p:spPr>
        <p:txBody>
          <a:bodyPr wrap="none" rtlCol="0">
            <a:spAutoFit/>
          </a:bodyPr>
          <a:lstStyle/>
          <a:p>
            <a:pPr algn="ctr"/>
            <a:r>
              <a:rPr lang="id-ID" b="1" dirty="0"/>
              <a:t>Research Gap</a:t>
            </a:r>
          </a:p>
        </p:txBody>
      </p:sp>
      <p:sp>
        <p:nvSpPr>
          <p:cNvPr id="18" name="TextBox 17">
            <a:extLst>
              <a:ext uri="{FF2B5EF4-FFF2-40B4-BE49-F238E27FC236}">
                <a16:creationId xmlns:a16="http://schemas.microsoft.com/office/drawing/2014/main" xmlns="" id="{87F3D808-FFB4-4156-B711-4A6850863024}"/>
              </a:ext>
            </a:extLst>
          </p:cNvPr>
          <p:cNvSpPr txBox="1"/>
          <p:nvPr/>
        </p:nvSpPr>
        <p:spPr>
          <a:xfrm>
            <a:off x="4358143" y="4310147"/>
            <a:ext cx="1290161" cy="369332"/>
          </a:xfrm>
          <a:prstGeom prst="rect">
            <a:avLst/>
          </a:prstGeom>
          <a:noFill/>
        </p:spPr>
        <p:txBody>
          <a:bodyPr wrap="none" rtlCol="0">
            <a:spAutoFit/>
          </a:bodyPr>
          <a:lstStyle/>
          <a:p>
            <a:pPr algn="ctr"/>
            <a:r>
              <a:rPr lang="id-ID" b="1" dirty="0"/>
              <a:t>Theory Gap</a:t>
            </a:r>
          </a:p>
        </p:txBody>
      </p:sp>
      <p:pic>
        <p:nvPicPr>
          <p:cNvPr id="3" name="Picture 2" descr="D:\Picture\logo ibi small.gif">
            <a:extLst>
              <a:ext uri="{FF2B5EF4-FFF2-40B4-BE49-F238E27FC236}">
                <a16:creationId xmlns:a16="http://schemas.microsoft.com/office/drawing/2014/main" xmlns="" id="{62D7F152-802E-416E-8273-CD7DB49D591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a:extLst>
              <a:ext uri="{FF2B5EF4-FFF2-40B4-BE49-F238E27FC236}">
                <a16:creationId xmlns:a16="http://schemas.microsoft.com/office/drawing/2014/main" xmlns="" id="{16380206-0CC0-4B50-B32D-A93F65EE8C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5" name="TextBox 4">
            <a:extLst>
              <a:ext uri="{FF2B5EF4-FFF2-40B4-BE49-F238E27FC236}">
                <a16:creationId xmlns:a16="http://schemas.microsoft.com/office/drawing/2014/main" xmlns="" id="{81A6E76A-3ED5-4C86-9B70-35FD12B44C23}"/>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37657880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1E8209E-368E-4123-8C57-E0A010B2313A}"/>
              </a:ext>
            </a:extLst>
          </p:cNvPr>
          <p:cNvSpPr>
            <a:spLocks noGrp="1"/>
          </p:cNvSpPr>
          <p:nvPr>
            <p:ph type="title"/>
          </p:nvPr>
        </p:nvSpPr>
        <p:spPr/>
        <p:txBody>
          <a:bodyPr/>
          <a:lstStyle/>
          <a:p>
            <a:r>
              <a:rPr lang="id-ID" b="1" dirty="0"/>
              <a:t>Rumusan Masalah Penelitian</a:t>
            </a:r>
          </a:p>
        </p:txBody>
      </p:sp>
      <p:sp>
        <p:nvSpPr>
          <p:cNvPr id="3" name="Content Placeholder 2">
            <a:extLst>
              <a:ext uri="{FF2B5EF4-FFF2-40B4-BE49-F238E27FC236}">
                <a16:creationId xmlns:a16="http://schemas.microsoft.com/office/drawing/2014/main" xmlns="" id="{DCD0F252-583A-480F-924E-114A248C2361}"/>
              </a:ext>
            </a:extLst>
          </p:cNvPr>
          <p:cNvSpPr>
            <a:spLocks noGrp="1"/>
          </p:cNvSpPr>
          <p:nvPr>
            <p:ph idx="1"/>
          </p:nvPr>
        </p:nvSpPr>
        <p:spPr>
          <a:xfrm>
            <a:off x="427257" y="1556792"/>
            <a:ext cx="3177540" cy="2961793"/>
          </a:xfrm>
        </p:spPr>
        <p:txBody>
          <a:bodyPr>
            <a:normAutofit fontScale="62500" lnSpcReduction="20000"/>
          </a:bodyPr>
          <a:lstStyle/>
          <a:p>
            <a:pPr marL="442913" indent="-442913">
              <a:buFont typeface="Wingdings" panose="05000000000000000000" pitchFamily="2" charset="2"/>
              <a:buChar char="q"/>
            </a:pPr>
            <a:r>
              <a:rPr lang="id-ID" dirty="0"/>
              <a:t>Rumusan Masalah berbeda dengan Rumusan Masalah Penelitian</a:t>
            </a:r>
          </a:p>
          <a:p>
            <a:pPr marL="442913" indent="-442913">
              <a:buFont typeface="Wingdings" panose="05000000000000000000" pitchFamily="2" charset="2"/>
              <a:buChar char="q"/>
            </a:pPr>
            <a:r>
              <a:rPr lang="id-ID" dirty="0"/>
              <a:t>Karena Sebuah Masalah Bisa beragam cara untuk menyelesaikannya ie:</a:t>
            </a:r>
          </a:p>
          <a:p>
            <a:pPr marL="735521" lvl="1" indent="-442913">
              <a:buFont typeface="+mj-lt"/>
              <a:buAutoNum type="arabicPeriod"/>
            </a:pPr>
            <a:r>
              <a:rPr lang="id-ID" dirty="0"/>
              <a:t>Memperbaiki manajemennya</a:t>
            </a:r>
          </a:p>
          <a:p>
            <a:pPr marL="735521" lvl="1" indent="-442913">
              <a:buFont typeface="+mj-lt"/>
              <a:buAutoNum type="arabicPeriod"/>
            </a:pPr>
            <a:r>
              <a:rPr lang="id-ID" dirty="0"/>
              <a:t>Memanggil Konsultan untuk menyelesaikan masalah</a:t>
            </a:r>
          </a:p>
          <a:p>
            <a:pPr marL="735521" lvl="1" indent="-442913">
              <a:buFont typeface="+mj-lt"/>
              <a:buAutoNum type="arabicPeriod"/>
            </a:pPr>
            <a:r>
              <a:rPr lang="id-ID" dirty="0"/>
              <a:t>Mengundang peneliti untuk menyelidiki dan menyelesaikan masalah</a:t>
            </a:r>
          </a:p>
        </p:txBody>
      </p:sp>
      <p:sp>
        <p:nvSpPr>
          <p:cNvPr id="4" name="TextBox 3">
            <a:extLst>
              <a:ext uri="{FF2B5EF4-FFF2-40B4-BE49-F238E27FC236}">
                <a16:creationId xmlns:a16="http://schemas.microsoft.com/office/drawing/2014/main" xmlns="" id="{7C672265-9ED8-4D7C-B0B7-933CBD356AD3}"/>
              </a:ext>
            </a:extLst>
          </p:cNvPr>
          <p:cNvSpPr txBox="1"/>
          <p:nvPr/>
        </p:nvSpPr>
        <p:spPr>
          <a:xfrm>
            <a:off x="251520" y="4653136"/>
            <a:ext cx="5040560" cy="1477328"/>
          </a:xfrm>
          <a:prstGeom prst="rect">
            <a:avLst/>
          </a:prstGeom>
          <a:noFill/>
        </p:spPr>
        <p:txBody>
          <a:bodyPr wrap="square" rtlCol="0">
            <a:spAutoFit/>
          </a:bodyPr>
          <a:lstStyle/>
          <a:p>
            <a:r>
              <a:rPr lang="id-ID" b="1" dirty="0"/>
              <a:t>Rumusan Masalah Penelitian: </a:t>
            </a:r>
            <a:r>
              <a:rPr lang="id-ID" dirty="0"/>
              <a:t>Rumusan bagaimana sebuah masalah akan dipecahkan melalui sebuah penelitian ilmiah.</a:t>
            </a:r>
          </a:p>
          <a:p>
            <a:endParaRPr lang="id-ID" dirty="0"/>
          </a:p>
          <a:p>
            <a:r>
              <a:rPr lang="id-ID" dirty="0"/>
              <a:t>Biasanya berupa pertanyaan menggunakan 5W1H</a:t>
            </a:r>
          </a:p>
        </p:txBody>
      </p:sp>
      <p:pic>
        <p:nvPicPr>
          <p:cNvPr id="6" name="Picture 5">
            <a:extLst>
              <a:ext uri="{FF2B5EF4-FFF2-40B4-BE49-F238E27FC236}">
                <a16:creationId xmlns:a16="http://schemas.microsoft.com/office/drawing/2014/main" xmlns="" id="{49362CE4-2E4F-4CC0-97FD-5694C0F6A49F}"/>
              </a:ext>
            </a:extLst>
          </p:cNvPr>
          <p:cNvPicPr>
            <a:picLocks noChangeAspect="1"/>
          </p:cNvPicPr>
          <p:nvPr/>
        </p:nvPicPr>
        <p:blipFill>
          <a:blip r:embed="rId2"/>
          <a:stretch>
            <a:fillRect/>
          </a:stretch>
        </p:blipFill>
        <p:spPr>
          <a:xfrm>
            <a:off x="4426527" y="1849985"/>
            <a:ext cx="4447310" cy="4315288"/>
          </a:xfrm>
          <a:prstGeom prst="rect">
            <a:avLst/>
          </a:prstGeom>
        </p:spPr>
      </p:pic>
      <p:pic>
        <p:nvPicPr>
          <p:cNvPr id="5" name="Picture 4" descr="D:\Picture\logo ibi small.gif">
            <a:extLst>
              <a:ext uri="{FF2B5EF4-FFF2-40B4-BE49-F238E27FC236}">
                <a16:creationId xmlns:a16="http://schemas.microsoft.com/office/drawing/2014/main" xmlns="" id="{77B8302D-8DFE-4D4A-B0FE-972F81D4495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1040" y="35118"/>
            <a:ext cx="808442" cy="10779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a:extLst>
              <a:ext uri="{FF2B5EF4-FFF2-40B4-BE49-F238E27FC236}">
                <a16:creationId xmlns:a16="http://schemas.microsoft.com/office/drawing/2014/main" xmlns="" id="{D15EE863-DB02-41D5-BE9F-83B63494C9E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7274" y="35119"/>
            <a:ext cx="699967" cy="857509"/>
          </a:xfrm>
          <a:prstGeom prst="rect">
            <a:avLst/>
          </a:prstGeom>
        </p:spPr>
      </p:pic>
      <p:sp>
        <p:nvSpPr>
          <p:cNvPr id="11" name="TextBox 10">
            <a:extLst>
              <a:ext uri="{FF2B5EF4-FFF2-40B4-BE49-F238E27FC236}">
                <a16:creationId xmlns:a16="http://schemas.microsoft.com/office/drawing/2014/main" xmlns="" id="{DE54A654-52AD-427F-8D0F-25A50765B789}"/>
              </a:ext>
            </a:extLst>
          </p:cNvPr>
          <p:cNvSpPr txBox="1"/>
          <p:nvPr/>
        </p:nvSpPr>
        <p:spPr>
          <a:xfrm>
            <a:off x="77273" y="6446489"/>
            <a:ext cx="5447004" cy="400110"/>
          </a:xfrm>
          <a:prstGeom prst="rect">
            <a:avLst/>
          </a:prstGeom>
          <a:noFill/>
        </p:spPr>
        <p:txBody>
          <a:bodyPr wrap="none" rtlCol="0">
            <a:spAutoFit/>
          </a:bodyPr>
          <a:lstStyle/>
          <a:p>
            <a:r>
              <a:rPr lang="en-ID" sz="2000" b="1" i="1" dirty="0" err="1">
                <a:solidFill>
                  <a:schemeClr val="bg1"/>
                </a:solidFill>
              </a:rPr>
              <a:t>Institut</a:t>
            </a:r>
            <a:r>
              <a:rPr lang="en-ID" sz="2000" b="1" i="1" dirty="0">
                <a:solidFill>
                  <a:schemeClr val="bg1"/>
                </a:solidFill>
              </a:rPr>
              <a:t> </a:t>
            </a:r>
            <a:r>
              <a:rPr lang="en-ID" sz="2000" b="1" i="1" dirty="0" err="1">
                <a:solidFill>
                  <a:schemeClr val="bg1"/>
                </a:solidFill>
              </a:rPr>
              <a:t>Informatika</a:t>
            </a:r>
            <a:r>
              <a:rPr lang="en-ID" sz="2000" b="1" i="1" dirty="0">
                <a:solidFill>
                  <a:schemeClr val="bg1"/>
                </a:solidFill>
              </a:rPr>
              <a:t> &amp; </a:t>
            </a:r>
            <a:r>
              <a:rPr lang="en-ID" sz="2000" b="1" i="1" dirty="0" err="1">
                <a:solidFill>
                  <a:schemeClr val="bg1"/>
                </a:solidFill>
              </a:rPr>
              <a:t>Bisnis</a:t>
            </a:r>
            <a:r>
              <a:rPr lang="en-ID" sz="2000" b="1" i="1" dirty="0">
                <a:solidFill>
                  <a:schemeClr val="bg1"/>
                </a:solidFill>
              </a:rPr>
              <a:t> </a:t>
            </a:r>
            <a:r>
              <a:rPr lang="en-ID" sz="2000" b="1" i="1" dirty="0" err="1">
                <a:solidFill>
                  <a:schemeClr val="bg1"/>
                </a:solidFill>
              </a:rPr>
              <a:t>Darmajaya</a:t>
            </a:r>
            <a:r>
              <a:rPr lang="en-ID" sz="2000" b="1" i="1" dirty="0">
                <a:solidFill>
                  <a:schemeClr val="bg1"/>
                </a:solidFill>
              </a:rPr>
              <a:t> Lampung</a:t>
            </a:r>
            <a:endParaRPr lang="en-US" sz="2000" b="1" i="1" dirty="0">
              <a:solidFill>
                <a:schemeClr val="bg1"/>
              </a:solidFill>
            </a:endParaRPr>
          </a:p>
        </p:txBody>
      </p:sp>
    </p:spTree>
    <p:extLst>
      <p:ext uri="{BB962C8B-B14F-4D97-AF65-F5344CB8AC3E}">
        <p14:creationId xmlns:p14="http://schemas.microsoft.com/office/powerpoint/2010/main" val="4249606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4246</TotalTime>
  <Words>1129</Words>
  <Application>Microsoft Office PowerPoint</Application>
  <PresentationFormat>On-screen Show (4:3)</PresentationFormat>
  <Paragraphs>102</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Bagaimana Menggali Masalah</vt:lpstr>
      <vt:lpstr>Route Map Masalah Penelitian</vt:lpstr>
      <vt:lpstr>Sumber 1: Fenomena Bisnis</vt:lpstr>
      <vt:lpstr>Sumber 2: Research GAP</vt:lpstr>
      <vt:lpstr>Sumber 3: Theory Gap</vt:lpstr>
      <vt:lpstr>Rumusan Masalah</vt:lpstr>
      <vt:lpstr>Contoh Rumusan Masalah</vt:lpstr>
      <vt:lpstr>Rumusan Masalah Penelitian</vt:lpstr>
      <vt:lpstr>Menggunakan 5W1H dalam Menyusun Rumusan Masalah Penelitian</vt:lpstr>
      <vt:lpstr>Contoh Rumusan Masalah Penelitian</vt:lpstr>
      <vt:lpstr>Rumusan Pertanyaan Penelitian</vt:lpstr>
      <vt:lpstr>Mengembangkan Model Penelitian</vt:lpstr>
      <vt:lpstr>Route Map  Rancangan Pemecahan Masalah Penelitian</vt:lpstr>
      <vt:lpstr>Matriks Rancangan Masalah Penelitian Mengapa?</vt:lpstr>
      <vt:lpstr>PowerPoint Presentation</vt:lpstr>
      <vt:lpstr>PowerPoint Presentation</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Aswin</cp:lastModifiedBy>
  <cp:revision>534</cp:revision>
  <cp:lastPrinted>2017-04-16T14:44:29Z</cp:lastPrinted>
  <dcterms:created xsi:type="dcterms:W3CDTF">2010-04-18T12:06:30Z</dcterms:created>
  <dcterms:modified xsi:type="dcterms:W3CDTF">2021-08-20T06:16:34Z</dcterms:modified>
</cp:coreProperties>
</file>