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D8998-FAE3-47DC-AFFD-5CAB23F0A63F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D0744-49AA-4B4A-865B-D229E78B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D0744-49AA-4B4A-865B-D229E78B57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1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1B88-3546-490B-8B1E-CADDA67DFC3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CF3A7B-DBC5-46E7-B612-01BABAC48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1B88-3546-490B-8B1E-CADDA67DFC3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3A7B-DBC5-46E7-B612-01BABAC48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1B88-3546-490B-8B1E-CADDA67DFC3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3A7B-DBC5-46E7-B612-01BABAC48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1B88-3546-490B-8B1E-CADDA67DFC3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CF3A7B-DBC5-46E7-B612-01BABAC48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1B88-3546-490B-8B1E-CADDA67DFC3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3A7B-DBC5-46E7-B612-01BABAC4892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1B88-3546-490B-8B1E-CADDA67DFC3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3A7B-DBC5-46E7-B612-01BABAC48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1B88-3546-490B-8B1E-CADDA67DFC3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1CF3A7B-DBC5-46E7-B612-01BABAC4892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1B88-3546-490B-8B1E-CADDA67DFC3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3A7B-DBC5-46E7-B612-01BABAC48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1B88-3546-490B-8B1E-CADDA67DFC3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3A7B-DBC5-46E7-B612-01BABAC48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1B88-3546-490B-8B1E-CADDA67DFC3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3A7B-DBC5-46E7-B612-01BABAC48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1B88-3546-490B-8B1E-CADDA67DFC3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3A7B-DBC5-46E7-B612-01BABAC4892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701B88-3546-490B-8B1E-CADDA67DFC3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CF3A7B-DBC5-46E7-B612-01BABAC489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00200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/>
              <a:t>Sistem</a:t>
            </a:r>
            <a:r>
              <a:rPr lang="en-US" sz="6000" dirty="0" smtClean="0"/>
              <a:t> </a:t>
            </a:r>
            <a:r>
              <a:rPr lang="en-US" sz="6000" dirty="0" err="1" smtClean="0"/>
              <a:t>informasi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Pengantar</a:t>
            </a:r>
            <a:r>
              <a:rPr lang="en-US" sz="4400" dirty="0" smtClean="0"/>
              <a:t> </a:t>
            </a:r>
            <a:r>
              <a:rPr lang="en-US" sz="4400" dirty="0" err="1" smtClean="0"/>
              <a:t>Teknologi</a:t>
            </a:r>
            <a:r>
              <a:rPr lang="en-US" sz="4400" dirty="0" smtClean="0"/>
              <a:t> </a:t>
            </a:r>
            <a:r>
              <a:rPr lang="en-US" sz="4400" dirty="0" err="1" smtClean="0"/>
              <a:t>Komputer</a:t>
            </a:r>
            <a:endParaRPr lang="en-US" sz="4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18652" y="54102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/>
              <a:t>Pertemuan</a:t>
            </a:r>
            <a:r>
              <a:rPr lang="en-US" sz="4400" smtClean="0"/>
              <a:t> ke-7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9586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t="17917" r="22342" b="24798"/>
          <a:stretch/>
        </p:blipFill>
        <p:spPr bwMode="auto">
          <a:xfrm>
            <a:off x="304800" y="1524000"/>
            <a:ext cx="8229600" cy="510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754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Permasalahan</a:t>
            </a:r>
            <a:endParaRPr lang="en-US" dirty="0" smtClean="0"/>
          </a:p>
          <a:p>
            <a:pPr marL="855663" indent="-457200">
              <a:buFont typeface="Wingdings" pitchFamily="2" charset="2"/>
              <a:buChar char="q"/>
            </a:pPr>
            <a:r>
              <a:rPr lang="en-US" dirty="0" smtClean="0"/>
              <a:t>Rental VCD yang </a:t>
            </a:r>
            <a:r>
              <a:rPr lang="en-US" dirty="0" err="1" smtClean="0"/>
              <a:t>terlalu</a:t>
            </a:r>
            <a:r>
              <a:rPr lang="en-US" dirty="0" smtClean="0"/>
              <a:t> lama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r>
              <a:rPr lang="en-US" dirty="0" smtClean="0"/>
              <a:t> film…</a:t>
            </a:r>
          </a:p>
          <a:p>
            <a:pPr marL="855663" indent="-457200">
              <a:buFont typeface="Wingdings" pitchFamily="2" charset="2"/>
              <a:buChar char="q"/>
            </a:pPr>
            <a:r>
              <a:rPr lang="en-US" dirty="0" err="1" smtClean="0"/>
              <a:t>Toko</a:t>
            </a:r>
            <a:r>
              <a:rPr lang="en-US" dirty="0" smtClean="0"/>
              <a:t> </a:t>
            </a:r>
            <a:r>
              <a:rPr lang="en-US" dirty="0" err="1" smtClean="0"/>
              <a:t>matrial</a:t>
            </a:r>
            <a:r>
              <a:rPr lang="en-US" dirty="0" smtClean="0"/>
              <a:t> yang lama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stok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endParaRPr lang="en-US" dirty="0" smtClean="0"/>
          </a:p>
          <a:p>
            <a:pPr marL="855663" indent="-457200">
              <a:buFont typeface="Wingdings" pitchFamily="2" charset="2"/>
              <a:buChar char="q"/>
            </a:pPr>
            <a:r>
              <a:rPr lang="en-US" dirty="0" err="1" smtClean="0"/>
              <a:t>Loundri</a:t>
            </a:r>
            <a:r>
              <a:rPr lang="en-US" dirty="0" smtClean="0"/>
              <a:t> yang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maksimal</a:t>
            </a:r>
            <a:r>
              <a:rPr lang="en-US" dirty="0" smtClean="0"/>
              <a:t> </a:t>
            </a:r>
            <a:r>
              <a:rPr lang="en-US" dirty="0" err="1" smtClean="0"/>
              <a:t>melayani</a:t>
            </a:r>
            <a:r>
              <a:rPr lang="en-US" dirty="0" smtClean="0"/>
              <a:t> customer yang </a:t>
            </a:r>
            <a:r>
              <a:rPr lang="en-US" dirty="0" err="1" smtClean="0"/>
              <a:t>setia</a:t>
            </a:r>
            <a:endParaRPr lang="en-US" dirty="0" smtClean="0"/>
          </a:p>
          <a:p>
            <a:pPr marL="855663" indent="-457200">
              <a:buFont typeface="Wingdings" pitchFamily="2" charset="2"/>
              <a:buChar char="q"/>
            </a:pPr>
            <a:r>
              <a:rPr lang="en-US" dirty="0" err="1" smtClean="0"/>
              <a:t>dll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945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endParaRPr lang="en-US" dirty="0" smtClean="0"/>
          </a:p>
          <a:p>
            <a:pPr marL="855663" indent="-457200">
              <a:buFont typeface="Wingdings" pitchFamily="2" charset="2"/>
              <a:buChar char="ü"/>
            </a:pPr>
            <a:r>
              <a:rPr lang="en-US" dirty="0" err="1" smtClean="0"/>
              <a:t>Pengeloaan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menjalankan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 smtClean="0"/>
          </a:p>
          <a:p>
            <a:pPr marL="855663" indent="-457200">
              <a:buFont typeface="Wingdings" pitchFamily="2" charset="2"/>
              <a:buChar char="ü"/>
            </a:pPr>
            <a:r>
              <a:rPr lang="en-US" dirty="0" smtClean="0"/>
              <a:t>Proses </a:t>
            </a:r>
            <a:r>
              <a:rPr lang="en-US" dirty="0" err="1" smtClean="0"/>
              <a:t>memanfaatkan</a:t>
            </a:r>
            <a:r>
              <a:rPr lang="en-US" dirty="0" smtClean="0"/>
              <a:t> </a:t>
            </a:r>
            <a:r>
              <a:rPr lang="en-US" dirty="0" err="1" smtClean="0"/>
              <a:t>sumberdaya</a:t>
            </a:r>
            <a:r>
              <a:rPr lang="en-US" dirty="0" smtClean="0"/>
              <a:t> yang </a:t>
            </a:r>
            <a:r>
              <a:rPr lang="en-US" dirty="0" err="1" smtClean="0"/>
              <a:t>tersedia</a:t>
            </a:r>
            <a:r>
              <a:rPr lang="en-US" dirty="0" smtClean="0"/>
              <a:t> 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endParaRPr lang="en-US" dirty="0" smtClean="0"/>
          </a:p>
          <a:p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endParaRPr lang="en-US" dirty="0" smtClean="0"/>
          </a:p>
          <a:p>
            <a:pPr marL="855663" indent="-457200">
              <a:buFont typeface="Wingdings" pitchFamily="2" charset="2"/>
              <a:buChar char="ü"/>
            </a:pPr>
            <a:r>
              <a:rPr lang="en-US" dirty="0" err="1" smtClean="0"/>
              <a:t>Perencanaan</a:t>
            </a:r>
            <a:r>
              <a:rPr lang="en-US" dirty="0" smtClean="0"/>
              <a:t>, </a:t>
            </a:r>
            <a:r>
              <a:rPr lang="en-US" dirty="0" err="1" smtClean="0"/>
              <a:t>pengendalian</a:t>
            </a:r>
            <a:r>
              <a:rPr lang="en-US" dirty="0" smtClean="0"/>
              <a:t>, </a:t>
            </a:r>
            <a:r>
              <a:rPr lang="en-US" dirty="0" err="1" smtClean="0"/>
              <a:t>pengawasan</a:t>
            </a:r>
            <a:r>
              <a:rPr lang="en-US" dirty="0" smtClean="0"/>
              <a:t>,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endParaRPr lang="en-US" dirty="0" smtClean="0"/>
          </a:p>
          <a:p>
            <a:r>
              <a:rPr lang="en-US" dirty="0" err="1" smtClean="0"/>
              <a:t>Sumberdaya</a:t>
            </a:r>
            <a:endParaRPr lang="en-US" dirty="0" smtClean="0"/>
          </a:p>
          <a:p>
            <a:pPr marL="796925" indent="-457200">
              <a:buFont typeface="Wingdings" pitchFamily="2" charset="2"/>
              <a:buChar char="ü"/>
            </a:pPr>
            <a:r>
              <a:rPr lang="en-US" dirty="0" err="1" smtClean="0"/>
              <a:t>Manusia</a:t>
            </a:r>
            <a:r>
              <a:rPr lang="en-US" dirty="0" smtClean="0"/>
              <a:t>, material, modal</a:t>
            </a:r>
          </a:p>
          <a:p>
            <a:pPr marL="796925" indent="-457200">
              <a:buFont typeface="Wingdings" pitchFamily="2" charset="2"/>
              <a:buChar char="ü"/>
            </a:pPr>
            <a:r>
              <a:rPr lang="en-US" dirty="0" err="1" smtClean="0"/>
              <a:t>Informasi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786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Manajemen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Tingkatan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endParaRPr lang="en-US" dirty="0" smtClean="0"/>
          </a:p>
          <a:p>
            <a:pPr marL="855663" indent="-457200">
              <a:buFont typeface="Wingdings" pitchFamily="2" charset="2"/>
              <a:buChar char="q"/>
            </a:pP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operasional</a:t>
            </a:r>
            <a:endParaRPr lang="en-US" dirty="0" smtClean="0"/>
          </a:p>
          <a:p>
            <a:pPr marL="1312863" indent="-457200"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Low Level Management</a:t>
            </a:r>
          </a:p>
          <a:p>
            <a:pPr marL="855663" indent="-457200">
              <a:buFont typeface="Wingdings" pitchFamily="2" charset="2"/>
              <a:buChar char="q"/>
            </a:pP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Taktis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endParaRPr lang="en-US" dirty="0" smtClean="0"/>
          </a:p>
          <a:p>
            <a:pPr marL="1312863" indent="-457200"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Middle Level Management</a:t>
            </a:r>
          </a:p>
          <a:p>
            <a:pPr marL="855663" indent="-457200">
              <a:buFont typeface="Wingdings" pitchFamily="2" charset="2"/>
              <a:buChar char="q"/>
            </a:pP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Strategis</a:t>
            </a:r>
            <a:endParaRPr lang="en-US" dirty="0" smtClean="0"/>
          </a:p>
          <a:p>
            <a:pPr marL="1312863" indent="-457200"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Top Level Management</a:t>
            </a:r>
          </a:p>
        </p:txBody>
      </p:sp>
    </p:spTree>
    <p:extLst>
      <p:ext uri="{BB962C8B-B14F-4D97-AF65-F5344CB8AC3E}">
        <p14:creationId xmlns:p14="http://schemas.microsoft.com/office/powerpoint/2010/main" val="3133421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5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endParaRPr lang="en-US" dirty="0" smtClean="0"/>
          </a:p>
          <a:p>
            <a:pPr marL="811213" indent="-457200">
              <a:buFont typeface="Wingdings" pitchFamily="2" charset="2"/>
              <a:buChar char="q"/>
            </a:pP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dasarnya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sekelompok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yang  </a:t>
            </a:r>
            <a:r>
              <a:rPr lang="en-US" dirty="0" err="1" smtClean="0"/>
              <a:t>yang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hubungannya</a:t>
            </a:r>
            <a:r>
              <a:rPr lang="en-US" dirty="0" smtClean="0"/>
              <a:t> 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yang lain, yang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bersama-sama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778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data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 </a:t>
            </a:r>
            <a:r>
              <a:rPr lang="en-US" dirty="0" err="1" smtClean="0"/>
              <a:t>berguna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penerimanya</a:t>
            </a:r>
            <a:endParaRPr lang="en-US" dirty="0" smtClean="0"/>
          </a:p>
          <a:p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kejadian-kejadian</a:t>
            </a:r>
            <a:r>
              <a:rPr lang="en-US" dirty="0" smtClean="0"/>
              <a:t> yang </a:t>
            </a:r>
            <a:r>
              <a:rPr lang="en-US" dirty="0" err="1" smtClean="0"/>
              <a:t>nyata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686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415544"/>
              </p:ext>
            </p:extLst>
          </p:nvPr>
        </p:nvGraphicFramePr>
        <p:xfrm>
          <a:off x="304800" y="1554163"/>
          <a:ext cx="86868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Alter  (1992)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Kombinasi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antar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produk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kerja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informasi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, orang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teknologi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informasi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yang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diorganisasikan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untuk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mencapai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tujuan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dalam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sebuah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organisasi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Bodnar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Hopwood (1993)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Kumpulan </a:t>
                      </a:r>
                      <a:r>
                        <a:rPr lang="en-US" dirty="0" err="1" smtClean="0"/>
                        <a:t>perangkat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keras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perangkat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lunak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dirancang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untuk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err="1" smtClean="0"/>
                        <a:t>mentransformasikan</a:t>
                      </a:r>
                      <a:r>
                        <a:rPr lang="en-US" b="1" dirty="0" smtClean="0"/>
                        <a:t> data </a:t>
                      </a:r>
                      <a:r>
                        <a:rPr lang="en-US" b="1" dirty="0" err="1" smtClean="0"/>
                        <a:t>kedalam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bentuk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informasi</a:t>
                      </a:r>
                      <a:r>
                        <a:rPr lang="en-US" b="1" dirty="0" smtClean="0"/>
                        <a:t> yang </a:t>
                      </a:r>
                      <a:r>
                        <a:rPr lang="en-US" b="1" dirty="0" err="1" smtClean="0"/>
                        <a:t>berguna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Gelinas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Oram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Wiggins (1990)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Suatu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sistem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buatan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manusia</a:t>
                      </a:r>
                      <a:r>
                        <a:rPr lang="en-US" b="0" baseline="0" dirty="0" smtClean="0"/>
                        <a:t> yang </a:t>
                      </a:r>
                      <a:r>
                        <a:rPr lang="en-US" b="0" baseline="0" dirty="0" err="1" smtClean="0"/>
                        <a:t>secara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umum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terdiri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atas</a:t>
                      </a:r>
                      <a:r>
                        <a:rPr lang="en-US" b="0" baseline="0" dirty="0" smtClean="0"/>
                        <a:t>  </a:t>
                      </a:r>
                      <a:r>
                        <a:rPr lang="en-US" b="0" baseline="0" dirty="0" err="1" smtClean="0"/>
                        <a:t>sekumpulan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komponen</a:t>
                      </a:r>
                      <a:r>
                        <a:rPr lang="en-US" b="0" baseline="0" dirty="0" smtClean="0"/>
                        <a:t> yang </a:t>
                      </a:r>
                      <a:r>
                        <a:rPr lang="en-US" b="0" baseline="0" dirty="0" err="1" smtClean="0"/>
                        <a:t>berbasis</a:t>
                      </a:r>
                      <a:r>
                        <a:rPr lang="en-US" b="0" baseline="0" dirty="0" smtClean="0"/>
                        <a:t>  </a:t>
                      </a:r>
                      <a:r>
                        <a:rPr lang="en-US" b="0" baseline="0" dirty="0" err="1" smtClean="0"/>
                        <a:t>komputer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dan</a:t>
                      </a:r>
                      <a:r>
                        <a:rPr lang="en-US" b="0" baseline="0" dirty="0" smtClean="0"/>
                        <a:t> manual yang </a:t>
                      </a:r>
                      <a:r>
                        <a:rPr lang="en-US" b="0" baseline="0" dirty="0" err="1" smtClean="0"/>
                        <a:t>dibuat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untuk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menghimpun</a:t>
                      </a:r>
                      <a:r>
                        <a:rPr lang="en-US" b="0" baseline="0" dirty="0" smtClean="0"/>
                        <a:t> , </a:t>
                      </a:r>
                      <a:r>
                        <a:rPr lang="en-US" b="0" baseline="0" dirty="0" err="1" smtClean="0"/>
                        <a:t>menyimpan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dan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mengelola</a:t>
                      </a:r>
                      <a:r>
                        <a:rPr lang="en-US" b="0" baseline="0" dirty="0" smtClean="0"/>
                        <a:t> data </a:t>
                      </a:r>
                      <a:r>
                        <a:rPr lang="en-US" b="0" baseline="0" dirty="0" err="1" smtClean="0"/>
                        <a:t>serta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menyediakan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informasi</a:t>
                      </a:r>
                      <a:r>
                        <a:rPr lang="en-US" b="0" baseline="0" dirty="0" smtClean="0"/>
                        <a:t>  </a:t>
                      </a:r>
                      <a:r>
                        <a:rPr lang="en-US" b="0" baseline="0" dirty="0" err="1" smtClean="0"/>
                        <a:t>keluaran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kepada</a:t>
                      </a:r>
                      <a:r>
                        <a:rPr lang="en-US" b="0" baseline="0" dirty="0" smtClean="0"/>
                        <a:t>  </a:t>
                      </a:r>
                      <a:r>
                        <a:rPr lang="en-US" b="0" baseline="0" dirty="0" err="1" smtClean="0"/>
                        <a:t>para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pemakai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60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117432"/>
              </p:ext>
            </p:extLst>
          </p:nvPr>
        </p:nvGraphicFramePr>
        <p:xfrm>
          <a:off x="304800" y="1554163"/>
          <a:ext cx="86868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Hall (2001)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Sebuah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rangkaian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prosedur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formal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dimana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 data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dikelompokkan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,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diproses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menjadi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informasi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didistribusikan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keoada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pemakai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Turban, McLean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Wetherbe</a:t>
                      </a:r>
                      <a:r>
                        <a:rPr lang="en-US" dirty="0" smtClean="0"/>
                        <a:t> (1999)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Sebuah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sistem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informasi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mengumpulkan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memproses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menyimpan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menganalisis</a:t>
                      </a:r>
                      <a:r>
                        <a:rPr lang="en-US" baseline="0" dirty="0" smtClean="0"/>
                        <a:t>, 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menyebarkan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informasi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untuk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="1" baseline="0" dirty="0" err="1" smtClean="0"/>
                        <a:t>tujuan</a:t>
                      </a:r>
                      <a:r>
                        <a:rPr lang="en-US" b="1" baseline="0" dirty="0" smtClean="0"/>
                        <a:t> yang </a:t>
                      </a:r>
                      <a:r>
                        <a:rPr lang="en-US" b="1" baseline="0" dirty="0" err="1" smtClean="0"/>
                        <a:t>spesifik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Wilkinson (1992)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Sistem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informasi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adalah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kerangka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kerja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mengkoordinasikan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sumberdaya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Manusia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Komputer</a:t>
                      </a:r>
                      <a:r>
                        <a:rPr lang="en-US" dirty="0" smtClean="0"/>
                        <a:t>) </a:t>
                      </a:r>
                      <a:r>
                        <a:rPr lang="en-US" dirty="0" err="1" smtClean="0"/>
                        <a:t>untuk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err="1" smtClean="0"/>
                        <a:t>mengubah</a:t>
                      </a:r>
                      <a:r>
                        <a:rPr lang="en-US" b="1" dirty="0" smtClean="0"/>
                        <a:t>  </a:t>
                      </a:r>
                      <a:r>
                        <a:rPr lang="en-US" b="1" dirty="0" err="1" smtClean="0"/>
                        <a:t>masukan</a:t>
                      </a:r>
                      <a:r>
                        <a:rPr lang="en-US" b="1" dirty="0" smtClean="0"/>
                        <a:t> (</a:t>
                      </a:r>
                      <a:r>
                        <a:rPr lang="en-US" b="1" i="1" dirty="0" smtClean="0"/>
                        <a:t>input</a:t>
                      </a:r>
                      <a:r>
                        <a:rPr lang="en-US" b="1" dirty="0" smtClean="0"/>
                        <a:t>) </a:t>
                      </a:r>
                      <a:r>
                        <a:rPr lang="en-US" b="1" dirty="0" err="1" smtClean="0"/>
                        <a:t>menjadi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keluaran</a:t>
                      </a:r>
                      <a:r>
                        <a:rPr lang="en-US" b="1" dirty="0" smtClean="0"/>
                        <a:t>  (</a:t>
                      </a:r>
                      <a:r>
                        <a:rPr lang="en-US" b="1" dirty="0" err="1" smtClean="0"/>
                        <a:t>informasi</a:t>
                      </a:r>
                      <a:r>
                        <a:rPr lang="en-US" b="1" dirty="0" smtClean="0"/>
                        <a:t>),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0" baseline="0" dirty="0" err="1" smtClean="0"/>
                        <a:t>guna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mencapai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sasaran-sasaran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perusahaan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883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dapatdibedakan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2 ,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manual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(CBIS)</a:t>
            </a:r>
          </a:p>
          <a:p>
            <a:r>
              <a:rPr lang="en-US" dirty="0" smtClean="0"/>
              <a:t>CBIS 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r>
              <a:rPr lang="en-US" dirty="0" smtClean="0"/>
              <a:t> 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 </a:t>
            </a:r>
            <a:r>
              <a:rPr lang="en-US" dirty="0" err="1" smtClean="0"/>
              <a:t>informasi</a:t>
            </a:r>
            <a:r>
              <a:rPr lang="en-US" dirty="0" smtClean="0"/>
              <a:t> (SI)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979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Komponen</a:t>
            </a:r>
            <a:r>
              <a:rPr lang="en-US" dirty="0" smtClean="0"/>
              <a:t> SI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1" t="19103" r="25297" b="31692"/>
          <a:stretch/>
        </p:blipFill>
        <p:spPr bwMode="auto">
          <a:xfrm>
            <a:off x="457200" y="1371600"/>
            <a:ext cx="8229600" cy="503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738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9" t="23664" r="26395" b="25175"/>
          <a:stretch/>
        </p:blipFill>
        <p:spPr bwMode="auto">
          <a:xfrm>
            <a:off x="752168" y="1447800"/>
            <a:ext cx="7853500" cy="489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155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err="1" smtClean="0"/>
              <a:t>Komponen</a:t>
            </a:r>
            <a:r>
              <a:rPr lang="en-US" b="1" dirty="0" smtClean="0"/>
              <a:t> (Component)</a:t>
            </a:r>
            <a:r>
              <a:rPr lang="en-US" dirty="0" smtClean="0"/>
              <a:t>,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(</a:t>
            </a:r>
            <a:r>
              <a:rPr lang="en-US" dirty="0" err="1" smtClean="0"/>
              <a:t>benda</a:t>
            </a:r>
            <a:r>
              <a:rPr lang="en-US" dirty="0" smtClean="0"/>
              <a:t>, orang, </a:t>
            </a:r>
            <a:r>
              <a:rPr lang="en-US" dirty="0" err="1" smtClean="0"/>
              <a:t>aturan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Batas (Boundary)</a:t>
            </a:r>
            <a:r>
              <a:rPr lang="en-US" dirty="0" smtClean="0"/>
              <a:t>, </a:t>
            </a:r>
            <a:r>
              <a:rPr lang="en-US" dirty="0" err="1" smtClean="0"/>
              <a:t>pembeda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yang lain</a:t>
            </a:r>
          </a:p>
          <a:p>
            <a:r>
              <a:rPr lang="en-US" b="1" dirty="0" err="1" smtClean="0"/>
              <a:t>Lingkungan</a:t>
            </a:r>
            <a:r>
              <a:rPr lang="en-US" b="1" dirty="0" smtClean="0"/>
              <a:t> (Environment)</a:t>
            </a:r>
            <a:r>
              <a:rPr lang="en-US" dirty="0" smtClean="0"/>
              <a:t>,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diluar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(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)</a:t>
            </a:r>
          </a:p>
          <a:p>
            <a:r>
              <a:rPr lang="en-US" b="1" dirty="0" err="1" smtClean="0"/>
              <a:t>Penghubung</a:t>
            </a:r>
            <a:r>
              <a:rPr lang="en-US" b="1" dirty="0" smtClean="0"/>
              <a:t> (Interface)</a:t>
            </a:r>
            <a:r>
              <a:rPr lang="en-US" dirty="0" smtClean="0"/>
              <a:t>, </a:t>
            </a:r>
            <a:r>
              <a:rPr lang="en-US" dirty="0" err="1" smtClean="0"/>
              <a:t>menjembatani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endParaRPr lang="en-US" dirty="0" smtClean="0"/>
          </a:p>
          <a:p>
            <a:r>
              <a:rPr lang="en-US" b="1" dirty="0" err="1" smtClean="0"/>
              <a:t>Masukan</a:t>
            </a:r>
            <a:r>
              <a:rPr lang="en-US" b="1" dirty="0" smtClean="0"/>
              <a:t> (Input)</a:t>
            </a:r>
            <a:r>
              <a:rPr lang="en-US" dirty="0" smtClean="0"/>
              <a:t>,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diolah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endParaRPr lang="en-US" dirty="0" smtClean="0"/>
          </a:p>
          <a:p>
            <a:r>
              <a:rPr lang="en-US" b="1" dirty="0" err="1" smtClean="0"/>
              <a:t>Pengolahan</a:t>
            </a:r>
            <a:r>
              <a:rPr lang="en-US" b="1" dirty="0" smtClean="0"/>
              <a:t> (Processing)</a:t>
            </a:r>
            <a:r>
              <a:rPr lang="en-US" dirty="0" smtClean="0"/>
              <a:t>, </a:t>
            </a:r>
            <a:r>
              <a:rPr lang="en-US" dirty="0" err="1" smtClean="0"/>
              <a:t>memproses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luaran</a:t>
            </a:r>
            <a:endParaRPr lang="en-US" dirty="0" smtClean="0"/>
          </a:p>
          <a:p>
            <a:r>
              <a:rPr lang="en-US" b="1" dirty="0" err="1" smtClean="0"/>
              <a:t>Keluaran</a:t>
            </a:r>
            <a:r>
              <a:rPr lang="en-US" b="1" dirty="0" smtClean="0"/>
              <a:t> (Output)</a:t>
            </a:r>
            <a:r>
              <a:rPr lang="en-US" dirty="0" smtClean="0"/>
              <a:t>,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6346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281</TotalTime>
  <Words>448</Words>
  <Application>Microsoft Office PowerPoint</Application>
  <PresentationFormat>On-screen Show (4:3)</PresentationFormat>
  <Paragraphs>62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Trek</vt:lpstr>
      <vt:lpstr>Sistem informasi</vt:lpstr>
      <vt:lpstr>Konsep dasar sistem informasi</vt:lpstr>
      <vt:lpstr>Konsep dasar informasi</vt:lpstr>
      <vt:lpstr>Sistem Informasi</vt:lpstr>
      <vt:lpstr>Apakah sistem informasi itu ?</vt:lpstr>
      <vt:lpstr>Apakah sistem informasi itu ??</vt:lpstr>
      <vt:lpstr>Komponen SI</vt:lpstr>
      <vt:lpstr>Elemen Sistem Informasi</vt:lpstr>
      <vt:lpstr>Karakteristik Sistem Informasi</vt:lpstr>
      <vt:lpstr>Jenis sistem informasi</vt:lpstr>
      <vt:lpstr>Sistem Informasi manajemen</vt:lpstr>
      <vt:lpstr>Konsep Dasar Manajemen</vt:lpstr>
      <vt:lpstr>Proses Manajemen</vt:lpstr>
      <vt:lpstr>Manajemen Informasi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komputer</dc:title>
  <dc:creator>User</dc:creator>
  <cp:lastModifiedBy>User</cp:lastModifiedBy>
  <cp:revision>20</cp:revision>
  <dcterms:created xsi:type="dcterms:W3CDTF">2023-09-02T10:04:33Z</dcterms:created>
  <dcterms:modified xsi:type="dcterms:W3CDTF">2023-09-05T09:17:32Z</dcterms:modified>
</cp:coreProperties>
</file>