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9" r:id="rId3"/>
    <p:sldId id="331" r:id="rId4"/>
    <p:sldId id="323" r:id="rId5"/>
    <p:sldId id="321" r:id="rId6"/>
    <p:sldId id="318" r:id="rId7"/>
    <p:sldId id="301" r:id="rId8"/>
    <p:sldId id="332" r:id="rId9"/>
    <p:sldId id="330" r:id="rId10"/>
  </p:sldIdLst>
  <p:sldSz cx="9144000" cy="6858000" type="screen4x3"/>
  <p:notesSz cx="7045325" cy="93456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712" autoAdjust="0"/>
  </p:normalViewPr>
  <p:slideViewPr>
    <p:cSldViewPr>
      <p:cViewPr varScale="1">
        <p:scale>
          <a:sx n="105" d="100"/>
          <a:sy n="105" d="100"/>
        </p:scale>
        <p:origin x="191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Jaminan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Tenaga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Persegi Lengkung 7">
            <a:extLst>
              <a:ext uri="{FF2B5EF4-FFF2-40B4-BE49-F238E27FC236}">
                <a16:creationId xmlns:a16="http://schemas.microsoft.com/office/drawing/2014/main" id="{21A74AC7-C59F-58F5-6D7F-EC0C31A2C889}"/>
              </a:ext>
            </a:extLst>
          </p:cNvPr>
          <p:cNvSpPr/>
          <p:nvPr/>
        </p:nvSpPr>
        <p:spPr>
          <a:xfrm>
            <a:off x="827584" y="620688"/>
            <a:ext cx="7344816" cy="9795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Pengertian Jaminan Sosial  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2B64B89-0ADA-7CD1-4CF0-F88911534735}"/>
              </a:ext>
            </a:extLst>
          </p:cNvPr>
          <p:cNvSpPr/>
          <p:nvPr/>
        </p:nvSpPr>
        <p:spPr>
          <a:xfrm>
            <a:off x="683568" y="1827330"/>
            <a:ext cx="1887698" cy="150476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Jaminan Sosial </a:t>
            </a:r>
          </a:p>
        </p:txBody>
      </p:sp>
      <p:sp>
        <p:nvSpPr>
          <p:cNvPr id="30" name="Panah Kanan 29">
            <a:extLst>
              <a:ext uri="{FF2B5EF4-FFF2-40B4-BE49-F238E27FC236}">
                <a16:creationId xmlns:a16="http://schemas.microsoft.com/office/drawing/2014/main" id="{B3EED0F7-4086-C269-7757-4159A1DC9EC7}"/>
              </a:ext>
            </a:extLst>
          </p:cNvPr>
          <p:cNvSpPr/>
          <p:nvPr/>
        </p:nvSpPr>
        <p:spPr>
          <a:xfrm>
            <a:off x="2843808" y="2255676"/>
            <a:ext cx="1512168" cy="648072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1" name="Persegi Panjang 30">
            <a:extLst>
              <a:ext uri="{FF2B5EF4-FFF2-40B4-BE49-F238E27FC236}">
                <a16:creationId xmlns:a16="http://schemas.microsoft.com/office/drawing/2014/main" id="{8F9A122B-3A58-497A-8F40-DA387C2EE5EF}"/>
              </a:ext>
            </a:extLst>
          </p:cNvPr>
          <p:cNvSpPr/>
          <p:nvPr/>
        </p:nvSpPr>
        <p:spPr>
          <a:xfrm>
            <a:off x="4682663" y="1790788"/>
            <a:ext cx="4140408" cy="160060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Salah satu bentuk perlindungan sosial untuk menjamin seluruh rakyat agar dapat memenuhi kebutuhan dasar hidupnya yang layak</a:t>
            </a:r>
          </a:p>
          <a:p>
            <a:pPr algn="ctr"/>
            <a:r>
              <a:rPr lang="id-ID" dirty="0"/>
              <a:t>(Pasal 1 angka (1) UU No. 40 tahun 2004 Sistem Jaminan Sosial Nasional 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F1957DF-4E02-17E3-63A7-7672C10CB3A1}"/>
              </a:ext>
            </a:extLst>
          </p:cNvPr>
          <p:cNvSpPr/>
          <p:nvPr/>
        </p:nvSpPr>
        <p:spPr>
          <a:xfrm>
            <a:off x="584601" y="3879192"/>
            <a:ext cx="2016224" cy="158417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Sistem jaminan sosial </a:t>
            </a:r>
          </a:p>
          <a:p>
            <a:pPr algn="ctr"/>
            <a:r>
              <a:rPr lang="id-ID" dirty="0"/>
              <a:t>nasional</a:t>
            </a:r>
          </a:p>
        </p:txBody>
      </p:sp>
      <p:sp>
        <p:nvSpPr>
          <p:cNvPr id="33" name="Panah Kanan 32">
            <a:extLst>
              <a:ext uri="{FF2B5EF4-FFF2-40B4-BE49-F238E27FC236}">
                <a16:creationId xmlns:a16="http://schemas.microsoft.com/office/drawing/2014/main" id="{E0386EEC-C9B7-D50E-2916-1BF8122121EC}"/>
              </a:ext>
            </a:extLst>
          </p:cNvPr>
          <p:cNvSpPr/>
          <p:nvPr/>
        </p:nvSpPr>
        <p:spPr>
          <a:xfrm>
            <a:off x="2771800" y="4293096"/>
            <a:ext cx="1584176" cy="648072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4" name="Persegi Panjang 33">
            <a:extLst>
              <a:ext uri="{FF2B5EF4-FFF2-40B4-BE49-F238E27FC236}">
                <a16:creationId xmlns:a16="http://schemas.microsoft.com/office/drawing/2014/main" id="{210CF9BC-979A-CB88-CC88-C5F7DFD0F4F7}"/>
              </a:ext>
            </a:extLst>
          </p:cNvPr>
          <p:cNvSpPr/>
          <p:nvPr/>
        </p:nvSpPr>
        <p:spPr>
          <a:xfrm>
            <a:off x="4647958" y="4005064"/>
            <a:ext cx="4209817" cy="14184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Suatu tata cara penyelenggaraan program jaminan sosial oleh beberapa badan penyelenggara jaminan sosial  </a:t>
            </a:r>
          </a:p>
          <a:p>
            <a:pPr algn="ctr"/>
            <a:r>
              <a:rPr lang="id-ID" dirty="0"/>
              <a:t>(Pasal 1 angka (2) UU No. 40 tahun 2004 )</a:t>
            </a:r>
          </a:p>
          <a:p>
            <a:pPr algn="ctr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16177B16-B8E0-4385-4B64-79225B547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3528" y="1268760"/>
            <a:ext cx="8352928" cy="4370040"/>
          </a:xfrm>
        </p:spPr>
        <p:txBody>
          <a:bodyPr>
            <a:normAutofit/>
          </a:bodyPr>
          <a:lstStyle/>
          <a:p>
            <a:pPr algn="l"/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Tujuan Jaminan Sosial Kerja</a:t>
            </a:r>
            <a:endParaRPr lang="id-ID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Memberikan perlindungan finansial dan kesejahteraan bagi pekerja.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Meningkatkan kualitas hidup pekerja dan keluarganya.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d-ID" sz="2000" b="0" i="0" u="none" strike="noStrike" dirty="0">
                <a:solidFill>
                  <a:srgbClr val="000000"/>
                </a:solidFill>
                <a:effectLst/>
              </a:rPr>
              <a:t>Menjamin hak pekerja terhadap risiko sosial yang berkaitan dengan pekerjaan.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2340515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0F92595-6D53-7596-5E08-7E5DA7954B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640960" cy="5112568"/>
          </a:xfrm>
        </p:spPr>
        <p:txBody>
          <a:bodyPr/>
          <a:lstStyle/>
          <a:p>
            <a:pPr algn="just"/>
            <a:endParaRPr lang="en-ID" dirty="0"/>
          </a:p>
        </p:txBody>
      </p:sp>
      <p:sp>
        <p:nvSpPr>
          <p:cNvPr id="5" name="Persegi Lengkung 4">
            <a:extLst>
              <a:ext uri="{FF2B5EF4-FFF2-40B4-BE49-F238E27FC236}">
                <a16:creationId xmlns:a16="http://schemas.microsoft.com/office/drawing/2014/main" id="{05E2CD44-2F4E-F678-793F-B1CD1138012E}"/>
              </a:ext>
            </a:extLst>
          </p:cNvPr>
          <p:cNvSpPr/>
          <p:nvPr/>
        </p:nvSpPr>
        <p:spPr>
          <a:xfrm>
            <a:off x="827584" y="208422"/>
            <a:ext cx="7704856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Prinsip Prinsip Jaminan sosial 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4210626-EF81-4020-2F9C-DB2B46ACA752}"/>
              </a:ext>
            </a:extLst>
          </p:cNvPr>
          <p:cNvSpPr/>
          <p:nvPr/>
        </p:nvSpPr>
        <p:spPr>
          <a:xfrm>
            <a:off x="430168" y="2888940"/>
            <a:ext cx="1368152" cy="129614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Prinsip jaminan sosial </a:t>
            </a:r>
          </a:p>
        </p:txBody>
      </p:sp>
      <p:cxnSp>
        <p:nvCxnSpPr>
          <p:cNvPr id="13" name="Konektor Siku 12">
            <a:extLst>
              <a:ext uri="{FF2B5EF4-FFF2-40B4-BE49-F238E27FC236}">
                <a16:creationId xmlns:a16="http://schemas.microsoft.com/office/drawing/2014/main" id="{AA0AC3FA-BEFA-0B60-6748-514D65573BC5}"/>
              </a:ext>
            </a:extLst>
          </p:cNvPr>
          <p:cNvCxnSpPr/>
          <p:nvPr/>
        </p:nvCxnSpPr>
        <p:spPr>
          <a:xfrm flipV="1">
            <a:off x="1829852" y="1170350"/>
            <a:ext cx="3528392" cy="230425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Persegi Lengkung 13">
            <a:extLst>
              <a:ext uri="{FF2B5EF4-FFF2-40B4-BE49-F238E27FC236}">
                <a16:creationId xmlns:a16="http://schemas.microsoft.com/office/drawing/2014/main" id="{B76E5AE9-2415-B6F4-E2DC-00237ADA859F}"/>
              </a:ext>
            </a:extLst>
          </p:cNvPr>
          <p:cNvSpPr/>
          <p:nvPr/>
        </p:nvSpPr>
        <p:spPr>
          <a:xfrm>
            <a:off x="5385051" y="986489"/>
            <a:ext cx="1550350" cy="43204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kegotong-royongan</a:t>
            </a:r>
          </a:p>
        </p:txBody>
      </p:sp>
      <p:cxnSp>
        <p:nvCxnSpPr>
          <p:cNvPr id="16" name="Konektor Panah Lurus 15">
            <a:extLst>
              <a:ext uri="{FF2B5EF4-FFF2-40B4-BE49-F238E27FC236}">
                <a16:creationId xmlns:a16="http://schemas.microsoft.com/office/drawing/2014/main" id="{A650063E-FBDF-4ABB-0EDA-1F9F86F0C413}"/>
              </a:ext>
            </a:extLst>
          </p:cNvPr>
          <p:cNvCxnSpPr/>
          <p:nvPr/>
        </p:nvCxnSpPr>
        <p:spPr>
          <a:xfrm>
            <a:off x="3566067" y="1844824"/>
            <a:ext cx="17641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Persegi Lengkung 17">
            <a:extLst>
              <a:ext uri="{FF2B5EF4-FFF2-40B4-BE49-F238E27FC236}">
                <a16:creationId xmlns:a16="http://schemas.microsoft.com/office/drawing/2014/main" id="{24176099-CAD4-BEE6-D396-382022D87661}"/>
              </a:ext>
            </a:extLst>
          </p:cNvPr>
          <p:cNvSpPr/>
          <p:nvPr/>
        </p:nvSpPr>
        <p:spPr>
          <a:xfrm>
            <a:off x="5408110" y="1644542"/>
            <a:ext cx="1550349" cy="39604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Nirlaba </a:t>
            </a:r>
          </a:p>
        </p:txBody>
      </p:sp>
      <p:cxnSp>
        <p:nvCxnSpPr>
          <p:cNvPr id="20" name="Konektor Panah Lurus 19">
            <a:extLst>
              <a:ext uri="{FF2B5EF4-FFF2-40B4-BE49-F238E27FC236}">
                <a16:creationId xmlns:a16="http://schemas.microsoft.com/office/drawing/2014/main" id="{BDC8493C-3B8A-A4FF-7473-00B2836EF1BE}"/>
              </a:ext>
            </a:extLst>
          </p:cNvPr>
          <p:cNvCxnSpPr/>
          <p:nvPr/>
        </p:nvCxnSpPr>
        <p:spPr>
          <a:xfrm>
            <a:off x="3594048" y="2420888"/>
            <a:ext cx="17641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Persegi Lengkung 20">
            <a:extLst>
              <a:ext uri="{FF2B5EF4-FFF2-40B4-BE49-F238E27FC236}">
                <a16:creationId xmlns:a16="http://schemas.microsoft.com/office/drawing/2014/main" id="{53ABF3C1-97F6-1F9F-03CB-C8C02B7407AA}"/>
              </a:ext>
            </a:extLst>
          </p:cNvPr>
          <p:cNvSpPr/>
          <p:nvPr/>
        </p:nvSpPr>
        <p:spPr>
          <a:xfrm>
            <a:off x="5414976" y="2218611"/>
            <a:ext cx="1550350" cy="42786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Keterbukaan </a:t>
            </a:r>
          </a:p>
        </p:txBody>
      </p:sp>
      <p:cxnSp>
        <p:nvCxnSpPr>
          <p:cNvPr id="23" name="Konektor Panah Lurus 22">
            <a:extLst>
              <a:ext uri="{FF2B5EF4-FFF2-40B4-BE49-F238E27FC236}">
                <a16:creationId xmlns:a16="http://schemas.microsoft.com/office/drawing/2014/main" id="{3F102EBD-1248-C4C5-2BBF-ED00CD78BDF2}"/>
              </a:ext>
            </a:extLst>
          </p:cNvPr>
          <p:cNvCxnSpPr/>
          <p:nvPr/>
        </p:nvCxnSpPr>
        <p:spPr>
          <a:xfrm>
            <a:off x="3594048" y="3068960"/>
            <a:ext cx="17641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Persegi Lengkung 23">
            <a:extLst>
              <a:ext uri="{FF2B5EF4-FFF2-40B4-BE49-F238E27FC236}">
                <a16:creationId xmlns:a16="http://schemas.microsoft.com/office/drawing/2014/main" id="{D3BF0768-84E8-DEF0-B5BB-614477750465}"/>
              </a:ext>
            </a:extLst>
          </p:cNvPr>
          <p:cNvSpPr/>
          <p:nvPr/>
        </p:nvSpPr>
        <p:spPr>
          <a:xfrm>
            <a:off x="5417576" y="2906943"/>
            <a:ext cx="1550350" cy="445857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Kehati-hatian </a:t>
            </a:r>
          </a:p>
        </p:txBody>
      </p:sp>
      <p:cxnSp>
        <p:nvCxnSpPr>
          <p:cNvPr id="28" name="Konektor Lurus 27">
            <a:extLst>
              <a:ext uri="{FF2B5EF4-FFF2-40B4-BE49-F238E27FC236}">
                <a16:creationId xmlns:a16="http://schemas.microsoft.com/office/drawing/2014/main" id="{35FC24A2-A140-5F7B-3570-E67A7B9A15AD}"/>
              </a:ext>
            </a:extLst>
          </p:cNvPr>
          <p:cNvCxnSpPr/>
          <p:nvPr/>
        </p:nvCxnSpPr>
        <p:spPr>
          <a:xfrm>
            <a:off x="3594048" y="3474606"/>
            <a:ext cx="0" cy="15481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Konektor Panah Lurus 29">
            <a:extLst>
              <a:ext uri="{FF2B5EF4-FFF2-40B4-BE49-F238E27FC236}">
                <a16:creationId xmlns:a16="http://schemas.microsoft.com/office/drawing/2014/main" id="{77E916A7-6201-F551-3016-BDEA9922B696}"/>
              </a:ext>
            </a:extLst>
          </p:cNvPr>
          <p:cNvCxnSpPr/>
          <p:nvPr/>
        </p:nvCxnSpPr>
        <p:spPr>
          <a:xfrm>
            <a:off x="3594048" y="3717032"/>
            <a:ext cx="17641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Persegi Lengkung 30">
            <a:extLst>
              <a:ext uri="{FF2B5EF4-FFF2-40B4-BE49-F238E27FC236}">
                <a16:creationId xmlns:a16="http://schemas.microsoft.com/office/drawing/2014/main" id="{60DD837F-A582-5ADE-3FFF-088BC6CEEBB8}"/>
              </a:ext>
            </a:extLst>
          </p:cNvPr>
          <p:cNvSpPr/>
          <p:nvPr/>
        </p:nvSpPr>
        <p:spPr>
          <a:xfrm>
            <a:off x="5453086" y="3474606"/>
            <a:ext cx="1440156" cy="451414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Akuntabilitas </a:t>
            </a:r>
          </a:p>
        </p:txBody>
      </p:sp>
      <p:cxnSp>
        <p:nvCxnSpPr>
          <p:cNvPr id="33" name="Konektor Panah Lurus 32">
            <a:extLst>
              <a:ext uri="{FF2B5EF4-FFF2-40B4-BE49-F238E27FC236}">
                <a16:creationId xmlns:a16="http://schemas.microsoft.com/office/drawing/2014/main" id="{499D8D77-C121-6A21-AE85-C0F4E328FF57}"/>
              </a:ext>
            </a:extLst>
          </p:cNvPr>
          <p:cNvCxnSpPr/>
          <p:nvPr/>
        </p:nvCxnSpPr>
        <p:spPr>
          <a:xfrm>
            <a:off x="3594048" y="4282932"/>
            <a:ext cx="17641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Persegi Lengkung 33">
            <a:extLst>
              <a:ext uri="{FF2B5EF4-FFF2-40B4-BE49-F238E27FC236}">
                <a16:creationId xmlns:a16="http://schemas.microsoft.com/office/drawing/2014/main" id="{8E47506D-4367-4A5B-8D4B-5BCB36769D55}"/>
              </a:ext>
            </a:extLst>
          </p:cNvPr>
          <p:cNvSpPr/>
          <p:nvPr/>
        </p:nvSpPr>
        <p:spPr>
          <a:xfrm>
            <a:off x="5389777" y="4074976"/>
            <a:ext cx="1523731" cy="432048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err="1"/>
              <a:t>Portabilitas</a:t>
            </a:r>
            <a:r>
              <a:rPr lang="id-ID" dirty="0"/>
              <a:t> </a:t>
            </a:r>
          </a:p>
        </p:txBody>
      </p:sp>
      <p:cxnSp>
        <p:nvCxnSpPr>
          <p:cNvPr id="36" name="Konektor Panah Lurus 35">
            <a:extLst>
              <a:ext uri="{FF2B5EF4-FFF2-40B4-BE49-F238E27FC236}">
                <a16:creationId xmlns:a16="http://schemas.microsoft.com/office/drawing/2014/main" id="{FE529907-7416-6FED-4E5D-91D5739E8354}"/>
              </a:ext>
            </a:extLst>
          </p:cNvPr>
          <p:cNvCxnSpPr/>
          <p:nvPr/>
        </p:nvCxnSpPr>
        <p:spPr>
          <a:xfrm>
            <a:off x="3594048" y="4872004"/>
            <a:ext cx="17641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Persegi Lengkung 36">
            <a:extLst>
              <a:ext uri="{FF2B5EF4-FFF2-40B4-BE49-F238E27FC236}">
                <a16:creationId xmlns:a16="http://schemas.microsoft.com/office/drawing/2014/main" id="{8C6F9BA4-AAA4-E946-E470-DF77DDB90FCE}"/>
              </a:ext>
            </a:extLst>
          </p:cNvPr>
          <p:cNvSpPr/>
          <p:nvPr/>
        </p:nvSpPr>
        <p:spPr>
          <a:xfrm>
            <a:off x="5432817" y="4655980"/>
            <a:ext cx="1480693" cy="432048"/>
          </a:xfrm>
          <a:prstGeom prst="round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err="1"/>
              <a:t>Kepersertaan</a:t>
            </a:r>
            <a:r>
              <a:rPr lang="id-ID" dirty="0"/>
              <a:t> </a:t>
            </a:r>
          </a:p>
        </p:txBody>
      </p:sp>
      <p:cxnSp>
        <p:nvCxnSpPr>
          <p:cNvPr id="39" name="Konektor Panah Lurus 38">
            <a:extLst>
              <a:ext uri="{FF2B5EF4-FFF2-40B4-BE49-F238E27FC236}">
                <a16:creationId xmlns:a16="http://schemas.microsoft.com/office/drawing/2014/main" id="{EA86942A-4078-B294-3C94-2B51A4A912D0}"/>
              </a:ext>
            </a:extLst>
          </p:cNvPr>
          <p:cNvCxnSpPr/>
          <p:nvPr/>
        </p:nvCxnSpPr>
        <p:spPr>
          <a:xfrm>
            <a:off x="3590997" y="5491990"/>
            <a:ext cx="18171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Persegi Lengkung 39">
            <a:extLst>
              <a:ext uri="{FF2B5EF4-FFF2-40B4-BE49-F238E27FC236}">
                <a16:creationId xmlns:a16="http://schemas.microsoft.com/office/drawing/2014/main" id="{0DA26FA2-BD1D-01E7-E5C5-DB867389779C}"/>
              </a:ext>
            </a:extLst>
          </p:cNvPr>
          <p:cNvSpPr/>
          <p:nvPr/>
        </p:nvSpPr>
        <p:spPr>
          <a:xfrm>
            <a:off x="5446872" y="5329983"/>
            <a:ext cx="1480685" cy="39773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Amanat </a:t>
            </a:r>
          </a:p>
        </p:txBody>
      </p:sp>
      <p:cxnSp>
        <p:nvCxnSpPr>
          <p:cNvPr id="42" name="Konektor Lurus 41">
            <a:extLst>
              <a:ext uri="{FF2B5EF4-FFF2-40B4-BE49-F238E27FC236}">
                <a16:creationId xmlns:a16="http://schemas.microsoft.com/office/drawing/2014/main" id="{1E181B8C-E028-DDE6-75E3-28BCA3361378}"/>
              </a:ext>
            </a:extLst>
          </p:cNvPr>
          <p:cNvCxnSpPr>
            <a:cxnSpLocks/>
          </p:cNvCxnSpPr>
          <p:nvPr/>
        </p:nvCxnSpPr>
        <p:spPr>
          <a:xfrm>
            <a:off x="3590997" y="4995779"/>
            <a:ext cx="1" cy="4962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Konektor Panah Lurus 44">
            <a:extLst>
              <a:ext uri="{FF2B5EF4-FFF2-40B4-BE49-F238E27FC236}">
                <a16:creationId xmlns:a16="http://schemas.microsoft.com/office/drawing/2014/main" id="{02598517-773E-1778-CD69-D783CBC5A049}"/>
              </a:ext>
            </a:extLst>
          </p:cNvPr>
          <p:cNvCxnSpPr/>
          <p:nvPr/>
        </p:nvCxnSpPr>
        <p:spPr>
          <a:xfrm>
            <a:off x="3546974" y="6443182"/>
            <a:ext cx="17832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Konektor Panah Lurus 46">
            <a:extLst>
              <a:ext uri="{FF2B5EF4-FFF2-40B4-BE49-F238E27FC236}">
                <a16:creationId xmlns:a16="http://schemas.microsoft.com/office/drawing/2014/main" id="{31BE0D49-B207-FA6D-A0F4-36CA0D4E781F}"/>
              </a:ext>
            </a:extLst>
          </p:cNvPr>
          <p:cNvCxnSpPr>
            <a:cxnSpLocks/>
          </p:cNvCxnSpPr>
          <p:nvPr/>
        </p:nvCxnSpPr>
        <p:spPr>
          <a:xfrm>
            <a:off x="3590997" y="6144090"/>
            <a:ext cx="18171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Konektor Lurus 48">
            <a:extLst>
              <a:ext uri="{FF2B5EF4-FFF2-40B4-BE49-F238E27FC236}">
                <a16:creationId xmlns:a16="http://schemas.microsoft.com/office/drawing/2014/main" id="{28330B85-B8BF-A1C8-7783-0E39A50E34DE}"/>
              </a:ext>
            </a:extLst>
          </p:cNvPr>
          <p:cNvCxnSpPr/>
          <p:nvPr/>
        </p:nvCxnSpPr>
        <p:spPr>
          <a:xfrm>
            <a:off x="3590997" y="5491990"/>
            <a:ext cx="0" cy="6733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Persegi Lengkung 50">
            <a:extLst>
              <a:ext uri="{FF2B5EF4-FFF2-40B4-BE49-F238E27FC236}">
                <a16:creationId xmlns:a16="http://schemas.microsoft.com/office/drawing/2014/main" id="{40EBCEBB-0E43-9F90-3216-A9A7373E01C8}"/>
              </a:ext>
            </a:extLst>
          </p:cNvPr>
          <p:cNvSpPr/>
          <p:nvPr/>
        </p:nvSpPr>
        <p:spPr>
          <a:xfrm>
            <a:off x="5446872" y="5925469"/>
            <a:ext cx="1717405" cy="45746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Pengembangan program</a:t>
            </a:r>
          </a:p>
        </p:txBody>
      </p:sp>
    </p:spTree>
    <p:extLst>
      <p:ext uri="{BB962C8B-B14F-4D97-AF65-F5344CB8AC3E}">
        <p14:creationId xmlns:p14="http://schemas.microsoft.com/office/powerpoint/2010/main" val="209715916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rsegi Lengkung 3">
            <a:extLst>
              <a:ext uri="{FF2B5EF4-FFF2-40B4-BE49-F238E27FC236}">
                <a16:creationId xmlns:a16="http://schemas.microsoft.com/office/drawing/2014/main" id="{86EA5CF2-AE81-D96F-0F67-A93227E34D75}"/>
              </a:ext>
            </a:extLst>
          </p:cNvPr>
          <p:cNvSpPr/>
          <p:nvPr/>
        </p:nvSpPr>
        <p:spPr>
          <a:xfrm>
            <a:off x="440767" y="85346"/>
            <a:ext cx="8136904" cy="79208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Macam-macam Jaminan Sosial</a:t>
            </a:r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1B48B1D3-32B0-DA8E-F86D-0ED7B81F5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767" y="188188"/>
            <a:ext cx="8112488" cy="504056"/>
          </a:xfrm>
        </p:spPr>
        <p:txBody>
          <a:bodyPr>
            <a:normAutofit lnSpcReduction="10000"/>
          </a:bodyPr>
          <a:lstStyle/>
          <a:p>
            <a:r>
              <a:rPr lang="en-ID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ID" b="1" dirty="0"/>
          </a:p>
        </p:txBody>
      </p:sp>
      <p:cxnSp>
        <p:nvCxnSpPr>
          <p:cNvPr id="25" name="Konektor Lurus 24">
            <a:extLst>
              <a:ext uri="{FF2B5EF4-FFF2-40B4-BE49-F238E27FC236}">
                <a16:creationId xmlns:a16="http://schemas.microsoft.com/office/drawing/2014/main" id="{EE22599F-FB04-A46C-BB78-AEF12500669F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4509219" y="877434"/>
            <a:ext cx="0" cy="5760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Konektor Panah Lurus 35">
            <a:extLst>
              <a:ext uri="{FF2B5EF4-FFF2-40B4-BE49-F238E27FC236}">
                <a16:creationId xmlns:a16="http://schemas.microsoft.com/office/drawing/2014/main" id="{F9CDCE91-86F8-889B-102F-A56A30985E4A}"/>
              </a:ext>
            </a:extLst>
          </p:cNvPr>
          <p:cNvCxnSpPr>
            <a:cxnSpLocks/>
          </p:cNvCxnSpPr>
          <p:nvPr/>
        </p:nvCxnSpPr>
        <p:spPr>
          <a:xfrm>
            <a:off x="923108" y="1468123"/>
            <a:ext cx="0" cy="535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Konektor Panah Lurus 52">
            <a:extLst>
              <a:ext uri="{FF2B5EF4-FFF2-40B4-BE49-F238E27FC236}">
                <a16:creationId xmlns:a16="http://schemas.microsoft.com/office/drawing/2014/main" id="{4432FE95-AABE-E27F-9D89-838DD28F68D3}"/>
              </a:ext>
            </a:extLst>
          </p:cNvPr>
          <p:cNvCxnSpPr>
            <a:cxnSpLocks/>
          </p:cNvCxnSpPr>
          <p:nvPr/>
        </p:nvCxnSpPr>
        <p:spPr>
          <a:xfrm>
            <a:off x="5508104" y="1468235"/>
            <a:ext cx="0" cy="5645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Konektor Lurus 57">
            <a:extLst>
              <a:ext uri="{FF2B5EF4-FFF2-40B4-BE49-F238E27FC236}">
                <a16:creationId xmlns:a16="http://schemas.microsoft.com/office/drawing/2014/main" id="{5EFE9B57-931D-9F82-7F4C-32732BDC77D2}"/>
              </a:ext>
            </a:extLst>
          </p:cNvPr>
          <p:cNvCxnSpPr>
            <a:cxnSpLocks/>
          </p:cNvCxnSpPr>
          <p:nvPr/>
        </p:nvCxnSpPr>
        <p:spPr>
          <a:xfrm flipH="1" flipV="1">
            <a:off x="755576" y="1452418"/>
            <a:ext cx="7283095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Konektor Panah Lurus 58">
            <a:extLst>
              <a:ext uri="{FF2B5EF4-FFF2-40B4-BE49-F238E27FC236}">
                <a16:creationId xmlns:a16="http://schemas.microsoft.com/office/drawing/2014/main" id="{46C2F4DB-4FA4-7922-2667-2791563222C9}"/>
              </a:ext>
            </a:extLst>
          </p:cNvPr>
          <p:cNvCxnSpPr>
            <a:cxnSpLocks/>
          </p:cNvCxnSpPr>
          <p:nvPr/>
        </p:nvCxnSpPr>
        <p:spPr>
          <a:xfrm>
            <a:off x="3275856" y="1453498"/>
            <a:ext cx="0" cy="5353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Konektor Panah Lurus 59">
            <a:extLst>
              <a:ext uri="{FF2B5EF4-FFF2-40B4-BE49-F238E27FC236}">
                <a16:creationId xmlns:a16="http://schemas.microsoft.com/office/drawing/2014/main" id="{C690C5D3-DAB1-4316-B531-7584C2130B6A}"/>
              </a:ext>
            </a:extLst>
          </p:cNvPr>
          <p:cNvCxnSpPr>
            <a:cxnSpLocks/>
          </p:cNvCxnSpPr>
          <p:nvPr/>
        </p:nvCxnSpPr>
        <p:spPr>
          <a:xfrm>
            <a:off x="7395108" y="1468123"/>
            <a:ext cx="0" cy="5940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Persegi Sudut Diagonal Melingkar 64">
            <a:extLst>
              <a:ext uri="{FF2B5EF4-FFF2-40B4-BE49-F238E27FC236}">
                <a16:creationId xmlns:a16="http://schemas.microsoft.com/office/drawing/2014/main" id="{FA126AE2-DE3C-C9E2-4D0D-5259D0770D8D}"/>
              </a:ext>
            </a:extLst>
          </p:cNvPr>
          <p:cNvSpPr/>
          <p:nvPr/>
        </p:nvSpPr>
        <p:spPr>
          <a:xfrm>
            <a:off x="146595" y="2021761"/>
            <a:ext cx="1754969" cy="1165409"/>
          </a:xfrm>
          <a:prstGeom prst="round2Diag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Jamsostek </a:t>
            </a:r>
          </a:p>
          <a:p>
            <a:pPr algn="ctr"/>
            <a:r>
              <a:rPr lang="id-ID" dirty="0"/>
              <a:t>(Jaminan sosial tenaga kerja)</a:t>
            </a:r>
          </a:p>
        </p:txBody>
      </p:sp>
      <p:sp>
        <p:nvSpPr>
          <p:cNvPr id="66" name="Persegi Sudut Diagonal Melingkar 65">
            <a:extLst>
              <a:ext uri="{FF2B5EF4-FFF2-40B4-BE49-F238E27FC236}">
                <a16:creationId xmlns:a16="http://schemas.microsoft.com/office/drawing/2014/main" id="{2E866442-979B-BED3-EBF9-D09DEBE45FA8}"/>
              </a:ext>
            </a:extLst>
          </p:cNvPr>
          <p:cNvSpPr/>
          <p:nvPr/>
        </p:nvSpPr>
        <p:spPr>
          <a:xfrm>
            <a:off x="2353752" y="2018091"/>
            <a:ext cx="1813472" cy="1165409"/>
          </a:xfrm>
          <a:prstGeom prst="round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Taspen </a:t>
            </a:r>
          </a:p>
          <a:p>
            <a:pPr algn="ctr"/>
            <a:r>
              <a:rPr lang="id-ID" dirty="0"/>
              <a:t>(dana tabungan dan asuransi tenaga kerja)</a:t>
            </a:r>
          </a:p>
        </p:txBody>
      </p:sp>
      <p:sp>
        <p:nvSpPr>
          <p:cNvPr id="67" name="Persegi Sudut Diagonal Melingkar 66">
            <a:extLst>
              <a:ext uri="{FF2B5EF4-FFF2-40B4-BE49-F238E27FC236}">
                <a16:creationId xmlns:a16="http://schemas.microsoft.com/office/drawing/2014/main" id="{89B9E16D-401C-09CC-51CD-D1B87AB11D91}"/>
              </a:ext>
            </a:extLst>
          </p:cNvPr>
          <p:cNvSpPr/>
          <p:nvPr/>
        </p:nvSpPr>
        <p:spPr>
          <a:xfrm>
            <a:off x="4478523" y="2027051"/>
            <a:ext cx="1813472" cy="1165409"/>
          </a:xfrm>
          <a:prstGeom prst="round2Diag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 err="1"/>
              <a:t>Asabri</a:t>
            </a:r>
            <a:r>
              <a:rPr lang="id-ID" dirty="0"/>
              <a:t> (asuransi sosial angkatan bersenjata)</a:t>
            </a:r>
          </a:p>
        </p:txBody>
      </p:sp>
      <p:sp>
        <p:nvSpPr>
          <p:cNvPr id="68" name="Persegi Sudut Diagonal Melingkar 67">
            <a:extLst>
              <a:ext uri="{FF2B5EF4-FFF2-40B4-BE49-F238E27FC236}">
                <a16:creationId xmlns:a16="http://schemas.microsoft.com/office/drawing/2014/main" id="{1C1BA65A-12D3-A188-7FF9-D712D3D698D2}"/>
              </a:ext>
            </a:extLst>
          </p:cNvPr>
          <p:cNvSpPr/>
          <p:nvPr/>
        </p:nvSpPr>
        <p:spPr>
          <a:xfrm>
            <a:off x="6571316" y="2077897"/>
            <a:ext cx="1556352" cy="1165409"/>
          </a:xfrm>
          <a:prstGeom prst="round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Askes </a:t>
            </a:r>
          </a:p>
          <a:p>
            <a:pPr algn="ctr"/>
            <a:r>
              <a:rPr lang="id-ID" dirty="0"/>
              <a:t>(Asuransi </a:t>
            </a:r>
          </a:p>
          <a:p>
            <a:pPr algn="ctr"/>
            <a:r>
              <a:rPr lang="id-ID" dirty="0"/>
              <a:t>Kesehatan) </a:t>
            </a:r>
          </a:p>
        </p:txBody>
      </p:sp>
      <p:cxnSp>
        <p:nvCxnSpPr>
          <p:cNvPr id="83" name="Konektor Panah Lurus 82">
            <a:extLst>
              <a:ext uri="{FF2B5EF4-FFF2-40B4-BE49-F238E27FC236}">
                <a16:creationId xmlns:a16="http://schemas.microsoft.com/office/drawing/2014/main" id="{E08D4E15-30CB-0BC2-A737-DA4D1762C582}"/>
              </a:ext>
            </a:extLst>
          </p:cNvPr>
          <p:cNvCxnSpPr>
            <a:cxnSpLocks/>
          </p:cNvCxnSpPr>
          <p:nvPr/>
        </p:nvCxnSpPr>
        <p:spPr>
          <a:xfrm>
            <a:off x="869563" y="3212976"/>
            <a:ext cx="0" cy="21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Konektor Panah Lurus 84">
            <a:extLst>
              <a:ext uri="{FF2B5EF4-FFF2-40B4-BE49-F238E27FC236}">
                <a16:creationId xmlns:a16="http://schemas.microsoft.com/office/drawing/2014/main" id="{AABE4082-51F1-BF2C-1913-A3E358F75FB1}"/>
              </a:ext>
            </a:extLst>
          </p:cNvPr>
          <p:cNvCxnSpPr>
            <a:cxnSpLocks/>
          </p:cNvCxnSpPr>
          <p:nvPr/>
        </p:nvCxnSpPr>
        <p:spPr>
          <a:xfrm>
            <a:off x="3277087" y="4067948"/>
            <a:ext cx="0" cy="2359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Konektor Panah Lurus 85">
            <a:extLst>
              <a:ext uri="{FF2B5EF4-FFF2-40B4-BE49-F238E27FC236}">
                <a16:creationId xmlns:a16="http://schemas.microsoft.com/office/drawing/2014/main" id="{AE0409C8-33FE-20D6-844F-23759216B4DC}"/>
              </a:ext>
            </a:extLst>
          </p:cNvPr>
          <p:cNvCxnSpPr>
            <a:cxnSpLocks/>
          </p:cNvCxnSpPr>
          <p:nvPr/>
        </p:nvCxnSpPr>
        <p:spPr>
          <a:xfrm>
            <a:off x="869563" y="4055778"/>
            <a:ext cx="0" cy="2481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Konektor Panah Lurus 86">
            <a:extLst>
              <a:ext uri="{FF2B5EF4-FFF2-40B4-BE49-F238E27FC236}">
                <a16:creationId xmlns:a16="http://schemas.microsoft.com/office/drawing/2014/main" id="{9A0C9465-96D1-F253-C0F4-AB768CC61047}"/>
              </a:ext>
            </a:extLst>
          </p:cNvPr>
          <p:cNvCxnSpPr>
            <a:cxnSpLocks/>
          </p:cNvCxnSpPr>
          <p:nvPr/>
        </p:nvCxnSpPr>
        <p:spPr>
          <a:xfrm>
            <a:off x="5470143" y="4055778"/>
            <a:ext cx="0" cy="1933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Konektor Panah Lurus 87">
            <a:extLst>
              <a:ext uri="{FF2B5EF4-FFF2-40B4-BE49-F238E27FC236}">
                <a16:creationId xmlns:a16="http://schemas.microsoft.com/office/drawing/2014/main" id="{D23CAF13-CF80-4021-567A-ED22991FE5A6}"/>
              </a:ext>
            </a:extLst>
          </p:cNvPr>
          <p:cNvCxnSpPr>
            <a:cxnSpLocks/>
          </p:cNvCxnSpPr>
          <p:nvPr/>
        </p:nvCxnSpPr>
        <p:spPr>
          <a:xfrm>
            <a:off x="3246537" y="3192460"/>
            <a:ext cx="2304" cy="231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Persegi Lengkung 91">
            <a:extLst>
              <a:ext uri="{FF2B5EF4-FFF2-40B4-BE49-F238E27FC236}">
                <a16:creationId xmlns:a16="http://schemas.microsoft.com/office/drawing/2014/main" id="{6E3218A8-7F8E-05FD-B920-78D53A68F689}"/>
              </a:ext>
            </a:extLst>
          </p:cNvPr>
          <p:cNvSpPr/>
          <p:nvPr/>
        </p:nvSpPr>
        <p:spPr>
          <a:xfrm>
            <a:off x="57751" y="3461562"/>
            <a:ext cx="1843813" cy="59421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BPJS Ketenagakerjaan </a:t>
            </a:r>
          </a:p>
        </p:txBody>
      </p:sp>
      <p:sp>
        <p:nvSpPr>
          <p:cNvPr id="96" name="Persegi Lengkung 95">
            <a:extLst>
              <a:ext uri="{FF2B5EF4-FFF2-40B4-BE49-F238E27FC236}">
                <a16:creationId xmlns:a16="http://schemas.microsoft.com/office/drawing/2014/main" id="{C3BD9C4E-BF15-6039-2821-9F3BF51D7063}"/>
              </a:ext>
            </a:extLst>
          </p:cNvPr>
          <p:cNvSpPr/>
          <p:nvPr/>
        </p:nvSpPr>
        <p:spPr>
          <a:xfrm>
            <a:off x="2382565" y="3460108"/>
            <a:ext cx="1674294" cy="64498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PT TASPEN</a:t>
            </a:r>
          </a:p>
        </p:txBody>
      </p:sp>
      <p:sp>
        <p:nvSpPr>
          <p:cNvPr id="97" name="Persegi Lengkung 96">
            <a:extLst>
              <a:ext uri="{FF2B5EF4-FFF2-40B4-BE49-F238E27FC236}">
                <a16:creationId xmlns:a16="http://schemas.microsoft.com/office/drawing/2014/main" id="{AD9B493F-CA27-45F1-4896-AAE3D65E37EB}"/>
              </a:ext>
            </a:extLst>
          </p:cNvPr>
          <p:cNvSpPr/>
          <p:nvPr/>
        </p:nvSpPr>
        <p:spPr>
          <a:xfrm>
            <a:off x="4581673" y="3460108"/>
            <a:ext cx="1607172" cy="64496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PT ASABRI </a:t>
            </a:r>
          </a:p>
        </p:txBody>
      </p:sp>
      <p:sp>
        <p:nvSpPr>
          <p:cNvPr id="123" name="Persegi Panjang 122">
            <a:extLst>
              <a:ext uri="{FF2B5EF4-FFF2-40B4-BE49-F238E27FC236}">
                <a16:creationId xmlns:a16="http://schemas.microsoft.com/office/drawing/2014/main" id="{95D3AFE0-0E0D-2C50-F023-7A81B8E0FC3B}"/>
              </a:ext>
            </a:extLst>
          </p:cNvPr>
          <p:cNvSpPr/>
          <p:nvPr/>
        </p:nvSpPr>
        <p:spPr>
          <a:xfrm>
            <a:off x="55447" y="4304981"/>
            <a:ext cx="1735322" cy="13562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d-ID" sz="1200" dirty="0"/>
              <a:t>Jaminan hari tua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d-ID" sz="1200" dirty="0"/>
              <a:t>Jaminan kecelakaan kerja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d-ID" sz="1200" dirty="0"/>
              <a:t>Jaminan pensiun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d-ID" sz="1200" dirty="0"/>
              <a:t>Jaminan kematian</a:t>
            </a:r>
          </a:p>
        </p:txBody>
      </p:sp>
      <p:sp>
        <p:nvSpPr>
          <p:cNvPr id="128" name="Persegi Panjang 127">
            <a:extLst>
              <a:ext uri="{FF2B5EF4-FFF2-40B4-BE49-F238E27FC236}">
                <a16:creationId xmlns:a16="http://schemas.microsoft.com/office/drawing/2014/main" id="{C6F85938-AF72-2AB4-0551-4417CF00E8C8}"/>
              </a:ext>
            </a:extLst>
          </p:cNvPr>
          <p:cNvSpPr/>
          <p:nvPr/>
        </p:nvSpPr>
        <p:spPr>
          <a:xfrm>
            <a:off x="2448496" y="4320476"/>
            <a:ext cx="1654720" cy="13562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d-ID" sz="1200" b="1" dirty="0">
                <a:solidFill>
                  <a:schemeClr val="tx1"/>
                </a:solidFill>
                <a:latin typeface="Google Sans"/>
              </a:rPr>
              <a:t>J</a:t>
            </a:r>
            <a:r>
              <a:rPr lang="id-ID" sz="1200" b="1" i="0" u="none" strike="noStrike" dirty="0">
                <a:solidFill>
                  <a:schemeClr val="tx1"/>
                </a:solidFill>
                <a:effectLst/>
                <a:latin typeface="Google Sans"/>
              </a:rPr>
              <a:t>aminan</a:t>
            </a:r>
            <a:r>
              <a:rPr lang="id-ID" sz="1200" b="0" i="0" u="none" strike="noStrike" dirty="0">
                <a:solidFill>
                  <a:schemeClr val="tx1"/>
                </a:solidFill>
                <a:effectLst/>
                <a:latin typeface="Google Sans"/>
              </a:rPr>
              <a:t> Kecelakaan.</a:t>
            </a:r>
          </a:p>
          <a:p>
            <a:pPr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d-ID" sz="1200" b="0" i="0" u="none" strike="noStrike" dirty="0">
                <a:solidFill>
                  <a:schemeClr val="tx1"/>
                </a:solidFill>
                <a:effectLst/>
                <a:latin typeface="Google Sans"/>
              </a:rPr>
              <a:t>Tabungan Hari Tua.</a:t>
            </a:r>
          </a:p>
          <a:p>
            <a:pPr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d-ID" sz="1200" b="0" i="0" u="none" strike="noStrike" dirty="0">
                <a:solidFill>
                  <a:schemeClr val="tx1"/>
                </a:solidFill>
                <a:effectLst/>
                <a:latin typeface="Google Sans"/>
              </a:rPr>
              <a:t>Program Pensiun.</a:t>
            </a:r>
          </a:p>
          <a:p>
            <a:pPr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d-ID" sz="1200" b="1" i="0" u="none" strike="noStrike" dirty="0">
                <a:solidFill>
                  <a:schemeClr val="tx1"/>
                </a:solidFill>
                <a:effectLst/>
                <a:latin typeface="Google Sans"/>
              </a:rPr>
              <a:t>Jaminan</a:t>
            </a:r>
            <a:r>
              <a:rPr lang="id-ID" sz="1200" b="0" i="0" u="none" strike="noStrike" dirty="0">
                <a:solidFill>
                  <a:schemeClr val="tx1"/>
                </a:solidFill>
                <a:effectLst/>
                <a:latin typeface="Google Sans"/>
              </a:rPr>
              <a:t> Kematian.</a:t>
            </a:r>
          </a:p>
        </p:txBody>
      </p:sp>
      <p:cxnSp>
        <p:nvCxnSpPr>
          <p:cNvPr id="131" name="Konektor Panah Lurus 130">
            <a:extLst>
              <a:ext uri="{FF2B5EF4-FFF2-40B4-BE49-F238E27FC236}">
                <a16:creationId xmlns:a16="http://schemas.microsoft.com/office/drawing/2014/main" id="{55FF466B-ECA6-5DE6-4F1E-D487927132D3}"/>
              </a:ext>
            </a:extLst>
          </p:cNvPr>
          <p:cNvCxnSpPr>
            <a:cxnSpLocks/>
          </p:cNvCxnSpPr>
          <p:nvPr/>
        </p:nvCxnSpPr>
        <p:spPr>
          <a:xfrm>
            <a:off x="5470143" y="3183500"/>
            <a:ext cx="0" cy="220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Persegi Panjang 135">
            <a:extLst>
              <a:ext uri="{FF2B5EF4-FFF2-40B4-BE49-F238E27FC236}">
                <a16:creationId xmlns:a16="http://schemas.microsoft.com/office/drawing/2014/main" id="{DD059088-9E89-D99A-379E-06D9C28FB445}"/>
              </a:ext>
            </a:extLst>
          </p:cNvPr>
          <p:cNvSpPr/>
          <p:nvPr/>
        </p:nvSpPr>
        <p:spPr>
          <a:xfrm>
            <a:off x="4572000" y="4303902"/>
            <a:ext cx="1654715" cy="13407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d-ID" sz="1200" dirty="0"/>
              <a:t>Tabungan hari tua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d-ID" sz="1200" dirty="0"/>
              <a:t>Jaminan kecelakaan kerja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d-ID" sz="1200" dirty="0"/>
              <a:t>Jaminan kematian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d-ID" sz="1200" dirty="0"/>
              <a:t>Program pensiun  </a:t>
            </a:r>
          </a:p>
        </p:txBody>
      </p:sp>
      <p:cxnSp>
        <p:nvCxnSpPr>
          <p:cNvPr id="138" name="Konektor Panah Lurus 137">
            <a:extLst>
              <a:ext uri="{FF2B5EF4-FFF2-40B4-BE49-F238E27FC236}">
                <a16:creationId xmlns:a16="http://schemas.microsoft.com/office/drawing/2014/main" id="{BB703F68-6B95-378E-F708-CA6934F56922}"/>
              </a:ext>
            </a:extLst>
          </p:cNvPr>
          <p:cNvCxnSpPr>
            <a:cxnSpLocks/>
          </p:cNvCxnSpPr>
          <p:nvPr/>
        </p:nvCxnSpPr>
        <p:spPr>
          <a:xfrm>
            <a:off x="7349492" y="3208641"/>
            <a:ext cx="0" cy="224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Persegi Lengkung 141">
            <a:extLst>
              <a:ext uri="{FF2B5EF4-FFF2-40B4-BE49-F238E27FC236}">
                <a16:creationId xmlns:a16="http://schemas.microsoft.com/office/drawing/2014/main" id="{5385F7E3-83A2-9C6B-43CE-BE921A3FF1AA}"/>
              </a:ext>
            </a:extLst>
          </p:cNvPr>
          <p:cNvSpPr/>
          <p:nvPr/>
        </p:nvSpPr>
        <p:spPr>
          <a:xfrm>
            <a:off x="6571316" y="3460108"/>
            <a:ext cx="1556352" cy="692335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BPJS Kesehatan </a:t>
            </a:r>
          </a:p>
        </p:txBody>
      </p:sp>
      <p:cxnSp>
        <p:nvCxnSpPr>
          <p:cNvPr id="144" name="Konektor Panah Lurus 143">
            <a:extLst>
              <a:ext uri="{FF2B5EF4-FFF2-40B4-BE49-F238E27FC236}">
                <a16:creationId xmlns:a16="http://schemas.microsoft.com/office/drawing/2014/main" id="{5A6C4020-B2C8-226E-625B-FA7EADB874ED}"/>
              </a:ext>
            </a:extLst>
          </p:cNvPr>
          <p:cNvCxnSpPr>
            <a:stCxn id="142" idx="2"/>
          </p:cNvCxnSpPr>
          <p:nvPr/>
        </p:nvCxnSpPr>
        <p:spPr>
          <a:xfrm>
            <a:off x="7349492" y="4152443"/>
            <a:ext cx="0" cy="1680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Persegi Panjang 145">
            <a:extLst>
              <a:ext uri="{FF2B5EF4-FFF2-40B4-BE49-F238E27FC236}">
                <a16:creationId xmlns:a16="http://schemas.microsoft.com/office/drawing/2014/main" id="{F1ABB6B2-0BA2-C13D-07B8-760174ACF139}"/>
              </a:ext>
            </a:extLst>
          </p:cNvPr>
          <p:cNvSpPr/>
          <p:nvPr/>
        </p:nvSpPr>
        <p:spPr>
          <a:xfrm>
            <a:off x="6529450" y="4303902"/>
            <a:ext cx="1654715" cy="15733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d-ID" sz="1200" dirty="0"/>
              <a:t>Jaminan kesehatan nasional (JKN)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d-ID" sz="1200" dirty="0"/>
              <a:t>Jaminan kecelakaan kerja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d-ID" sz="1200" dirty="0"/>
              <a:t>Jaminan hari tua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d-ID" sz="1200" dirty="0"/>
              <a:t>Jaminan pensiun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id-ID" sz="1200" dirty="0"/>
              <a:t>Jaminan kehilangan pekerjaan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id-ID" sz="1200" dirty="0"/>
          </a:p>
        </p:txBody>
      </p:sp>
    </p:spTree>
    <p:extLst>
      <p:ext uri="{BB962C8B-B14F-4D97-AF65-F5344CB8AC3E}">
        <p14:creationId xmlns:p14="http://schemas.microsoft.com/office/powerpoint/2010/main" val="80500250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69F5A26-9D7A-7AA7-2490-D571646050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1124744"/>
            <a:ext cx="8712968" cy="5040560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17" name="Persegi Lengkung 16">
            <a:extLst>
              <a:ext uri="{FF2B5EF4-FFF2-40B4-BE49-F238E27FC236}">
                <a16:creationId xmlns:a16="http://schemas.microsoft.com/office/drawing/2014/main" id="{B5AEE720-33B9-5FCD-18B1-45C4CAE59535}"/>
              </a:ext>
            </a:extLst>
          </p:cNvPr>
          <p:cNvSpPr/>
          <p:nvPr/>
        </p:nvSpPr>
        <p:spPr>
          <a:xfrm>
            <a:off x="971600" y="260648"/>
            <a:ext cx="7488832" cy="79208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PENYELENGGARAAN TABUNGAN PERUMAHAN RAKYAT</a:t>
            </a:r>
          </a:p>
        </p:txBody>
      </p:sp>
      <p:sp>
        <p:nvSpPr>
          <p:cNvPr id="20" name="Persegi Lengkung 19">
            <a:extLst>
              <a:ext uri="{FF2B5EF4-FFF2-40B4-BE49-F238E27FC236}">
                <a16:creationId xmlns:a16="http://schemas.microsoft.com/office/drawing/2014/main" id="{6E594943-948C-6C13-EE04-F79E93A6D8A7}"/>
              </a:ext>
            </a:extLst>
          </p:cNvPr>
          <p:cNvSpPr/>
          <p:nvPr/>
        </p:nvSpPr>
        <p:spPr>
          <a:xfrm>
            <a:off x="3347864" y="1556792"/>
            <a:ext cx="1944216" cy="158417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BP </a:t>
            </a:r>
            <a:r>
              <a:rPr lang="id-ID" dirty="0" err="1"/>
              <a:t>Tapera</a:t>
            </a:r>
            <a:endParaRPr lang="id-ID" dirty="0"/>
          </a:p>
        </p:txBody>
      </p:sp>
      <p:cxnSp>
        <p:nvCxnSpPr>
          <p:cNvPr id="22" name="Konektor Panah Lurus 21">
            <a:extLst>
              <a:ext uri="{FF2B5EF4-FFF2-40B4-BE49-F238E27FC236}">
                <a16:creationId xmlns:a16="http://schemas.microsoft.com/office/drawing/2014/main" id="{5FC48E1E-9C38-590E-6740-8D37B83E152E}"/>
              </a:ext>
            </a:extLst>
          </p:cNvPr>
          <p:cNvCxnSpPr>
            <a:cxnSpLocks/>
          </p:cNvCxnSpPr>
          <p:nvPr/>
        </p:nvCxnSpPr>
        <p:spPr>
          <a:xfrm>
            <a:off x="4319972" y="1052736"/>
            <a:ext cx="0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Persegi Panjang 23">
            <a:extLst>
              <a:ext uri="{FF2B5EF4-FFF2-40B4-BE49-F238E27FC236}">
                <a16:creationId xmlns:a16="http://schemas.microsoft.com/office/drawing/2014/main" id="{A4AF3896-8F79-5CD4-7ED3-0E8C5C7C07B1}"/>
              </a:ext>
            </a:extLst>
          </p:cNvPr>
          <p:cNvSpPr/>
          <p:nvPr/>
        </p:nvSpPr>
        <p:spPr>
          <a:xfrm>
            <a:off x="3183037" y="3833301"/>
            <a:ext cx="2268252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Penyelenggaraan rumah yang layak </a:t>
            </a:r>
          </a:p>
        </p:txBody>
      </p:sp>
      <p:cxnSp>
        <p:nvCxnSpPr>
          <p:cNvPr id="25" name="Konektor Panah Lurus 24">
            <a:extLst>
              <a:ext uri="{FF2B5EF4-FFF2-40B4-BE49-F238E27FC236}">
                <a16:creationId xmlns:a16="http://schemas.microsoft.com/office/drawing/2014/main" id="{69E5FB7D-BA02-B140-3373-8AEEE57444E9}"/>
              </a:ext>
            </a:extLst>
          </p:cNvPr>
          <p:cNvCxnSpPr>
            <a:cxnSpLocks/>
          </p:cNvCxnSpPr>
          <p:nvPr/>
        </p:nvCxnSpPr>
        <p:spPr>
          <a:xfrm>
            <a:off x="4317163" y="3140968"/>
            <a:ext cx="0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07511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196752"/>
            <a:ext cx="8229600" cy="4637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Persegi Lengkung 1">
            <a:extLst>
              <a:ext uri="{FF2B5EF4-FFF2-40B4-BE49-F238E27FC236}">
                <a16:creationId xmlns:a16="http://schemas.microsoft.com/office/drawing/2014/main" id="{67BAF704-F4F3-8830-7126-3773C2A2AD91}"/>
              </a:ext>
            </a:extLst>
          </p:cNvPr>
          <p:cNvSpPr/>
          <p:nvPr/>
        </p:nvSpPr>
        <p:spPr>
          <a:xfrm>
            <a:off x="899592" y="94928"/>
            <a:ext cx="7488832" cy="76348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 </a:t>
            </a:r>
            <a:r>
              <a:rPr lang="id-ID" dirty="0" err="1"/>
              <a:t>Kepesertaan</a:t>
            </a:r>
            <a:r>
              <a:rPr lang="id-ID" dirty="0"/>
              <a:t> dan Iuran  </a:t>
            </a:r>
          </a:p>
        </p:txBody>
      </p:sp>
      <p:sp>
        <p:nvSpPr>
          <p:cNvPr id="6" name="Persegi Lengkung 5">
            <a:extLst>
              <a:ext uri="{FF2B5EF4-FFF2-40B4-BE49-F238E27FC236}">
                <a16:creationId xmlns:a16="http://schemas.microsoft.com/office/drawing/2014/main" id="{3EE7BAD8-9E54-AAA6-E24A-FA5ECDBB561E}"/>
              </a:ext>
            </a:extLst>
          </p:cNvPr>
          <p:cNvSpPr/>
          <p:nvPr/>
        </p:nvSpPr>
        <p:spPr>
          <a:xfrm>
            <a:off x="755576" y="1196752"/>
            <a:ext cx="7344816" cy="40610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itchFamily="2" charset="2"/>
              <a:buChar char="v"/>
            </a:pPr>
            <a:endParaRPr lang="id-ID" dirty="0"/>
          </a:p>
          <a:p>
            <a:pPr algn="just"/>
            <a:r>
              <a:rPr lang="id-ID" dirty="0"/>
              <a:t>Dalam Pasal 13 </a:t>
            </a:r>
            <a:r>
              <a:rPr lang="id-ID" dirty="0" err="1"/>
              <a:t>j.o</a:t>
            </a:r>
            <a:r>
              <a:rPr lang="id-ID" dirty="0"/>
              <a:t> Pasal 14 menyatakan bahwa pemberi kerja (perusahaan) wajib mendaftarkan perusahaan dan para pekerjanya serta penerima bantuan iuran sebagai peserta Badan </a:t>
            </a:r>
            <a:r>
              <a:rPr lang="id-ID" dirty="0" err="1"/>
              <a:t>Penyelenggaran</a:t>
            </a:r>
            <a:r>
              <a:rPr lang="id-ID" dirty="0"/>
              <a:t> Jaminan Sosial. </a:t>
            </a: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59AA53B-8CE6-0EC3-D385-3EFC84EC11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536" y="764704"/>
            <a:ext cx="8424936" cy="4874096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id-ID" sz="4500" b="1" i="0" u="none" strike="noStrike" dirty="0">
                <a:solidFill>
                  <a:srgbClr val="000000"/>
                </a:solidFill>
                <a:effectLst/>
              </a:rPr>
              <a:t>Pihak yang Terlibat dalam Jaminan Sosial Kerja</a:t>
            </a:r>
          </a:p>
          <a:p>
            <a:pPr algn="just"/>
            <a:r>
              <a:rPr lang="id-ID" b="1" i="0" u="none" strike="noStrike" dirty="0" err="1">
                <a:solidFill>
                  <a:srgbClr val="000000"/>
                </a:solidFill>
                <a:effectLst/>
              </a:rPr>
              <a:t>A</a:t>
            </a:r>
            <a:r>
              <a:rPr lang="id-ID" b="1" i="0" u="none" strike="noStrike" dirty="0">
                <a:solidFill>
                  <a:srgbClr val="000000"/>
                </a:solidFill>
                <a:effectLst/>
              </a:rPr>
              <a:t>. </a:t>
            </a:r>
            <a:r>
              <a:rPr lang="id-ID" sz="2900" b="1" i="0" u="none" strike="noStrike" dirty="0">
                <a:solidFill>
                  <a:srgbClr val="000000"/>
                </a:solidFill>
                <a:effectLst/>
              </a:rPr>
              <a:t>Pemerintah</a:t>
            </a:r>
            <a:endParaRPr lang="id-ID" sz="29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sz="2900" b="0" i="0" u="none" strike="noStrike" dirty="0">
                <a:solidFill>
                  <a:srgbClr val="000000"/>
                </a:solidFill>
                <a:effectLst/>
              </a:rPr>
              <a:t>Sebagai regulator dan pengawas dalam penyelenggaraan program jaminan sosial kerja.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sz="2900" b="0" i="0" u="none" strike="noStrike" dirty="0">
                <a:solidFill>
                  <a:srgbClr val="000000"/>
                </a:solidFill>
                <a:effectLst/>
              </a:rPr>
              <a:t>Menetapkan kebijakan, hukum, dan peraturan terkait jaminan sosial kerja.</a:t>
            </a:r>
          </a:p>
          <a:p>
            <a:pPr algn="just"/>
            <a:r>
              <a:rPr lang="id-ID" sz="2900" b="1" i="0" u="none" strike="noStrike" dirty="0" err="1">
                <a:solidFill>
                  <a:srgbClr val="000000"/>
                </a:solidFill>
                <a:effectLst/>
              </a:rPr>
              <a:t>B</a:t>
            </a:r>
            <a:r>
              <a:rPr lang="id-ID" sz="2900" b="1" i="0" u="none" strike="noStrike" dirty="0">
                <a:solidFill>
                  <a:srgbClr val="000000"/>
                </a:solidFill>
                <a:effectLst/>
              </a:rPr>
              <a:t>. Pengusaha/Perusahaan</a:t>
            </a:r>
            <a:endParaRPr lang="id-ID" sz="29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sz="2900" b="0" i="0" u="none" strike="noStrike" dirty="0">
                <a:solidFill>
                  <a:srgbClr val="000000"/>
                </a:solidFill>
                <a:effectLst/>
              </a:rPr>
              <a:t>Menjadi pihak yang wajib memberikan perlindungan jaminan sosial kepada pekerja.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sz="2900" b="0" i="0" u="none" strike="noStrike" dirty="0">
                <a:solidFill>
                  <a:srgbClr val="000000"/>
                </a:solidFill>
                <a:effectLst/>
              </a:rPr>
              <a:t>Memungut dan menyetor iuran jaminan sosial pekerja.</a:t>
            </a:r>
          </a:p>
          <a:p>
            <a:pPr algn="just"/>
            <a:r>
              <a:rPr lang="id-ID" sz="2900" b="1" i="0" u="none" strike="noStrike" dirty="0">
                <a:solidFill>
                  <a:srgbClr val="000000"/>
                </a:solidFill>
                <a:effectLst/>
              </a:rPr>
              <a:t>C. Pekerja</a:t>
            </a:r>
            <a:endParaRPr lang="id-ID" sz="29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sz="2900" b="0" i="0" u="none" strike="noStrike" dirty="0">
                <a:solidFill>
                  <a:srgbClr val="000000"/>
                </a:solidFill>
                <a:effectLst/>
              </a:rPr>
              <a:t>Mendaftar dan mengikuti program jaminan sosial yang disediakan.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sz="2900" b="0" i="0" u="none" strike="noStrike" dirty="0">
                <a:solidFill>
                  <a:srgbClr val="000000"/>
                </a:solidFill>
                <a:effectLst/>
              </a:rPr>
              <a:t>Menyumbang iuran untuk mendukung keberlanjutan program.</a:t>
            </a:r>
          </a:p>
          <a:p>
            <a:pPr algn="just"/>
            <a:r>
              <a:rPr lang="id-ID" sz="2900" b="1" i="0" u="none" strike="noStrike" dirty="0">
                <a:solidFill>
                  <a:srgbClr val="000000"/>
                </a:solidFill>
                <a:effectLst/>
              </a:rPr>
              <a:t>D. Lembaga Penyelenggara Jaminan Sosial (BPJS Ketenagakerjaan dan BPJS Kesehatan)</a:t>
            </a:r>
            <a:endParaRPr lang="id-ID" sz="2900" b="0" i="0" u="none" strike="noStrike" dirty="0">
              <a:solidFill>
                <a:srgbClr val="000000"/>
              </a:solidFill>
              <a:effectLst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sz="2900" b="0" i="0" u="none" strike="noStrike" dirty="0">
                <a:solidFill>
                  <a:srgbClr val="000000"/>
                </a:solidFill>
                <a:effectLst/>
              </a:rPr>
              <a:t>Mengelola dan menyelenggarakan program jaminan sosial kerja.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d-ID" sz="2900" b="0" i="0" u="none" strike="noStrike" dirty="0">
                <a:solidFill>
                  <a:srgbClr val="000000"/>
                </a:solidFill>
                <a:effectLst/>
              </a:rPr>
              <a:t>Menerima iuran dan menyalurkan manfaat kepada peserta yang berhak.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8838065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B46D5BC-2630-8F52-08C7-F83CFAB40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8568952" cy="4752528"/>
          </a:xfrm>
        </p:spPr>
        <p:txBody>
          <a:bodyPr>
            <a:normAutofit/>
          </a:bodyPr>
          <a:lstStyle/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END </a:t>
            </a:r>
          </a:p>
          <a:p>
            <a:r>
              <a:rPr lang="en-US" sz="4000" dirty="0">
                <a:solidFill>
                  <a:schemeClr val="tx1"/>
                </a:solidFill>
              </a:rPr>
              <a:t>THANK YOU</a:t>
            </a:r>
          </a:p>
          <a:p>
            <a:r>
              <a:rPr lang="en-US" sz="4000" dirty="0">
                <a:solidFill>
                  <a:schemeClr val="tx1"/>
                </a:solidFill>
              </a:rPr>
              <a:t>Culpae </a:t>
            </a:r>
            <a:r>
              <a:rPr lang="en-US" sz="4000" dirty="0" err="1">
                <a:solidFill>
                  <a:schemeClr val="tx1"/>
                </a:solidFill>
              </a:rPr>
              <a:t>Poena</a:t>
            </a:r>
            <a:r>
              <a:rPr lang="en-US" sz="4000" dirty="0">
                <a:solidFill>
                  <a:schemeClr val="tx1"/>
                </a:solidFill>
              </a:rPr>
              <a:t> Par </a:t>
            </a:r>
            <a:r>
              <a:rPr lang="en-US" sz="4000" dirty="0" err="1">
                <a:solidFill>
                  <a:schemeClr val="tx1"/>
                </a:solidFill>
              </a:rPr>
              <a:t>Esto</a:t>
            </a:r>
            <a:endParaRPr lang="en-US" sz="4000" dirty="0">
              <a:solidFill>
                <a:schemeClr val="tx1"/>
              </a:solidFill>
            </a:endParaRPr>
          </a:p>
          <a:p>
            <a:r>
              <a:rPr lang="en-US" sz="4000" dirty="0">
                <a:solidFill>
                  <a:schemeClr val="tx1"/>
                </a:solidFill>
              </a:rPr>
              <a:t>(</a:t>
            </a:r>
            <a:r>
              <a:rPr lang="en-US" sz="4000" dirty="0" err="1">
                <a:solidFill>
                  <a:schemeClr val="tx1"/>
                </a:solidFill>
              </a:rPr>
              <a:t>Hukuman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harus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setimpal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dengan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kejahatan</a:t>
            </a:r>
            <a:r>
              <a:rPr lang="en-US" sz="4000" dirty="0">
                <a:solidFill>
                  <a:schemeClr val="tx1"/>
                </a:solidFill>
              </a:rPr>
              <a:t>)  </a:t>
            </a:r>
            <a:endParaRPr lang="en-ID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67649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8822</TotalTime>
  <Words>394</Words>
  <Application>Microsoft Macintosh PowerPoint</Application>
  <PresentationFormat>Tampilan Layar (4:3)</PresentationFormat>
  <Paragraphs>82</Paragraphs>
  <Slides>9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9</vt:i4>
      </vt:variant>
    </vt:vector>
  </HeadingPairs>
  <TitlesOfParts>
    <vt:vector size="16" baseType="lpstr">
      <vt:lpstr>Arial</vt:lpstr>
      <vt:lpstr>Calibri</vt:lpstr>
      <vt:lpstr>Cambria</vt:lpstr>
      <vt:lpstr>Google Sans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507</cp:revision>
  <cp:lastPrinted>2017-08-29T02:54:51Z</cp:lastPrinted>
  <dcterms:created xsi:type="dcterms:W3CDTF">2010-04-18T12:06:30Z</dcterms:created>
  <dcterms:modified xsi:type="dcterms:W3CDTF">2025-01-02T04:13:12Z</dcterms:modified>
</cp:coreProperties>
</file>