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15"/>
  </p:notesMasterIdLst>
  <p:sldIdLst>
    <p:sldId id="256" r:id="rId6"/>
    <p:sldId id="257" r:id="rId7"/>
    <p:sldId id="258" r:id="rId8"/>
    <p:sldId id="259" r:id="rId9"/>
    <p:sldId id="260" r:id="rId10"/>
    <p:sldId id="261" r:id="rId11"/>
    <p:sldId id="262" r:id="rId12"/>
    <p:sldId id="263" r:id="rId13"/>
    <p:sldId id="264" r:id="rId14"/>
  </p:sldIdLst>
  <p:sldSz cx="9753600" cy="7315200"/>
  <p:notesSz cx="6858000" cy="9144000"/>
  <p:embeddedFontLst>
    <p:embeddedFont>
      <p:font typeface="Arial" charset="1" panose="020B0502020202020204"/>
      <p:regular r:id="rId18"/>
    </p:embeddedFont>
    <p:embeddedFont>
      <p:font typeface="Cambria Bold" charset="1" panose="02040803050406030204"/>
      <p:regular r:id="rId19"/>
    </p:embeddedFont>
    <p:embeddedFont>
      <p:font typeface="Arial Bold" charset="1" panose="020B0802020202020204"/>
      <p:regular r:id="rId20"/>
    </p:embeddedFont>
    <p:embeddedFont>
      <p:font typeface="Cambria" charset="1" panose="02040503050406030204"/>
      <p:regular r:id="rId21"/>
    </p:embeddedFont>
    <p:embeddedFont>
      <p:font typeface="Times New Roman Bold" charset="1" panose="02030802070405020303"/>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notesMasters/notesMaster1.xml" Type="http://schemas.openxmlformats.org/officeDocument/2006/relationships/notesMaster"/><Relationship Id="rId16" Target="theme/theme2.xml" Type="http://schemas.openxmlformats.org/officeDocument/2006/relationships/theme"/><Relationship Id="rId17" Target="notesSlides/notesSlide1.xml" Type="http://schemas.openxmlformats.org/officeDocument/2006/relationships/notesSlide"/><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3"/>
            <a:stretch>
              <a:fillRect l="0" t="0" r="0" b="0"/>
            </a:stretch>
          </a:blipFill>
        </p:spPr>
      </p:sp>
      <p:sp>
        <p:nvSpPr>
          <p:cNvPr name="TextBox 3" id="3"/>
          <p:cNvSpPr txBox="true"/>
          <p:nvPr/>
        </p:nvSpPr>
        <p:spPr>
          <a:xfrm rot="0">
            <a:off x="1051005" y="323353"/>
            <a:ext cx="8035633" cy="216186"/>
          </a:xfrm>
          <a:prstGeom prst="rect">
            <a:avLst/>
          </a:prstGeom>
        </p:spPr>
        <p:txBody>
          <a:bodyPr anchor="t" rtlCol="false" tIns="0" lIns="0" bIns="0" rIns="0">
            <a:spAutoFit/>
          </a:bodyPr>
          <a:lstStyle/>
          <a:p>
            <a:pPr algn="just">
              <a:lnSpc>
                <a:spcPts val="1407"/>
              </a:lnSpc>
            </a:pPr>
            <a:r>
              <a:rPr lang="en-US" sz="1173">
                <a:solidFill>
                  <a:srgbClr val="000000"/>
                </a:solidFill>
                <a:latin typeface="Arial"/>
                <a:ea typeface="Arial"/>
                <a:cs typeface="Arial"/>
                <a:sym typeface="Arial"/>
              </a:rPr>
              <a:t>KDMK – MK : SITIAKMA – PEMROGRAMAN  (Edit dari “VIEW-SLIDE MASTER” , jika sudah “CLOSE MSTER VIEW”) </a:t>
            </a:r>
          </a:p>
        </p:txBody>
      </p:sp>
      <p:sp>
        <p:nvSpPr>
          <p:cNvPr name="TextBox 4" id="4"/>
          <p:cNvSpPr txBox="true"/>
          <p:nvPr/>
        </p:nvSpPr>
        <p:spPr>
          <a:xfrm rot="0">
            <a:off x="282919" y="6766383"/>
            <a:ext cx="9034144" cy="232601"/>
          </a:xfrm>
          <a:prstGeom prst="rect">
            <a:avLst/>
          </a:prstGeom>
        </p:spPr>
        <p:txBody>
          <a:bodyPr anchor="t" rtlCol="false" tIns="0" lIns="0" bIns="0" rIns="0">
            <a:spAutoFit/>
          </a:bodyPr>
          <a:lstStyle/>
          <a:p>
            <a:pPr algn="just">
              <a:lnSpc>
                <a:spcPts val="1535"/>
              </a:lnSpc>
            </a:pPr>
            <a:r>
              <a:rPr lang="en-US" sz="1279">
                <a:solidFill>
                  <a:srgbClr val="000000"/>
                </a:solidFill>
                <a:latin typeface="Arial"/>
                <a:ea typeface="Arial"/>
                <a:cs typeface="Arial"/>
                <a:sym typeface="Arial"/>
              </a:rPr>
              <a:t>       No. Dokumen : 4FM-DP40101                              Revisi : 00                                     Tanggal Berlaku : 07 April 2021</a:t>
            </a:r>
          </a:p>
        </p:txBody>
      </p:sp>
      <p:sp>
        <p:nvSpPr>
          <p:cNvPr name="TextBox 5" id="5"/>
          <p:cNvSpPr txBox="true"/>
          <p:nvPr/>
        </p:nvSpPr>
        <p:spPr>
          <a:xfrm rot="0">
            <a:off x="1051005" y="323353"/>
            <a:ext cx="7958825" cy="216186"/>
          </a:xfrm>
          <a:prstGeom prst="rect">
            <a:avLst/>
          </a:prstGeom>
        </p:spPr>
        <p:txBody>
          <a:bodyPr anchor="t" rtlCol="false" tIns="0" lIns="0" bIns="0" rIns="0">
            <a:spAutoFit/>
          </a:bodyPr>
          <a:lstStyle/>
          <a:p>
            <a:pPr algn="just">
              <a:lnSpc>
                <a:spcPts val="1407"/>
              </a:lnSpc>
            </a:pPr>
            <a:r>
              <a:rPr lang="en-US" sz="1173">
                <a:solidFill>
                  <a:srgbClr val="000000"/>
                </a:solidFill>
                <a:latin typeface="Arial"/>
                <a:ea typeface="Arial"/>
                <a:cs typeface="Arial"/>
                <a:sym typeface="Arial"/>
              </a:rPr>
              <a:t>KDMK – MK : SITIAKMA – PEMROGRAMAN  (Edit dari “VIEW-SLIDE MASTER” , jika sudah “CLOSE MSTER VIEW”) </a:t>
            </a:r>
          </a:p>
        </p:txBody>
      </p:sp>
      <p:sp>
        <p:nvSpPr>
          <p:cNvPr name="TextBox 6" id="6"/>
          <p:cNvSpPr txBox="true"/>
          <p:nvPr/>
        </p:nvSpPr>
        <p:spPr>
          <a:xfrm rot="0">
            <a:off x="282919" y="6766383"/>
            <a:ext cx="9034144" cy="232601"/>
          </a:xfrm>
          <a:prstGeom prst="rect">
            <a:avLst/>
          </a:prstGeom>
        </p:spPr>
        <p:txBody>
          <a:bodyPr anchor="t" rtlCol="false" tIns="0" lIns="0" bIns="0" rIns="0">
            <a:spAutoFit/>
          </a:bodyPr>
          <a:lstStyle/>
          <a:p>
            <a:pPr algn="just">
              <a:lnSpc>
                <a:spcPts val="1535"/>
              </a:lnSpc>
            </a:pPr>
            <a:r>
              <a:rPr lang="en-US" sz="1279">
                <a:solidFill>
                  <a:srgbClr val="000000"/>
                </a:solidFill>
                <a:latin typeface="Arial"/>
                <a:ea typeface="Arial"/>
                <a:cs typeface="Arial"/>
                <a:sym typeface="Arial"/>
              </a:rPr>
              <a:t>       No. Dokumen : 4FM-DP40101                              Revisi : 00                                     Tanggal Berlaku : 07 April 2021</a:t>
            </a:r>
          </a:p>
        </p:txBody>
      </p:sp>
      <p:sp>
        <p:nvSpPr>
          <p:cNvPr name="TextBox 7" id="7"/>
          <p:cNvSpPr txBox="true"/>
          <p:nvPr/>
        </p:nvSpPr>
        <p:spPr>
          <a:xfrm rot="0">
            <a:off x="14631" y="2495027"/>
            <a:ext cx="9570720" cy="2600325"/>
          </a:xfrm>
          <a:prstGeom prst="rect">
            <a:avLst/>
          </a:prstGeom>
        </p:spPr>
        <p:txBody>
          <a:bodyPr anchor="t" rtlCol="false" tIns="0" lIns="0" bIns="0" rIns="0">
            <a:spAutoFit/>
          </a:bodyPr>
          <a:lstStyle/>
          <a:p>
            <a:pPr algn="ctr">
              <a:lnSpc>
                <a:spcPts val="5120"/>
              </a:lnSpc>
            </a:pPr>
            <a:r>
              <a:rPr lang="en-US" sz="4266" b="true">
                <a:solidFill>
                  <a:srgbClr val="002060"/>
                </a:solidFill>
                <a:latin typeface="Cambria Bold"/>
                <a:ea typeface="Cambria Bold"/>
                <a:cs typeface="Cambria Bold"/>
                <a:sym typeface="Cambria Bold"/>
              </a:rPr>
              <a:t>BADAN USAHA NON-BADAN HUKUM </a:t>
            </a:r>
          </a:p>
          <a:p>
            <a:pPr algn="ctr">
              <a:lnSpc>
                <a:spcPts val="5120"/>
              </a:lnSpc>
            </a:pPr>
            <a:r>
              <a:rPr lang="en-US" sz="4266" b="true">
                <a:solidFill>
                  <a:srgbClr val="002060"/>
                </a:solidFill>
                <a:latin typeface="Cambria Bold"/>
                <a:ea typeface="Cambria Bold"/>
                <a:cs typeface="Cambria Bold"/>
                <a:sym typeface="Cambria Bold"/>
              </a:rPr>
              <a:t>DAN BADAN USAHA BERBADAN HUKUM</a:t>
            </a:r>
          </a:p>
          <a:p>
            <a:pPr algn="ctr">
              <a:lnSpc>
                <a:spcPts val="5120"/>
              </a:lnSpc>
            </a:pPr>
          </a:p>
        </p:txBody>
      </p:sp>
      <p:sp>
        <p:nvSpPr>
          <p:cNvPr name="Freeform 8" id="8" descr="D:\!!!DATA RETNO_QAC\ARSIP Internal Memo\LOGO IM.png"/>
          <p:cNvSpPr/>
          <p:nvPr/>
        </p:nvSpPr>
        <p:spPr>
          <a:xfrm flipH="false" flipV="false" rot="0">
            <a:off x="8333184" y="64649"/>
            <a:ext cx="1361440" cy="1365504"/>
          </a:xfrm>
          <a:custGeom>
            <a:avLst/>
            <a:gdLst/>
            <a:ahLst/>
            <a:cxnLst/>
            <a:rect r="r" b="b" t="t" l="l"/>
            <a:pathLst>
              <a:path h="1365504" w="1361440">
                <a:moveTo>
                  <a:pt x="0" y="0"/>
                </a:moveTo>
                <a:lnTo>
                  <a:pt x="1361440" y="0"/>
                </a:lnTo>
                <a:lnTo>
                  <a:pt x="1361440" y="1365504"/>
                </a:lnTo>
                <a:lnTo>
                  <a:pt x="0" y="1365504"/>
                </a:lnTo>
                <a:lnTo>
                  <a:pt x="0" y="0"/>
                </a:lnTo>
                <a:close/>
              </a:path>
            </a:pathLst>
          </a:custGeom>
          <a:blipFill>
            <a:blip r:embed="rId4"/>
            <a:stretch>
              <a:fillRect l="-20477" t="-25363" r="-318100" b="-4038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sp>
        <p:nvSpPr>
          <p:cNvPr name="TextBox 3" id="3"/>
          <p:cNvSpPr txBox="true"/>
          <p:nvPr/>
        </p:nvSpPr>
        <p:spPr>
          <a:xfrm rot="0">
            <a:off x="1051005" y="323353"/>
            <a:ext cx="8035633" cy="216186"/>
          </a:xfrm>
          <a:prstGeom prst="rect">
            <a:avLst/>
          </a:prstGeom>
        </p:spPr>
        <p:txBody>
          <a:bodyPr anchor="t" rtlCol="false" tIns="0" lIns="0" bIns="0" rIns="0">
            <a:spAutoFit/>
          </a:bodyPr>
          <a:lstStyle/>
          <a:p>
            <a:pPr algn="just">
              <a:lnSpc>
                <a:spcPts val="1407"/>
              </a:lnSpc>
            </a:pPr>
            <a:r>
              <a:rPr lang="en-US" sz="1173">
                <a:solidFill>
                  <a:srgbClr val="000000"/>
                </a:solidFill>
                <a:latin typeface="Arial"/>
                <a:ea typeface="Arial"/>
                <a:cs typeface="Arial"/>
                <a:sym typeface="Arial"/>
              </a:rPr>
              <a:t>KDMK – MK : SITIAKMA – PEMROGRAMAN  (Edit dari “VIEW-SLIDE MASTER” , jika sudah “CLOSE MSTER VIEW”) </a:t>
            </a:r>
          </a:p>
        </p:txBody>
      </p:sp>
      <p:sp>
        <p:nvSpPr>
          <p:cNvPr name="TextBox 4" id="4"/>
          <p:cNvSpPr txBox="true"/>
          <p:nvPr/>
        </p:nvSpPr>
        <p:spPr>
          <a:xfrm rot="0">
            <a:off x="282919" y="6766383"/>
            <a:ext cx="9034144" cy="232601"/>
          </a:xfrm>
          <a:prstGeom prst="rect">
            <a:avLst/>
          </a:prstGeom>
        </p:spPr>
        <p:txBody>
          <a:bodyPr anchor="t" rtlCol="false" tIns="0" lIns="0" bIns="0" rIns="0">
            <a:spAutoFit/>
          </a:bodyPr>
          <a:lstStyle/>
          <a:p>
            <a:pPr algn="just">
              <a:lnSpc>
                <a:spcPts val="1535"/>
              </a:lnSpc>
            </a:pPr>
            <a:r>
              <a:rPr lang="en-US" sz="1279">
                <a:solidFill>
                  <a:srgbClr val="000000"/>
                </a:solidFill>
                <a:latin typeface="Arial"/>
                <a:ea typeface="Arial"/>
                <a:cs typeface="Arial"/>
                <a:sym typeface="Arial"/>
              </a:rPr>
              <a:t>       No. Dokumen : 4FM-DP40101                              Revisi : 00                                     Tanggal Berlaku : 07 April 2021</a:t>
            </a:r>
          </a:p>
        </p:txBody>
      </p:sp>
      <p:sp>
        <p:nvSpPr>
          <p:cNvPr name="TextBox 5" id="5"/>
          <p:cNvSpPr txBox="true"/>
          <p:nvPr/>
        </p:nvSpPr>
        <p:spPr>
          <a:xfrm rot="0">
            <a:off x="1051005" y="323353"/>
            <a:ext cx="7958825" cy="216186"/>
          </a:xfrm>
          <a:prstGeom prst="rect">
            <a:avLst/>
          </a:prstGeom>
        </p:spPr>
        <p:txBody>
          <a:bodyPr anchor="t" rtlCol="false" tIns="0" lIns="0" bIns="0" rIns="0">
            <a:spAutoFit/>
          </a:bodyPr>
          <a:lstStyle/>
          <a:p>
            <a:pPr algn="just">
              <a:lnSpc>
                <a:spcPts val="1407"/>
              </a:lnSpc>
            </a:pPr>
            <a:r>
              <a:rPr lang="en-US" sz="1173">
                <a:solidFill>
                  <a:srgbClr val="000000"/>
                </a:solidFill>
                <a:latin typeface="Arial"/>
                <a:ea typeface="Arial"/>
                <a:cs typeface="Arial"/>
                <a:sym typeface="Arial"/>
              </a:rPr>
              <a:t>KDMK – MK : SITIAKMA – PEMROGRAMAN  (Edit dari “VIEW-SLIDE MASTER” , jika sudah “CLOSE MSTER VIEW”) </a:t>
            </a:r>
          </a:p>
        </p:txBody>
      </p:sp>
      <p:sp>
        <p:nvSpPr>
          <p:cNvPr name="TextBox 6" id="6"/>
          <p:cNvSpPr txBox="true"/>
          <p:nvPr/>
        </p:nvSpPr>
        <p:spPr>
          <a:xfrm rot="0">
            <a:off x="282919" y="6766383"/>
            <a:ext cx="9034144" cy="232601"/>
          </a:xfrm>
          <a:prstGeom prst="rect">
            <a:avLst/>
          </a:prstGeom>
        </p:spPr>
        <p:txBody>
          <a:bodyPr anchor="t" rtlCol="false" tIns="0" lIns="0" bIns="0" rIns="0">
            <a:spAutoFit/>
          </a:bodyPr>
          <a:lstStyle/>
          <a:p>
            <a:pPr algn="just">
              <a:lnSpc>
                <a:spcPts val="1535"/>
              </a:lnSpc>
            </a:pPr>
            <a:r>
              <a:rPr lang="en-US" sz="1279">
                <a:solidFill>
                  <a:srgbClr val="000000"/>
                </a:solidFill>
                <a:latin typeface="Arial"/>
                <a:ea typeface="Arial"/>
                <a:cs typeface="Arial"/>
                <a:sym typeface="Arial"/>
              </a:rPr>
              <a:t>       No. Dokumen : 4FM-DP40101                              Revisi : 00                                     Tanggal Berlaku : 07 April 2021</a:t>
            </a:r>
          </a:p>
        </p:txBody>
      </p:sp>
      <p:sp>
        <p:nvSpPr>
          <p:cNvPr name="TextBox 7" id="7"/>
          <p:cNvSpPr txBox="true"/>
          <p:nvPr/>
        </p:nvSpPr>
        <p:spPr>
          <a:xfrm rot="0">
            <a:off x="579120" y="702945"/>
            <a:ext cx="8595360" cy="590459"/>
          </a:xfrm>
          <a:prstGeom prst="rect">
            <a:avLst/>
          </a:prstGeom>
        </p:spPr>
        <p:txBody>
          <a:bodyPr anchor="t" rtlCol="false" tIns="0" lIns="0" bIns="0" rIns="0">
            <a:spAutoFit/>
          </a:bodyPr>
          <a:lstStyle/>
          <a:p>
            <a:pPr algn="ctr">
              <a:lnSpc>
                <a:spcPts val="4043"/>
              </a:lnSpc>
            </a:pPr>
            <a:r>
              <a:rPr lang="en-US" b="true" sz="3744">
                <a:solidFill>
                  <a:srgbClr val="000000"/>
                </a:solidFill>
                <a:latin typeface="Arial Bold"/>
                <a:ea typeface="Arial Bold"/>
                <a:cs typeface="Arial Bold"/>
                <a:sym typeface="Arial Bold"/>
              </a:rPr>
              <a:t>Definisi Badan Usaha </a:t>
            </a:r>
          </a:p>
        </p:txBody>
      </p:sp>
      <p:sp>
        <p:nvSpPr>
          <p:cNvPr name="TextBox 8" id="8"/>
          <p:cNvSpPr txBox="true"/>
          <p:nvPr/>
        </p:nvSpPr>
        <p:spPr>
          <a:xfrm rot="0">
            <a:off x="579120" y="2147965"/>
            <a:ext cx="8595360" cy="3590925"/>
          </a:xfrm>
          <a:prstGeom prst="rect">
            <a:avLst/>
          </a:prstGeom>
        </p:spPr>
        <p:txBody>
          <a:bodyPr anchor="t" rtlCol="false" tIns="0" lIns="0" bIns="0" rIns="0">
            <a:spAutoFit/>
          </a:bodyPr>
          <a:lstStyle/>
          <a:p>
            <a:pPr algn="l">
              <a:lnSpc>
                <a:spcPts val="3583"/>
              </a:lnSpc>
            </a:pPr>
            <a:r>
              <a:rPr lang="en-US" sz="2986">
                <a:solidFill>
                  <a:srgbClr val="000000"/>
                </a:solidFill>
                <a:latin typeface="Cambria"/>
                <a:ea typeface="Cambria"/>
                <a:cs typeface="Cambria"/>
                <a:sym typeface="Cambria"/>
              </a:rPr>
              <a:t>Definisi Badan Usaha Badan usaha adalah entitas yang dibentuk untuk menjalankan kegiatan ekonomi, baik itu untuk tujuan profit maupun non-profit. Mereka dapat berupa individu, kelompok, atau organisasi yang berfungsi untuk memenuhi kebutuhan masyarakat atau pasar. </a:t>
            </a:r>
          </a:p>
          <a:p>
            <a:pPr algn="l">
              <a:lnSpc>
                <a:spcPts val="3583"/>
              </a:lnSpc>
            </a:pPr>
          </a:p>
          <a:p>
            <a:pPr algn="l">
              <a:lnSpc>
                <a:spcPts val="3583"/>
              </a:lnSpc>
            </a:pPr>
          </a:p>
        </p:txBody>
      </p:sp>
    </p:spTree>
  </p:cSld>
  <p:clrMapOvr>
    <a:masterClrMapping/>
  </p:clrMapOvr>
  <p:transition spd="fast">
    <p:fade/>
  </p:transition>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sp>
        <p:nvSpPr>
          <p:cNvPr name="TextBox 3" id="3"/>
          <p:cNvSpPr txBox="true"/>
          <p:nvPr/>
        </p:nvSpPr>
        <p:spPr>
          <a:xfrm rot="0">
            <a:off x="1051005" y="323353"/>
            <a:ext cx="8035633" cy="216186"/>
          </a:xfrm>
          <a:prstGeom prst="rect">
            <a:avLst/>
          </a:prstGeom>
        </p:spPr>
        <p:txBody>
          <a:bodyPr anchor="t" rtlCol="false" tIns="0" lIns="0" bIns="0" rIns="0">
            <a:spAutoFit/>
          </a:bodyPr>
          <a:lstStyle/>
          <a:p>
            <a:pPr algn="just">
              <a:lnSpc>
                <a:spcPts val="1407"/>
              </a:lnSpc>
            </a:pPr>
            <a:r>
              <a:rPr lang="en-US" sz="1173">
                <a:solidFill>
                  <a:srgbClr val="000000"/>
                </a:solidFill>
                <a:latin typeface="Arial"/>
                <a:ea typeface="Arial"/>
                <a:cs typeface="Arial"/>
                <a:sym typeface="Arial"/>
              </a:rPr>
              <a:t>KDMK – MK : SITIAKMA – PEMROGRAMAN  (Edit dari “VIEW-SLIDE MASTER” , jika sudah “CLOSE MSTER VIEW”) </a:t>
            </a:r>
          </a:p>
        </p:txBody>
      </p:sp>
      <p:sp>
        <p:nvSpPr>
          <p:cNvPr name="TextBox 4" id="4"/>
          <p:cNvSpPr txBox="true"/>
          <p:nvPr/>
        </p:nvSpPr>
        <p:spPr>
          <a:xfrm rot="0">
            <a:off x="282919" y="6766383"/>
            <a:ext cx="9034144" cy="232601"/>
          </a:xfrm>
          <a:prstGeom prst="rect">
            <a:avLst/>
          </a:prstGeom>
        </p:spPr>
        <p:txBody>
          <a:bodyPr anchor="t" rtlCol="false" tIns="0" lIns="0" bIns="0" rIns="0">
            <a:spAutoFit/>
          </a:bodyPr>
          <a:lstStyle/>
          <a:p>
            <a:pPr algn="just">
              <a:lnSpc>
                <a:spcPts val="1535"/>
              </a:lnSpc>
            </a:pPr>
            <a:r>
              <a:rPr lang="en-US" sz="1279">
                <a:solidFill>
                  <a:srgbClr val="000000"/>
                </a:solidFill>
                <a:latin typeface="Arial"/>
                <a:ea typeface="Arial"/>
                <a:cs typeface="Arial"/>
                <a:sym typeface="Arial"/>
              </a:rPr>
              <a:t>       No. Dokumen : 4FM-DP40101                              Revisi : 00                                     Tanggal Berlaku : 07 April 2021</a:t>
            </a:r>
          </a:p>
        </p:txBody>
      </p:sp>
      <p:sp>
        <p:nvSpPr>
          <p:cNvPr name="TextBox 5" id="5"/>
          <p:cNvSpPr txBox="true"/>
          <p:nvPr/>
        </p:nvSpPr>
        <p:spPr>
          <a:xfrm rot="0">
            <a:off x="1051005" y="323353"/>
            <a:ext cx="7958825" cy="216186"/>
          </a:xfrm>
          <a:prstGeom prst="rect">
            <a:avLst/>
          </a:prstGeom>
        </p:spPr>
        <p:txBody>
          <a:bodyPr anchor="t" rtlCol="false" tIns="0" lIns="0" bIns="0" rIns="0">
            <a:spAutoFit/>
          </a:bodyPr>
          <a:lstStyle/>
          <a:p>
            <a:pPr algn="just">
              <a:lnSpc>
                <a:spcPts val="1407"/>
              </a:lnSpc>
            </a:pPr>
            <a:r>
              <a:rPr lang="en-US" sz="1173">
                <a:solidFill>
                  <a:srgbClr val="000000"/>
                </a:solidFill>
                <a:latin typeface="Arial"/>
                <a:ea typeface="Arial"/>
                <a:cs typeface="Arial"/>
                <a:sym typeface="Arial"/>
              </a:rPr>
              <a:t>KDMK – MK : SITIAKMA – PEMROGRAMAN  (Edit dari “VIEW-SLIDE MASTER” , jika sudah “CLOSE MSTER VIEW”) </a:t>
            </a:r>
          </a:p>
        </p:txBody>
      </p:sp>
      <p:sp>
        <p:nvSpPr>
          <p:cNvPr name="TextBox 6" id="6"/>
          <p:cNvSpPr txBox="true"/>
          <p:nvPr/>
        </p:nvSpPr>
        <p:spPr>
          <a:xfrm rot="0">
            <a:off x="282919" y="6766383"/>
            <a:ext cx="9034144" cy="232601"/>
          </a:xfrm>
          <a:prstGeom prst="rect">
            <a:avLst/>
          </a:prstGeom>
        </p:spPr>
        <p:txBody>
          <a:bodyPr anchor="t" rtlCol="false" tIns="0" lIns="0" bIns="0" rIns="0">
            <a:spAutoFit/>
          </a:bodyPr>
          <a:lstStyle/>
          <a:p>
            <a:pPr algn="just">
              <a:lnSpc>
                <a:spcPts val="1535"/>
              </a:lnSpc>
            </a:pPr>
            <a:r>
              <a:rPr lang="en-US" sz="1279">
                <a:solidFill>
                  <a:srgbClr val="000000"/>
                </a:solidFill>
                <a:latin typeface="Arial"/>
                <a:ea typeface="Arial"/>
                <a:cs typeface="Arial"/>
                <a:sym typeface="Arial"/>
              </a:rPr>
              <a:t>       No. Dokumen : 4FM-DP40101                              Revisi : 00                                     Tanggal Berlaku : 07 April 2021</a:t>
            </a:r>
          </a:p>
        </p:txBody>
      </p:sp>
      <p:sp>
        <p:nvSpPr>
          <p:cNvPr name="TextBox 7" id="7"/>
          <p:cNvSpPr txBox="true"/>
          <p:nvPr/>
        </p:nvSpPr>
        <p:spPr>
          <a:xfrm rot="0">
            <a:off x="721703" y="721995"/>
            <a:ext cx="8595360" cy="4486275"/>
          </a:xfrm>
          <a:prstGeom prst="rect">
            <a:avLst/>
          </a:prstGeom>
        </p:spPr>
        <p:txBody>
          <a:bodyPr anchor="t" rtlCol="false" tIns="0" lIns="0" bIns="0" rIns="0">
            <a:spAutoFit/>
          </a:bodyPr>
          <a:lstStyle/>
          <a:p>
            <a:pPr algn="l">
              <a:lnSpc>
                <a:spcPts val="3583"/>
              </a:lnSpc>
            </a:pPr>
          </a:p>
          <a:p>
            <a:pPr algn="l">
              <a:lnSpc>
                <a:spcPts val="3583"/>
              </a:lnSpc>
            </a:pPr>
          </a:p>
          <a:p>
            <a:pPr algn="l">
              <a:lnSpc>
                <a:spcPts val="3583"/>
              </a:lnSpc>
            </a:pPr>
            <a:r>
              <a:rPr lang="en-US" sz="2986">
                <a:solidFill>
                  <a:srgbClr val="000000"/>
                </a:solidFill>
                <a:latin typeface="Cambria"/>
                <a:ea typeface="Cambria"/>
                <a:cs typeface="Cambria"/>
                <a:sym typeface="Cambria"/>
              </a:rPr>
              <a:t>Badan usaha didirikan untuk mencapai berbagai tujuan, antara lain:</a:t>
            </a:r>
          </a:p>
          <a:p>
            <a:pPr algn="l">
              <a:lnSpc>
                <a:spcPts val="3583"/>
              </a:lnSpc>
            </a:pPr>
            <a:r>
              <a:rPr lang="en-US" sz="2986">
                <a:solidFill>
                  <a:srgbClr val="000000"/>
                </a:solidFill>
                <a:latin typeface="Cambria"/>
                <a:ea typeface="Cambria"/>
                <a:cs typeface="Cambria"/>
                <a:sym typeface="Cambria"/>
              </a:rPr>
              <a:t>-Menghasilkan keuntungan: Terutama untuk badan     usaha yang bersifat komersial</a:t>
            </a:r>
          </a:p>
          <a:p>
            <a:pPr algn="l">
              <a:lnSpc>
                <a:spcPts val="3583"/>
              </a:lnSpc>
            </a:pPr>
            <a:r>
              <a:rPr lang="en-US" sz="2986">
                <a:solidFill>
                  <a:srgbClr val="000000"/>
                </a:solidFill>
                <a:latin typeface="Cambria"/>
                <a:ea typeface="Cambria"/>
                <a:cs typeface="Cambria"/>
                <a:sym typeface="Cambria"/>
              </a:rPr>
              <a:t>-Menyediakan layanan: Seperti dalam kasus koperasi atau lembaga sosial </a:t>
            </a:r>
          </a:p>
          <a:p>
            <a:pPr algn="l">
              <a:lnSpc>
                <a:spcPts val="3583"/>
              </a:lnSpc>
            </a:pPr>
            <a:r>
              <a:rPr lang="en-US" sz="2986">
                <a:solidFill>
                  <a:srgbClr val="000000"/>
                </a:solidFill>
                <a:latin typeface="Cambria"/>
                <a:ea typeface="Cambria"/>
                <a:cs typeface="Cambria"/>
                <a:sym typeface="Cambria"/>
              </a:rPr>
              <a:t>-Penciptaan lapangan kerja: Badan usaha berkontribusi pada pengurangan pengangguran</a:t>
            </a:r>
          </a:p>
        </p:txBody>
      </p:sp>
    </p:spTree>
  </p:cSld>
  <p:clrMapOvr>
    <a:masterClrMapping/>
  </p:clrMapOvr>
  <p:transition spd="fast">
    <p:fade/>
  </p:transition>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sp>
        <p:nvSpPr>
          <p:cNvPr name="TextBox 3" id="3"/>
          <p:cNvSpPr txBox="true"/>
          <p:nvPr/>
        </p:nvSpPr>
        <p:spPr>
          <a:xfrm rot="0">
            <a:off x="1051005" y="323353"/>
            <a:ext cx="8035633" cy="216186"/>
          </a:xfrm>
          <a:prstGeom prst="rect">
            <a:avLst/>
          </a:prstGeom>
        </p:spPr>
        <p:txBody>
          <a:bodyPr anchor="t" rtlCol="false" tIns="0" lIns="0" bIns="0" rIns="0">
            <a:spAutoFit/>
          </a:bodyPr>
          <a:lstStyle/>
          <a:p>
            <a:pPr algn="just">
              <a:lnSpc>
                <a:spcPts val="1407"/>
              </a:lnSpc>
            </a:pPr>
            <a:r>
              <a:rPr lang="en-US" sz="1173">
                <a:solidFill>
                  <a:srgbClr val="000000"/>
                </a:solidFill>
                <a:latin typeface="Arial"/>
                <a:ea typeface="Arial"/>
                <a:cs typeface="Arial"/>
                <a:sym typeface="Arial"/>
              </a:rPr>
              <a:t>KDMK – MK : SITIAKMA – PEMROGRAMAN  (Edit dari “VIEW-SLIDE MASTER” , jika sudah “CLOSE MSTER VIEW”) </a:t>
            </a:r>
          </a:p>
        </p:txBody>
      </p:sp>
      <p:sp>
        <p:nvSpPr>
          <p:cNvPr name="TextBox 4" id="4"/>
          <p:cNvSpPr txBox="true"/>
          <p:nvPr/>
        </p:nvSpPr>
        <p:spPr>
          <a:xfrm rot="0">
            <a:off x="282919" y="6766383"/>
            <a:ext cx="9034144" cy="232601"/>
          </a:xfrm>
          <a:prstGeom prst="rect">
            <a:avLst/>
          </a:prstGeom>
        </p:spPr>
        <p:txBody>
          <a:bodyPr anchor="t" rtlCol="false" tIns="0" lIns="0" bIns="0" rIns="0">
            <a:spAutoFit/>
          </a:bodyPr>
          <a:lstStyle/>
          <a:p>
            <a:pPr algn="just">
              <a:lnSpc>
                <a:spcPts val="1535"/>
              </a:lnSpc>
            </a:pPr>
            <a:r>
              <a:rPr lang="en-US" sz="1279">
                <a:solidFill>
                  <a:srgbClr val="000000"/>
                </a:solidFill>
                <a:latin typeface="Arial"/>
                <a:ea typeface="Arial"/>
                <a:cs typeface="Arial"/>
                <a:sym typeface="Arial"/>
              </a:rPr>
              <a:t>       No. Dokumen : 4FM-DP40101                              Revisi : 00                                     Tanggal Berlaku : 07 April 2021</a:t>
            </a:r>
          </a:p>
        </p:txBody>
      </p:sp>
      <p:sp>
        <p:nvSpPr>
          <p:cNvPr name="TextBox 5" id="5"/>
          <p:cNvSpPr txBox="true"/>
          <p:nvPr/>
        </p:nvSpPr>
        <p:spPr>
          <a:xfrm rot="0">
            <a:off x="1051005" y="323353"/>
            <a:ext cx="7958825" cy="216186"/>
          </a:xfrm>
          <a:prstGeom prst="rect">
            <a:avLst/>
          </a:prstGeom>
        </p:spPr>
        <p:txBody>
          <a:bodyPr anchor="t" rtlCol="false" tIns="0" lIns="0" bIns="0" rIns="0">
            <a:spAutoFit/>
          </a:bodyPr>
          <a:lstStyle/>
          <a:p>
            <a:pPr algn="just">
              <a:lnSpc>
                <a:spcPts val="1407"/>
              </a:lnSpc>
            </a:pPr>
            <a:r>
              <a:rPr lang="en-US" sz="1173">
                <a:solidFill>
                  <a:srgbClr val="000000"/>
                </a:solidFill>
                <a:latin typeface="Arial"/>
                <a:ea typeface="Arial"/>
                <a:cs typeface="Arial"/>
                <a:sym typeface="Arial"/>
              </a:rPr>
              <a:t>KDMK – MK : SITIAKMA – PEMROGRAMAN  (Edit dari “VIEW-SLIDE MASTER” , jika sudah “CLOSE MSTER VIEW”) </a:t>
            </a:r>
          </a:p>
        </p:txBody>
      </p:sp>
      <p:sp>
        <p:nvSpPr>
          <p:cNvPr name="TextBox 6" id="6"/>
          <p:cNvSpPr txBox="true"/>
          <p:nvPr/>
        </p:nvSpPr>
        <p:spPr>
          <a:xfrm rot="0">
            <a:off x="282919" y="6766383"/>
            <a:ext cx="9034144" cy="232601"/>
          </a:xfrm>
          <a:prstGeom prst="rect">
            <a:avLst/>
          </a:prstGeom>
        </p:spPr>
        <p:txBody>
          <a:bodyPr anchor="t" rtlCol="false" tIns="0" lIns="0" bIns="0" rIns="0">
            <a:spAutoFit/>
          </a:bodyPr>
          <a:lstStyle/>
          <a:p>
            <a:pPr algn="just">
              <a:lnSpc>
                <a:spcPts val="1535"/>
              </a:lnSpc>
            </a:pPr>
            <a:r>
              <a:rPr lang="en-US" sz="1279">
                <a:solidFill>
                  <a:srgbClr val="000000"/>
                </a:solidFill>
                <a:latin typeface="Arial"/>
                <a:ea typeface="Arial"/>
                <a:cs typeface="Arial"/>
                <a:sym typeface="Arial"/>
              </a:rPr>
              <a:t>       No. Dokumen : 4FM-DP40101                              Revisi : 00                                     Tanggal Berlaku : 07 April 2021</a:t>
            </a:r>
          </a:p>
        </p:txBody>
      </p:sp>
      <p:sp>
        <p:nvSpPr>
          <p:cNvPr name="TextBox 7" id="7"/>
          <p:cNvSpPr txBox="true"/>
          <p:nvPr/>
        </p:nvSpPr>
        <p:spPr>
          <a:xfrm rot="0">
            <a:off x="721703" y="721995"/>
            <a:ext cx="8595360" cy="590550"/>
          </a:xfrm>
          <a:prstGeom prst="rect">
            <a:avLst/>
          </a:prstGeom>
        </p:spPr>
        <p:txBody>
          <a:bodyPr anchor="t" rtlCol="false" tIns="0" lIns="0" bIns="0" rIns="0">
            <a:spAutoFit/>
          </a:bodyPr>
          <a:lstStyle/>
          <a:p>
            <a:pPr algn="ctr">
              <a:lnSpc>
                <a:spcPts val="4608"/>
              </a:lnSpc>
            </a:pPr>
            <a:r>
              <a:rPr lang="en-US" sz="3840" b="true">
                <a:solidFill>
                  <a:srgbClr val="000000"/>
                </a:solidFill>
                <a:latin typeface="Cambria Bold"/>
                <a:ea typeface="Cambria Bold"/>
                <a:cs typeface="Cambria Bold"/>
                <a:sym typeface="Cambria Bold"/>
              </a:rPr>
              <a:t>Badan Usaha Non-Badan Hukum</a:t>
            </a:r>
          </a:p>
        </p:txBody>
      </p:sp>
      <p:sp>
        <p:nvSpPr>
          <p:cNvPr name="TextBox 8" id="8"/>
          <p:cNvSpPr txBox="true"/>
          <p:nvPr/>
        </p:nvSpPr>
        <p:spPr>
          <a:xfrm rot="0">
            <a:off x="1168759" y="1685936"/>
            <a:ext cx="7800124" cy="5108042"/>
          </a:xfrm>
          <a:prstGeom prst="rect">
            <a:avLst/>
          </a:prstGeom>
        </p:spPr>
        <p:txBody>
          <a:bodyPr anchor="t" rtlCol="false" tIns="0" lIns="0" bIns="0" rIns="0">
            <a:spAutoFit/>
          </a:bodyPr>
          <a:lstStyle/>
          <a:p>
            <a:pPr algn="l">
              <a:lnSpc>
                <a:spcPts val="3133"/>
              </a:lnSpc>
            </a:pPr>
            <a:r>
              <a:rPr lang="en-US" sz="2611">
                <a:solidFill>
                  <a:srgbClr val="000000"/>
                </a:solidFill>
                <a:latin typeface="Cambria"/>
                <a:ea typeface="Cambria"/>
                <a:cs typeface="Cambria"/>
                <a:sym typeface="Cambria"/>
              </a:rPr>
              <a:t>Badan usaha yang tidak berbadan hukum adalah badan usaha yang tidak memiliki memisahkan yang tegas antara harta kekayaan pribadi pemilik/pendirinya dan harta kekayaan badan usaha.</a:t>
            </a:r>
          </a:p>
          <a:p>
            <a:pPr algn="l">
              <a:lnSpc>
                <a:spcPts val="3133"/>
              </a:lnSpc>
            </a:pPr>
          </a:p>
          <a:p>
            <a:pPr algn="l">
              <a:lnSpc>
                <a:spcPts val="3133"/>
              </a:lnSpc>
            </a:pPr>
            <a:r>
              <a:rPr lang="en-US" sz="2611">
                <a:solidFill>
                  <a:srgbClr val="000000"/>
                </a:solidFill>
                <a:latin typeface="Cambria"/>
                <a:ea typeface="Cambria"/>
                <a:cs typeface="Cambria"/>
                <a:sym typeface="Cambria"/>
              </a:rPr>
              <a:t>Apabila badan usaha tidak memisahkan antara harta kekayaan pribadi pemilik/pendirinya dan harta kekayaan badan usaha, maka apabila terjadi suatu permasalahan hukum, badan usaha dapat dituntut atau dimintakan ganti kerugian tidak hanya kepada harta kekayaan badan usaha itu sendiri, akan tetapi termasuk harta pribadi pemilik/pendirinya.</a:t>
            </a:r>
          </a:p>
          <a:p>
            <a:pPr algn="l">
              <a:lnSpc>
                <a:spcPts val="3133"/>
              </a:lnSpc>
            </a:pPr>
            <a:r>
              <a:rPr lang="en-US" sz="2611">
                <a:solidFill>
                  <a:srgbClr val="000000"/>
                </a:solidFill>
                <a:latin typeface="Cambria"/>
                <a:ea typeface="Cambria"/>
                <a:cs typeface="Cambria"/>
                <a:sym typeface="Cambria"/>
              </a:rPr>
              <a:t> </a:t>
            </a:r>
          </a:p>
        </p:txBody>
      </p:sp>
    </p:spTree>
  </p:cSld>
  <p:clrMapOvr>
    <a:masterClrMapping/>
  </p:clrMapOvr>
  <p:transition spd="fast">
    <p:fade/>
  </p:transition>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sp>
        <p:nvSpPr>
          <p:cNvPr name="TextBox 3" id="3"/>
          <p:cNvSpPr txBox="true"/>
          <p:nvPr/>
        </p:nvSpPr>
        <p:spPr>
          <a:xfrm rot="0">
            <a:off x="1051005" y="323353"/>
            <a:ext cx="8035633" cy="216186"/>
          </a:xfrm>
          <a:prstGeom prst="rect">
            <a:avLst/>
          </a:prstGeom>
        </p:spPr>
        <p:txBody>
          <a:bodyPr anchor="t" rtlCol="false" tIns="0" lIns="0" bIns="0" rIns="0">
            <a:spAutoFit/>
          </a:bodyPr>
          <a:lstStyle/>
          <a:p>
            <a:pPr algn="just">
              <a:lnSpc>
                <a:spcPts val="1407"/>
              </a:lnSpc>
            </a:pPr>
            <a:r>
              <a:rPr lang="en-US" sz="1173">
                <a:solidFill>
                  <a:srgbClr val="000000"/>
                </a:solidFill>
                <a:latin typeface="Arial"/>
                <a:ea typeface="Arial"/>
                <a:cs typeface="Arial"/>
                <a:sym typeface="Arial"/>
              </a:rPr>
              <a:t>KDMK – MK : SITIAKMA – PEMROGRAMAN  (Edit dari “VIEW-SLIDE MASTER” , jika sudah “CLOSE MSTER VIEW”) </a:t>
            </a:r>
          </a:p>
        </p:txBody>
      </p:sp>
      <p:sp>
        <p:nvSpPr>
          <p:cNvPr name="TextBox 4" id="4"/>
          <p:cNvSpPr txBox="true"/>
          <p:nvPr/>
        </p:nvSpPr>
        <p:spPr>
          <a:xfrm rot="0">
            <a:off x="282919" y="6766383"/>
            <a:ext cx="9034144" cy="232601"/>
          </a:xfrm>
          <a:prstGeom prst="rect">
            <a:avLst/>
          </a:prstGeom>
        </p:spPr>
        <p:txBody>
          <a:bodyPr anchor="t" rtlCol="false" tIns="0" lIns="0" bIns="0" rIns="0">
            <a:spAutoFit/>
          </a:bodyPr>
          <a:lstStyle/>
          <a:p>
            <a:pPr algn="just">
              <a:lnSpc>
                <a:spcPts val="1535"/>
              </a:lnSpc>
            </a:pPr>
            <a:r>
              <a:rPr lang="en-US" sz="1279">
                <a:solidFill>
                  <a:srgbClr val="000000"/>
                </a:solidFill>
                <a:latin typeface="Arial"/>
                <a:ea typeface="Arial"/>
                <a:cs typeface="Arial"/>
                <a:sym typeface="Arial"/>
              </a:rPr>
              <a:t>       No. Dokumen : 4FM-DP40101                              Revisi : 00                                     Tanggal Berlaku : 07 April 2021</a:t>
            </a:r>
          </a:p>
        </p:txBody>
      </p:sp>
      <p:sp>
        <p:nvSpPr>
          <p:cNvPr name="TextBox 5" id="5"/>
          <p:cNvSpPr txBox="true"/>
          <p:nvPr/>
        </p:nvSpPr>
        <p:spPr>
          <a:xfrm rot="0">
            <a:off x="1051005" y="323353"/>
            <a:ext cx="7958825" cy="216186"/>
          </a:xfrm>
          <a:prstGeom prst="rect">
            <a:avLst/>
          </a:prstGeom>
        </p:spPr>
        <p:txBody>
          <a:bodyPr anchor="t" rtlCol="false" tIns="0" lIns="0" bIns="0" rIns="0">
            <a:spAutoFit/>
          </a:bodyPr>
          <a:lstStyle/>
          <a:p>
            <a:pPr algn="just">
              <a:lnSpc>
                <a:spcPts val="1407"/>
              </a:lnSpc>
            </a:pPr>
            <a:r>
              <a:rPr lang="en-US" sz="1173">
                <a:solidFill>
                  <a:srgbClr val="000000"/>
                </a:solidFill>
                <a:latin typeface="Arial"/>
                <a:ea typeface="Arial"/>
                <a:cs typeface="Arial"/>
                <a:sym typeface="Arial"/>
              </a:rPr>
              <a:t>KDMK – MK : SITIAKMA – PEMROGRAMAN  (Edit dari “VIEW-SLIDE MASTER” , jika sudah “CLOSE MSTER VIEW”) </a:t>
            </a:r>
          </a:p>
        </p:txBody>
      </p:sp>
      <p:sp>
        <p:nvSpPr>
          <p:cNvPr name="TextBox 6" id="6"/>
          <p:cNvSpPr txBox="true"/>
          <p:nvPr/>
        </p:nvSpPr>
        <p:spPr>
          <a:xfrm rot="0">
            <a:off x="282919" y="6766383"/>
            <a:ext cx="9034144" cy="232601"/>
          </a:xfrm>
          <a:prstGeom prst="rect">
            <a:avLst/>
          </a:prstGeom>
        </p:spPr>
        <p:txBody>
          <a:bodyPr anchor="t" rtlCol="false" tIns="0" lIns="0" bIns="0" rIns="0">
            <a:spAutoFit/>
          </a:bodyPr>
          <a:lstStyle/>
          <a:p>
            <a:pPr algn="just">
              <a:lnSpc>
                <a:spcPts val="1535"/>
              </a:lnSpc>
            </a:pPr>
            <a:r>
              <a:rPr lang="en-US" sz="1279">
                <a:solidFill>
                  <a:srgbClr val="000000"/>
                </a:solidFill>
                <a:latin typeface="Arial"/>
                <a:ea typeface="Arial"/>
                <a:cs typeface="Arial"/>
                <a:sym typeface="Arial"/>
              </a:rPr>
              <a:t>       No. Dokumen : 4FM-DP40101                              Revisi : 00                                     Tanggal Berlaku : 07 April 2021</a:t>
            </a:r>
          </a:p>
        </p:txBody>
      </p:sp>
      <p:sp>
        <p:nvSpPr>
          <p:cNvPr name="TextBox 7" id="7"/>
          <p:cNvSpPr txBox="true"/>
          <p:nvPr/>
        </p:nvSpPr>
        <p:spPr>
          <a:xfrm rot="0">
            <a:off x="579120" y="721995"/>
            <a:ext cx="8595360" cy="590550"/>
          </a:xfrm>
          <a:prstGeom prst="rect">
            <a:avLst/>
          </a:prstGeom>
        </p:spPr>
        <p:txBody>
          <a:bodyPr anchor="t" rtlCol="false" tIns="0" lIns="0" bIns="0" rIns="0">
            <a:spAutoFit/>
          </a:bodyPr>
          <a:lstStyle/>
          <a:p>
            <a:pPr algn="ctr">
              <a:lnSpc>
                <a:spcPts val="4608"/>
              </a:lnSpc>
            </a:pPr>
            <a:r>
              <a:rPr lang="en-US" sz="3840" b="true">
                <a:solidFill>
                  <a:srgbClr val="000000"/>
                </a:solidFill>
                <a:latin typeface="Cambria Bold"/>
                <a:ea typeface="Cambria Bold"/>
                <a:cs typeface="Cambria Bold"/>
                <a:sym typeface="Cambria Bold"/>
              </a:rPr>
              <a:t>Badan Usaha Berbadan Hukum </a:t>
            </a:r>
          </a:p>
        </p:txBody>
      </p:sp>
      <p:sp>
        <p:nvSpPr>
          <p:cNvPr name="TextBox 8" id="8"/>
          <p:cNvSpPr txBox="true"/>
          <p:nvPr/>
        </p:nvSpPr>
        <p:spPr>
          <a:xfrm rot="0">
            <a:off x="731520" y="1667978"/>
            <a:ext cx="8737943" cy="5228993"/>
          </a:xfrm>
          <a:prstGeom prst="rect">
            <a:avLst/>
          </a:prstGeom>
        </p:spPr>
        <p:txBody>
          <a:bodyPr anchor="t" rtlCol="false" tIns="0" lIns="0" bIns="0" rIns="0">
            <a:spAutoFit/>
          </a:bodyPr>
          <a:lstStyle/>
          <a:p>
            <a:pPr algn="l">
              <a:lnSpc>
                <a:spcPts val="3482"/>
              </a:lnSpc>
            </a:pPr>
            <a:r>
              <a:rPr lang="en-US" sz="2901">
                <a:solidFill>
                  <a:srgbClr val="000000"/>
                </a:solidFill>
                <a:latin typeface="Cambria"/>
                <a:ea typeface="Cambria"/>
                <a:cs typeface="Cambria"/>
                <a:sym typeface="Cambria"/>
              </a:rPr>
              <a:t>Badan usaha yang berbadan hukum adalah badan usaha yang memisahkan antara harta kekayaan pribadi pemilik/pendirinya dan harta kekayaan badan usaha.</a:t>
            </a:r>
          </a:p>
          <a:p>
            <a:pPr algn="l">
              <a:lnSpc>
                <a:spcPts val="3482"/>
              </a:lnSpc>
            </a:pPr>
          </a:p>
          <a:p>
            <a:pPr algn="l">
              <a:lnSpc>
                <a:spcPts val="3482"/>
              </a:lnSpc>
            </a:pPr>
            <a:r>
              <a:rPr lang="en-US" sz="2901">
                <a:solidFill>
                  <a:srgbClr val="000000"/>
                </a:solidFill>
                <a:latin typeface="Cambria"/>
                <a:ea typeface="Cambria"/>
                <a:cs typeface="Cambria"/>
                <a:sym typeface="Cambria"/>
              </a:rPr>
              <a:t>Apabila badan usaha memisahkan antara harta kekayaan pribadi pemilik/pendirinya dan harta kekayaan badan usaha, maka ketika terjadi suatu permasalahan hukum, badan usaha hanya dapat dituntut atau dimintakan ganti kerugian hanya sebatas harta kekayaan badan usaha itu sendiri dan tidak masuk kepada harta pribadi pemilik/pendirinya.</a:t>
            </a:r>
          </a:p>
          <a:p>
            <a:pPr algn="l">
              <a:lnSpc>
                <a:spcPts val="3482"/>
              </a:lnSpc>
            </a:pPr>
          </a:p>
        </p:txBody>
      </p:sp>
    </p:spTree>
  </p:cSld>
  <p:clrMapOvr>
    <a:masterClrMapping/>
  </p:clrMapOvr>
  <p:transition spd="fast">
    <p:fade/>
  </p:transition>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sp>
        <p:nvSpPr>
          <p:cNvPr name="TextBox 3" id="3"/>
          <p:cNvSpPr txBox="true"/>
          <p:nvPr/>
        </p:nvSpPr>
        <p:spPr>
          <a:xfrm rot="0">
            <a:off x="1051005" y="323353"/>
            <a:ext cx="8035633" cy="216186"/>
          </a:xfrm>
          <a:prstGeom prst="rect">
            <a:avLst/>
          </a:prstGeom>
        </p:spPr>
        <p:txBody>
          <a:bodyPr anchor="t" rtlCol="false" tIns="0" lIns="0" bIns="0" rIns="0">
            <a:spAutoFit/>
          </a:bodyPr>
          <a:lstStyle/>
          <a:p>
            <a:pPr algn="just">
              <a:lnSpc>
                <a:spcPts val="1407"/>
              </a:lnSpc>
            </a:pPr>
            <a:r>
              <a:rPr lang="en-US" sz="1173">
                <a:solidFill>
                  <a:srgbClr val="000000"/>
                </a:solidFill>
                <a:latin typeface="Arial"/>
                <a:ea typeface="Arial"/>
                <a:cs typeface="Arial"/>
                <a:sym typeface="Arial"/>
              </a:rPr>
              <a:t>KDMK – MK : SITIAKMA – PEMROGRAMAN  (Edit dari “VIEW-SLIDE MASTER” , jika sudah “CLOSE MSTER VIEW”) </a:t>
            </a:r>
          </a:p>
        </p:txBody>
      </p:sp>
      <p:sp>
        <p:nvSpPr>
          <p:cNvPr name="TextBox 4" id="4"/>
          <p:cNvSpPr txBox="true"/>
          <p:nvPr/>
        </p:nvSpPr>
        <p:spPr>
          <a:xfrm rot="0">
            <a:off x="282919" y="6766383"/>
            <a:ext cx="9034144" cy="232601"/>
          </a:xfrm>
          <a:prstGeom prst="rect">
            <a:avLst/>
          </a:prstGeom>
        </p:spPr>
        <p:txBody>
          <a:bodyPr anchor="t" rtlCol="false" tIns="0" lIns="0" bIns="0" rIns="0">
            <a:spAutoFit/>
          </a:bodyPr>
          <a:lstStyle/>
          <a:p>
            <a:pPr algn="just">
              <a:lnSpc>
                <a:spcPts val="1535"/>
              </a:lnSpc>
            </a:pPr>
            <a:r>
              <a:rPr lang="en-US" sz="1279">
                <a:solidFill>
                  <a:srgbClr val="000000"/>
                </a:solidFill>
                <a:latin typeface="Arial"/>
                <a:ea typeface="Arial"/>
                <a:cs typeface="Arial"/>
                <a:sym typeface="Arial"/>
              </a:rPr>
              <a:t>       No. Dokumen : 4FM-DP40101                              Revisi : 00                                     Tanggal Berlaku : 07 April 2021</a:t>
            </a:r>
          </a:p>
        </p:txBody>
      </p:sp>
      <p:sp>
        <p:nvSpPr>
          <p:cNvPr name="TextBox 5" id="5"/>
          <p:cNvSpPr txBox="true"/>
          <p:nvPr/>
        </p:nvSpPr>
        <p:spPr>
          <a:xfrm rot="0">
            <a:off x="1051005" y="323353"/>
            <a:ext cx="7958825" cy="216186"/>
          </a:xfrm>
          <a:prstGeom prst="rect">
            <a:avLst/>
          </a:prstGeom>
        </p:spPr>
        <p:txBody>
          <a:bodyPr anchor="t" rtlCol="false" tIns="0" lIns="0" bIns="0" rIns="0">
            <a:spAutoFit/>
          </a:bodyPr>
          <a:lstStyle/>
          <a:p>
            <a:pPr algn="just">
              <a:lnSpc>
                <a:spcPts val="1407"/>
              </a:lnSpc>
            </a:pPr>
            <a:r>
              <a:rPr lang="en-US" sz="1173">
                <a:solidFill>
                  <a:srgbClr val="000000"/>
                </a:solidFill>
                <a:latin typeface="Arial"/>
                <a:ea typeface="Arial"/>
                <a:cs typeface="Arial"/>
                <a:sym typeface="Arial"/>
              </a:rPr>
              <a:t>KDMK – MK : SITIAKMA – PEMROGRAMAN  (Edit dari “VIEW-SLIDE MASTER” , jika sudah “CLOSE MSTER VIEW”) </a:t>
            </a:r>
          </a:p>
        </p:txBody>
      </p:sp>
      <p:sp>
        <p:nvSpPr>
          <p:cNvPr name="TextBox 6" id="6"/>
          <p:cNvSpPr txBox="true"/>
          <p:nvPr/>
        </p:nvSpPr>
        <p:spPr>
          <a:xfrm rot="0">
            <a:off x="282919" y="6766383"/>
            <a:ext cx="9034144" cy="232601"/>
          </a:xfrm>
          <a:prstGeom prst="rect">
            <a:avLst/>
          </a:prstGeom>
        </p:spPr>
        <p:txBody>
          <a:bodyPr anchor="t" rtlCol="false" tIns="0" lIns="0" bIns="0" rIns="0">
            <a:spAutoFit/>
          </a:bodyPr>
          <a:lstStyle/>
          <a:p>
            <a:pPr algn="just">
              <a:lnSpc>
                <a:spcPts val="1535"/>
              </a:lnSpc>
            </a:pPr>
            <a:r>
              <a:rPr lang="en-US" sz="1279">
                <a:solidFill>
                  <a:srgbClr val="000000"/>
                </a:solidFill>
                <a:latin typeface="Arial"/>
                <a:ea typeface="Arial"/>
                <a:cs typeface="Arial"/>
                <a:sym typeface="Arial"/>
              </a:rPr>
              <a:t>       No. Dokumen : 4FM-DP40101                              Revisi : 00                                     Tanggal Berlaku : 07 April 2021</a:t>
            </a:r>
          </a:p>
        </p:txBody>
      </p:sp>
      <p:sp>
        <p:nvSpPr>
          <p:cNvPr name="TextBox 7" id="7"/>
          <p:cNvSpPr txBox="true"/>
          <p:nvPr/>
        </p:nvSpPr>
        <p:spPr>
          <a:xfrm rot="0">
            <a:off x="1051005" y="666519"/>
            <a:ext cx="7980892" cy="1015462"/>
          </a:xfrm>
          <a:prstGeom prst="rect">
            <a:avLst/>
          </a:prstGeom>
        </p:spPr>
        <p:txBody>
          <a:bodyPr anchor="t" rtlCol="false" tIns="0" lIns="0" bIns="0" rIns="0">
            <a:spAutoFit/>
          </a:bodyPr>
          <a:lstStyle/>
          <a:p>
            <a:pPr algn="ctr">
              <a:lnSpc>
                <a:spcPts val="3988"/>
              </a:lnSpc>
            </a:pPr>
            <a:r>
              <a:rPr lang="en-US" sz="3324" b="true">
                <a:solidFill>
                  <a:srgbClr val="000000"/>
                </a:solidFill>
                <a:latin typeface="Cambria Bold"/>
                <a:ea typeface="Cambria Bold"/>
                <a:cs typeface="Cambria Bold"/>
                <a:sym typeface="Cambria Bold"/>
              </a:rPr>
              <a:t>Perbedaan Perusahaan yang Berbadan Hukum dan Tidak Berbadan Hukum</a:t>
            </a:r>
          </a:p>
        </p:txBody>
      </p:sp>
      <p:sp>
        <p:nvSpPr>
          <p:cNvPr name="TextBox 8" id="8"/>
          <p:cNvSpPr txBox="true"/>
          <p:nvPr/>
        </p:nvSpPr>
        <p:spPr>
          <a:xfrm rot="0">
            <a:off x="590701" y="1799437"/>
            <a:ext cx="8431379" cy="4722510"/>
          </a:xfrm>
          <a:prstGeom prst="rect">
            <a:avLst/>
          </a:prstGeom>
        </p:spPr>
        <p:txBody>
          <a:bodyPr anchor="t" rtlCol="false" tIns="0" lIns="0" bIns="0" rIns="0">
            <a:spAutoFit/>
          </a:bodyPr>
          <a:lstStyle/>
          <a:p>
            <a:pPr algn="l">
              <a:lnSpc>
                <a:spcPts val="3137"/>
              </a:lnSpc>
            </a:pPr>
            <a:r>
              <a:rPr lang="en-US" sz="2614">
                <a:solidFill>
                  <a:srgbClr val="000000"/>
                </a:solidFill>
                <a:latin typeface="Cambria"/>
                <a:ea typeface="Cambria"/>
                <a:cs typeface="Cambria"/>
                <a:sym typeface="Cambria"/>
              </a:rPr>
              <a:t>1.Tanggung Jawab Hukum</a:t>
            </a:r>
          </a:p>
          <a:p>
            <a:pPr algn="l">
              <a:lnSpc>
                <a:spcPts val="3137"/>
              </a:lnSpc>
            </a:pPr>
            <a:r>
              <a:rPr lang="en-US" sz="2614">
                <a:solidFill>
                  <a:srgbClr val="000000"/>
                </a:solidFill>
                <a:latin typeface="Cambria"/>
                <a:ea typeface="Cambria"/>
                <a:cs typeface="Cambria"/>
                <a:sym typeface="Cambria"/>
              </a:rPr>
              <a:t>Perusahaan berbadan hukum subjek hukumnya adalah perusahaan itu sendiri. Sementara perusahaan yang tidak berbadan hukum, subjek hukumnya mencakup semua orang yang mengurus perusahaan tersebut.</a:t>
            </a:r>
          </a:p>
          <a:p>
            <a:pPr algn="l">
              <a:lnSpc>
                <a:spcPts val="3137"/>
              </a:lnSpc>
            </a:pPr>
          </a:p>
          <a:p>
            <a:pPr algn="l">
              <a:lnSpc>
                <a:spcPts val="3137"/>
              </a:lnSpc>
            </a:pPr>
            <a:r>
              <a:rPr lang="en-US" sz="2614">
                <a:solidFill>
                  <a:srgbClr val="000000"/>
                </a:solidFill>
                <a:latin typeface="Cambria"/>
                <a:ea typeface="Cambria"/>
                <a:cs typeface="Cambria"/>
                <a:sym typeface="Cambria"/>
              </a:rPr>
              <a:t>2.Perlindungan Aset</a:t>
            </a:r>
          </a:p>
          <a:p>
            <a:pPr algn="l">
              <a:lnSpc>
                <a:spcPts val="3137"/>
              </a:lnSpc>
            </a:pPr>
            <a:r>
              <a:rPr lang="en-US" sz="2614">
                <a:solidFill>
                  <a:srgbClr val="000000"/>
                </a:solidFill>
                <a:latin typeface="Cambria"/>
                <a:ea typeface="Cambria"/>
                <a:cs typeface="Cambria"/>
                <a:sym typeface="Cambria"/>
              </a:rPr>
              <a:t>Aset perusahaan yang berbadan hukum dipisahkan dengan kekayaan pribadi pengurus. Sementara aset perusahaan yang tidak berbadan hukum masih disatukan dengan harta pribadi pengelola atau persekutuannya.</a:t>
            </a:r>
          </a:p>
          <a:p>
            <a:pPr algn="l">
              <a:lnSpc>
                <a:spcPts val="3137"/>
              </a:lnSpc>
            </a:pPr>
          </a:p>
        </p:txBody>
      </p:sp>
    </p:spTree>
  </p:cSld>
  <p:clrMapOvr>
    <a:masterClrMapping/>
  </p:clrMapOvr>
  <p:transition spd="fast">
    <p:fade/>
  </p:transition>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sp>
        <p:nvSpPr>
          <p:cNvPr name="TextBox 3" id="3"/>
          <p:cNvSpPr txBox="true"/>
          <p:nvPr/>
        </p:nvSpPr>
        <p:spPr>
          <a:xfrm rot="0">
            <a:off x="1051005" y="323353"/>
            <a:ext cx="8035633" cy="216186"/>
          </a:xfrm>
          <a:prstGeom prst="rect">
            <a:avLst/>
          </a:prstGeom>
        </p:spPr>
        <p:txBody>
          <a:bodyPr anchor="t" rtlCol="false" tIns="0" lIns="0" bIns="0" rIns="0">
            <a:spAutoFit/>
          </a:bodyPr>
          <a:lstStyle/>
          <a:p>
            <a:pPr algn="just">
              <a:lnSpc>
                <a:spcPts val="1407"/>
              </a:lnSpc>
            </a:pPr>
            <a:r>
              <a:rPr lang="en-US" sz="1173">
                <a:solidFill>
                  <a:srgbClr val="000000"/>
                </a:solidFill>
                <a:latin typeface="Arial"/>
                <a:ea typeface="Arial"/>
                <a:cs typeface="Arial"/>
                <a:sym typeface="Arial"/>
              </a:rPr>
              <a:t>KDMK – MK : SITIAKMA – PEMROGRAMAN  (Edit dari “VIEW-SLIDE MASTER” , jika sudah “CLOSE MSTER VIEW”) </a:t>
            </a:r>
          </a:p>
        </p:txBody>
      </p:sp>
      <p:sp>
        <p:nvSpPr>
          <p:cNvPr name="TextBox 4" id="4"/>
          <p:cNvSpPr txBox="true"/>
          <p:nvPr/>
        </p:nvSpPr>
        <p:spPr>
          <a:xfrm rot="0">
            <a:off x="282919" y="6766383"/>
            <a:ext cx="9034144" cy="232601"/>
          </a:xfrm>
          <a:prstGeom prst="rect">
            <a:avLst/>
          </a:prstGeom>
        </p:spPr>
        <p:txBody>
          <a:bodyPr anchor="t" rtlCol="false" tIns="0" lIns="0" bIns="0" rIns="0">
            <a:spAutoFit/>
          </a:bodyPr>
          <a:lstStyle/>
          <a:p>
            <a:pPr algn="just">
              <a:lnSpc>
                <a:spcPts val="1535"/>
              </a:lnSpc>
            </a:pPr>
            <a:r>
              <a:rPr lang="en-US" sz="1279">
                <a:solidFill>
                  <a:srgbClr val="000000"/>
                </a:solidFill>
                <a:latin typeface="Arial"/>
                <a:ea typeface="Arial"/>
                <a:cs typeface="Arial"/>
                <a:sym typeface="Arial"/>
              </a:rPr>
              <a:t>       No. Dokumen : 4FM-DP40101                              Revisi : 00                                     Tanggal Berlaku : 07 April 2021</a:t>
            </a:r>
          </a:p>
        </p:txBody>
      </p:sp>
      <p:sp>
        <p:nvSpPr>
          <p:cNvPr name="TextBox 5" id="5"/>
          <p:cNvSpPr txBox="true"/>
          <p:nvPr/>
        </p:nvSpPr>
        <p:spPr>
          <a:xfrm rot="0">
            <a:off x="1051005" y="323353"/>
            <a:ext cx="7958825" cy="216186"/>
          </a:xfrm>
          <a:prstGeom prst="rect">
            <a:avLst/>
          </a:prstGeom>
        </p:spPr>
        <p:txBody>
          <a:bodyPr anchor="t" rtlCol="false" tIns="0" lIns="0" bIns="0" rIns="0">
            <a:spAutoFit/>
          </a:bodyPr>
          <a:lstStyle/>
          <a:p>
            <a:pPr algn="just">
              <a:lnSpc>
                <a:spcPts val="1407"/>
              </a:lnSpc>
            </a:pPr>
            <a:r>
              <a:rPr lang="en-US" sz="1173">
                <a:solidFill>
                  <a:srgbClr val="000000"/>
                </a:solidFill>
                <a:latin typeface="Arial"/>
                <a:ea typeface="Arial"/>
                <a:cs typeface="Arial"/>
                <a:sym typeface="Arial"/>
              </a:rPr>
              <a:t>KDMK – MK : SITIAKMA – PEMROGRAMAN  (Edit dari “VIEW-SLIDE MASTER” , jika sudah “CLOSE MSTER VIEW”) </a:t>
            </a:r>
          </a:p>
        </p:txBody>
      </p:sp>
      <p:sp>
        <p:nvSpPr>
          <p:cNvPr name="TextBox 6" id="6"/>
          <p:cNvSpPr txBox="true"/>
          <p:nvPr/>
        </p:nvSpPr>
        <p:spPr>
          <a:xfrm rot="0">
            <a:off x="282919" y="6766383"/>
            <a:ext cx="9034144" cy="232601"/>
          </a:xfrm>
          <a:prstGeom prst="rect">
            <a:avLst/>
          </a:prstGeom>
        </p:spPr>
        <p:txBody>
          <a:bodyPr anchor="t" rtlCol="false" tIns="0" lIns="0" bIns="0" rIns="0">
            <a:spAutoFit/>
          </a:bodyPr>
          <a:lstStyle/>
          <a:p>
            <a:pPr algn="just">
              <a:lnSpc>
                <a:spcPts val="1535"/>
              </a:lnSpc>
            </a:pPr>
            <a:r>
              <a:rPr lang="en-US" sz="1279">
                <a:solidFill>
                  <a:srgbClr val="000000"/>
                </a:solidFill>
                <a:latin typeface="Arial"/>
                <a:ea typeface="Arial"/>
                <a:cs typeface="Arial"/>
                <a:sym typeface="Arial"/>
              </a:rPr>
              <a:t>       No. Dokumen : 4FM-DP40101                              Revisi : 00                                     Tanggal Berlaku : 07 April 2021</a:t>
            </a:r>
          </a:p>
        </p:txBody>
      </p:sp>
      <p:sp>
        <p:nvSpPr>
          <p:cNvPr name="TextBox 7" id="7"/>
          <p:cNvSpPr txBox="true"/>
          <p:nvPr/>
        </p:nvSpPr>
        <p:spPr>
          <a:xfrm rot="0">
            <a:off x="579120" y="954776"/>
            <a:ext cx="7541242" cy="5628904"/>
          </a:xfrm>
          <a:prstGeom prst="rect">
            <a:avLst/>
          </a:prstGeom>
        </p:spPr>
        <p:txBody>
          <a:bodyPr anchor="t" rtlCol="false" tIns="0" lIns="0" bIns="0" rIns="0">
            <a:spAutoFit/>
          </a:bodyPr>
          <a:lstStyle/>
          <a:p>
            <a:pPr algn="l">
              <a:lnSpc>
                <a:spcPts val="2641"/>
              </a:lnSpc>
            </a:pPr>
            <a:r>
              <a:rPr lang="en-US" sz="2201">
                <a:solidFill>
                  <a:srgbClr val="000000"/>
                </a:solidFill>
                <a:latin typeface="Cambria"/>
                <a:ea typeface="Cambria"/>
                <a:cs typeface="Cambria"/>
                <a:sym typeface="Cambria"/>
              </a:rPr>
              <a:t>3. Proses Pendirian</a:t>
            </a:r>
          </a:p>
          <a:p>
            <a:pPr algn="l">
              <a:lnSpc>
                <a:spcPts val="2641"/>
              </a:lnSpc>
            </a:pPr>
            <a:r>
              <a:rPr lang="en-US" sz="2201">
                <a:solidFill>
                  <a:srgbClr val="000000"/>
                </a:solidFill>
                <a:latin typeface="Cambria"/>
                <a:ea typeface="Cambria"/>
                <a:cs typeface="Cambria"/>
                <a:sym typeface="Cambria"/>
              </a:rPr>
              <a:t>Prusahaan yang berbadan hukum wajib disahkan oleh pemerintah terlebih dahulu, dilihat berdasarkan anggaran dasar dan akta pendirian. Sementara perusahaan yang tidak berbadan hukum tidak diwajibkan, namun dianjurkan menggunakan akta notaris, misal dalam pembuatan CV.</a:t>
            </a:r>
          </a:p>
          <a:p>
            <a:pPr algn="l">
              <a:lnSpc>
                <a:spcPts val="2641"/>
              </a:lnSpc>
            </a:pPr>
          </a:p>
          <a:p>
            <a:pPr algn="l">
              <a:lnSpc>
                <a:spcPts val="2641"/>
              </a:lnSpc>
            </a:pPr>
            <a:r>
              <a:rPr lang="en-US" sz="2201">
                <a:solidFill>
                  <a:srgbClr val="000000"/>
                </a:solidFill>
                <a:latin typeface="Cambria"/>
                <a:ea typeface="Cambria"/>
                <a:cs typeface="Cambria"/>
                <a:sym typeface="Cambria"/>
              </a:rPr>
              <a:t>4. Pengawasan dan Kontrol</a:t>
            </a:r>
          </a:p>
          <a:p>
            <a:pPr algn="l">
              <a:lnSpc>
                <a:spcPts val="2641"/>
              </a:lnSpc>
            </a:pPr>
            <a:r>
              <a:rPr lang="en-US" sz="2201">
                <a:solidFill>
                  <a:srgbClr val="000000"/>
                </a:solidFill>
                <a:latin typeface="Cambria"/>
                <a:ea typeface="Cambria"/>
                <a:cs typeface="Cambria"/>
                <a:sym typeface="Cambria"/>
              </a:rPr>
              <a:t>Pasal 1 nomor (13) PP Nomor 45 Tahun 2005 menyebutkan Komisaris dan Dewan Pengawas bertugas menilai BUMN dalam menjalankan kegiatannya. Kemudian, perusahaan yang tidak berbadan hukum diawasi oleh setiap pengurus.</a:t>
            </a:r>
          </a:p>
          <a:p>
            <a:pPr algn="l">
              <a:lnSpc>
                <a:spcPts val="2641"/>
              </a:lnSpc>
            </a:pPr>
          </a:p>
          <a:p>
            <a:pPr algn="l">
              <a:lnSpc>
                <a:spcPts val="2641"/>
              </a:lnSpc>
            </a:pPr>
            <a:r>
              <a:rPr lang="en-US" sz="2201">
                <a:solidFill>
                  <a:srgbClr val="000000"/>
                </a:solidFill>
                <a:latin typeface="Cambria"/>
                <a:ea typeface="Cambria"/>
                <a:cs typeface="Cambria"/>
                <a:sym typeface="Cambria"/>
              </a:rPr>
              <a:t>5. Keberlanjutan Usaha</a:t>
            </a:r>
          </a:p>
          <a:p>
            <a:pPr algn="l">
              <a:lnSpc>
                <a:spcPts val="2641"/>
              </a:lnSpc>
            </a:pPr>
            <a:r>
              <a:rPr lang="en-US" sz="2201">
                <a:solidFill>
                  <a:srgbClr val="000000"/>
                </a:solidFill>
                <a:latin typeface="Cambria"/>
                <a:ea typeface="Cambria"/>
                <a:cs typeface="Cambria"/>
                <a:sym typeface="Cambria"/>
              </a:rPr>
              <a:t>Jika berbicara mengenai keberlanjutan usaha, perusahaan berbadan hukum lebih mendapatkan kepastian dibanding yang tidak berbadan hukum.</a:t>
            </a:r>
          </a:p>
        </p:txBody>
      </p:sp>
    </p:spTree>
  </p:cSld>
  <p:clrMapOvr>
    <a:masterClrMapping/>
  </p:clrMapOvr>
  <p:transition spd="fast">
    <p:fade/>
  </p:transition>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sp>
        <p:nvSpPr>
          <p:cNvPr name="TextBox 3" id="3"/>
          <p:cNvSpPr txBox="true"/>
          <p:nvPr/>
        </p:nvSpPr>
        <p:spPr>
          <a:xfrm rot="0">
            <a:off x="1051005" y="323353"/>
            <a:ext cx="8035633" cy="216186"/>
          </a:xfrm>
          <a:prstGeom prst="rect">
            <a:avLst/>
          </a:prstGeom>
        </p:spPr>
        <p:txBody>
          <a:bodyPr anchor="t" rtlCol="false" tIns="0" lIns="0" bIns="0" rIns="0">
            <a:spAutoFit/>
          </a:bodyPr>
          <a:lstStyle/>
          <a:p>
            <a:pPr algn="just">
              <a:lnSpc>
                <a:spcPts val="1407"/>
              </a:lnSpc>
            </a:pPr>
            <a:r>
              <a:rPr lang="en-US" sz="1173">
                <a:solidFill>
                  <a:srgbClr val="000000"/>
                </a:solidFill>
                <a:latin typeface="Arial"/>
                <a:ea typeface="Arial"/>
                <a:cs typeface="Arial"/>
                <a:sym typeface="Arial"/>
              </a:rPr>
              <a:t>KDMK – MK : SITIAKMA – PEMROGRAMAN  (Edit dari “VIEW-SLIDE MASTER” , jika sudah “CLOSE MSTER VIEW”) </a:t>
            </a:r>
          </a:p>
        </p:txBody>
      </p:sp>
      <p:sp>
        <p:nvSpPr>
          <p:cNvPr name="TextBox 4" id="4"/>
          <p:cNvSpPr txBox="true"/>
          <p:nvPr/>
        </p:nvSpPr>
        <p:spPr>
          <a:xfrm rot="0">
            <a:off x="282919" y="6766383"/>
            <a:ext cx="9034144" cy="232601"/>
          </a:xfrm>
          <a:prstGeom prst="rect">
            <a:avLst/>
          </a:prstGeom>
        </p:spPr>
        <p:txBody>
          <a:bodyPr anchor="t" rtlCol="false" tIns="0" lIns="0" bIns="0" rIns="0">
            <a:spAutoFit/>
          </a:bodyPr>
          <a:lstStyle/>
          <a:p>
            <a:pPr algn="just">
              <a:lnSpc>
                <a:spcPts val="1535"/>
              </a:lnSpc>
            </a:pPr>
            <a:r>
              <a:rPr lang="en-US" sz="1279">
                <a:solidFill>
                  <a:srgbClr val="000000"/>
                </a:solidFill>
                <a:latin typeface="Arial"/>
                <a:ea typeface="Arial"/>
                <a:cs typeface="Arial"/>
                <a:sym typeface="Arial"/>
              </a:rPr>
              <a:t>       No. Dokumen : 4FM-DP40101                              Revisi : 00                                     Tanggal Berlaku : 07 April 2021</a:t>
            </a:r>
          </a:p>
        </p:txBody>
      </p:sp>
      <p:sp>
        <p:nvSpPr>
          <p:cNvPr name="TextBox 5" id="5"/>
          <p:cNvSpPr txBox="true"/>
          <p:nvPr/>
        </p:nvSpPr>
        <p:spPr>
          <a:xfrm rot="0">
            <a:off x="1051005" y="323353"/>
            <a:ext cx="7958825" cy="216186"/>
          </a:xfrm>
          <a:prstGeom prst="rect">
            <a:avLst/>
          </a:prstGeom>
        </p:spPr>
        <p:txBody>
          <a:bodyPr anchor="t" rtlCol="false" tIns="0" lIns="0" bIns="0" rIns="0">
            <a:spAutoFit/>
          </a:bodyPr>
          <a:lstStyle/>
          <a:p>
            <a:pPr algn="just">
              <a:lnSpc>
                <a:spcPts val="1407"/>
              </a:lnSpc>
            </a:pPr>
            <a:r>
              <a:rPr lang="en-US" sz="1173">
                <a:solidFill>
                  <a:srgbClr val="000000"/>
                </a:solidFill>
                <a:latin typeface="Arial"/>
                <a:ea typeface="Arial"/>
                <a:cs typeface="Arial"/>
                <a:sym typeface="Arial"/>
              </a:rPr>
              <a:t>KDMK – MK : SITIAKMA – PEMROGRAMAN  (Edit dari “VIEW-SLIDE MASTER” , jika sudah “CLOSE MSTER VIEW”) </a:t>
            </a:r>
          </a:p>
        </p:txBody>
      </p:sp>
      <p:sp>
        <p:nvSpPr>
          <p:cNvPr name="TextBox 6" id="6"/>
          <p:cNvSpPr txBox="true"/>
          <p:nvPr/>
        </p:nvSpPr>
        <p:spPr>
          <a:xfrm rot="0">
            <a:off x="282919" y="6766383"/>
            <a:ext cx="9034144" cy="232601"/>
          </a:xfrm>
          <a:prstGeom prst="rect">
            <a:avLst/>
          </a:prstGeom>
        </p:spPr>
        <p:txBody>
          <a:bodyPr anchor="t" rtlCol="false" tIns="0" lIns="0" bIns="0" rIns="0">
            <a:spAutoFit/>
          </a:bodyPr>
          <a:lstStyle/>
          <a:p>
            <a:pPr algn="just">
              <a:lnSpc>
                <a:spcPts val="1535"/>
              </a:lnSpc>
            </a:pPr>
            <a:r>
              <a:rPr lang="en-US" sz="1279">
                <a:solidFill>
                  <a:srgbClr val="000000"/>
                </a:solidFill>
                <a:latin typeface="Arial"/>
                <a:ea typeface="Arial"/>
                <a:cs typeface="Arial"/>
                <a:sym typeface="Arial"/>
              </a:rPr>
              <a:t>       No. Dokumen : 4FM-DP40101                              Revisi : 00                                     Tanggal Berlaku : 07 April 2021</a:t>
            </a:r>
          </a:p>
        </p:txBody>
      </p:sp>
      <p:sp>
        <p:nvSpPr>
          <p:cNvPr name="TextBox 7" id="7"/>
          <p:cNvSpPr txBox="true"/>
          <p:nvPr/>
        </p:nvSpPr>
        <p:spPr>
          <a:xfrm rot="0">
            <a:off x="560903" y="660500"/>
            <a:ext cx="7980892" cy="1015462"/>
          </a:xfrm>
          <a:prstGeom prst="rect">
            <a:avLst/>
          </a:prstGeom>
        </p:spPr>
        <p:txBody>
          <a:bodyPr anchor="t" rtlCol="false" tIns="0" lIns="0" bIns="0" rIns="0">
            <a:spAutoFit/>
          </a:bodyPr>
          <a:lstStyle/>
          <a:p>
            <a:pPr algn="ctr">
              <a:lnSpc>
                <a:spcPts val="3988"/>
              </a:lnSpc>
            </a:pPr>
            <a:r>
              <a:rPr lang="en-US" sz="3324" b="true">
                <a:solidFill>
                  <a:srgbClr val="000000"/>
                </a:solidFill>
                <a:latin typeface="Cambria Bold"/>
                <a:ea typeface="Cambria Bold"/>
                <a:cs typeface="Cambria Bold"/>
                <a:sym typeface="Cambria Bold"/>
              </a:rPr>
              <a:t>Kesimpulan</a:t>
            </a:r>
          </a:p>
          <a:p>
            <a:pPr algn="ctr">
              <a:lnSpc>
                <a:spcPts val="3988"/>
              </a:lnSpc>
            </a:pPr>
          </a:p>
        </p:txBody>
      </p:sp>
      <p:sp>
        <p:nvSpPr>
          <p:cNvPr name="TextBox 8" id="8"/>
          <p:cNvSpPr txBox="true"/>
          <p:nvPr/>
        </p:nvSpPr>
        <p:spPr>
          <a:xfrm rot="0">
            <a:off x="560903" y="1457356"/>
            <a:ext cx="8585543" cy="4816591"/>
          </a:xfrm>
          <a:prstGeom prst="rect">
            <a:avLst/>
          </a:prstGeom>
        </p:spPr>
        <p:txBody>
          <a:bodyPr anchor="t" rtlCol="false" tIns="0" lIns="0" bIns="0" rIns="0">
            <a:spAutoFit/>
          </a:bodyPr>
          <a:lstStyle/>
          <a:p>
            <a:pPr algn="l">
              <a:lnSpc>
                <a:spcPts val="2268"/>
              </a:lnSpc>
            </a:pPr>
            <a:r>
              <a:rPr lang="en-US" sz="1890">
                <a:solidFill>
                  <a:srgbClr val="000000"/>
                </a:solidFill>
                <a:latin typeface="Cambria"/>
                <a:ea typeface="Cambria"/>
                <a:cs typeface="Cambria"/>
                <a:sym typeface="Cambria"/>
              </a:rPr>
              <a:t>Perusahaan yang berbadan hukum dengan yang tidak berbadan hukum mempunyai perbedaan dari berbagai macam sisi. Mulai dari subjek hukum, aset perusahaan atau harta, proses pendirian, pengawasan, sampai keberlanjutan usaha.Secara subjek misalnya, perusahaan berbadan hukum berstatus sebagai subjek hukumnya. </a:t>
            </a:r>
          </a:p>
          <a:p>
            <a:pPr algn="l">
              <a:lnSpc>
                <a:spcPts val="2268"/>
              </a:lnSpc>
            </a:pPr>
            <a:r>
              <a:rPr lang="en-US" sz="1890">
                <a:solidFill>
                  <a:srgbClr val="000000"/>
                </a:solidFill>
                <a:latin typeface="Cambria"/>
                <a:ea typeface="Cambria"/>
                <a:cs typeface="Cambria"/>
                <a:sym typeface="Cambria"/>
              </a:rPr>
              <a:t>Berbeda dengan perusahaan yang tidak berbadan hukum, di mana tanggung jawab subjek hukum jatuh pada persekutuan.Tanggung jjawab terhadap harta pailit tidak berpengaruh apapun terhadap harta pribadi, jika ia pengurus usaha berbadan hukum. Sementara itu, harta masing-masing pengurus perusahaan yang tidak berbadan hukum bisa saja disita.Prosedur pendirian juga berbeda, di mana perusahaan berbadan hukum wajib disahkan pemerintah dan perusahaan yang tidak berbadan hukum hanya bersifat dianjurkan.</a:t>
            </a:r>
          </a:p>
          <a:p>
            <a:pPr algn="l">
              <a:lnSpc>
                <a:spcPts val="2268"/>
              </a:lnSpc>
            </a:pPr>
            <a:r>
              <a:rPr lang="en-US" sz="1890">
                <a:solidFill>
                  <a:srgbClr val="000000"/>
                </a:solidFill>
                <a:latin typeface="Cambria"/>
                <a:ea typeface="Cambria"/>
                <a:cs typeface="Cambria"/>
                <a:sym typeface="Cambria"/>
              </a:rPr>
              <a:t>Dalam pengawasan perusahaan yang berbadan hukum, sudah punya pihak pengelola dan pengawasnya sendiri. Hal ini tidak sama dengan perusahaan yang tidak berbadan hukum, mereka diawasi oleh para pengurus masing-masing.Dengab begitu, keberlanjutan usaha perusahaan yang berbadan hukum lebih pasti prospeknya.</a:t>
            </a:r>
          </a:p>
        </p:txBody>
      </p:sp>
    </p:spTree>
  </p:cSld>
  <p:clrMapOvr>
    <a:masterClrMapping/>
  </p:clrMapOvr>
  <p:transition spd="fast">
    <p:fade/>
  </p:transition>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9753600" cy="7315200"/>
          </a:xfrm>
          <a:custGeom>
            <a:avLst/>
            <a:gdLst/>
            <a:ahLst/>
            <a:cxnLst/>
            <a:rect r="r" b="b" t="t" l="l"/>
            <a:pathLst>
              <a:path h="7315200" w="9753600">
                <a:moveTo>
                  <a:pt x="0" y="0"/>
                </a:moveTo>
                <a:lnTo>
                  <a:pt x="9753600" y="0"/>
                </a:lnTo>
                <a:lnTo>
                  <a:pt x="9753600" y="7315200"/>
                </a:lnTo>
                <a:lnTo>
                  <a:pt x="0" y="7315200"/>
                </a:lnTo>
                <a:lnTo>
                  <a:pt x="0" y="0"/>
                </a:lnTo>
                <a:close/>
              </a:path>
            </a:pathLst>
          </a:custGeom>
          <a:blipFill>
            <a:blip r:embed="rId2"/>
            <a:stretch>
              <a:fillRect l="0" t="0" r="0" b="0"/>
            </a:stretch>
          </a:blipFill>
        </p:spPr>
      </p:sp>
      <p:sp>
        <p:nvSpPr>
          <p:cNvPr name="TextBox 3" id="3"/>
          <p:cNvSpPr txBox="true"/>
          <p:nvPr/>
        </p:nvSpPr>
        <p:spPr>
          <a:xfrm rot="0">
            <a:off x="1051005" y="323353"/>
            <a:ext cx="8035633" cy="216186"/>
          </a:xfrm>
          <a:prstGeom prst="rect">
            <a:avLst/>
          </a:prstGeom>
        </p:spPr>
        <p:txBody>
          <a:bodyPr anchor="t" rtlCol="false" tIns="0" lIns="0" bIns="0" rIns="0">
            <a:spAutoFit/>
          </a:bodyPr>
          <a:lstStyle/>
          <a:p>
            <a:pPr algn="just">
              <a:lnSpc>
                <a:spcPts val="1407"/>
              </a:lnSpc>
            </a:pPr>
            <a:r>
              <a:rPr lang="en-US" sz="1173">
                <a:solidFill>
                  <a:srgbClr val="000000"/>
                </a:solidFill>
                <a:latin typeface="Arial"/>
                <a:ea typeface="Arial"/>
                <a:cs typeface="Arial"/>
                <a:sym typeface="Arial"/>
              </a:rPr>
              <a:t>KDMK – MK : SITIAKMA – PEMROGRAMAN  (Edit dari “VIEW-SLIDE MASTER” , jika sudah “CLOSE MSTER VIEW”) </a:t>
            </a:r>
          </a:p>
        </p:txBody>
      </p:sp>
      <p:sp>
        <p:nvSpPr>
          <p:cNvPr name="TextBox 4" id="4"/>
          <p:cNvSpPr txBox="true"/>
          <p:nvPr/>
        </p:nvSpPr>
        <p:spPr>
          <a:xfrm rot="0">
            <a:off x="282919" y="6766383"/>
            <a:ext cx="9034144" cy="232601"/>
          </a:xfrm>
          <a:prstGeom prst="rect">
            <a:avLst/>
          </a:prstGeom>
        </p:spPr>
        <p:txBody>
          <a:bodyPr anchor="t" rtlCol="false" tIns="0" lIns="0" bIns="0" rIns="0">
            <a:spAutoFit/>
          </a:bodyPr>
          <a:lstStyle/>
          <a:p>
            <a:pPr algn="just">
              <a:lnSpc>
                <a:spcPts val="1535"/>
              </a:lnSpc>
            </a:pPr>
            <a:r>
              <a:rPr lang="en-US" sz="1279">
                <a:solidFill>
                  <a:srgbClr val="000000"/>
                </a:solidFill>
                <a:latin typeface="Arial"/>
                <a:ea typeface="Arial"/>
                <a:cs typeface="Arial"/>
                <a:sym typeface="Arial"/>
              </a:rPr>
              <a:t>       No. Dokumen : 4FM-DP40101                              Revisi : 00                                     Tanggal Berlaku : 07 April 2021</a:t>
            </a:r>
          </a:p>
        </p:txBody>
      </p:sp>
      <p:sp>
        <p:nvSpPr>
          <p:cNvPr name="TextBox 5" id="5"/>
          <p:cNvSpPr txBox="true"/>
          <p:nvPr/>
        </p:nvSpPr>
        <p:spPr>
          <a:xfrm rot="0">
            <a:off x="1051005" y="323353"/>
            <a:ext cx="7958825" cy="216186"/>
          </a:xfrm>
          <a:prstGeom prst="rect">
            <a:avLst/>
          </a:prstGeom>
        </p:spPr>
        <p:txBody>
          <a:bodyPr anchor="t" rtlCol="false" tIns="0" lIns="0" bIns="0" rIns="0">
            <a:spAutoFit/>
          </a:bodyPr>
          <a:lstStyle/>
          <a:p>
            <a:pPr algn="just">
              <a:lnSpc>
                <a:spcPts val="1407"/>
              </a:lnSpc>
            </a:pPr>
            <a:r>
              <a:rPr lang="en-US" sz="1173">
                <a:solidFill>
                  <a:srgbClr val="000000"/>
                </a:solidFill>
                <a:latin typeface="Arial"/>
                <a:ea typeface="Arial"/>
                <a:cs typeface="Arial"/>
                <a:sym typeface="Arial"/>
              </a:rPr>
              <a:t>KDMK – MK : SITIAKMA – PEMROGRAMAN  (Edit dari “VIEW-SLIDE MASTER” , jika sudah “CLOSE MSTER VIEW”) </a:t>
            </a:r>
          </a:p>
        </p:txBody>
      </p:sp>
      <p:sp>
        <p:nvSpPr>
          <p:cNvPr name="TextBox 6" id="6"/>
          <p:cNvSpPr txBox="true"/>
          <p:nvPr/>
        </p:nvSpPr>
        <p:spPr>
          <a:xfrm rot="0">
            <a:off x="282919" y="6766383"/>
            <a:ext cx="9034144" cy="232601"/>
          </a:xfrm>
          <a:prstGeom prst="rect">
            <a:avLst/>
          </a:prstGeom>
        </p:spPr>
        <p:txBody>
          <a:bodyPr anchor="t" rtlCol="false" tIns="0" lIns="0" bIns="0" rIns="0">
            <a:spAutoFit/>
          </a:bodyPr>
          <a:lstStyle/>
          <a:p>
            <a:pPr algn="just">
              <a:lnSpc>
                <a:spcPts val="1535"/>
              </a:lnSpc>
            </a:pPr>
            <a:r>
              <a:rPr lang="en-US" sz="1279">
                <a:solidFill>
                  <a:srgbClr val="000000"/>
                </a:solidFill>
                <a:latin typeface="Arial"/>
                <a:ea typeface="Arial"/>
                <a:cs typeface="Arial"/>
                <a:sym typeface="Arial"/>
              </a:rPr>
              <a:t>       No. Dokumen : 4FM-DP40101                              Revisi : 00                                     Tanggal Berlaku : 07 April 2021</a:t>
            </a:r>
          </a:p>
        </p:txBody>
      </p:sp>
      <p:sp>
        <p:nvSpPr>
          <p:cNvPr name="TextBox 7" id="7"/>
          <p:cNvSpPr txBox="true"/>
          <p:nvPr/>
        </p:nvSpPr>
        <p:spPr>
          <a:xfrm rot="0">
            <a:off x="579120" y="1666875"/>
            <a:ext cx="8595360" cy="4821979"/>
          </a:xfrm>
          <a:prstGeom prst="rect">
            <a:avLst/>
          </a:prstGeom>
        </p:spPr>
        <p:txBody>
          <a:bodyPr anchor="t" rtlCol="false" tIns="0" lIns="0" bIns="0" rIns="0">
            <a:spAutoFit/>
          </a:bodyPr>
          <a:lstStyle/>
          <a:p>
            <a:pPr algn="ctr">
              <a:lnSpc>
                <a:spcPts val="5120"/>
              </a:lnSpc>
            </a:pPr>
            <a:r>
              <a:rPr lang="en-US" sz="4266" b="true">
                <a:solidFill>
                  <a:srgbClr val="898989"/>
                </a:solidFill>
                <a:latin typeface="Times New Roman Bold"/>
                <a:ea typeface="Times New Roman Bold"/>
                <a:cs typeface="Times New Roman Bold"/>
                <a:sym typeface="Times New Roman Bold"/>
              </a:rPr>
              <a:t>	</a:t>
            </a:r>
          </a:p>
          <a:p>
            <a:pPr algn="ctr">
              <a:lnSpc>
                <a:spcPts val="5120"/>
              </a:lnSpc>
            </a:pPr>
          </a:p>
          <a:p>
            <a:pPr algn="ctr">
              <a:lnSpc>
                <a:spcPts val="5120"/>
              </a:lnSpc>
            </a:pPr>
          </a:p>
          <a:p>
            <a:pPr algn="ctr">
              <a:lnSpc>
                <a:spcPts val="5120"/>
              </a:lnSpc>
            </a:pPr>
            <a:r>
              <a:rPr lang="en-US" sz="4266" b="true">
                <a:solidFill>
                  <a:srgbClr val="898989"/>
                </a:solidFill>
                <a:latin typeface="Times New Roman Bold"/>
                <a:ea typeface="Times New Roman Bold"/>
                <a:cs typeface="Times New Roman Bold"/>
                <a:sym typeface="Times New Roman Bold"/>
              </a:rPr>
              <a:t> END </a:t>
            </a:r>
          </a:p>
        </p:txBody>
      </p:sp>
    </p:spTree>
  </p:cSld>
  <p:clrMapOvr>
    <a:masterClrMapping/>
  </p:clrMapOvr>
  <p:transition spd="fast">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DAGSfYpYlmc</dc:identifier>
  <dcterms:modified xsi:type="dcterms:W3CDTF">2011-08-01T06:04:30Z</dcterms:modified>
  <cp:revision>1</cp:revision>
  <dc:title>4FM-DP40101 Template PPT Pertemuan ke angka - Judul Materi Pokok.pptx</dc:title>
</cp:coreProperties>
</file>