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308" r:id="rId3"/>
    <p:sldId id="291" r:id="rId4"/>
    <p:sldId id="297" r:id="rId5"/>
    <p:sldId id="304" r:id="rId6"/>
    <p:sldId id="298" r:id="rId7"/>
    <p:sldId id="303" r:id="rId8"/>
    <p:sldId id="305" r:id="rId9"/>
    <p:sldId id="306" r:id="rId10"/>
    <p:sldId id="309" r:id="rId11"/>
    <p:sldId id="310" r:id="rId12"/>
    <p:sldId id="311" r:id="rId13"/>
    <p:sldId id="307" r:id="rId14"/>
    <p:sldId id="302" r:id="rId15"/>
  </p:sldIdLst>
  <p:sldSz cx="9144000" cy="6858000" type="screen4x3"/>
  <p:notesSz cx="6761163" cy="9942513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" initials="R" lastIdx="4" clrIdx="0">
    <p:extLst>
      <p:ext uri="{19B8F6BF-5375-455C-9EA6-DF929625EA0E}">
        <p15:presenceInfo xmlns:p15="http://schemas.microsoft.com/office/powerpoint/2012/main" userId="Ra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0" autoAdjust="0"/>
    <p:restoredTop sz="94656" autoAdjust="0"/>
  </p:normalViewPr>
  <p:slideViewPr>
    <p:cSldViewPr>
      <p:cViewPr varScale="1">
        <p:scale>
          <a:sx n="70" d="100"/>
          <a:sy n="70" d="100"/>
        </p:scale>
        <p:origin x="135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29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A5DDAD-591B-4217-B96A-323B84A1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6257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633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95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376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A526D9-A5A6-41AF-8A00-46949A839F4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6553200" y="6363328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200" dirty="0">
                <a:latin typeface="Arial" panose="020B0604020202020204" pitchFamily="34" charset="0"/>
                <a:cs typeface="Arial" panose="020B0604020202020204" pitchFamily="34" charset="0"/>
              </a:rPr>
              <a:t>Revisi: 00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04/8/2015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MAN 11225     Pengantar Bisnis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04/8/2015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MAN 11225     Pengantar Bisnis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04/8/2015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MAN 11225     Pengantar Bisnis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A80A70C-902A-499B-8946-FDFF5F5756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6553200" y="6363328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200" dirty="0">
                <a:latin typeface="Arial" panose="020B0604020202020204" pitchFamily="34" charset="0"/>
                <a:cs typeface="Arial" panose="020B0604020202020204" pitchFamily="34" charset="0"/>
              </a:rPr>
              <a:t>Revisi: 00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04/8/2015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MAN 11225     Pengantar Bisnis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6553200" y="6363328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200" dirty="0">
                <a:latin typeface="Arial" panose="020B0604020202020204" pitchFamily="34" charset="0"/>
                <a:cs typeface="Arial" panose="020B0604020202020204" pitchFamily="34" charset="0"/>
              </a:rPr>
              <a:t>Versi : 01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04/8/2015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MAN 11225     Pengantar Bisnis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6553200" y="6363328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200" dirty="0">
                <a:latin typeface="Arial" panose="020B0604020202020204" pitchFamily="34" charset="0"/>
                <a:cs typeface="Arial" panose="020B0604020202020204" pitchFamily="34" charset="0"/>
              </a:rPr>
              <a:t>Versi : 01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04/8/2015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MAN 11225     Pengantar Bisnis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04/8/2015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MAN 11225     Pengantar Bisnis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04/8/2015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MAN 11225     Pengantar Bisnis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04/8/2015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MAN 11225     Pengantar Bisnis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04/8/2015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MAN 11225     Pengantar Bisnis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6553200" y="6363328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200" dirty="0">
                <a:latin typeface="Arial" panose="020B0604020202020204" pitchFamily="34" charset="0"/>
                <a:cs typeface="Arial" panose="020B0604020202020204" pitchFamily="34" charset="0"/>
              </a:rPr>
              <a:t>Versi : 01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23528" y="404664"/>
            <a:ext cx="1656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b="1" dirty="0">
                <a:latin typeface="Arial" panose="020B0604020202020204" pitchFamily="34" charset="0"/>
                <a:cs typeface="Arial" panose="020B0604020202020204" pitchFamily="34" charset="0"/>
              </a:rPr>
              <a:t>I.</a:t>
            </a:r>
            <a:fld id="{4452BE83-FDDD-4C44-83F4-34328A082FE7}" type="slidenum">
              <a:rPr lang="id-ID" sz="1200" b="1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id-ID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hf sldNum="0"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0" y="2571744"/>
            <a:ext cx="9144000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Struktur</a:t>
            </a:r>
            <a:r>
              <a:rPr lang="en-US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dan</a:t>
            </a:r>
            <a:r>
              <a:rPr lang="en-US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Desain</a:t>
            </a:r>
            <a:r>
              <a:rPr lang="en-US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Organisasi</a:t>
            </a:r>
            <a:endParaRPr lang="id-ID" sz="4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id-ID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PERTEMUAN KE </a:t>
            </a:r>
            <a:r>
              <a:rPr lang="en-US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10</a:t>
            </a:r>
          </a:p>
          <a:p>
            <a:pPr algn="ctr"/>
            <a:endParaRPr lang="en-US" sz="3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1" name="Picture 2" descr="D:\Picture\logo ibi smal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15272" y="142852"/>
            <a:ext cx="1244319" cy="1244320"/>
          </a:xfrm>
          <a:prstGeom prst="rect">
            <a:avLst/>
          </a:prstGeom>
          <a:noFill/>
        </p:spPr>
      </p:pic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04/8/2015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74B1C343-975C-47EB-B81C-4CD4BFAA4352}"/>
              </a:ext>
            </a:extLst>
          </p:cNvPr>
          <p:cNvSpPr txBox="1">
            <a:spLocks/>
          </p:cNvSpPr>
          <p:nvPr/>
        </p:nvSpPr>
        <p:spPr>
          <a:xfrm>
            <a:off x="2411760" y="6356350"/>
            <a:ext cx="4976192" cy="38501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SIF 20234    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Pengantar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Manajemen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struktur organisasi 1">
            <a:extLst>
              <a:ext uri="{FF2B5EF4-FFF2-40B4-BE49-F238E27FC236}">
                <a16:creationId xmlns:a16="http://schemas.microsoft.com/office/drawing/2014/main" id="{BAC1B9E2-4F76-4B45-9145-03152108C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952" y="4519397"/>
            <a:ext cx="4289103" cy="1637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E4FBB0-3B8C-49AB-85A7-5F7775B8B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04/8/2015</a:t>
            </a:r>
            <a:endParaRPr lang="en-US" dirty="0"/>
          </a:p>
        </p:txBody>
      </p:sp>
      <p:pic>
        <p:nvPicPr>
          <p:cNvPr id="3074" name="Picture 2" descr="struktur organisasi 1">
            <a:extLst>
              <a:ext uri="{FF2B5EF4-FFF2-40B4-BE49-F238E27FC236}">
                <a16:creationId xmlns:a16="http://schemas.microsoft.com/office/drawing/2014/main" id="{66731D9B-6BAF-4E4E-9FAC-9D9230C0E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2" y="517322"/>
            <a:ext cx="4619625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E79EE96-2EAD-4FCB-BD74-65F06FA03A84}"/>
              </a:ext>
            </a:extLst>
          </p:cNvPr>
          <p:cNvSpPr/>
          <p:nvPr/>
        </p:nvSpPr>
        <p:spPr>
          <a:xfrm>
            <a:off x="663293" y="332656"/>
            <a:ext cx="33219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b="1" dirty="0">
                <a:solidFill>
                  <a:srgbClr val="333333"/>
                </a:solidFill>
                <a:latin typeface="Nunito Sans"/>
              </a:rPr>
              <a:t>1. </a:t>
            </a:r>
            <a:r>
              <a:rPr lang="en-ID" b="1" dirty="0" err="1">
                <a:solidFill>
                  <a:srgbClr val="333333"/>
                </a:solidFill>
                <a:latin typeface="Nunito Sans"/>
              </a:rPr>
              <a:t>Struktur</a:t>
            </a:r>
            <a:r>
              <a:rPr lang="en-ID" b="1" dirty="0">
                <a:solidFill>
                  <a:srgbClr val="333333"/>
                </a:solidFill>
                <a:latin typeface="Nunito Sans"/>
              </a:rPr>
              <a:t> </a:t>
            </a:r>
            <a:r>
              <a:rPr lang="en-ID" b="1" dirty="0" err="1">
                <a:solidFill>
                  <a:srgbClr val="333333"/>
                </a:solidFill>
                <a:latin typeface="Nunito Sans"/>
              </a:rPr>
              <a:t>Organisasi</a:t>
            </a:r>
            <a:r>
              <a:rPr lang="en-ID" b="1" dirty="0">
                <a:solidFill>
                  <a:srgbClr val="333333"/>
                </a:solidFill>
                <a:latin typeface="Nunito Sans"/>
              </a:rPr>
              <a:t> </a:t>
            </a:r>
            <a:r>
              <a:rPr lang="en-ID" b="1" dirty="0" err="1">
                <a:solidFill>
                  <a:srgbClr val="333333"/>
                </a:solidFill>
                <a:latin typeface="Nunito Sans"/>
              </a:rPr>
              <a:t>Fungsional</a:t>
            </a:r>
            <a:endParaRPr lang="en-ID" b="1" i="0" dirty="0">
              <a:solidFill>
                <a:srgbClr val="333333"/>
              </a:solidFill>
              <a:effectLst/>
              <a:latin typeface="Nunito San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314AB5-21BD-41AE-97F5-2FE6FB769AD4}"/>
              </a:ext>
            </a:extLst>
          </p:cNvPr>
          <p:cNvSpPr/>
          <p:nvPr/>
        </p:nvSpPr>
        <p:spPr>
          <a:xfrm>
            <a:off x="5400607" y="332656"/>
            <a:ext cx="33642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b="1" dirty="0">
                <a:solidFill>
                  <a:srgbClr val="333333"/>
                </a:solidFill>
                <a:latin typeface="Nunito Sans"/>
              </a:rPr>
              <a:t>2. </a:t>
            </a:r>
            <a:r>
              <a:rPr lang="en-ID" b="1" dirty="0" err="1">
                <a:solidFill>
                  <a:srgbClr val="333333"/>
                </a:solidFill>
                <a:latin typeface="Nunito Sans"/>
              </a:rPr>
              <a:t>Struktur</a:t>
            </a:r>
            <a:r>
              <a:rPr lang="en-ID" b="1" dirty="0">
                <a:solidFill>
                  <a:srgbClr val="333333"/>
                </a:solidFill>
                <a:latin typeface="Nunito Sans"/>
              </a:rPr>
              <a:t> Divisi </a:t>
            </a:r>
            <a:r>
              <a:rPr lang="en-ID" b="1" dirty="0" err="1">
                <a:solidFill>
                  <a:srgbClr val="333333"/>
                </a:solidFill>
                <a:latin typeface="Nunito Sans"/>
              </a:rPr>
              <a:t>Berbasis</a:t>
            </a:r>
            <a:r>
              <a:rPr lang="en-ID" b="1" dirty="0">
                <a:solidFill>
                  <a:srgbClr val="333333"/>
                </a:solidFill>
                <a:latin typeface="Nunito Sans"/>
              </a:rPr>
              <a:t> </a:t>
            </a:r>
            <a:r>
              <a:rPr lang="en-ID" b="1" dirty="0" err="1">
                <a:solidFill>
                  <a:srgbClr val="333333"/>
                </a:solidFill>
                <a:latin typeface="Nunito Sans"/>
              </a:rPr>
              <a:t>Produk</a:t>
            </a:r>
            <a:endParaRPr lang="en-ID" b="1" i="0" dirty="0">
              <a:solidFill>
                <a:srgbClr val="333333"/>
              </a:solidFill>
              <a:effectLst/>
              <a:latin typeface="Nunito Sans"/>
            </a:endParaRPr>
          </a:p>
        </p:txBody>
      </p:sp>
      <p:pic>
        <p:nvPicPr>
          <p:cNvPr id="3076" name="Picture 4" descr="struktur organisasi 2">
            <a:extLst>
              <a:ext uri="{FF2B5EF4-FFF2-40B4-BE49-F238E27FC236}">
                <a16:creationId xmlns:a16="http://schemas.microsoft.com/office/drawing/2014/main" id="{4501C2EE-79C5-40E5-A0DE-272BCAB34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133" y="654568"/>
            <a:ext cx="4600575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0D89951-C059-4881-AC8D-AE4CF5FC0BE7}"/>
              </a:ext>
            </a:extLst>
          </p:cNvPr>
          <p:cNvSpPr/>
          <p:nvPr/>
        </p:nvSpPr>
        <p:spPr>
          <a:xfrm>
            <a:off x="457200" y="3674343"/>
            <a:ext cx="32006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rgbClr val="333333"/>
                </a:solidFill>
                <a:latin typeface="Nunito Sans"/>
              </a:rPr>
              <a:t>3. Struktur Divisi Berbasis Pasar</a:t>
            </a:r>
            <a:endParaRPr lang="nn-NO" b="1" i="0" dirty="0">
              <a:solidFill>
                <a:srgbClr val="333333"/>
              </a:solidFill>
              <a:effectLst/>
              <a:latin typeface="Nunito Sans"/>
            </a:endParaRPr>
          </a:p>
        </p:txBody>
      </p:sp>
      <p:sp>
        <p:nvSpPr>
          <p:cNvPr id="8" name="AutoShape 6" descr="struktur organisasi 3">
            <a:extLst>
              <a:ext uri="{FF2B5EF4-FFF2-40B4-BE49-F238E27FC236}">
                <a16:creationId xmlns:a16="http://schemas.microsoft.com/office/drawing/2014/main" id="{97278D32-6C7B-4EA9-BC12-2E69C31A8B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pic>
        <p:nvPicPr>
          <p:cNvPr id="3080" name="Picture 8" descr="struktur organisasi 3">
            <a:extLst>
              <a:ext uri="{FF2B5EF4-FFF2-40B4-BE49-F238E27FC236}">
                <a16:creationId xmlns:a16="http://schemas.microsoft.com/office/drawing/2014/main" id="{B0603E6D-B31A-4A0E-9CC4-EDCE06607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195" y="3581400"/>
            <a:ext cx="3935749" cy="2530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985E9725-199F-41EE-AF5F-5917BF55B155}"/>
              </a:ext>
            </a:extLst>
          </p:cNvPr>
          <p:cNvSpPr txBox="1">
            <a:spLocks/>
          </p:cNvSpPr>
          <p:nvPr/>
        </p:nvSpPr>
        <p:spPr>
          <a:xfrm>
            <a:off x="2411760" y="6356350"/>
            <a:ext cx="4976192" cy="38501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SIF 20234    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Pengantar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Manajemen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408725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DD8FA5-22C0-4536-B000-5302FA550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04/8/2015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30F6B0-035E-4E47-9A68-E420044579BF}"/>
              </a:ext>
            </a:extLst>
          </p:cNvPr>
          <p:cNvSpPr/>
          <p:nvPr/>
        </p:nvSpPr>
        <p:spPr>
          <a:xfrm>
            <a:off x="457200" y="260648"/>
            <a:ext cx="2730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b="1" dirty="0">
                <a:solidFill>
                  <a:srgbClr val="333333"/>
                </a:solidFill>
                <a:latin typeface="Nunito Sans"/>
              </a:rPr>
              <a:t>4. </a:t>
            </a:r>
            <a:r>
              <a:rPr lang="en-ID" b="1" dirty="0" err="1">
                <a:solidFill>
                  <a:srgbClr val="333333"/>
                </a:solidFill>
                <a:latin typeface="Nunito Sans"/>
              </a:rPr>
              <a:t>Struktur</a:t>
            </a:r>
            <a:r>
              <a:rPr lang="en-ID" b="1" dirty="0">
                <a:solidFill>
                  <a:srgbClr val="333333"/>
                </a:solidFill>
                <a:latin typeface="Nunito Sans"/>
              </a:rPr>
              <a:t> Divisi </a:t>
            </a:r>
            <a:r>
              <a:rPr lang="en-ID" b="1" dirty="0" err="1">
                <a:solidFill>
                  <a:srgbClr val="333333"/>
                </a:solidFill>
                <a:latin typeface="Nunito Sans"/>
              </a:rPr>
              <a:t>Geografis</a:t>
            </a:r>
            <a:endParaRPr lang="en-ID" b="1" i="0" dirty="0">
              <a:solidFill>
                <a:srgbClr val="333333"/>
              </a:solidFill>
              <a:effectLst/>
              <a:latin typeface="Nunito Sans"/>
            </a:endParaRPr>
          </a:p>
        </p:txBody>
      </p:sp>
      <p:pic>
        <p:nvPicPr>
          <p:cNvPr id="4098" name="Picture 2" descr="struktur organisasi 4">
            <a:extLst>
              <a:ext uri="{FF2B5EF4-FFF2-40B4-BE49-F238E27FC236}">
                <a16:creationId xmlns:a16="http://schemas.microsoft.com/office/drawing/2014/main" id="{95E64B26-32B3-4661-9226-543A0991E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4619625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truktur organisasi 5">
            <a:extLst>
              <a:ext uri="{FF2B5EF4-FFF2-40B4-BE49-F238E27FC236}">
                <a16:creationId xmlns:a16="http://schemas.microsoft.com/office/drawing/2014/main" id="{785A88DF-230B-4446-A31A-B1E63DB0C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48680"/>
            <a:ext cx="4648200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F90F02B-BCC4-45EA-896C-F0E167B11296}"/>
              </a:ext>
            </a:extLst>
          </p:cNvPr>
          <p:cNvSpPr/>
          <p:nvPr/>
        </p:nvSpPr>
        <p:spPr>
          <a:xfrm>
            <a:off x="5076825" y="269820"/>
            <a:ext cx="2737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b="1" dirty="0">
                <a:solidFill>
                  <a:srgbClr val="333333"/>
                </a:solidFill>
                <a:latin typeface="Nunito Sans"/>
              </a:rPr>
              <a:t>5. </a:t>
            </a:r>
            <a:r>
              <a:rPr lang="en-ID" b="1" dirty="0" err="1">
                <a:solidFill>
                  <a:srgbClr val="333333"/>
                </a:solidFill>
                <a:latin typeface="Nunito Sans"/>
              </a:rPr>
              <a:t>Struktur</a:t>
            </a:r>
            <a:r>
              <a:rPr lang="en-ID" b="1" dirty="0">
                <a:solidFill>
                  <a:srgbClr val="333333"/>
                </a:solidFill>
                <a:latin typeface="Nunito Sans"/>
              </a:rPr>
              <a:t> </a:t>
            </a:r>
            <a:r>
              <a:rPr lang="en-ID" b="1" dirty="0" err="1">
                <a:solidFill>
                  <a:srgbClr val="333333"/>
                </a:solidFill>
                <a:latin typeface="Nunito Sans"/>
              </a:rPr>
              <a:t>Berbasis</a:t>
            </a:r>
            <a:r>
              <a:rPr lang="en-ID" b="1" dirty="0">
                <a:solidFill>
                  <a:srgbClr val="333333"/>
                </a:solidFill>
                <a:latin typeface="Nunito Sans"/>
              </a:rPr>
              <a:t> Proses</a:t>
            </a:r>
            <a:endParaRPr lang="en-ID" b="1" i="0" dirty="0">
              <a:solidFill>
                <a:srgbClr val="333333"/>
              </a:solidFill>
              <a:effectLst/>
              <a:latin typeface="Nunito San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646064-5631-4EA0-83DE-4545590B5DC5}"/>
              </a:ext>
            </a:extLst>
          </p:cNvPr>
          <p:cNvSpPr/>
          <p:nvPr/>
        </p:nvSpPr>
        <p:spPr>
          <a:xfrm>
            <a:off x="457200" y="3549055"/>
            <a:ext cx="19892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b="1" dirty="0">
                <a:solidFill>
                  <a:srgbClr val="333333"/>
                </a:solidFill>
                <a:latin typeface="Nunito Sans"/>
              </a:rPr>
              <a:t>6. </a:t>
            </a:r>
            <a:r>
              <a:rPr lang="en-ID" b="1" dirty="0" err="1">
                <a:solidFill>
                  <a:srgbClr val="333333"/>
                </a:solidFill>
                <a:latin typeface="Nunito Sans"/>
              </a:rPr>
              <a:t>Struktur</a:t>
            </a:r>
            <a:r>
              <a:rPr lang="en-ID" b="1" dirty="0">
                <a:solidFill>
                  <a:srgbClr val="333333"/>
                </a:solidFill>
                <a:latin typeface="Nunito Sans"/>
              </a:rPr>
              <a:t> </a:t>
            </a:r>
            <a:r>
              <a:rPr lang="en-ID" b="1" dirty="0" err="1">
                <a:solidFill>
                  <a:srgbClr val="333333"/>
                </a:solidFill>
                <a:latin typeface="Nunito Sans"/>
              </a:rPr>
              <a:t>Matriks</a:t>
            </a:r>
            <a:endParaRPr lang="en-ID" b="1" i="0" dirty="0">
              <a:solidFill>
                <a:srgbClr val="333333"/>
              </a:solidFill>
              <a:effectLst/>
              <a:latin typeface="Nunito Sans"/>
            </a:endParaRPr>
          </a:p>
        </p:txBody>
      </p:sp>
      <p:pic>
        <p:nvPicPr>
          <p:cNvPr id="4102" name="Picture 6" descr="struktur organisasi 6">
            <a:extLst>
              <a:ext uri="{FF2B5EF4-FFF2-40B4-BE49-F238E27FC236}">
                <a16:creationId xmlns:a16="http://schemas.microsoft.com/office/drawing/2014/main" id="{A2B4E771-8ED4-474F-A384-60F161957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155" y="3238147"/>
            <a:ext cx="5581221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2DE99544-1584-4C51-BC96-DC55A5AB868F}"/>
              </a:ext>
            </a:extLst>
          </p:cNvPr>
          <p:cNvSpPr txBox="1">
            <a:spLocks/>
          </p:cNvSpPr>
          <p:nvPr/>
        </p:nvSpPr>
        <p:spPr>
          <a:xfrm>
            <a:off x="2411760" y="6356350"/>
            <a:ext cx="4976192" cy="38501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SIF 20234    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Pengantar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Manajemen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910577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9FE2B4-BB54-4EDE-BC51-5AF96B078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04/8/2015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693E4C-13EE-45BD-BBF3-263B704147F0}"/>
              </a:ext>
            </a:extLst>
          </p:cNvPr>
          <p:cNvSpPr/>
          <p:nvPr/>
        </p:nvSpPr>
        <p:spPr>
          <a:xfrm>
            <a:off x="357488" y="260648"/>
            <a:ext cx="22229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b="1" dirty="0">
                <a:solidFill>
                  <a:srgbClr val="333333"/>
                </a:solidFill>
                <a:latin typeface="Nunito Sans"/>
              </a:rPr>
              <a:t>7. </a:t>
            </a:r>
            <a:r>
              <a:rPr lang="en-ID" b="1" dirty="0" err="1">
                <a:solidFill>
                  <a:srgbClr val="333333"/>
                </a:solidFill>
                <a:latin typeface="Nunito Sans"/>
              </a:rPr>
              <a:t>Struktur</a:t>
            </a:r>
            <a:r>
              <a:rPr lang="en-ID" b="1" dirty="0">
                <a:solidFill>
                  <a:srgbClr val="333333"/>
                </a:solidFill>
                <a:latin typeface="Nunito Sans"/>
              </a:rPr>
              <a:t> </a:t>
            </a:r>
            <a:r>
              <a:rPr lang="en-ID" b="1" dirty="0" err="1">
                <a:solidFill>
                  <a:srgbClr val="333333"/>
                </a:solidFill>
                <a:latin typeface="Nunito Sans"/>
              </a:rPr>
              <a:t>Melingkar</a:t>
            </a:r>
            <a:endParaRPr lang="en-ID" b="1" i="0" dirty="0">
              <a:solidFill>
                <a:srgbClr val="333333"/>
              </a:solidFill>
              <a:effectLst/>
              <a:latin typeface="Nunito Sans"/>
            </a:endParaRPr>
          </a:p>
        </p:txBody>
      </p:sp>
      <p:pic>
        <p:nvPicPr>
          <p:cNvPr id="5122" name="Picture 2" descr="struktur organisasi 7">
            <a:extLst>
              <a:ext uri="{FF2B5EF4-FFF2-40B4-BE49-F238E27FC236}">
                <a16:creationId xmlns:a16="http://schemas.microsoft.com/office/drawing/2014/main" id="{741A3333-BA6D-4059-9D4C-97D2A960B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88" y="1340768"/>
            <a:ext cx="4153269" cy="357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48ECFEA-D371-451B-92B8-4715DBCF63D1}"/>
              </a:ext>
            </a:extLst>
          </p:cNvPr>
          <p:cNvSpPr/>
          <p:nvPr/>
        </p:nvSpPr>
        <p:spPr>
          <a:xfrm>
            <a:off x="3995936" y="260648"/>
            <a:ext cx="1788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b="1" dirty="0">
                <a:solidFill>
                  <a:srgbClr val="333333"/>
                </a:solidFill>
                <a:latin typeface="Nunito Sans"/>
              </a:rPr>
              <a:t>8. </a:t>
            </a:r>
            <a:r>
              <a:rPr lang="en-ID" b="1" dirty="0" err="1">
                <a:solidFill>
                  <a:srgbClr val="333333"/>
                </a:solidFill>
                <a:latin typeface="Nunito Sans"/>
              </a:rPr>
              <a:t>Struktur</a:t>
            </a:r>
            <a:r>
              <a:rPr lang="en-ID" b="1" dirty="0">
                <a:solidFill>
                  <a:srgbClr val="333333"/>
                </a:solidFill>
                <a:latin typeface="Nunito Sans"/>
              </a:rPr>
              <a:t> </a:t>
            </a:r>
            <a:r>
              <a:rPr lang="en-ID" b="1" dirty="0" err="1">
                <a:solidFill>
                  <a:srgbClr val="333333"/>
                </a:solidFill>
                <a:latin typeface="Nunito Sans"/>
              </a:rPr>
              <a:t>Datar</a:t>
            </a:r>
            <a:endParaRPr lang="en-ID" b="1" i="0" dirty="0">
              <a:solidFill>
                <a:srgbClr val="333333"/>
              </a:solidFill>
              <a:effectLst/>
              <a:latin typeface="Nunito Sans"/>
            </a:endParaRPr>
          </a:p>
        </p:txBody>
      </p:sp>
      <p:pic>
        <p:nvPicPr>
          <p:cNvPr id="5124" name="Picture 4" descr="struktur organisasi 8">
            <a:extLst>
              <a:ext uri="{FF2B5EF4-FFF2-40B4-BE49-F238E27FC236}">
                <a16:creationId xmlns:a16="http://schemas.microsoft.com/office/drawing/2014/main" id="{F718203C-4DF5-4A11-B4BD-2428952DF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003" y="629980"/>
            <a:ext cx="2371725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35C105D-C9C6-4FA8-B1F8-E1045E93696A}"/>
              </a:ext>
            </a:extLst>
          </p:cNvPr>
          <p:cNvSpPr/>
          <p:nvPr/>
        </p:nvSpPr>
        <p:spPr>
          <a:xfrm>
            <a:off x="6444208" y="2791789"/>
            <a:ext cx="2051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b="1" dirty="0">
                <a:solidFill>
                  <a:srgbClr val="333333"/>
                </a:solidFill>
                <a:latin typeface="Nunito Sans"/>
              </a:rPr>
              <a:t>9. </a:t>
            </a:r>
            <a:r>
              <a:rPr lang="en-ID" b="1" dirty="0" err="1">
                <a:solidFill>
                  <a:srgbClr val="333333"/>
                </a:solidFill>
                <a:latin typeface="Nunito Sans"/>
              </a:rPr>
              <a:t>Struktur</a:t>
            </a:r>
            <a:r>
              <a:rPr lang="en-ID" b="1" dirty="0">
                <a:solidFill>
                  <a:srgbClr val="333333"/>
                </a:solidFill>
                <a:latin typeface="Nunito Sans"/>
              </a:rPr>
              <a:t> </a:t>
            </a:r>
            <a:r>
              <a:rPr lang="en-ID" b="1" dirty="0" err="1">
                <a:solidFill>
                  <a:srgbClr val="333333"/>
                </a:solidFill>
                <a:latin typeface="Nunito Sans"/>
              </a:rPr>
              <a:t>Jaringan</a:t>
            </a:r>
            <a:endParaRPr lang="en-ID" b="1" i="0" dirty="0">
              <a:solidFill>
                <a:srgbClr val="333333"/>
              </a:solidFill>
              <a:effectLst/>
              <a:latin typeface="Nunito Sans"/>
            </a:endParaRPr>
          </a:p>
        </p:txBody>
      </p:sp>
      <p:pic>
        <p:nvPicPr>
          <p:cNvPr id="5126" name="Picture 6" descr="The network organizational structure | Struktur organisasi jaringan – Dani  Translator">
            <a:extLst>
              <a:ext uri="{FF2B5EF4-FFF2-40B4-BE49-F238E27FC236}">
                <a16:creationId xmlns:a16="http://schemas.microsoft.com/office/drawing/2014/main" id="{682A6C86-2A09-451A-8A46-C63DCF44A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67909"/>
            <a:ext cx="4572000" cy="3126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E648E172-4A85-40DD-A99A-76D8C2B3C87E}"/>
              </a:ext>
            </a:extLst>
          </p:cNvPr>
          <p:cNvSpPr txBox="1">
            <a:spLocks/>
          </p:cNvSpPr>
          <p:nvPr/>
        </p:nvSpPr>
        <p:spPr>
          <a:xfrm>
            <a:off x="2411760" y="6356350"/>
            <a:ext cx="4976192" cy="38501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SIF 20234    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Pengantar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Manajemen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126209"/>
      </p:ext>
    </p:extLst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600" dirty="0" err="1">
                <a:latin typeface="Arial" pitchFamily="34" charset="0"/>
                <a:cs typeface="Arial" pitchFamily="34" charset="0"/>
              </a:rPr>
              <a:t>Menjaga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agar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pekerja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saling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terhubung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600" dirty="0" err="1">
                <a:latin typeface="Arial" pitchFamily="34" charset="0"/>
                <a:cs typeface="Arial" pitchFamily="34" charset="0"/>
              </a:rPr>
              <a:t>Membangun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Organisasi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Pembelajar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600" dirty="0" err="1">
                <a:latin typeface="Arial" pitchFamily="34" charset="0"/>
                <a:cs typeface="Arial" pitchFamily="34" charset="0"/>
              </a:rPr>
              <a:t>Mengelola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Perusahaan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Struktur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Global</a:t>
            </a:r>
          </a:p>
          <a:p>
            <a:pPr>
              <a:buFont typeface="Arial" charset="0"/>
              <a:buChar char="•"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600" dirty="0" err="1">
                <a:latin typeface="Arial" pitchFamily="34" charset="0"/>
                <a:cs typeface="Arial" pitchFamily="34" charset="0"/>
              </a:rPr>
              <a:t>Pemikiran</a:t>
            </a:r>
            <a:r>
              <a:rPr lang="en-US" sz="2600">
                <a:latin typeface="Arial" pitchFamily="34" charset="0"/>
                <a:cs typeface="Arial" pitchFamily="34" charset="0"/>
              </a:rPr>
              <a:t> Final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04/8/2015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Tantangan</a:t>
            </a:r>
            <a:r>
              <a:rPr lang="en-US" dirty="0"/>
              <a:t> </a:t>
            </a:r>
            <a:r>
              <a:rPr lang="en-US" dirty="0" err="1"/>
              <a:t>Desain</a:t>
            </a:r>
            <a:r>
              <a:rPr lang="en-US" dirty="0"/>
              <a:t> </a:t>
            </a:r>
            <a:r>
              <a:rPr lang="en-US" dirty="0" err="1"/>
              <a:t>Organisasi</a:t>
            </a:r>
            <a:endParaRPr lang="id-ID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54342464-0405-4C44-8307-DA09DA70A41C}"/>
              </a:ext>
            </a:extLst>
          </p:cNvPr>
          <p:cNvSpPr txBox="1">
            <a:spLocks/>
          </p:cNvSpPr>
          <p:nvPr/>
        </p:nvSpPr>
        <p:spPr>
          <a:xfrm>
            <a:off x="2411760" y="6356350"/>
            <a:ext cx="4976192" cy="38501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SIF 20234    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Pengantar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Manajemen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778169"/>
      </p:ext>
    </p:extLst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04/8/2015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71531" y="2895327"/>
            <a:ext cx="44040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mbria" pitchFamily="18" charset="0"/>
              </a:rPr>
              <a:t>Terima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mbria" pitchFamily="18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mbria" pitchFamily="18" charset="0"/>
              </a:rPr>
              <a:t>Kasih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578015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7">
            <a:extLst>
              <a:ext uri="{FF2B5EF4-FFF2-40B4-BE49-F238E27FC236}">
                <a16:creationId xmlns:a16="http://schemas.microsoft.com/office/drawing/2014/main" id="{CA1E901E-3764-439F-8023-149936AD7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5122912" cy="1404887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 err="1">
                <a:solidFill>
                  <a:schemeClr val="bg1"/>
                </a:solidFill>
                <a:latin typeface="Century Gothic" pitchFamily="34" charset="0"/>
              </a:rPr>
              <a:t>Pengorgan</a:t>
            </a: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Century Gothic" pitchFamily="34" charset="0"/>
              </a:rPr>
              <a:t>Susunan</a:t>
            </a:r>
            <a:r>
              <a:rPr lang="en-US" sz="2400" dirty="0">
                <a:latin typeface="Century Gothic" pitchFamily="34" charset="0"/>
              </a:rPr>
              <a:t> formal </a:t>
            </a:r>
            <a:r>
              <a:rPr lang="en-US" sz="2400" dirty="0" err="1">
                <a:latin typeface="Century Gothic" pitchFamily="34" charset="0"/>
              </a:rPr>
              <a:t>pekerjaan-pekerjaan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didalam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suatu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organisasi</a:t>
            </a:r>
            <a:r>
              <a:rPr lang="en-US" sz="2400" dirty="0">
                <a:latin typeface="Century Gothic" pitchFamily="34" charset="0"/>
              </a:rPr>
              <a:t>.</a:t>
            </a:r>
          </a:p>
          <a:p>
            <a:pPr>
              <a:buNone/>
            </a:pPr>
            <a:endParaRPr lang="en-US" dirty="0">
              <a:latin typeface="Century Gothic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None/>
            </a:pPr>
            <a:endParaRPr lang="id-ID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D4539B-255F-4ABE-8114-38C9FFD51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04/8/2015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1C28E1B-31AC-4BBF-9053-E724842A8BCE}"/>
              </a:ext>
            </a:extLst>
          </p:cNvPr>
          <p:cNvSpPr txBox="1">
            <a:spLocks/>
          </p:cNvSpPr>
          <p:nvPr/>
        </p:nvSpPr>
        <p:spPr>
          <a:xfrm>
            <a:off x="457200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Organisasi</a:t>
            </a:r>
            <a:endParaRPr lang="id-ID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2D1EE3-5D33-4E84-9EB6-77960FBDD5FF}"/>
              </a:ext>
            </a:extLst>
          </p:cNvPr>
          <p:cNvSpPr/>
          <p:nvPr/>
        </p:nvSpPr>
        <p:spPr>
          <a:xfrm>
            <a:off x="457200" y="3201641"/>
            <a:ext cx="4618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D" sz="2400" dirty="0" err="1">
                <a:latin typeface="Century Gothic" panose="020B0502020202020204" pitchFamily="34" charset="0"/>
              </a:rPr>
              <a:t>Struktur</a:t>
            </a:r>
            <a:r>
              <a:rPr lang="en-ID" sz="2400" dirty="0">
                <a:latin typeface="Century Gothic" panose="020B0502020202020204" pitchFamily="34" charset="0"/>
              </a:rPr>
              <a:t> </a:t>
            </a:r>
            <a:r>
              <a:rPr lang="en-ID" sz="2400" dirty="0" err="1">
                <a:latin typeface="Century Gothic" panose="020B0502020202020204" pitchFamily="34" charset="0"/>
              </a:rPr>
              <a:t>organisasi</a:t>
            </a:r>
            <a:r>
              <a:rPr lang="en-ID" sz="2400" dirty="0">
                <a:latin typeface="Century Gothic" panose="020B0502020202020204" pitchFamily="34" charset="0"/>
              </a:rPr>
              <a:t> juga </a:t>
            </a:r>
            <a:r>
              <a:rPr lang="en-ID" sz="2400" dirty="0" err="1">
                <a:latin typeface="Century Gothic" panose="020B0502020202020204" pitchFamily="34" charset="0"/>
              </a:rPr>
              <a:t>menentukan</a:t>
            </a:r>
            <a:r>
              <a:rPr lang="en-ID" sz="2400" dirty="0">
                <a:latin typeface="Century Gothic" panose="020B0502020202020204" pitchFamily="34" charset="0"/>
              </a:rPr>
              <a:t> </a:t>
            </a:r>
            <a:r>
              <a:rPr lang="en-ID" sz="2400" dirty="0" err="1">
                <a:latin typeface="Century Gothic" panose="020B0502020202020204" pitchFamily="34" charset="0"/>
              </a:rPr>
              <a:t>bagaimana</a:t>
            </a:r>
            <a:r>
              <a:rPr lang="en-ID" sz="2400" dirty="0">
                <a:latin typeface="Century Gothic" panose="020B0502020202020204" pitchFamily="34" charset="0"/>
              </a:rPr>
              <a:t> </a:t>
            </a:r>
            <a:r>
              <a:rPr lang="en-ID" sz="2400" dirty="0" err="1">
                <a:latin typeface="Century Gothic" panose="020B0502020202020204" pitchFamily="34" charset="0"/>
              </a:rPr>
              <a:t>informasi</a:t>
            </a:r>
            <a:r>
              <a:rPr lang="en-ID" sz="2400" dirty="0">
                <a:latin typeface="Century Gothic" panose="020B0502020202020204" pitchFamily="34" charset="0"/>
              </a:rPr>
              <a:t> </a:t>
            </a:r>
            <a:r>
              <a:rPr lang="en-ID" sz="2400" dirty="0" err="1">
                <a:latin typeface="Century Gothic" panose="020B0502020202020204" pitchFamily="34" charset="0"/>
              </a:rPr>
              <a:t>mengalir</a:t>
            </a:r>
            <a:r>
              <a:rPr lang="en-ID" sz="2400" dirty="0">
                <a:latin typeface="Century Gothic" panose="020B0502020202020204" pitchFamily="34" charset="0"/>
              </a:rPr>
              <a:t> </a:t>
            </a:r>
            <a:r>
              <a:rPr lang="en-ID" sz="2400" dirty="0" err="1">
                <a:latin typeface="Century Gothic" panose="020B0502020202020204" pitchFamily="34" charset="0"/>
              </a:rPr>
              <a:t>antar</a:t>
            </a:r>
            <a:r>
              <a:rPr lang="en-ID" sz="2400" dirty="0">
                <a:latin typeface="Century Gothic" panose="020B0502020202020204" pitchFamily="34" charset="0"/>
              </a:rPr>
              <a:t> level </a:t>
            </a:r>
            <a:r>
              <a:rPr lang="en-ID" sz="2400" dirty="0" err="1">
                <a:latin typeface="Century Gothic" panose="020B0502020202020204" pitchFamily="34" charset="0"/>
              </a:rPr>
              <a:t>dalam</a:t>
            </a:r>
            <a:r>
              <a:rPr lang="en-ID" sz="2400" dirty="0">
                <a:latin typeface="Century Gothic" panose="020B0502020202020204" pitchFamily="34" charset="0"/>
              </a:rPr>
              <a:t> </a:t>
            </a:r>
            <a:r>
              <a:rPr lang="en-ID" sz="2400" dirty="0" err="1">
                <a:latin typeface="Century Gothic" panose="020B0502020202020204" pitchFamily="34" charset="0"/>
              </a:rPr>
              <a:t>perusahaan</a:t>
            </a:r>
            <a:r>
              <a:rPr lang="en-ID" sz="2400" dirty="0">
                <a:solidFill>
                  <a:srgbClr val="333333"/>
                </a:solidFill>
                <a:latin typeface="Century Gothic" panose="020B0502020202020204" pitchFamily="34" charset="0"/>
              </a:rPr>
              <a:t>. </a:t>
            </a:r>
            <a:endParaRPr lang="en-ID" sz="2400" dirty="0"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4D3A7A5-1CEE-42B4-975E-630F618562AD}"/>
              </a:ext>
            </a:extLst>
          </p:cNvPr>
          <p:cNvSpPr/>
          <p:nvPr/>
        </p:nvSpPr>
        <p:spPr>
          <a:xfrm>
            <a:off x="601216" y="4967854"/>
            <a:ext cx="44748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2000" dirty="0" err="1">
                <a:latin typeface="Century Gothic" panose="020B0502020202020204" pitchFamily="34" charset="0"/>
              </a:rPr>
              <a:t>Misalnya</a:t>
            </a:r>
            <a:r>
              <a:rPr lang="en-ID" sz="2000" dirty="0">
                <a:latin typeface="Century Gothic" panose="020B0502020202020204" pitchFamily="34" charset="0"/>
              </a:rPr>
              <a:t>, </a:t>
            </a:r>
            <a:r>
              <a:rPr lang="en-ID" sz="2000" dirty="0" err="1">
                <a:latin typeface="Century Gothic" panose="020B0502020202020204" pitchFamily="34" charset="0"/>
              </a:rPr>
              <a:t>dalam</a:t>
            </a:r>
            <a:r>
              <a:rPr lang="en-ID" sz="2000" dirty="0">
                <a:latin typeface="Century Gothic" panose="020B0502020202020204" pitchFamily="34" charset="0"/>
              </a:rPr>
              <a:t> </a:t>
            </a:r>
            <a:r>
              <a:rPr lang="en-ID" sz="2000" dirty="0" err="1">
                <a:latin typeface="Century Gothic" panose="020B0502020202020204" pitchFamily="34" charset="0"/>
              </a:rPr>
              <a:t>struktur</a:t>
            </a:r>
            <a:r>
              <a:rPr lang="en-ID" sz="2000" dirty="0">
                <a:latin typeface="Century Gothic" panose="020B0502020202020204" pitchFamily="34" charset="0"/>
              </a:rPr>
              <a:t> </a:t>
            </a:r>
            <a:r>
              <a:rPr lang="en-ID" sz="2000" dirty="0" err="1">
                <a:latin typeface="Century Gothic" panose="020B0502020202020204" pitchFamily="34" charset="0"/>
              </a:rPr>
              <a:t>terpusat</a:t>
            </a:r>
            <a:r>
              <a:rPr lang="en-ID" sz="2000" dirty="0">
                <a:latin typeface="Century Gothic" panose="020B0502020202020204" pitchFamily="34" charset="0"/>
              </a:rPr>
              <a:t>, </a:t>
            </a:r>
            <a:r>
              <a:rPr lang="en-ID" sz="2000" dirty="0" err="1">
                <a:latin typeface="Century Gothic" panose="020B0502020202020204" pitchFamily="34" charset="0"/>
              </a:rPr>
              <a:t>keputusan</a:t>
            </a:r>
            <a:r>
              <a:rPr lang="en-ID" sz="2000" dirty="0">
                <a:latin typeface="Century Gothic" panose="020B0502020202020204" pitchFamily="34" charset="0"/>
              </a:rPr>
              <a:t> </a:t>
            </a:r>
            <a:r>
              <a:rPr lang="en-ID" sz="2000" dirty="0" err="1">
                <a:latin typeface="Century Gothic" panose="020B0502020202020204" pitchFamily="34" charset="0"/>
              </a:rPr>
              <a:t>mengalir</a:t>
            </a:r>
            <a:r>
              <a:rPr lang="en-ID" sz="2000" dirty="0">
                <a:latin typeface="Century Gothic" panose="020B0502020202020204" pitchFamily="34" charset="0"/>
              </a:rPr>
              <a:t> </a:t>
            </a:r>
            <a:r>
              <a:rPr lang="en-ID" sz="2000" dirty="0" err="1">
                <a:latin typeface="Century Gothic" panose="020B0502020202020204" pitchFamily="34" charset="0"/>
              </a:rPr>
              <a:t>dari</a:t>
            </a:r>
            <a:r>
              <a:rPr lang="en-ID" sz="2000" dirty="0">
                <a:latin typeface="Century Gothic" panose="020B0502020202020204" pitchFamily="34" charset="0"/>
              </a:rPr>
              <a:t> </a:t>
            </a:r>
            <a:r>
              <a:rPr lang="en-ID" sz="2000" dirty="0" err="1">
                <a:latin typeface="Century Gothic" panose="020B0502020202020204" pitchFamily="34" charset="0"/>
              </a:rPr>
              <a:t>atas</a:t>
            </a:r>
            <a:r>
              <a:rPr lang="en-ID" sz="2000" dirty="0">
                <a:latin typeface="Century Gothic" panose="020B0502020202020204" pitchFamily="34" charset="0"/>
              </a:rPr>
              <a:t> </a:t>
            </a:r>
            <a:r>
              <a:rPr lang="en-ID" sz="2000" dirty="0" err="1">
                <a:latin typeface="Century Gothic" panose="020B0502020202020204" pitchFamily="34" charset="0"/>
              </a:rPr>
              <a:t>ke</a:t>
            </a:r>
            <a:r>
              <a:rPr lang="en-ID" sz="2000" dirty="0">
                <a:latin typeface="Century Gothic" panose="020B0502020202020204" pitchFamily="34" charset="0"/>
              </a:rPr>
              <a:t> </a:t>
            </a:r>
            <a:r>
              <a:rPr lang="en-ID" sz="2000" dirty="0" err="1">
                <a:latin typeface="Century Gothic" panose="020B0502020202020204" pitchFamily="34" charset="0"/>
              </a:rPr>
              <a:t>bawah</a:t>
            </a:r>
            <a:endParaRPr lang="en-ID" sz="2000" dirty="0">
              <a:latin typeface="Century Gothic" panose="020B0502020202020204" pitchFamily="34" charset="0"/>
            </a:endParaRP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35F42049-4A1D-4452-B7A7-E3D9D1CF67A5}"/>
              </a:ext>
            </a:extLst>
          </p:cNvPr>
          <p:cNvSpPr txBox="1">
            <a:spLocks/>
          </p:cNvSpPr>
          <p:nvPr/>
        </p:nvSpPr>
        <p:spPr>
          <a:xfrm>
            <a:off x="2411760" y="6356350"/>
            <a:ext cx="4976192" cy="38501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SIF 20234    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Pengantar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Manajemen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Manfaat Serta Fungsi Struktur Organisasi Bagi Perusahaan - SNI Consulting">
            <a:extLst>
              <a:ext uri="{FF2B5EF4-FFF2-40B4-BE49-F238E27FC236}">
                <a16:creationId xmlns:a16="http://schemas.microsoft.com/office/drawing/2014/main" id="{700F9533-2180-443F-A4C0-E81889B9E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202" y="1860779"/>
            <a:ext cx="4153021" cy="310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272331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lvl="0" indent="-514350">
              <a:buAutoNum type="arabicPeriod"/>
            </a:pPr>
            <a:r>
              <a:rPr lang="en-US" sz="2600" dirty="0" err="1">
                <a:latin typeface="Cambria" panose="02040503050406030204" pitchFamily="18" charset="0"/>
                <a:cs typeface="Arial" panose="020B0604020202020204" pitchFamily="34" charset="0"/>
              </a:rPr>
              <a:t>Membagi</a:t>
            </a:r>
            <a:r>
              <a:rPr lang="en-US" sz="26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cs typeface="Arial" panose="020B0604020202020204" pitchFamily="34" charset="0"/>
              </a:rPr>
              <a:t>pekerjaan</a:t>
            </a:r>
            <a:r>
              <a:rPr lang="en-US" sz="26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cs typeface="Arial" panose="020B0604020202020204" pitchFamily="34" charset="0"/>
              </a:rPr>
              <a:t>kedalam</a:t>
            </a:r>
            <a:r>
              <a:rPr lang="en-US" sz="26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cs typeface="Arial" panose="020B0604020202020204" pitchFamily="34" charset="0"/>
              </a:rPr>
              <a:t>tugas-tugas</a:t>
            </a:r>
            <a:r>
              <a:rPr lang="en-US" sz="26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cs typeface="Arial" panose="020B0604020202020204" pitchFamily="34" charset="0"/>
              </a:rPr>
              <a:t>dan</a:t>
            </a:r>
            <a:r>
              <a:rPr lang="en-US" sz="26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cs typeface="Arial" panose="020B0604020202020204" pitchFamily="34" charset="0"/>
              </a:rPr>
              <a:t>departemen</a:t>
            </a:r>
            <a:r>
              <a:rPr lang="en-US" sz="2600" dirty="0"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latin typeface="Cambria" panose="02040503050406030204" pitchFamily="18" charset="0"/>
                <a:cs typeface="Arial" panose="020B0604020202020204" pitchFamily="34" charset="0"/>
              </a:rPr>
              <a:t>spesifik</a:t>
            </a:r>
            <a:endParaRPr lang="en-US" sz="2600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lvl="0" indent="-514350">
              <a:buAutoNum type="arabicPeriod"/>
            </a:pPr>
            <a:r>
              <a:rPr lang="en-US" sz="2600" dirty="0" err="1">
                <a:latin typeface="Cambria" panose="02040503050406030204" pitchFamily="18" charset="0"/>
                <a:cs typeface="Arial" panose="020B0604020202020204" pitchFamily="34" charset="0"/>
              </a:rPr>
              <a:t>Menugaskan</a:t>
            </a:r>
            <a:r>
              <a:rPr lang="en-US" sz="26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cs typeface="Arial" panose="020B0604020202020204" pitchFamily="34" charset="0"/>
              </a:rPr>
              <a:t>pekerjaan</a:t>
            </a:r>
            <a:r>
              <a:rPr lang="en-US" sz="26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cs typeface="Arial" panose="020B0604020202020204" pitchFamily="34" charset="0"/>
              </a:rPr>
              <a:t>dan</a:t>
            </a:r>
            <a:r>
              <a:rPr lang="en-US" sz="26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cs typeface="Arial" panose="020B0604020202020204" pitchFamily="34" charset="0"/>
              </a:rPr>
              <a:t>tanggung</a:t>
            </a:r>
            <a:r>
              <a:rPr lang="en-US" sz="26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cs typeface="Arial" panose="020B0604020202020204" pitchFamily="34" charset="0"/>
              </a:rPr>
              <a:t>jawab</a:t>
            </a:r>
            <a:r>
              <a:rPr lang="en-US" sz="2600" dirty="0"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latin typeface="Cambria" panose="02040503050406030204" pitchFamily="18" charset="0"/>
                <a:cs typeface="Arial" panose="020B0604020202020204" pitchFamily="34" charset="0"/>
              </a:rPr>
              <a:t>terkait</a:t>
            </a:r>
            <a:r>
              <a:rPr lang="en-US" sz="26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6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cs typeface="Arial" panose="020B0604020202020204" pitchFamily="34" charset="0"/>
              </a:rPr>
              <a:t>pekerjaan</a:t>
            </a:r>
            <a:r>
              <a:rPr lang="en-US" sz="26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cs typeface="Arial" panose="020B0604020202020204" pitchFamily="34" charset="0"/>
              </a:rPr>
              <a:t>individu</a:t>
            </a:r>
            <a:endParaRPr lang="en-US" sz="2600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lvl="0" indent="-514350">
              <a:buAutoNum type="arabicPeriod"/>
            </a:pPr>
            <a:r>
              <a:rPr lang="en-US" sz="2600" dirty="0" err="1">
                <a:latin typeface="Cambria" panose="02040503050406030204" pitchFamily="18" charset="0"/>
                <a:cs typeface="Arial" panose="020B0604020202020204" pitchFamily="34" charset="0"/>
              </a:rPr>
              <a:t>Mengoordinasikan</a:t>
            </a:r>
            <a:r>
              <a:rPr lang="en-US" sz="26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cs typeface="Arial" panose="020B0604020202020204" pitchFamily="34" charset="0"/>
              </a:rPr>
              <a:t>beragam</a:t>
            </a:r>
            <a:r>
              <a:rPr lang="en-US" sz="26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cs typeface="Arial" panose="020B0604020202020204" pitchFamily="34" charset="0"/>
              </a:rPr>
              <a:t>tugas</a:t>
            </a:r>
            <a:r>
              <a:rPr lang="en-US" sz="26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cs typeface="Arial" panose="020B0604020202020204" pitchFamily="34" charset="0"/>
              </a:rPr>
              <a:t>organisasi</a:t>
            </a:r>
            <a:endParaRPr lang="en-US" sz="2600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lvl="0" indent="-514350">
              <a:buAutoNum type="arabicPeriod"/>
            </a:pPr>
            <a:r>
              <a:rPr lang="en-US" sz="2600" dirty="0" err="1">
                <a:latin typeface="Cambria" panose="02040503050406030204" pitchFamily="18" charset="0"/>
                <a:cs typeface="Arial" panose="020B0604020202020204" pitchFamily="34" charset="0"/>
              </a:rPr>
              <a:t>Menghimpun</a:t>
            </a:r>
            <a:r>
              <a:rPr lang="en-US" sz="26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cs typeface="Arial" panose="020B0604020202020204" pitchFamily="34" charset="0"/>
              </a:rPr>
              <a:t>berbagai</a:t>
            </a:r>
            <a:r>
              <a:rPr lang="en-US" sz="26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cs typeface="Arial" panose="020B0604020202020204" pitchFamily="34" charset="0"/>
              </a:rPr>
              <a:t>pekerjaan</a:t>
            </a:r>
            <a:r>
              <a:rPr lang="en-US" sz="26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cs typeface="Arial" panose="020B0604020202020204" pitchFamily="34" charset="0"/>
              </a:rPr>
              <a:t>kedalam</a:t>
            </a:r>
            <a:r>
              <a:rPr lang="en-US" sz="2600" dirty="0">
                <a:latin typeface="Cambria" panose="02040503050406030204" pitchFamily="18" charset="0"/>
                <a:cs typeface="Arial" panose="020B0604020202020204" pitchFamily="34" charset="0"/>
              </a:rPr>
              <a:t> unit-unit</a:t>
            </a:r>
          </a:p>
          <a:p>
            <a:pPr marL="514350" lvl="0" indent="-514350">
              <a:buAutoNum type="arabicPeriod"/>
            </a:pPr>
            <a:r>
              <a:rPr lang="en-US" sz="2600" dirty="0" err="1">
                <a:latin typeface="Cambria" panose="02040503050406030204" pitchFamily="18" charset="0"/>
                <a:cs typeface="Arial" panose="020B0604020202020204" pitchFamily="34" charset="0"/>
              </a:rPr>
              <a:t>Menjalin</a:t>
            </a:r>
            <a:r>
              <a:rPr lang="en-US" sz="26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cs typeface="Arial" panose="020B0604020202020204" pitchFamily="34" charset="0"/>
              </a:rPr>
              <a:t>hubungan</a:t>
            </a:r>
            <a:r>
              <a:rPr lang="en-US" sz="26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cs typeface="Arial" panose="020B0604020202020204" pitchFamily="34" charset="0"/>
              </a:rPr>
              <a:t>diantara</a:t>
            </a:r>
            <a:r>
              <a:rPr lang="en-US" sz="26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cs typeface="Arial" panose="020B0604020202020204" pitchFamily="34" charset="0"/>
              </a:rPr>
              <a:t>individu</a:t>
            </a:r>
            <a:r>
              <a:rPr lang="en-US" sz="2600" dirty="0"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Cambria" panose="02040503050406030204" pitchFamily="18" charset="0"/>
                <a:cs typeface="Arial" panose="020B0604020202020204" pitchFamily="34" charset="0"/>
              </a:rPr>
              <a:t>kelompok</a:t>
            </a:r>
            <a:r>
              <a:rPr lang="en-US" sz="26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cs typeface="Arial" panose="020B0604020202020204" pitchFamily="34" charset="0"/>
              </a:rPr>
              <a:t>dan</a:t>
            </a:r>
            <a:r>
              <a:rPr lang="en-US" sz="26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cs typeface="Arial" panose="020B0604020202020204" pitchFamily="34" charset="0"/>
              </a:rPr>
              <a:t>departemen</a:t>
            </a:r>
            <a:endParaRPr lang="en-US" sz="2600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lvl="0" indent="-514350">
              <a:buAutoNum type="arabicPeriod"/>
            </a:pPr>
            <a:r>
              <a:rPr lang="en-US" sz="2600" dirty="0" err="1">
                <a:latin typeface="Cambria" panose="02040503050406030204" pitchFamily="18" charset="0"/>
                <a:cs typeface="Arial" panose="020B0604020202020204" pitchFamily="34" charset="0"/>
              </a:rPr>
              <a:t>Membuat</a:t>
            </a:r>
            <a:r>
              <a:rPr lang="en-US" sz="26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cs typeface="Arial" panose="020B0604020202020204" pitchFamily="34" charset="0"/>
              </a:rPr>
              <a:t>hierarki</a:t>
            </a:r>
            <a:r>
              <a:rPr lang="en-US" sz="26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cs typeface="Arial" panose="020B0604020202020204" pitchFamily="34" charset="0"/>
              </a:rPr>
              <a:t>wewenang</a:t>
            </a:r>
            <a:r>
              <a:rPr lang="en-US" sz="2600" dirty="0">
                <a:latin typeface="Cambria" panose="02040503050406030204" pitchFamily="18" charset="0"/>
                <a:cs typeface="Arial" panose="020B0604020202020204" pitchFamily="34" charset="0"/>
              </a:rPr>
              <a:t> yang formal</a:t>
            </a:r>
          </a:p>
          <a:p>
            <a:pPr marL="514350" lvl="0" indent="-514350">
              <a:buAutoNum type="arabicPeriod"/>
            </a:pPr>
            <a:r>
              <a:rPr lang="en-US" sz="2600" dirty="0" err="1">
                <a:latin typeface="Cambria" panose="02040503050406030204" pitchFamily="18" charset="0"/>
                <a:cs typeface="Arial" panose="020B0604020202020204" pitchFamily="34" charset="0"/>
              </a:rPr>
              <a:t>Mengalokasikan</a:t>
            </a:r>
            <a:r>
              <a:rPr lang="en-US" sz="26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cs typeface="Arial" panose="020B0604020202020204" pitchFamily="34" charset="0"/>
              </a:rPr>
              <a:t>dan</a:t>
            </a:r>
            <a:r>
              <a:rPr lang="en-US" sz="26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cs typeface="Arial" panose="020B0604020202020204" pitchFamily="34" charset="0"/>
              </a:rPr>
              <a:t>menempatkan</a:t>
            </a:r>
            <a:r>
              <a:rPr lang="en-US" sz="26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cs typeface="Arial" panose="020B0604020202020204" pitchFamily="34" charset="0"/>
              </a:rPr>
              <a:t>sumber-sumber</a:t>
            </a:r>
            <a:r>
              <a:rPr lang="en-US" sz="26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cs typeface="Arial" panose="020B0604020202020204" pitchFamily="34" charset="0"/>
              </a:rPr>
              <a:t>daya</a:t>
            </a:r>
            <a:r>
              <a:rPr lang="en-US" sz="26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cs typeface="Arial" panose="020B0604020202020204" pitchFamily="34" charset="0"/>
              </a:rPr>
              <a:t>organisasi</a:t>
            </a:r>
            <a:endParaRPr lang="en-US" sz="2600" dirty="0"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04/8/2015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Pengorganisasian</a:t>
            </a:r>
            <a:endParaRPr lang="id-ID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8D8E81F6-FDCC-4EDC-8760-7A0A0E74DC73}"/>
              </a:ext>
            </a:extLst>
          </p:cNvPr>
          <p:cNvSpPr txBox="1">
            <a:spLocks/>
          </p:cNvSpPr>
          <p:nvPr/>
        </p:nvSpPr>
        <p:spPr>
          <a:xfrm>
            <a:off x="2411760" y="6356350"/>
            <a:ext cx="4976192" cy="38501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SIF 20234     Pengantar Manajemen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623629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04/8/2015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Departementalisasi</a:t>
            </a:r>
            <a:endParaRPr lang="id-ID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18864" y="126876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itchFamily="34" charset="0"/>
              <a:buAutoNum type="arabicPeriod"/>
            </a:pPr>
            <a:r>
              <a:rPr lang="en-US" sz="2600" dirty="0" err="1">
                <a:latin typeface="Cambria" panose="02040503050406030204" pitchFamily="18" charset="0"/>
                <a:cs typeface="Arial" panose="020B0604020202020204" pitchFamily="34" charset="0"/>
              </a:rPr>
              <a:t>Departementalisasi</a:t>
            </a:r>
            <a:r>
              <a:rPr lang="en-US" sz="26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cs typeface="Arial" panose="020B0604020202020204" pitchFamily="34" charset="0"/>
              </a:rPr>
              <a:t>Fungsional</a:t>
            </a:r>
            <a:endParaRPr lang="en-US" sz="2600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>
              <a:buFont typeface="Arial" pitchFamily="34" charset="0"/>
              <a:buAutoNum type="arabicPeriod"/>
            </a:pPr>
            <a:endParaRPr lang="en-US" sz="2600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600" dirty="0" err="1">
                <a:latin typeface="Cambria" panose="02040503050406030204" pitchFamily="18" charset="0"/>
                <a:cs typeface="Arial" panose="020B0604020202020204" pitchFamily="34" charset="0"/>
              </a:rPr>
              <a:t>Departementalisasi</a:t>
            </a:r>
            <a:r>
              <a:rPr lang="en-US" sz="26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cs typeface="Arial" panose="020B0604020202020204" pitchFamily="34" charset="0"/>
              </a:rPr>
              <a:t>Geografis</a:t>
            </a:r>
            <a:endParaRPr lang="en-US" sz="2600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>
              <a:buFont typeface="Arial" pitchFamily="34" charset="0"/>
              <a:buAutoNum type="arabicPeriod"/>
            </a:pPr>
            <a:endParaRPr lang="en-US" sz="2600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600" dirty="0" err="1">
                <a:latin typeface="Cambria" panose="02040503050406030204" pitchFamily="18" charset="0"/>
                <a:cs typeface="Arial" panose="020B0604020202020204" pitchFamily="34" charset="0"/>
              </a:rPr>
              <a:t>Departementalisasi</a:t>
            </a:r>
            <a:r>
              <a:rPr lang="en-US" sz="26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cs typeface="Arial" panose="020B0604020202020204" pitchFamily="34" charset="0"/>
              </a:rPr>
              <a:t>Produk</a:t>
            </a:r>
            <a:endParaRPr lang="en-US" sz="2600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>
              <a:buFont typeface="Arial" pitchFamily="34" charset="0"/>
              <a:buAutoNum type="arabicPeriod"/>
            </a:pPr>
            <a:endParaRPr lang="en-US" sz="2600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600" dirty="0" err="1">
                <a:latin typeface="Cambria" panose="02040503050406030204" pitchFamily="18" charset="0"/>
                <a:cs typeface="Arial" panose="020B0604020202020204" pitchFamily="34" charset="0"/>
              </a:rPr>
              <a:t>Departementalisasi</a:t>
            </a:r>
            <a:r>
              <a:rPr lang="en-US" sz="2600" dirty="0">
                <a:latin typeface="Cambria" panose="02040503050406030204" pitchFamily="18" charset="0"/>
                <a:cs typeface="Arial" panose="020B0604020202020204" pitchFamily="34" charset="0"/>
              </a:rPr>
              <a:t> Proses</a:t>
            </a:r>
          </a:p>
          <a:p>
            <a:pPr marL="514350" indent="-514350">
              <a:buFont typeface="Arial" pitchFamily="34" charset="0"/>
              <a:buAutoNum type="arabicPeriod"/>
            </a:pPr>
            <a:endParaRPr lang="en-US" sz="2600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600" dirty="0" err="1">
                <a:latin typeface="Cambria" panose="02040503050406030204" pitchFamily="18" charset="0"/>
                <a:cs typeface="Arial" panose="020B0604020202020204" pitchFamily="34" charset="0"/>
              </a:rPr>
              <a:t>Departementalisasi</a:t>
            </a:r>
            <a:r>
              <a:rPr lang="en-US" sz="26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cs typeface="Arial" panose="020B0604020202020204" pitchFamily="34" charset="0"/>
              </a:rPr>
              <a:t>Konsumen</a:t>
            </a:r>
            <a:endParaRPr lang="en-US" sz="2600" dirty="0"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0CFC879F-ABF3-49B9-BB2C-CBC989272AA6}"/>
              </a:ext>
            </a:extLst>
          </p:cNvPr>
          <p:cNvSpPr txBox="1">
            <a:spLocks/>
          </p:cNvSpPr>
          <p:nvPr/>
        </p:nvSpPr>
        <p:spPr>
          <a:xfrm>
            <a:off x="2411760" y="6356350"/>
            <a:ext cx="4976192" cy="38501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SIF 20234     Pengantar Manajemen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233112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04/8/2015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err="1"/>
              <a:t>Sentralisasi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Desentralisasi</a:t>
            </a:r>
            <a:endParaRPr lang="id-ID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18864" y="1556792"/>
            <a:ext cx="8229600" cy="4525963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600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id-ID" sz="2600" dirty="0"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954322"/>
              </p:ext>
            </p:extLst>
          </p:nvPr>
        </p:nvGraphicFramePr>
        <p:xfrm>
          <a:off x="1403648" y="1340768"/>
          <a:ext cx="7101136" cy="458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0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05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Lebih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Tersentralisasi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Lebih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Terdesentralisasi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1. </a:t>
                      </a:r>
                      <a:r>
                        <a:rPr lang="en-US" dirty="0" err="1"/>
                        <a:t>Lingkungan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kerja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stabil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 </a:t>
                      </a:r>
                      <a:r>
                        <a:rPr lang="en-US" dirty="0" err="1"/>
                        <a:t>Lingkungan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kerja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kompleks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2. </a:t>
                      </a:r>
                      <a:r>
                        <a:rPr lang="en-US" dirty="0" err="1"/>
                        <a:t>Manajer</a:t>
                      </a:r>
                      <a:r>
                        <a:rPr lang="en-US" dirty="0"/>
                        <a:t> level </a:t>
                      </a:r>
                      <a:r>
                        <a:rPr lang="en-US" dirty="0" err="1"/>
                        <a:t>bawah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tidak</a:t>
                      </a:r>
                      <a:r>
                        <a:rPr lang="en-US" dirty="0"/>
                        <a:t>   </a:t>
                      </a:r>
                    </a:p>
                    <a:p>
                      <a:r>
                        <a:rPr lang="en-US" dirty="0"/>
                        <a:t>    </a:t>
                      </a:r>
                      <a:r>
                        <a:rPr lang="en-US" dirty="0" err="1"/>
                        <a:t>mampu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membuat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keputusan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 </a:t>
                      </a:r>
                      <a:r>
                        <a:rPr lang="en-US" dirty="0" err="1"/>
                        <a:t>Manajer</a:t>
                      </a:r>
                      <a:r>
                        <a:rPr lang="en-US" dirty="0"/>
                        <a:t> level </a:t>
                      </a:r>
                      <a:r>
                        <a:rPr lang="en-US" dirty="0" err="1"/>
                        <a:t>bawah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mampu</a:t>
                      </a:r>
                      <a:r>
                        <a:rPr lang="en-US" dirty="0"/>
                        <a:t> </a:t>
                      </a:r>
                    </a:p>
                    <a:p>
                      <a:r>
                        <a:rPr lang="en-US" dirty="0"/>
                        <a:t>     </a:t>
                      </a:r>
                      <a:r>
                        <a:rPr lang="en-US" dirty="0" err="1"/>
                        <a:t>membuat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keputusan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3. </a:t>
                      </a:r>
                      <a:r>
                        <a:rPr lang="en-US" dirty="0" err="1"/>
                        <a:t>Manajer</a:t>
                      </a:r>
                      <a:r>
                        <a:rPr lang="en-US" dirty="0"/>
                        <a:t> level </a:t>
                      </a:r>
                      <a:r>
                        <a:rPr lang="en-US" dirty="0" err="1"/>
                        <a:t>bawah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tidak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mau</a:t>
                      </a:r>
                      <a:r>
                        <a:rPr lang="en-US" dirty="0"/>
                        <a:t> </a:t>
                      </a:r>
                    </a:p>
                    <a:p>
                      <a:r>
                        <a:rPr lang="en-US" dirty="0"/>
                        <a:t>    </a:t>
                      </a:r>
                      <a:r>
                        <a:rPr lang="en-US" dirty="0" err="1"/>
                        <a:t>memberikan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suara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dalam</a:t>
                      </a:r>
                      <a:r>
                        <a:rPr lang="en-US" dirty="0"/>
                        <a:t> </a:t>
                      </a:r>
                    </a:p>
                    <a:p>
                      <a:r>
                        <a:rPr lang="en-US" dirty="0"/>
                        <a:t>     </a:t>
                      </a:r>
                      <a:r>
                        <a:rPr lang="en-US" dirty="0" err="1"/>
                        <a:t>pembuatan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keputusan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 </a:t>
                      </a:r>
                      <a:r>
                        <a:rPr lang="en-US" dirty="0" err="1"/>
                        <a:t>Manajer</a:t>
                      </a:r>
                      <a:r>
                        <a:rPr lang="en-US" dirty="0"/>
                        <a:t> level </a:t>
                      </a:r>
                      <a:r>
                        <a:rPr lang="en-US" dirty="0" err="1"/>
                        <a:t>bawah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mau</a:t>
                      </a:r>
                      <a:r>
                        <a:rPr lang="en-US" dirty="0"/>
                        <a:t> </a:t>
                      </a:r>
                    </a:p>
                    <a:p>
                      <a:r>
                        <a:rPr lang="en-US" dirty="0"/>
                        <a:t>    </a:t>
                      </a:r>
                      <a:r>
                        <a:rPr lang="en-US" dirty="0" err="1"/>
                        <a:t>memberikan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suara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dalam</a:t>
                      </a:r>
                      <a:r>
                        <a:rPr lang="en-US" dirty="0"/>
                        <a:t> </a:t>
                      </a:r>
                    </a:p>
                    <a:p>
                      <a:r>
                        <a:rPr lang="en-US" dirty="0"/>
                        <a:t>     </a:t>
                      </a:r>
                      <a:r>
                        <a:rPr lang="en-US" dirty="0" err="1"/>
                        <a:t>pembuatan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keputusan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4. </a:t>
                      </a:r>
                      <a:r>
                        <a:rPr lang="en-US" dirty="0" err="1"/>
                        <a:t>Keputusan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relatif</a:t>
                      </a:r>
                      <a:r>
                        <a:rPr lang="en-US" dirty="0"/>
                        <a:t> minor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 </a:t>
                      </a:r>
                      <a:r>
                        <a:rPr lang="en-US" dirty="0" err="1"/>
                        <a:t>Keputusannya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signifikan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5. </a:t>
                      </a:r>
                      <a:r>
                        <a:rPr lang="en-US" dirty="0" err="1"/>
                        <a:t>Organisasi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cenderung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beresiko</a:t>
                      </a:r>
                      <a:r>
                        <a:rPr lang="en-US" baseline="0" dirty="0"/>
                        <a:t> </a:t>
                      </a:r>
                    </a:p>
                    <a:p>
                      <a:r>
                        <a:rPr lang="en-US" baseline="0" dirty="0"/>
                        <a:t>    </a:t>
                      </a:r>
                      <a:r>
                        <a:rPr lang="en-US" baseline="0" dirty="0" err="1"/>
                        <a:t>mengalami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kegagalan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 </a:t>
                      </a:r>
                      <a:r>
                        <a:rPr lang="en-US" dirty="0" err="1"/>
                        <a:t>Kultur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perusahaan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terbuka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untuk</a:t>
                      </a:r>
                      <a:r>
                        <a:rPr lang="en-US" dirty="0"/>
                        <a:t>  </a:t>
                      </a:r>
                    </a:p>
                    <a:p>
                      <a:r>
                        <a:rPr lang="en-US" dirty="0"/>
                        <a:t>    </a:t>
                      </a:r>
                      <a:r>
                        <a:rPr lang="en-US" dirty="0" err="1"/>
                        <a:t>atas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kejadian</a:t>
                      </a:r>
                      <a:r>
                        <a:rPr lang="en-US" baseline="0" dirty="0"/>
                        <a:t> di </a:t>
                      </a:r>
                      <a:r>
                        <a:rPr lang="en-US" baseline="0" dirty="0" err="1"/>
                        <a:t>perusahaan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6. </a:t>
                      </a:r>
                      <a:r>
                        <a:rPr lang="en-US" dirty="0" err="1"/>
                        <a:t>Organisasinya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besar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 Perusahaan </a:t>
                      </a:r>
                      <a:r>
                        <a:rPr lang="en-US" dirty="0" err="1"/>
                        <a:t>tersebar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secara</a:t>
                      </a:r>
                      <a:r>
                        <a:rPr lang="en-US" dirty="0"/>
                        <a:t> </a:t>
                      </a:r>
                    </a:p>
                    <a:p>
                      <a:r>
                        <a:rPr lang="en-US" dirty="0"/>
                        <a:t>     </a:t>
                      </a:r>
                      <a:r>
                        <a:rPr lang="en-US" dirty="0" err="1"/>
                        <a:t>geografis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7. </a:t>
                      </a:r>
                      <a:r>
                        <a:rPr lang="en-US" dirty="0" err="1"/>
                        <a:t>Manajer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tidak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fleksibel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dalam</a:t>
                      </a:r>
                      <a:r>
                        <a:rPr lang="en-US" dirty="0"/>
                        <a:t> </a:t>
                      </a:r>
                    </a:p>
                    <a:p>
                      <a:r>
                        <a:rPr lang="en-US" dirty="0"/>
                        <a:t>    </a:t>
                      </a:r>
                      <a:r>
                        <a:rPr lang="en-US" dirty="0" err="1"/>
                        <a:t>membuat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keputusan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7. </a:t>
                      </a:r>
                      <a:r>
                        <a:rPr lang="en-US" dirty="0" err="1"/>
                        <a:t>Manajer</a:t>
                      </a:r>
                      <a:r>
                        <a:rPr lang="en-US" dirty="0"/>
                        <a:t>  </a:t>
                      </a:r>
                      <a:r>
                        <a:rPr lang="en-US" dirty="0" err="1"/>
                        <a:t>fleksibel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dalam</a:t>
                      </a:r>
                      <a:r>
                        <a:rPr lang="en-US" dirty="0"/>
                        <a:t> </a:t>
                      </a:r>
                    </a:p>
                    <a:p>
                      <a:r>
                        <a:rPr lang="en-US" dirty="0"/>
                        <a:t>    </a:t>
                      </a:r>
                      <a:r>
                        <a:rPr lang="en-US" dirty="0" err="1"/>
                        <a:t>membuat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keputusan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AB3FB0A0-0194-4533-8FC7-ECEC588871C8}"/>
              </a:ext>
            </a:extLst>
          </p:cNvPr>
          <p:cNvSpPr txBox="1">
            <a:spLocks/>
          </p:cNvSpPr>
          <p:nvPr/>
        </p:nvSpPr>
        <p:spPr>
          <a:xfrm>
            <a:off x="2411760" y="6356350"/>
            <a:ext cx="4976192" cy="38501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SIF 20234     Pengantar Manajemen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3375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pPr marL="514350" indent="-514350">
              <a:buAutoNum type="arabicPeriod"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r>
              <a:rPr lang="en-US" sz="2600" dirty="0" err="1">
                <a:latin typeface="Arial" pitchFamily="34" charset="0"/>
                <a:cs typeface="Arial" pitchFamily="34" charset="0"/>
              </a:rPr>
              <a:t>Mekanistik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r>
              <a:rPr lang="en-US" sz="2600" dirty="0" err="1">
                <a:latin typeface="Arial" pitchFamily="34" charset="0"/>
                <a:cs typeface="Arial" pitchFamily="34" charset="0"/>
              </a:rPr>
              <a:t>Organik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04/8/2015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Model </a:t>
            </a:r>
            <a:r>
              <a:rPr lang="en-US" dirty="0" err="1"/>
              <a:t>Desain</a:t>
            </a:r>
            <a:r>
              <a:rPr lang="en-US" dirty="0"/>
              <a:t> </a:t>
            </a:r>
            <a:r>
              <a:rPr lang="en-US" dirty="0" err="1"/>
              <a:t>Organisasi</a:t>
            </a:r>
            <a:endParaRPr lang="id-ID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CF64D6DA-1934-42B0-B4FD-E3564E13B38A}"/>
              </a:ext>
            </a:extLst>
          </p:cNvPr>
          <p:cNvSpPr txBox="1">
            <a:spLocks/>
          </p:cNvSpPr>
          <p:nvPr/>
        </p:nvSpPr>
        <p:spPr>
          <a:xfrm>
            <a:off x="2411760" y="6356350"/>
            <a:ext cx="4976192" cy="38501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SIF 20234     Pengantar Manajemen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920396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2600" dirty="0" err="1">
                <a:latin typeface="Arial" pitchFamily="34" charset="0"/>
                <a:cs typeface="Arial" pitchFamily="34" charset="0"/>
              </a:rPr>
              <a:t>Strategi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Struktur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600" dirty="0" err="1">
                <a:latin typeface="Arial" pitchFamily="34" charset="0"/>
                <a:cs typeface="Arial" pitchFamily="34" charset="0"/>
              </a:rPr>
              <a:t>Ukuran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Struktur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600" dirty="0" err="1">
                <a:latin typeface="Arial" pitchFamily="34" charset="0"/>
                <a:cs typeface="Arial" pitchFamily="34" charset="0"/>
              </a:rPr>
              <a:t>Teknologi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Struktur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600" dirty="0" err="1">
                <a:latin typeface="Arial" pitchFamily="34" charset="0"/>
                <a:cs typeface="Arial" pitchFamily="34" charset="0"/>
              </a:rPr>
              <a:t>Ketidakpastian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Lingkungan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Struktur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600" dirty="0" err="1">
                <a:latin typeface="Arial" pitchFamily="34" charset="0"/>
                <a:cs typeface="Arial" pitchFamily="34" charset="0"/>
              </a:rPr>
              <a:t>Sudut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Pandang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Sekarang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04/8/2015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Faktor</a:t>
            </a:r>
            <a:r>
              <a:rPr lang="en-US" dirty="0"/>
              <a:t> – 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Kontijensi</a:t>
            </a:r>
            <a:endParaRPr lang="id-ID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5EA7C715-AA48-4A3E-B434-127D7378EFBC}"/>
              </a:ext>
            </a:extLst>
          </p:cNvPr>
          <p:cNvSpPr txBox="1">
            <a:spLocks/>
          </p:cNvSpPr>
          <p:nvPr/>
        </p:nvSpPr>
        <p:spPr>
          <a:xfrm>
            <a:off x="2411760" y="6356350"/>
            <a:ext cx="4976192" cy="38501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SIF 20234     Pengantar Manajemen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624229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600" dirty="0" err="1">
                <a:latin typeface="Arial" pitchFamily="34" charset="0"/>
                <a:cs typeface="Arial" pitchFamily="34" charset="0"/>
              </a:rPr>
              <a:t>Struktur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Simpel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600" dirty="0" err="1">
                <a:latin typeface="Arial" pitchFamily="34" charset="0"/>
                <a:cs typeface="Arial" pitchFamily="34" charset="0"/>
              </a:rPr>
              <a:t>Struktur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Fungsional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600" dirty="0" err="1">
                <a:latin typeface="Arial" pitchFamily="34" charset="0"/>
                <a:cs typeface="Arial" pitchFamily="34" charset="0"/>
              </a:rPr>
              <a:t>Struktur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Divisional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04/8/2015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Desain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Tradisional</a:t>
            </a:r>
            <a:endParaRPr lang="id-ID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CF3AD427-0B83-4ED9-BA44-F08597F5DE85}"/>
              </a:ext>
            </a:extLst>
          </p:cNvPr>
          <p:cNvSpPr txBox="1">
            <a:spLocks/>
          </p:cNvSpPr>
          <p:nvPr/>
        </p:nvSpPr>
        <p:spPr>
          <a:xfrm>
            <a:off x="2411760" y="6356350"/>
            <a:ext cx="4976192" cy="38501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SIF 20234     Pengantar Manajemen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604565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600" dirty="0" err="1">
                <a:latin typeface="Arial" pitchFamily="34" charset="0"/>
                <a:cs typeface="Arial" pitchFamily="34" charset="0"/>
              </a:rPr>
              <a:t>Struktur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Tim</a:t>
            </a:r>
          </a:p>
          <a:p>
            <a:pPr>
              <a:buFont typeface="Arial" charset="0"/>
              <a:buChar char="•"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600" dirty="0" err="1">
                <a:latin typeface="Arial" pitchFamily="34" charset="0"/>
                <a:cs typeface="Arial" pitchFamily="34" charset="0"/>
              </a:rPr>
              <a:t>Struktur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Matriks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Proyek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600" dirty="0" err="1">
                <a:latin typeface="Arial" pitchFamily="34" charset="0"/>
                <a:cs typeface="Arial" pitchFamily="34" charset="0"/>
              </a:rPr>
              <a:t>Struktur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Tanpa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Batas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04/8/2015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Desain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Kontemporer</a:t>
            </a:r>
            <a:endParaRPr lang="id-ID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2C8AE8D8-44B9-4D3E-9261-211F2A95AD58}"/>
              </a:ext>
            </a:extLst>
          </p:cNvPr>
          <p:cNvSpPr txBox="1">
            <a:spLocks/>
          </p:cNvSpPr>
          <p:nvPr/>
        </p:nvSpPr>
        <p:spPr>
          <a:xfrm>
            <a:off x="2411760" y="6356350"/>
            <a:ext cx="4976192" cy="38501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SIF 20234     Pengantar Manajemen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979359"/>
      </p:ext>
    </p:extLst>
  </p:cSld>
  <p:clrMapOvr>
    <a:masterClrMapping/>
  </p:clrMapOvr>
  <p:transition spd="slow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3278</TotalTime>
  <Words>395</Words>
  <Application>Microsoft Office PowerPoint</Application>
  <PresentationFormat>On-screen Show (4:3)</PresentationFormat>
  <Paragraphs>129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Cambria</vt:lpstr>
      <vt:lpstr>Century Gothic</vt:lpstr>
      <vt:lpstr>Nunito Sans</vt:lpstr>
      <vt:lpstr>Times New Roman</vt:lpstr>
      <vt:lpstr>Wingdings</vt:lpstr>
      <vt:lpstr>Office Theme</vt:lpstr>
      <vt:lpstr>PowerPoint Presentation</vt:lpstr>
      <vt:lpstr>PowerPoint Presentation</vt:lpstr>
      <vt:lpstr>Tujuan Pengorganisasian</vt:lpstr>
      <vt:lpstr>Bentuk Umum Departementalisasi</vt:lpstr>
      <vt:lpstr>Sentralisasi atau Desentralisasi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user</cp:lastModifiedBy>
  <cp:revision>468</cp:revision>
  <cp:lastPrinted>2015-09-17T08:41:14Z</cp:lastPrinted>
  <dcterms:created xsi:type="dcterms:W3CDTF">2010-04-18T12:06:30Z</dcterms:created>
  <dcterms:modified xsi:type="dcterms:W3CDTF">2021-06-16T03:22:22Z</dcterms:modified>
  <cp:contentStatus/>
</cp:coreProperties>
</file>