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6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33B1F-7606-4426-B363-3A601DA3A799}" type="datetimeFigureOut">
              <a:rPr lang="id-ID" smtClean="0"/>
              <a:t>13/07/2020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A68DE-D7A8-4F21-975E-1B40816783A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20701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id-ID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id-ID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5BB6-B7D8-4009-AC38-4B8540C1AD48}" type="datetimeFigureOut">
              <a:rPr lang="id-ID" smtClean="0"/>
              <a:t>13/07/2020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D1AB-E51E-4782-9D44-18CB576194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05742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5BB6-B7D8-4009-AC38-4B8540C1AD48}" type="datetimeFigureOut">
              <a:rPr lang="id-ID" smtClean="0"/>
              <a:t>13/07/2020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D1AB-E51E-4782-9D44-18CB576194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1724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5BB6-B7D8-4009-AC38-4B8540C1AD48}" type="datetimeFigureOut">
              <a:rPr lang="id-ID" smtClean="0"/>
              <a:t>13/07/2020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D1AB-E51E-4782-9D44-18CB576194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67580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5BB6-B7D8-4009-AC38-4B8540C1AD48}" type="datetimeFigureOut">
              <a:rPr lang="id-ID" smtClean="0"/>
              <a:t>13/07/2020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D1AB-E51E-4782-9D44-18CB576194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2132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5BB6-B7D8-4009-AC38-4B8540C1AD48}" type="datetimeFigureOut">
              <a:rPr lang="id-ID" smtClean="0"/>
              <a:t>13/07/2020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D1AB-E51E-4782-9D44-18CB576194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1113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5BB6-B7D8-4009-AC38-4B8540C1AD48}" type="datetimeFigureOut">
              <a:rPr lang="id-ID" smtClean="0"/>
              <a:t>13/07/2020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D1AB-E51E-4782-9D44-18CB576194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910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5BB6-B7D8-4009-AC38-4B8540C1AD48}" type="datetimeFigureOut">
              <a:rPr lang="id-ID" smtClean="0"/>
              <a:t>13/07/2020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D1AB-E51E-4782-9D44-18CB576194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98180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5BB6-B7D8-4009-AC38-4B8540C1AD48}" type="datetimeFigureOut">
              <a:rPr lang="id-ID" smtClean="0"/>
              <a:t>13/07/2020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D1AB-E51E-4782-9D44-18CB576194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3409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5BB6-B7D8-4009-AC38-4B8540C1AD48}" type="datetimeFigureOut">
              <a:rPr lang="id-ID" smtClean="0"/>
              <a:t>13/07/2020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D1AB-E51E-4782-9D44-18CB576194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2054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5BB6-B7D8-4009-AC38-4B8540C1AD48}" type="datetimeFigureOut">
              <a:rPr lang="id-ID" smtClean="0"/>
              <a:t>13/07/2020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D1AB-E51E-4782-9D44-18CB576194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1594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45BB6-B7D8-4009-AC38-4B8540C1AD48}" type="datetimeFigureOut">
              <a:rPr lang="id-ID" smtClean="0"/>
              <a:t>13/07/2020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D1AB-E51E-4782-9D44-18CB576194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8598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45BB6-B7D8-4009-AC38-4B8540C1AD48}" type="datetimeFigureOut">
              <a:rPr lang="id-ID" smtClean="0"/>
              <a:t>13/07/2020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BD1AB-E51E-4782-9D44-18CB5761949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311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Picture\logo ibi small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42874"/>
            <a:ext cx="1867570" cy="1845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"/>
          <p:cNvSpPr>
            <a:spLocks noGrp="1"/>
          </p:cNvSpPr>
          <p:nvPr>
            <p:ph type="ctrTitle"/>
          </p:nvPr>
        </p:nvSpPr>
        <p:spPr>
          <a:xfrm>
            <a:off x="179388" y="2130425"/>
            <a:ext cx="8785225" cy="1470025"/>
          </a:xfrm>
        </p:spPr>
        <p:txBody>
          <a:bodyPr/>
          <a:lstStyle/>
          <a:p>
            <a:pPr eaLnBrk="1" hangingPunct="1"/>
            <a:r>
              <a:rPr lang="en-US" altLang="id-ID" sz="3600" b="1" dirty="0" smtClean="0">
                <a:latin typeface="Arial" charset="0"/>
                <a:cs typeface="Arial" charset="0"/>
              </a:rPr>
              <a:t>ETIKA DAN HUKUM BISNIS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838200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PERTEMUAN KE-15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ALTERNATIVE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PENYELESAIAN SENGKETA BISNIS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81750"/>
            <a:ext cx="5835650" cy="384175"/>
          </a:xfrm>
        </p:spPr>
        <p:txBody>
          <a:bodyPr/>
          <a:lstStyle/>
          <a:p>
            <a:pPr>
              <a:defRPr/>
            </a:pPr>
            <a:r>
              <a:rPr lang="sv-SE" dirty="0" smtClean="0"/>
              <a:t>MAN  HUKUM DAN ETIKA </a:t>
            </a:r>
            <a:r>
              <a:rPr lang="sv-SE" dirty="0"/>
              <a:t>BISNIS                                                                     Versi : 01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561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altLang="id-ID" sz="2400" smtClean="0">
                <a:latin typeface="Arial" charset="0"/>
                <a:cs typeface="Arial" charset="0"/>
              </a:rPr>
              <a:t>Adanya beberapa pihak</a:t>
            </a:r>
          </a:p>
          <a:p>
            <a:pPr marL="514350" indent="-514350">
              <a:buFont typeface="Arial" charset="0"/>
              <a:buAutoNum type="arabicPeriod"/>
            </a:pPr>
            <a:endParaRPr lang="en-US" altLang="id-ID" sz="2400" smtClean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</a:pPr>
            <a:r>
              <a:rPr lang="en-US" altLang="id-ID" sz="2400" smtClean="0">
                <a:latin typeface="Arial" charset="0"/>
                <a:cs typeface="Arial" charset="0"/>
              </a:rPr>
              <a:t>Para pihak mempunyai tujuan yang tidak dapat dipersatukan</a:t>
            </a:r>
          </a:p>
          <a:p>
            <a:pPr marL="514350" indent="-514350">
              <a:buFont typeface="Arial" charset="0"/>
              <a:buAutoNum type="arabicPeriod"/>
            </a:pPr>
            <a:endParaRPr lang="en-US" altLang="id-ID" sz="2400" smtClean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</a:pPr>
            <a:r>
              <a:rPr lang="en-US" altLang="id-ID" sz="2400" smtClean="0">
                <a:latin typeface="Arial" charset="0"/>
                <a:cs typeface="Arial" charset="0"/>
              </a:rPr>
              <a:t>Masing-masing saling meyakinkan akan kebenaran tujuannya sendiri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08725"/>
            <a:ext cx="5835650" cy="384175"/>
          </a:xfrm>
        </p:spPr>
        <p:txBody>
          <a:bodyPr/>
          <a:lstStyle/>
          <a:p>
            <a:pPr>
              <a:defRPr/>
            </a:pPr>
            <a:r>
              <a:rPr lang="sv-SE" dirty="0" smtClean="0"/>
              <a:t>MAN  HUKUM DAN ETIKA </a:t>
            </a:r>
            <a:r>
              <a:rPr lang="sv-SE" dirty="0"/>
              <a:t>BISNIS                                                                     Versi : 01           </a:t>
            </a:r>
            <a:endParaRPr lang="en-US" dirty="0"/>
          </a:p>
        </p:txBody>
      </p:sp>
      <p:sp>
        <p:nvSpPr>
          <p:cNvPr id="61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id-ID" sz="3600" b="1" smtClean="0">
                <a:latin typeface="Arial" charset="0"/>
                <a:cs typeface="Arial" charset="0"/>
              </a:rPr>
              <a:t>UNSUR TIMBULNYA KONFLIK</a:t>
            </a:r>
          </a:p>
        </p:txBody>
      </p:sp>
    </p:spTree>
    <p:extLst>
      <p:ext uri="{BB962C8B-B14F-4D97-AF65-F5344CB8AC3E}">
        <p14:creationId xmlns:p14="http://schemas.microsoft.com/office/powerpoint/2010/main" val="2834237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id-ID" sz="3600" b="1" smtClean="0">
                <a:latin typeface="Arial" charset="0"/>
                <a:cs typeface="Arial" charset="0"/>
              </a:rPr>
              <a:t>PROSEDUR PENYELESAIAN SENGKETA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charset="0"/>
              <a:buAutoNum type="arabicPeriod"/>
              <a:defRPr/>
            </a:pPr>
            <a:endParaRPr lang="en-US" sz="2400" dirty="0" smtClean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  <a:defRPr/>
            </a:pPr>
            <a:r>
              <a:rPr lang="en-US" sz="2400" dirty="0" err="1" smtClean="0">
                <a:latin typeface="Arial" charset="0"/>
                <a:cs typeface="Arial" charset="0"/>
              </a:rPr>
              <a:t>Konsultasi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endParaRPr lang="en-US" sz="2400" dirty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  <a:defRPr/>
            </a:pPr>
            <a:r>
              <a:rPr lang="en-US" sz="2400" dirty="0" err="1" smtClean="0">
                <a:latin typeface="Arial" charset="0"/>
                <a:cs typeface="Arial" charset="0"/>
              </a:rPr>
              <a:t>Negosiasi</a:t>
            </a:r>
            <a:endParaRPr lang="en-US" sz="2400" dirty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  <a:defRPr/>
            </a:pPr>
            <a:r>
              <a:rPr lang="en-US" sz="2400" dirty="0" err="1" smtClean="0">
                <a:latin typeface="Arial" charset="0"/>
                <a:cs typeface="Arial" charset="0"/>
              </a:rPr>
              <a:t>Mediasi</a:t>
            </a:r>
            <a:endParaRPr lang="en-US" sz="2400" dirty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  <a:defRPr/>
            </a:pPr>
            <a:r>
              <a:rPr lang="en-US" sz="2400" dirty="0" err="1" smtClean="0">
                <a:latin typeface="Arial" charset="0"/>
                <a:cs typeface="Arial" charset="0"/>
              </a:rPr>
              <a:t>Konsiliasi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  <a:defRPr/>
            </a:pPr>
            <a:r>
              <a:rPr lang="en-US" sz="2400" dirty="0" err="1" smtClean="0">
                <a:latin typeface="Arial" charset="0"/>
                <a:cs typeface="Arial" charset="0"/>
              </a:rPr>
              <a:t>Penilaian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ahli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  <a:defRPr/>
            </a:pPr>
            <a:r>
              <a:rPr lang="en-US" sz="2400" dirty="0" err="1" smtClean="0">
                <a:latin typeface="Arial" charset="0"/>
                <a:cs typeface="Arial" charset="0"/>
              </a:rPr>
              <a:t>Arbitrase</a:t>
            </a:r>
            <a:endParaRPr lang="en-US" sz="2400" dirty="0">
              <a:latin typeface="Arial" charset="0"/>
              <a:cs typeface="Arial" charset="0"/>
            </a:endParaRPr>
          </a:p>
          <a:p>
            <a:pPr marL="514350" indent="-514350">
              <a:buFont typeface="Arial" charset="0"/>
              <a:buAutoNum type="arabicPeriod"/>
              <a:defRPr/>
            </a:pPr>
            <a:endParaRPr lang="en-US" sz="2400" dirty="0" smtClean="0">
              <a:latin typeface="Arial" charset="0"/>
              <a:cs typeface="Arial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284913"/>
            <a:ext cx="5835650" cy="384175"/>
          </a:xfrm>
        </p:spPr>
        <p:txBody>
          <a:bodyPr/>
          <a:lstStyle/>
          <a:p>
            <a:pPr>
              <a:defRPr/>
            </a:pPr>
            <a:r>
              <a:rPr lang="sv-SE" dirty="0" smtClean="0"/>
              <a:t>MAN  HUKUM DAN ETIKA </a:t>
            </a:r>
            <a:r>
              <a:rPr lang="sv-SE" dirty="0"/>
              <a:t>BISNIS                                                                     Versi : 01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51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PENJELASAN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Negosisasi : Sarana bagi pihak untuk mendiskusikan penyelesaian tanpa keterlibatan pihak ke 3 sebagai penengah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Konsilisasi : Penyeelesaian sengketa dengan intervensi pihak ke-3 yang di tawarkan kepada pihak yang bersangkutan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Mediasi : Penyelesaian sengketa dengan di bantu oleh pihak ke 3 (Mediator) yang netral/tidak memihak sebagai penengah.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Arbitrase : Teknik hukum untuk penyelesaian sengketa di luar pengadilan di mana para pihak yang bersengketa merujuk  ke pihak pertama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6999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id-ID" sz="3600" b="1" smtClean="0">
                <a:latin typeface="Arial" charset="0"/>
                <a:cs typeface="Arial" charset="0"/>
              </a:rPr>
              <a:t>TAHAPAN NEGOSIASI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900113" y="1916113"/>
            <a:ext cx="7343775" cy="4210050"/>
          </a:xfrm>
        </p:spPr>
        <p:txBody>
          <a:bodyPr/>
          <a:lstStyle/>
          <a:p>
            <a:pPr marL="457200" indent="-457200">
              <a:buFont typeface="Arial" charset="0"/>
              <a:buAutoNum type="arabicPeriod"/>
            </a:pPr>
            <a:r>
              <a:rPr lang="en-US" altLang="id-ID" sz="2400" dirty="0" err="1" smtClean="0">
                <a:latin typeface="Arial" charset="0"/>
                <a:cs typeface="Arial" charset="0"/>
              </a:rPr>
              <a:t>Tahap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dirty="0" err="1" smtClean="0">
                <a:latin typeface="Arial" charset="0"/>
                <a:cs typeface="Arial" charset="0"/>
              </a:rPr>
              <a:t>persiapan</a:t>
            </a:r>
            <a:endParaRPr lang="en-US" altLang="id-ID" sz="2400" dirty="0" smtClean="0">
              <a:latin typeface="Arial" charset="0"/>
              <a:cs typeface="Arial" charset="0"/>
            </a:endParaRPr>
          </a:p>
          <a:p>
            <a:pPr marL="457200" indent="-457200">
              <a:buFont typeface="Arial" charset="0"/>
              <a:buAutoNum type="arabicPeriod"/>
            </a:pPr>
            <a:endParaRPr lang="en-US" altLang="id-ID" sz="2400" dirty="0" smtClean="0">
              <a:latin typeface="Arial" charset="0"/>
              <a:cs typeface="Arial" charset="0"/>
            </a:endParaRPr>
          </a:p>
          <a:p>
            <a:pPr marL="457200" indent="-457200">
              <a:buFont typeface="Arial" charset="0"/>
              <a:buAutoNum type="arabicPeriod"/>
            </a:pPr>
            <a:r>
              <a:rPr lang="en-US" altLang="id-ID" sz="2400" dirty="0" err="1" smtClean="0">
                <a:latin typeface="Arial" charset="0"/>
                <a:cs typeface="Arial" charset="0"/>
              </a:rPr>
              <a:t>Tahap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id-ID" altLang="id-ID" sz="2400" dirty="0" smtClean="0">
                <a:latin typeface="Arial" charset="0"/>
                <a:cs typeface="Arial" charset="0"/>
              </a:rPr>
              <a:t>diskusi</a:t>
            </a:r>
            <a:endParaRPr lang="en-US" altLang="id-ID" sz="2400" dirty="0" smtClean="0">
              <a:latin typeface="Arial" charset="0"/>
              <a:cs typeface="Arial" charset="0"/>
            </a:endParaRPr>
          </a:p>
          <a:p>
            <a:pPr marL="457200" indent="-457200">
              <a:buFont typeface="Arial" charset="0"/>
              <a:buAutoNum type="arabicPeriod"/>
            </a:pPr>
            <a:endParaRPr lang="en-US" altLang="id-ID" sz="2400" dirty="0" smtClean="0">
              <a:latin typeface="Arial" charset="0"/>
              <a:cs typeface="Arial" charset="0"/>
            </a:endParaRPr>
          </a:p>
          <a:p>
            <a:pPr marL="457200" indent="-457200">
              <a:buFont typeface="Arial" charset="0"/>
              <a:buAutoNum type="arabicPeriod"/>
            </a:pPr>
            <a:r>
              <a:rPr lang="en-US" altLang="id-ID" sz="2400" dirty="0" err="1" smtClean="0">
                <a:latin typeface="Arial" charset="0"/>
                <a:cs typeface="Arial" charset="0"/>
              </a:rPr>
              <a:t>Tahap</a:t>
            </a:r>
            <a:r>
              <a:rPr lang="en-US" altLang="id-ID" sz="2400" dirty="0" smtClean="0">
                <a:latin typeface="Arial" charset="0"/>
                <a:cs typeface="Arial" charset="0"/>
              </a:rPr>
              <a:t> </a:t>
            </a:r>
            <a:r>
              <a:rPr lang="id-ID" altLang="id-ID" sz="2400" dirty="0" smtClean="0">
                <a:latin typeface="Arial" charset="0"/>
                <a:cs typeface="Arial" charset="0"/>
              </a:rPr>
              <a:t>kalsifikasi tujuan </a:t>
            </a:r>
            <a:endParaRPr lang="en-US" altLang="id-ID" sz="2400" dirty="0" smtClean="0">
              <a:latin typeface="Arial" charset="0"/>
              <a:cs typeface="Arial" charset="0"/>
            </a:endParaRPr>
          </a:p>
          <a:p>
            <a:pPr marL="457200" indent="-457200">
              <a:buFont typeface="Arial" charset="0"/>
              <a:buAutoNum type="arabicPeriod"/>
            </a:pPr>
            <a:endParaRPr lang="en-US" altLang="id-ID" sz="2400" dirty="0" smtClean="0">
              <a:latin typeface="Arial" charset="0"/>
              <a:cs typeface="Arial" charset="0"/>
            </a:endParaRPr>
          </a:p>
          <a:p>
            <a:pPr marL="457200" indent="-457200">
              <a:buFont typeface="Arial" charset="0"/>
              <a:buAutoNum type="arabicPeriod"/>
            </a:pPr>
            <a:r>
              <a:rPr lang="id-ID" altLang="id-ID" sz="2400" dirty="0" smtClean="0">
                <a:latin typeface="Arial" charset="0"/>
                <a:cs typeface="Arial" charset="0"/>
              </a:rPr>
              <a:t>Bernegosisasi bertuju pada hasil yang memenangkan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id-ID" altLang="id-ID" sz="2400" dirty="0" smtClean="0">
                <a:latin typeface="Arial" charset="0"/>
                <a:cs typeface="Arial" charset="0"/>
              </a:rPr>
              <a:t>Perjanjian </a:t>
            </a:r>
            <a:endParaRPr lang="en-US" altLang="id-ID" sz="2400" dirty="0" smtClean="0">
              <a:latin typeface="Arial" charset="0"/>
              <a:cs typeface="Arial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08725"/>
            <a:ext cx="5835650" cy="384175"/>
          </a:xfrm>
        </p:spPr>
        <p:txBody>
          <a:bodyPr/>
          <a:lstStyle/>
          <a:p>
            <a:pPr>
              <a:defRPr/>
            </a:pPr>
            <a:r>
              <a:rPr lang="sv-SE" dirty="0" smtClean="0"/>
              <a:t>MAN  HUKUM DAN ETIKA </a:t>
            </a:r>
            <a:r>
              <a:rPr lang="sv-SE" dirty="0"/>
              <a:t>BISNIS                                                                     Versi : 01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49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id-ID" sz="3600" b="1" smtClean="0">
                <a:latin typeface="Arial" charset="0"/>
                <a:cs typeface="Arial" charset="0"/>
              </a:rPr>
              <a:t>TEKNIK NEGOSIASI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900113" y="1412776"/>
            <a:ext cx="7343775" cy="4713387"/>
          </a:xfrm>
        </p:spPr>
        <p:txBody>
          <a:bodyPr>
            <a:normAutofit fontScale="77500" lnSpcReduction="2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id-ID" sz="2400" dirty="0" smtClean="0">
                <a:latin typeface="Arial" charset="0"/>
                <a:cs typeface="Arial" charset="0"/>
              </a:rPr>
              <a:t>Roger Fisher dan william ury membagi teknik negosiasi : 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400" dirty="0" err="1" smtClean="0">
                <a:latin typeface="Arial" charset="0"/>
                <a:cs typeface="Arial" charset="0"/>
              </a:rPr>
              <a:t>Teknik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negosiasi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kompetitif</a:t>
            </a:r>
            <a:endParaRPr lang="id-ID" sz="2400" dirty="0" smtClean="0">
              <a:latin typeface="Arial" charset="0"/>
              <a:cs typeface="Arial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id-ID" sz="2400" dirty="0" smtClean="0">
                <a:latin typeface="Arial" charset="0"/>
                <a:cs typeface="Arial" charset="0"/>
              </a:rPr>
              <a:t>Suatu teknik negosiasi yang secara psikologis mengnggap pihak lawan sebagai musuh 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r>
              <a:rPr lang="id-ID" sz="2400" dirty="0" smtClean="0">
                <a:latin typeface="Arial" charset="0"/>
                <a:cs typeface="Arial" charset="0"/>
              </a:rPr>
              <a:t>2. </a:t>
            </a:r>
            <a:r>
              <a:rPr lang="en-US" sz="2400" dirty="0" err="1">
                <a:latin typeface="Arial" charset="0"/>
                <a:cs typeface="Arial" charset="0"/>
              </a:rPr>
              <a:t>Teknik</a:t>
            </a: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cs typeface="Arial" charset="0"/>
              </a:rPr>
              <a:t>negosiasi</a:t>
            </a: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 smtClean="0">
                <a:latin typeface="Arial" charset="0"/>
                <a:cs typeface="Arial" charset="0"/>
              </a:rPr>
              <a:t>kooperatif</a:t>
            </a:r>
            <a:endParaRPr lang="id-ID" sz="2400" dirty="0" smtClean="0">
              <a:latin typeface="Arial" charset="0"/>
              <a:cs typeface="Arial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id-ID" sz="2400" dirty="0" smtClean="0">
                <a:latin typeface="Arial" charset="0"/>
                <a:cs typeface="Arial" charset="0"/>
              </a:rPr>
              <a:t>Suatu teknik negosiasi yang mengangap baik pihak lawan sebagai mitra kerja untuk mencapai kesepakatan.</a:t>
            </a:r>
          </a:p>
          <a:p>
            <a:pPr marL="0" indent="0">
              <a:buNone/>
              <a:defRPr/>
            </a:pPr>
            <a:r>
              <a:rPr lang="id-ID" sz="2400" dirty="0" smtClean="0">
                <a:latin typeface="Arial" charset="0"/>
                <a:cs typeface="Arial" charset="0"/>
              </a:rPr>
              <a:t>3. </a:t>
            </a:r>
            <a:r>
              <a:rPr lang="en-US" sz="2400" dirty="0" err="1">
                <a:latin typeface="Arial" charset="0"/>
                <a:cs typeface="Arial" charset="0"/>
              </a:rPr>
              <a:t>Teknik</a:t>
            </a: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cs typeface="Arial" charset="0"/>
              </a:rPr>
              <a:t>negoisasi</a:t>
            </a: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cs typeface="Arial" charset="0"/>
              </a:rPr>
              <a:t>lunak</a:t>
            </a:r>
            <a:r>
              <a:rPr lang="en-US" sz="2400" dirty="0">
                <a:latin typeface="Arial" charset="0"/>
                <a:cs typeface="Arial" charset="0"/>
              </a:rPr>
              <a:t> </a:t>
            </a:r>
            <a:endParaRPr lang="id-ID" sz="2400" dirty="0" smtClean="0">
              <a:latin typeface="Arial" charset="0"/>
              <a:cs typeface="Arial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id-ID" sz="2400" dirty="0" smtClean="0">
                <a:latin typeface="Arial" charset="0"/>
                <a:cs typeface="Arial" charset="0"/>
              </a:rPr>
              <a:t>Suatu teknik negosiasi yang menempatkan pentingnya hubungan baik antar pihak</a:t>
            </a:r>
          </a:p>
          <a:p>
            <a:pPr marL="0" indent="0">
              <a:buNone/>
              <a:defRPr/>
            </a:pPr>
            <a:r>
              <a:rPr lang="id-ID" sz="2400" dirty="0" smtClean="0">
                <a:latin typeface="Arial" charset="0"/>
                <a:cs typeface="Arial" charset="0"/>
              </a:rPr>
              <a:t>4. </a:t>
            </a:r>
            <a:r>
              <a:rPr lang="en-US" sz="2400" dirty="0" err="1">
                <a:latin typeface="Arial" charset="0"/>
                <a:cs typeface="Arial" charset="0"/>
              </a:rPr>
              <a:t>Teknik</a:t>
            </a: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cs typeface="Arial" charset="0"/>
              </a:rPr>
              <a:t>negoisasi</a:t>
            </a:r>
            <a:r>
              <a:rPr lang="en-US" sz="2400" dirty="0">
                <a:latin typeface="Arial" charset="0"/>
                <a:cs typeface="Arial" charset="0"/>
              </a:rPr>
              <a:t> </a:t>
            </a:r>
            <a:r>
              <a:rPr lang="id-ID" sz="2400" dirty="0" smtClean="0">
                <a:latin typeface="Arial" charset="0"/>
                <a:cs typeface="Arial" charset="0"/>
              </a:rPr>
              <a:t>keras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id-ID" sz="2400" dirty="0" smtClean="0">
                <a:latin typeface="Arial" charset="0"/>
                <a:cs typeface="Arial" charset="0"/>
              </a:rPr>
              <a:t>Suatu teknik negosiasi berusaha memberikan konsesi dan menggunakan ancaman</a:t>
            </a:r>
          </a:p>
          <a:p>
            <a:pPr marL="0" indent="0">
              <a:buNone/>
              <a:defRPr/>
            </a:pPr>
            <a:r>
              <a:rPr lang="id-ID" sz="2400" dirty="0" smtClean="0">
                <a:latin typeface="Arial" charset="0"/>
                <a:cs typeface="Arial" charset="0"/>
              </a:rPr>
              <a:t>5. Teknik negosiasi berdasarkan kepentingan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id-ID" sz="2400" dirty="0" smtClean="0">
                <a:latin typeface="Arial" charset="0"/>
                <a:cs typeface="Arial" charset="0"/>
              </a:rPr>
              <a:t>Keberhasilan dari suatu proses negosiasi tidak terlepas dari pemahaman para negosiator terhadap prinsip-prinsip umum dari negosiasi</a:t>
            </a:r>
            <a:r>
              <a:rPr lang="en-US" sz="2400" dirty="0" smtClean="0">
                <a:latin typeface="Arial" charset="0"/>
                <a:cs typeface="Arial" charset="0"/>
              </a:rPr>
              <a:t> </a:t>
            </a:r>
            <a:endParaRPr lang="id-ID" sz="2400" dirty="0"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endParaRPr lang="id-ID" sz="2400" dirty="0" smtClean="0">
              <a:latin typeface="Arial" charset="0"/>
              <a:cs typeface="Arial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400" dirty="0"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endParaRPr lang="en-US" sz="2400" dirty="0">
              <a:latin typeface="Arial" charset="0"/>
              <a:cs typeface="Arial" charset="0"/>
            </a:endParaRPr>
          </a:p>
          <a:p>
            <a:pPr marL="457200" indent="-457200">
              <a:buFont typeface="Arial" charset="0"/>
              <a:buAutoNum type="arabicPeriod"/>
              <a:defRPr/>
            </a:pPr>
            <a:endParaRPr lang="en-US" sz="2400" dirty="0"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endParaRPr lang="en-US" sz="2400" dirty="0">
              <a:latin typeface="Arial" charset="0"/>
              <a:cs typeface="Arial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08725"/>
            <a:ext cx="5835650" cy="384175"/>
          </a:xfrm>
        </p:spPr>
        <p:txBody>
          <a:bodyPr/>
          <a:lstStyle/>
          <a:p>
            <a:pPr>
              <a:defRPr/>
            </a:pPr>
            <a:r>
              <a:rPr lang="sv-SE" dirty="0" smtClean="0"/>
              <a:t>MAN  HUKUM DAN ETIKA </a:t>
            </a:r>
            <a:r>
              <a:rPr lang="sv-SE" dirty="0"/>
              <a:t>BISNIS                                                                     Versi : 01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298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id-ID" sz="3600" b="1" smtClean="0">
                <a:latin typeface="Arial" charset="0"/>
                <a:cs typeface="Arial" charset="0"/>
              </a:rPr>
              <a:t>SISTEM MEDIASI</a:t>
            </a:r>
            <a:endParaRPr lang="en-US" altLang="id-ID" sz="3600" b="1" i="1" smtClean="0">
              <a:latin typeface="Arial" charset="0"/>
              <a:cs typeface="Arial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900113" y="1916113"/>
            <a:ext cx="7343775" cy="4210050"/>
          </a:xfrm>
        </p:spPr>
        <p:txBody>
          <a:bodyPr/>
          <a:lstStyle/>
          <a:p>
            <a:pPr marL="457200" indent="-457200">
              <a:buFont typeface="Arial" charset="0"/>
              <a:buAutoNum type="arabicPeriod"/>
            </a:pPr>
            <a:r>
              <a:rPr lang="en-US" altLang="id-ID" sz="2400" smtClean="0">
                <a:latin typeface="Arial" charset="0"/>
                <a:cs typeface="Arial" charset="0"/>
              </a:rPr>
              <a:t>Proses penyelesaian sengketa relatif cepat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altLang="id-ID" sz="2400" smtClean="0">
                <a:latin typeface="Arial" charset="0"/>
                <a:cs typeface="Arial" charset="0"/>
              </a:rPr>
              <a:t>Biaya murah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altLang="id-ID" sz="2400" smtClean="0">
                <a:latin typeface="Arial" charset="0"/>
                <a:cs typeface="Arial" charset="0"/>
              </a:rPr>
              <a:t>Bersifat rahasia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altLang="id-ID" sz="2400" smtClean="0">
                <a:latin typeface="Arial" charset="0"/>
                <a:cs typeface="Arial" charset="0"/>
              </a:rPr>
              <a:t>Penyelesaian bersifat fair melalui kompromi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altLang="id-ID" sz="2400" smtClean="0">
                <a:latin typeface="Arial" charset="0"/>
                <a:cs typeface="Arial" charset="0"/>
              </a:rPr>
              <a:t>Hubungan kooperatif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altLang="id-ID" sz="2400" smtClean="0">
                <a:latin typeface="Arial" charset="0"/>
                <a:cs typeface="Arial" charset="0"/>
              </a:rPr>
              <a:t>Sama-sama menang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altLang="id-ID" sz="2400" smtClean="0">
                <a:latin typeface="Arial" charset="0"/>
                <a:cs typeface="Arial" charset="0"/>
              </a:rPr>
              <a:t>Tidak emosional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08725"/>
            <a:ext cx="5835650" cy="384175"/>
          </a:xfrm>
        </p:spPr>
        <p:txBody>
          <a:bodyPr/>
          <a:lstStyle/>
          <a:p>
            <a:pPr>
              <a:defRPr/>
            </a:pPr>
            <a:r>
              <a:rPr lang="sv-SE" dirty="0" smtClean="0"/>
              <a:t>MAN  HUKUM DAN ETIKA </a:t>
            </a:r>
            <a:r>
              <a:rPr lang="sv-SE" dirty="0"/>
              <a:t>BISNIS                                                                     Versi : 01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580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id-ID" sz="3600" b="1" i="1" dirty="0" smtClean="0">
                <a:latin typeface="Arial" charset="0"/>
                <a:cs typeface="Arial" charset="0"/>
              </a:rPr>
              <a:t> </a:t>
            </a:r>
            <a:r>
              <a:rPr lang="en-US" altLang="id-ID" sz="3600" b="1" dirty="0" smtClean="0">
                <a:latin typeface="Arial" charset="0"/>
                <a:cs typeface="Arial" charset="0"/>
              </a:rPr>
              <a:t>DASAR PERTIMBANGAN </a:t>
            </a:r>
            <a:r>
              <a:rPr lang="id-ID" altLang="id-ID" sz="3600" b="1" dirty="0" smtClean="0">
                <a:latin typeface="Arial" charset="0"/>
                <a:cs typeface="Arial" charset="0"/>
              </a:rPr>
              <a:t>MENGGUNAKAN </a:t>
            </a:r>
            <a:r>
              <a:rPr lang="en-US" altLang="id-ID" sz="3600" b="1" dirty="0" smtClean="0">
                <a:latin typeface="Arial" charset="0"/>
                <a:cs typeface="Arial" charset="0"/>
              </a:rPr>
              <a:t>ARBITRASE</a:t>
            </a:r>
            <a:r>
              <a:rPr lang="en-US" altLang="id-ID" sz="3600" b="1" i="1" dirty="0" smtClean="0">
                <a:latin typeface="Arial" charset="0"/>
                <a:cs typeface="Arial" charset="0"/>
              </a:rPr>
              <a:t> </a:t>
            </a:r>
            <a:endParaRPr lang="en-US" altLang="id-ID" sz="3600" b="1" i="1" dirty="0" smtClean="0">
              <a:latin typeface="Arial" charset="0"/>
              <a:cs typeface="Arial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900113" y="1484784"/>
            <a:ext cx="7343775" cy="46413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id-ID" altLang="id-ID" sz="2400" b="1" dirty="0" smtClean="0">
              <a:latin typeface="Arial" charset="0"/>
              <a:cs typeface="Arial" charset="0"/>
            </a:endParaRPr>
          </a:p>
          <a:p>
            <a:pPr marL="457200" indent="-457200">
              <a:buFont typeface="Arial" charset="0"/>
              <a:buAutoNum type="arabicPeriod"/>
            </a:pPr>
            <a:r>
              <a:rPr lang="en-US" altLang="id-ID" sz="2400" b="1" dirty="0" smtClean="0">
                <a:latin typeface="Arial" charset="0"/>
                <a:cs typeface="Arial" charset="0"/>
              </a:rPr>
              <a:t>Proses</a:t>
            </a:r>
            <a:r>
              <a:rPr lang="id-ID" altLang="id-ID" sz="2400" b="1" dirty="0" smtClean="0">
                <a:latin typeface="Arial" charset="0"/>
                <a:cs typeface="Arial" charset="0"/>
              </a:rPr>
              <a:t> sengketa</a:t>
            </a:r>
            <a:r>
              <a:rPr lang="en-US" altLang="id-ID" sz="2400" b="1" dirty="0" smtClean="0">
                <a:latin typeface="Arial" charset="0"/>
                <a:cs typeface="Arial" charset="0"/>
              </a:rPr>
              <a:t> </a:t>
            </a:r>
            <a:r>
              <a:rPr lang="en-US" altLang="id-ID" sz="2400" b="1" dirty="0" err="1" smtClean="0">
                <a:latin typeface="Arial" charset="0"/>
                <a:cs typeface="Arial" charset="0"/>
              </a:rPr>
              <a:t>cepat</a:t>
            </a:r>
            <a:endParaRPr lang="id-ID" altLang="id-ID" sz="2400" b="1" dirty="0" smtClean="0">
              <a:latin typeface="Arial" charset="0"/>
              <a:cs typeface="Arial" charset="0"/>
            </a:endParaRPr>
          </a:p>
          <a:p>
            <a:pPr marL="457200" indent="-457200">
              <a:buFont typeface="Arial" charset="0"/>
              <a:buAutoNum type="arabicPeriod"/>
            </a:pPr>
            <a:r>
              <a:rPr lang="id-ID" altLang="id-ID" sz="2400" b="1" dirty="0" smtClean="0">
                <a:latin typeface="Arial" charset="0"/>
                <a:cs typeface="Arial" charset="0"/>
              </a:rPr>
              <a:t>Putusan bersifat win-win solution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id-ID" altLang="id-ID" sz="2400" b="1" dirty="0" smtClean="0">
                <a:latin typeface="Arial" charset="0"/>
                <a:cs typeface="Arial" charset="0"/>
              </a:rPr>
              <a:t>Pemeriksaan bersifat rahasia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id-ID" altLang="id-ID" sz="2400" b="1" dirty="0" smtClean="0">
                <a:latin typeface="Arial" charset="0"/>
                <a:cs typeface="Arial" charset="0"/>
              </a:rPr>
              <a:t>Biaya lebih ringan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id-ID" altLang="id-ID" sz="2400" b="1" dirty="0" smtClean="0">
                <a:latin typeface="Arial" charset="0"/>
                <a:cs typeface="Arial" charset="0"/>
              </a:rPr>
              <a:t>Bersifat fleksibel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id-ID" altLang="id-ID" sz="2400" b="1" dirty="0" smtClean="0">
                <a:latin typeface="Arial" charset="0"/>
                <a:cs typeface="Arial" charset="0"/>
              </a:rPr>
              <a:t>Tidak bersifat formal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id-ID" altLang="id-ID" sz="2400" b="1" dirty="0" smtClean="0">
                <a:latin typeface="Arial" charset="0"/>
                <a:cs typeface="Arial" charset="0"/>
              </a:rPr>
              <a:t>Penyelesaian di laksanakan secara profesional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id-ID" altLang="id-ID" sz="2400" b="1" dirty="0" smtClean="0">
                <a:latin typeface="Arial" charset="0"/>
                <a:cs typeface="Arial" charset="0"/>
              </a:rPr>
              <a:t>Arbitratornya di pilih para pihak 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id-ID" altLang="id-ID" sz="2400" b="1" dirty="0" smtClean="0">
                <a:latin typeface="Arial" charset="0"/>
                <a:cs typeface="Arial" charset="0"/>
              </a:rPr>
              <a:t>Putusannya bersifat final dan mengikat.</a:t>
            </a:r>
            <a:endParaRPr lang="en-US" altLang="id-ID" sz="2400" b="1" dirty="0" smtClean="0"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en-US" altLang="id-ID" sz="2400" b="1" dirty="0" smtClean="0">
              <a:latin typeface="Arial" charset="0"/>
              <a:cs typeface="Arial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08725"/>
            <a:ext cx="5835650" cy="384175"/>
          </a:xfrm>
        </p:spPr>
        <p:txBody>
          <a:bodyPr/>
          <a:lstStyle/>
          <a:p>
            <a:pPr>
              <a:defRPr/>
            </a:pPr>
            <a:r>
              <a:rPr lang="sv-SE" dirty="0" smtClean="0"/>
              <a:t>MAN  HUKUM DAN ETIKA </a:t>
            </a:r>
            <a:r>
              <a:rPr lang="sv-SE" dirty="0"/>
              <a:t>BISNIS                                                                     Versi : 01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813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333625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altLang="id-ID" sz="3000" smtClean="0"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endParaRPr lang="en-US" altLang="id-ID" sz="3000" b="1" smtClean="0">
              <a:latin typeface="Arial" charset="0"/>
              <a:cs typeface="Arial" charset="0"/>
            </a:endParaRPr>
          </a:p>
          <a:p>
            <a:pPr algn="ctr">
              <a:buFont typeface="Arial" charset="0"/>
              <a:buNone/>
            </a:pPr>
            <a:r>
              <a:rPr lang="en-US" altLang="id-ID" sz="3000" b="1" smtClean="0">
                <a:latin typeface="Arial" charset="0"/>
                <a:cs typeface="Arial" charset="0"/>
              </a:rPr>
              <a:t>TERIMA   KASIH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08725"/>
            <a:ext cx="5835650" cy="384175"/>
          </a:xfrm>
        </p:spPr>
        <p:txBody>
          <a:bodyPr/>
          <a:lstStyle/>
          <a:p>
            <a:pPr>
              <a:defRPr/>
            </a:pPr>
            <a:r>
              <a:rPr lang="sv-SE" dirty="0" smtClean="0"/>
              <a:t>MAN  HUKUM DAN ETIKA </a:t>
            </a:r>
            <a:r>
              <a:rPr lang="sv-SE" dirty="0"/>
              <a:t>BISNIS                                                                     Versi : 01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217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359</Words>
  <Application>Microsoft Office PowerPoint</Application>
  <PresentationFormat>On-screen Show (4:3)</PresentationFormat>
  <Paragraphs>84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ETIKA DAN HUKUM BISNIS</vt:lpstr>
      <vt:lpstr>UNSUR TIMBULNYA KONFLIK</vt:lpstr>
      <vt:lpstr>PROSEDUR PENYELESAIAN SENGKETA</vt:lpstr>
      <vt:lpstr>PENJELASAN</vt:lpstr>
      <vt:lpstr>TAHAPAN NEGOSIASI</vt:lpstr>
      <vt:lpstr>TEKNIK NEGOSIASI</vt:lpstr>
      <vt:lpstr>SISTEM MEDIASI</vt:lpstr>
      <vt:lpstr> DASAR PERTIMBANGAN MENGGUNAKAN ARBITRASE 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DAN HUKUM BISNIS</dc:title>
  <dc:creator>HP</dc:creator>
  <cp:lastModifiedBy>HP</cp:lastModifiedBy>
  <cp:revision>4</cp:revision>
  <dcterms:created xsi:type="dcterms:W3CDTF">2020-07-12T23:29:58Z</dcterms:created>
  <dcterms:modified xsi:type="dcterms:W3CDTF">2020-07-13T00:04:02Z</dcterms:modified>
</cp:coreProperties>
</file>