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6"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28"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E55843-1390-4185-AE23-459B870A3C24}"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620851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E55843-1390-4185-AE23-459B870A3C24}"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49161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E55843-1390-4185-AE23-459B870A3C24}"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244743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E55843-1390-4185-AE23-459B870A3C24}"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354839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5843-1390-4185-AE23-459B870A3C24}"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406757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E55843-1390-4185-AE23-459B870A3C24}"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2547472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E55843-1390-4185-AE23-459B870A3C24}" type="datetimeFigureOut">
              <a:rPr lang="en-US" smtClean="0"/>
              <a:t>12/27/2024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517223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E55843-1390-4185-AE23-459B870A3C24}" type="datetimeFigureOut">
              <a:rPr lang="en-US" smtClean="0"/>
              <a:t>12/27/2024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96238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55843-1390-4185-AE23-459B870A3C24}" type="datetimeFigureOut">
              <a:rPr lang="en-US" smtClean="0"/>
              <a:t>12/27/2024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88816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E55843-1390-4185-AE23-459B870A3C24}"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28178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E55843-1390-4185-AE23-459B870A3C24}"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BFF9B4-3D9B-418F-BB29-C018776E4A82}" type="slidenum">
              <a:rPr lang="en-US" smtClean="0"/>
              <a:t>‹#›</a:t>
            </a:fld>
            <a:endParaRPr lang="en-US"/>
          </a:p>
        </p:txBody>
      </p:sp>
    </p:spTree>
    <p:extLst>
      <p:ext uri="{BB962C8B-B14F-4D97-AF65-F5344CB8AC3E}">
        <p14:creationId xmlns:p14="http://schemas.microsoft.com/office/powerpoint/2010/main" val="1039657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E55843-1390-4185-AE23-459B870A3C24}" type="datetimeFigureOut">
              <a:rPr lang="en-US" smtClean="0"/>
              <a:t>12/27/2024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BFF9B4-3D9B-418F-BB29-C018776E4A82}" type="slidenum">
              <a:rPr lang="en-US" smtClean="0"/>
              <a:t>‹#›</a:t>
            </a:fld>
            <a:endParaRPr lang="en-US"/>
          </a:p>
        </p:txBody>
      </p:sp>
    </p:spTree>
    <p:extLst>
      <p:ext uri="{BB962C8B-B14F-4D97-AF65-F5344CB8AC3E}">
        <p14:creationId xmlns:p14="http://schemas.microsoft.com/office/powerpoint/2010/main" val="21523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8420472" cy="5544616"/>
          </a:xfrm>
        </p:spPr>
        <p:txBody>
          <a:bodyPr/>
          <a:lstStyle/>
          <a:p>
            <a:r>
              <a:rPr lang="en-US" dirty="0" smtClean="0"/>
              <a:t>MATERI DISKUSI</a:t>
            </a:r>
            <a:br>
              <a:rPr lang="en-US" dirty="0" smtClean="0"/>
            </a:br>
            <a:r>
              <a:rPr lang="en-US" dirty="0"/>
              <a:t/>
            </a:r>
            <a:br>
              <a:rPr lang="en-US" dirty="0"/>
            </a:br>
            <a:endParaRPr lang="en-US" dirty="0"/>
          </a:p>
        </p:txBody>
      </p:sp>
    </p:spTree>
    <p:extLst>
      <p:ext uri="{BB962C8B-B14F-4D97-AF65-F5344CB8AC3E}">
        <p14:creationId xmlns:p14="http://schemas.microsoft.com/office/powerpoint/2010/main" val="313335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8420472" cy="5544616"/>
          </a:xfrm>
          <a:solidFill>
            <a:schemeClr val="accent5">
              <a:lumMod val="40000"/>
              <a:lumOff val="60000"/>
            </a:schemeClr>
          </a:solidFill>
        </p:spPr>
        <p:txBody>
          <a:bodyPr>
            <a:normAutofit fontScale="90000"/>
          </a:bodyPr>
          <a:lstStyle/>
          <a:p>
            <a:pPr algn="just"/>
            <a:r>
              <a:rPr lang="en-US" sz="3600" b="1" dirty="0" err="1">
                <a:solidFill>
                  <a:srgbClr val="FF0000"/>
                </a:solidFill>
              </a:rPr>
              <a:t>Layanan</a:t>
            </a:r>
            <a:r>
              <a:rPr lang="en-US" sz="3600" b="1" dirty="0">
                <a:solidFill>
                  <a:srgbClr val="FF0000"/>
                </a:solidFill>
              </a:rPr>
              <a:t> </a:t>
            </a:r>
            <a:r>
              <a:rPr lang="en-US" sz="3600" b="1" dirty="0" err="1">
                <a:solidFill>
                  <a:srgbClr val="FF0000"/>
                </a:solidFill>
              </a:rPr>
              <a:t>Publik</a:t>
            </a:r>
            <a:r>
              <a:rPr lang="en-US" sz="3600" b="1" dirty="0">
                <a:solidFill>
                  <a:srgbClr val="FF0000"/>
                </a:solidFill>
              </a:rPr>
              <a:t> Digital</a:t>
            </a:r>
            <a:r>
              <a:rPr lang="en-US" sz="3600" dirty="0"/>
              <a:t>: </a:t>
            </a:r>
            <a:r>
              <a:rPr lang="en-US" sz="3600" dirty="0" err="1"/>
              <a:t>Lembaga</a:t>
            </a:r>
            <a:r>
              <a:rPr lang="en-US" sz="3600" dirty="0"/>
              <a:t> </a:t>
            </a:r>
            <a:r>
              <a:rPr lang="en-US" sz="3600" dirty="0" err="1"/>
              <a:t>pemerintahan</a:t>
            </a:r>
            <a:r>
              <a:rPr lang="en-US" sz="3600" dirty="0"/>
              <a:t> </a:t>
            </a:r>
            <a:r>
              <a:rPr lang="en-US" sz="3600" dirty="0" err="1"/>
              <a:t>dapat</a:t>
            </a:r>
            <a:r>
              <a:rPr lang="en-US" sz="3600" dirty="0"/>
              <a:t> </a:t>
            </a:r>
            <a:r>
              <a:rPr lang="en-US" sz="3600" dirty="0" err="1">
                <a:solidFill>
                  <a:schemeClr val="accent6">
                    <a:lumMod val="75000"/>
                  </a:schemeClr>
                </a:solidFill>
              </a:rPr>
              <a:t>memperluas</a:t>
            </a:r>
            <a:r>
              <a:rPr lang="en-US" sz="3600" dirty="0">
                <a:solidFill>
                  <a:schemeClr val="accent6">
                    <a:lumMod val="75000"/>
                  </a:schemeClr>
                </a:solidFill>
              </a:rPr>
              <a:t> </a:t>
            </a:r>
            <a:r>
              <a:rPr lang="en-US" sz="3600" dirty="0" err="1">
                <a:solidFill>
                  <a:schemeClr val="accent6">
                    <a:lumMod val="75000"/>
                  </a:schemeClr>
                </a:solidFill>
              </a:rPr>
              <a:t>dan</a:t>
            </a:r>
            <a:r>
              <a:rPr lang="en-US" sz="3600" dirty="0">
                <a:solidFill>
                  <a:schemeClr val="accent6">
                    <a:lumMod val="75000"/>
                  </a:schemeClr>
                </a:solidFill>
              </a:rPr>
              <a:t> </a:t>
            </a:r>
            <a:r>
              <a:rPr lang="en-US" sz="3600" dirty="0" err="1">
                <a:solidFill>
                  <a:schemeClr val="accent6">
                    <a:lumMod val="75000"/>
                  </a:schemeClr>
                </a:solidFill>
              </a:rPr>
              <a:t>meningkatkan</a:t>
            </a:r>
            <a:r>
              <a:rPr lang="en-US" sz="3600" dirty="0">
                <a:solidFill>
                  <a:schemeClr val="accent6">
                    <a:lumMod val="75000"/>
                  </a:schemeClr>
                </a:solidFill>
              </a:rPr>
              <a:t> </a:t>
            </a:r>
            <a:r>
              <a:rPr lang="en-US" sz="3600" dirty="0" err="1">
                <a:solidFill>
                  <a:schemeClr val="accent6">
                    <a:lumMod val="75000"/>
                  </a:schemeClr>
                </a:solidFill>
              </a:rPr>
              <a:t>aksesibilitas</a:t>
            </a:r>
            <a:r>
              <a:rPr lang="en-US" sz="3600" dirty="0">
                <a:solidFill>
                  <a:schemeClr val="accent6">
                    <a:lumMod val="75000"/>
                  </a:schemeClr>
                </a:solidFill>
              </a:rPr>
              <a:t> </a:t>
            </a:r>
            <a:r>
              <a:rPr lang="en-US" sz="3600" dirty="0" err="1">
                <a:solidFill>
                  <a:schemeClr val="accent6">
                    <a:lumMod val="75000"/>
                  </a:schemeClr>
                </a:solidFill>
              </a:rPr>
              <a:t>layanan</a:t>
            </a:r>
            <a:r>
              <a:rPr lang="en-US" sz="3600" dirty="0">
                <a:solidFill>
                  <a:schemeClr val="accent6">
                    <a:lumMod val="75000"/>
                  </a:schemeClr>
                </a:solidFill>
              </a:rPr>
              <a:t> </a:t>
            </a:r>
            <a:r>
              <a:rPr lang="en-US" sz="3600" dirty="0" err="1">
                <a:solidFill>
                  <a:schemeClr val="accent6">
                    <a:lumMod val="75000"/>
                  </a:schemeClr>
                </a:solidFill>
              </a:rPr>
              <a:t>publik</a:t>
            </a:r>
            <a:r>
              <a:rPr lang="en-US" sz="3600" dirty="0">
                <a:solidFill>
                  <a:schemeClr val="accent6">
                    <a:lumMod val="75000"/>
                  </a:schemeClr>
                </a:solidFill>
              </a:rPr>
              <a:t> </a:t>
            </a:r>
            <a:r>
              <a:rPr lang="en-US" sz="3600" dirty="0" err="1">
                <a:solidFill>
                  <a:schemeClr val="accent6">
                    <a:lumMod val="75000"/>
                  </a:schemeClr>
                </a:solidFill>
              </a:rPr>
              <a:t>melalui</a:t>
            </a:r>
            <a:r>
              <a:rPr lang="en-US" sz="3600" dirty="0">
                <a:solidFill>
                  <a:schemeClr val="accent6">
                    <a:lumMod val="75000"/>
                  </a:schemeClr>
                </a:solidFill>
              </a:rPr>
              <a:t> platform digital. </a:t>
            </a:r>
            <a:r>
              <a:rPr lang="en-US" sz="3600" dirty="0" err="1">
                <a:solidFill>
                  <a:schemeClr val="accent6">
                    <a:lumMod val="75000"/>
                  </a:schemeClr>
                </a:solidFill>
              </a:rPr>
              <a:t>Contohnya</a:t>
            </a:r>
            <a:r>
              <a:rPr lang="en-US" sz="3600" dirty="0">
                <a:solidFill>
                  <a:schemeClr val="accent6">
                    <a:lumMod val="75000"/>
                  </a:schemeClr>
                </a:solidFill>
              </a:rPr>
              <a:t>, </a:t>
            </a:r>
            <a:r>
              <a:rPr lang="en-US" sz="3600" dirty="0" err="1">
                <a:solidFill>
                  <a:schemeClr val="accent6">
                    <a:lumMod val="75000"/>
                  </a:schemeClr>
                </a:solidFill>
              </a:rPr>
              <a:t>pengajuan</a:t>
            </a:r>
            <a:r>
              <a:rPr lang="en-US" sz="3600" dirty="0">
                <a:solidFill>
                  <a:schemeClr val="accent6">
                    <a:lumMod val="75000"/>
                  </a:schemeClr>
                </a:solidFill>
              </a:rPr>
              <a:t> </a:t>
            </a:r>
            <a:r>
              <a:rPr lang="en-US" sz="3600" dirty="0" err="1">
                <a:solidFill>
                  <a:schemeClr val="accent6">
                    <a:lumMod val="75000"/>
                  </a:schemeClr>
                </a:solidFill>
              </a:rPr>
              <a:t>permohonan</a:t>
            </a:r>
            <a:r>
              <a:rPr lang="en-US" sz="3600" dirty="0">
                <a:solidFill>
                  <a:schemeClr val="accent6">
                    <a:lumMod val="75000"/>
                  </a:schemeClr>
                </a:solidFill>
              </a:rPr>
              <a:t> </a:t>
            </a:r>
            <a:r>
              <a:rPr lang="en-US" sz="3600" dirty="0" err="1">
                <a:solidFill>
                  <a:schemeClr val="accent6">
                    <a:lumMod val="75000"/>
                  </a:schemeClr>
                </a:solidFill>
              </a:rPr>
              <a:t>perizinan</a:t>
            </a:r>
            <a:r>
              <a:rPr lang="en-US" sz="3600" dirty="0">
                <a:solidFill>
                  <a:schemeClr val="accent6">
                    <a:lumMod val="75000"/>
                  </a:schemeClr>
                </a:solidFill>
              </a:rPr>
              <a:t>, </a:t>
            </a:r>
            <a:r>
              <a:rPr lang="en-US" sz="3600" dirty="0" err="1">
                <a:solidFill>
                  <a:schemeClr val="accent6">
                    <a:lumMod val="75000"/>
                  </a:schemeClr>
                </a:solidFill>
              </a:rPr>
              <a:t>pembayaran</a:t>
            </a:r>
            <a:r>
              <a:rPr lang="en-US" sz="3600" dirty="0">
                <a:solidFill>
                  <a:schemeClr val="accent6">
                    <a:lumMod val="75000"/>
                  </a:schemeClr>
                </a:solidFill>
              </a:rPr>
              <a:t> </a:t>
            </a:r>
            <a:r>
              <a:rPr lang="en-US" sz="3600" dirty="0" err="1">
                <a:solidFill>
                  <a:schemeClr val="accent6">
                    <a:lumMod val="75000"/>
                  </a:schemeClr>
                </a:solidFill>
              </a:rPr>
              <a:t>pajak</a:t>
            </a:r>
            <a:r>
              <a:rPr lang="en-US" sz="3600" dirty="0">
                <a:solidFill>
                  <a:schemeClr val="accent6">
                    <a:lumMod val="75000"/>
                  </a:schemeClr>
                </a:solidFill>
              </a:rPr>
              <a:t>, </a:t>
            </a:r>
            <a:r>
              <a:rPr lang="en-US" sz="3600" dirty="0" err="1">
                <a:solidFill>
                  <a:schemeClr val="accent6">
                    <a:lumMod val="75000"/>
                  </a:schemeClr>
                </a:solidFill>
              </a:rPr>
              <a:t>pendaftaran</a:t>
            </a:r>
            <a:r>
              <a:rPr lang="en-US" sz="3600" dirty="0">
                <a:solidFill>
                  <a:schemeClr val="accent6">
                    <a:lumMod val="75000"/>
                  </a:schemeClr>
                </a:solidFill>
              </a:rPr>
              <a:t> </a:t>
            </a:r>
            <a:r>
              <a:rPr lang="en-US" sz="3600" dirty="0" err="1">
                <a:solidFill>
                  <a:schemeClr val="accent6">
                    <a:lumMod val="75000"/>
                  </a:schemeClr>
                </a:solidFill>
              </a:rPr>
              <a:t>kependudukan</a:t>
            </a:r>
            <a:r>
              <a:rPr lang="en-US" sz="3600" dirty="0">
                <a:solidFill>
                  <a:schemeClr val="accent6">
                    <a:lumMod val="75000"/>
                  </a:schemeClr>
                </a:solidFill>
              </a:rPr>
              <a:t>, </a:t>
            </a:r>
            <a:r>
              <a:rPr lang="en-US" sz="3600" dirty="0" err="1">
                <a:solidFill>
                  <a:schemeClr val="accent6">
                    <a:lumMod val="75000"/>
                  </a:schemeClr>
                </a:solidFill>
              </a:rPr>
              <a:t>atau</a:t>
            </a:r>
            <a:r>
              <a:rPr lang="en-US" sz="3600" dirty="0">
                <a:solidFill>
                  <a:schemeClr val="accent6">
                    <a:lumMod val="75000"/>
                  </a:schemeClr>
                </a:solidFill>
              </a:rPr>
              <a:t> </a:t>
            </a:r>
            <a:r>
              <a:rPr lang="en-US" sz="3600" dirty="0" err="1">
                <a:solidFill>
                  <a:schemeClr val="accent6">
                    <a:lumMod val="75000"/>
                  </a:schemeClr>
                </a:solidFill>
              </a:rPr>
              <a:t>pemesanan</a:t>
            </a:r>
            <a:r>
              <a:rPr lang="en-US" sz="3600" dirty="0">
                <a:solidFill>
                  <a:schemeClr val="accent6">
                    <a:lumMod val="75000"/>
                  </a:schemeClr>
                </a:solidFill>
              </a:rPr>
              <a:t> </a:t>
            </a:r>
            <a:r>
              <a:rPr lang="en-US" sz="3600" dirty="0" err="1">
                <a:solidFill>
                  <a:schemeClr val="accent6">
                    <a:lumMod val="75000"/>
                  </a:schemeClr>
                </a:solidFill>
              </a:rPr>
              <a:t>layanan</a:t>
            </a:r>
            <a:r>
              <a:rPr lang="en-US" sz="3600" dirty="0">
                <a:solidFill>
                  <a:schemeClr val="accent6">
                    <a:lumMod val="75000"/>
                  </a:schemeClr>
                </a:solidFill>
              </a:rPr>
              <a:t> </a:t>
            </a:r>
            <a:r>
              <a:rPr lang="en-US" sz="3600" dirty="0" err="1">
                <a:solidFill>
                  <a:schemeClr val="accent6">
                    <a:lumMod val="75000"/>
                  </a:schemeClr>
                </a:solidFill>
              </a:rPr>
              <a:t>publik</a:t>
            </a:r>
            <a:r>
              <a:rPr lang="en-US" sz="3600" dirty="0">
                <a:solidFill>
                  <a:schemeClr val="accent6">
                    <a:lumMod val="75000"/>
                  </a:schemeClr>
                </a:solidFill>
              </a:rPr>
              <a:t> </a:t>
            </a:r>
            <a:r>
              <a:rPr lang="en-US" sz="3600" dirty="0" err="1">
                <a:solidFill>
                  <a:schemeClr val="accent6">
                    <a:lumMod val="75000"/>
                  </a:schemeClr>
                </a:solidFill>
              </a:rPr>
              <a:t>lainnya</a:t>
            </a:r>
            <a:r>
              <a:rPr lang="en-US" sz="3600" dirty="0">
                <a:solidFill>
                  <a:schemeClr val="accent6">
                    <a:lumMod val="75000"/>
                  </a:schemeClr>
                </a:solidFill>
              </a:rPr>
              <a:t> </a:t>
            </a:r>
            <a:r>
              <a:rPr lang="en-US" sz="3600" dirty="0" err="1">
                <a:solidFill>
                  <a:schemeClr val="accent6">
                    <a:lumMod val="75000"/>
                  </a:schemeClr>
                </a:solidFill>
              </a:rPr>
              <a:t>dapat</a:t>
            </a:r>
            <a:r>
              <a:rPr lang="en-US" sz="3600" dirty="0">
                <a:solidFill>
                  <a:schemeClr val="accent6">
                    <a:lumMod val="75000"/>
                  </a:schemeClr>
                </a:solidFill>
              </a:rPr>
              <a:t> </a:t>
            </a:r>
            <a:r>
              <a:rPr lang="en-US" sz="3600" dirty="0" err="1">
                <a:solidFill>
                  <a:schemeClr val="accent6">
                    <a:lumMod val="75000"/>
                  </a:schemeClr>
                </a:solidFill>
              </a:rPr>
              <a:t>dilakukan</a:t>
            </a:r>
            <a:r>
              <a:rPr lang="en-US" sz="3600" dirty="0">
                <a:solidFill>
                  <a:schemeClr val="accent6">
                    <a:lumMod val="75000"/>
                  </a:schemeClr>
                </a:solidFill>
              </a:rPr>
              <a:t> </a:t>
            </a:r>
            <a:r>
              <a:rPr lang="en-US" sz="3600" dirty="0" err="1">
                <a:solidFill>
                  <a:schemeClr val="accent6">
                    <a:lumMod val="75000"/>
                  </a:schemeClr>
                </a:solidFill>
              </a:rPr>
              <a:t>secara</a:t>
            </a:r>
            <a:r>
              <a:rPr lang="en-US" sz="3600" dirty="0">
                <a:solidFill>
                  <a:schemeClr val="accent6">
                    <a:lumMod val="75000"/>
                  </a:schemeClr>
                </a:solidFill>
              </a:rPr>
              <a:t> online </a:t>
            </a:r>
            <a:r>
              <a:rPr lang="en-US" sz="3600" dirty="0" err="1"/>
              <a:t>melalui</a:t>
            </a:r>
            <a:r>
              <a:rPr lang="en-US" sz="3600" dirty="0"/>
              <a:t> portal </a:t>
            </a:r>
            <a:r>
              <a:rPr lang="en-US" sz="3600" dirty="0" err="1"/>
              <a:t>pemerintah</a:t>
            </a:r>
            <a:r>
              <a:rPr lang="en-US" sz="3600" dirty="0"/>
              <a:t> </a:t>
            </a:r>
            <a:r>
              <a:rPr lang="en-US" sz="3600" dirty="0" err="1"/>
              <a:t>atau</a:t>
            </a:r>
            <a:r>
              <a:rPr lang="en-US" sz="3600" dirty="0"/>
              <a:t> </a:t>
            </a:r>
            <a:r>
              <a:rPr lang="en-US" sz="3600" dirty="0" err="1"/>
              <a:t>aplikasi</a:t>
            </a:r>
            <a:r>
              <a:rPr lang="en-US" sz="3600" dirty="0"/>
              <a:t> </a:t>
            </a:r>
            <a:r>
              <a:rPr lang="en-US" sz="3600" dirty="0" err="1"/>
              <a:t>seluler</a:t>
            </a:r>
            <a:r>
              <a:rPr lang="en-US" sz="3600" dirty="0"/>
              <a:t>. Hal </a:t>
            </a:r>
            <a:r>
              <a:rPr lang="en-US" sz="3600" dirty="0" err="1"/>
              <a:t>ini</a:t>
            </a:r>
            <a:r>
              <a:rPr lang="en-US" sz="3600" dirty="0"/>
              <a:t> </a:t>
            </a:r>
            <a:r>
              <a:rPr lang="en-US" sz="3600" dirty="0" err="1"/>
              <a:t>mengurangi</a:t>
            </a:r>
            <a:r>
              <a:rPr lang="en-US" sz="3600" dirty="0"/>
              <a:t> </a:t>
            </a:r>
            <a:r>
              <a:rPr lang="en-US" sz="3600" dirty="0" err="1"/>
              <a:t>ketergantungan</a:t>
            </a:r>
            <a:r>
              <a:rPr lang="en-US" sz="3600" dirty="0"/>
              <a:t> </a:t>
            </a:r>
            <a:r>
              <a:rPr lang="en-US" sz="3600" dirty="0" err="1"/>
              <a:t>pada</a:t>
            </a:r>
            <a:r>
              <a:rPr lang="en-US" sz="3600" dirty="0"/>
              <a:t> proses manual, </a:t>
            </a:r>
            <a:r>
              <a:rPr lang="en-US" sz="3600" dirty="0" err="1"/>
              <a:t>menghemat</a:t>
            </a:r>
            <a:r>
              <a:rPr lang="en-US" sz="3600" dirty="0"/>
              <a:t> </a:t>
            </a:r>
            <a:r>
              <a:rPr lang="en-US" sz="3600" dirty="0" err="1"/>
              <a:t>waktu</a:t>
            </a:r>
            <a:r>
              <a:rPr lang="en-US" sz="3600" dirty="0"/>
              <a:t>, </a:t>
            </a:r>
            <a:r>
              <a:rPr lang="en-US" sz="3600" dirty="0" err="1"/>
              <a:t>dan</a:t>
            </a:r>
            <a:r>
              <a:rPr lang="en-US" sz="3600" dirty="0"/>
              <a:t> </a:t>
            </a:r>
            <a:r>
              <a:rPr lang="en-US" sz="3600" dirty="0" err="1"/>
              <a:t>meningkatkan</a:t>
            </a:r>
            <a:r>
              <a:rPr lang="en-US" sz="3600" dirty="0"/>
              <a:t> </a:t>
            </a:r>
            <a:r>
              <a:rPr lang="en-US" sz="3600" dirty="0" err="1"/>
              <a:t>kemudahan</a:t>
            </a:r>
            <a:r>
              <a:rPr lang="en-US" sz="3600" dirty="0"/>
              <a:t> </a:t>
            </a:r>
            <a:r>
              <a:rPr lang="en-US" sz="3600" dirty="0" err="1"/>
              <a:t>akses</a:t>
            </a:r>
            <a:r>
              <a:rPr lang="en-US" sz="3600" dirty="0"/>
              <a:t> </a:t>
            </a:r>
            <a:r>
              <a:rPr lang="en-US" sz="3600" dirty="0" err="1"/>
              <a:t>bagi</a:t>
            </a:r>
            <a:r>
              <a:rPr lang="en-US" sz="3600" dirty="0"/>
              <a:t> </a:t>
            </a:r>
            <a:r>
              <a:rPr lang="en-US" sz="3600" dirty="0" err="1"/>
              <a:t>masyarakat</a:t>
            </a:r>
            <a:r>
              <a:rPr lang="en-US" dirty="0"/>
              <a:t>.</a:t>
            </a:r>
          </a:p>
        </p:txBody>
      </p:sp>
    </p:spTree>
    <p:extLst>
      <p:ext uri="{BB962C8B-B14F-4D97-AF65-F5344CB8AC3E}">
        <p14:creationId xmlns:p14="http://schemas.microsoft.com/office/powerpoint/2010/main" val="313335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8420472" cy="5544616"/>
          </a:xfrm>
          <a:solidFill>
            <a:schemeClr val="accent3">
              <a:lumMod val="40000"/>
              <a:lumOff val="60000"/>
            </a:schemeClr>
          </a:solidFill>
        </p:spPr>
        <p:txBody>
          <a:bodyPr>
            <a:noAutofit/>
          </a:bodyPr>
          <a:lstStyle/>
          <a:p>
            <a:pPr algn="just"/>
            <a:r>
              <a:rPr lang="en-US" sz="3200" b="1" dirty="0" err="1">
                <a:solidFill>
                  <a:srgbClr val="FF0000"/>
                </a:solidFill>
              </a:rPr>
              <a:t>Pembuatan</a:t>
            </a:r>
            <a:r>
              <a:rPr lang="en-US" sz="3200" b="1" dirty="0">
                <a:solidFill>
                  <a:srgbClr val="FF0000"/>
                </a:solidFill>
              </a:rPr>
              <a:t> </a:t>
            </a:r>
            <a:r>
              <a:rPr lang="en-US" sz="3200" b="1" dirty="0" err="1">
                <a:solidFill>
                  <a:srgbClr val="FF0000"/>
                </a:solidFill>
              </a:rPr>
              <a:t>Sistem</a:t>
            </a:r>
            <a:r>
              <a:rPr lang="en-US" sz="3200" b="1" dirty="0">
                <a:solidFill>
                  <a:srgbClr val="FF0000"/>
                </a:solidFill>
              </a:rPr>
              <a:t> </a:t>
            </a:r>
            <a:r>
              <a:rPr lang="en-US" sz="3200" b="1" dirty="0" err="1">
                <a:solidFill>
                  <a:srgbClr val="FF0000"/>
                </a:solidFill>
              </a:rPr>
              <a:t>Informasi</a:t>
            </a:r>
            <a:r>
              <a:rPr lang="en-US" sz="3200" b="1" dirty="0">
                <a:solidFill>
                  <a:srgbClr val="FF0000"/>
                </a:solidFill>
              </a:rPr>
              <a:t> </a:t>
            </a:r>
            <a:r>
              <a:rPr lang="en-US" sz="3200" b="1" dirty="0" err="1">
                <a:solidFill>
                  <a:srgbClr val="FF0000"/>
                </a:solidFill>
              </a:rPr>
              <a:t>Terpadu</a:t>
            </a:r>
            <a:r>
              <a:rPr lang="en-US" sz="3200" dirty="0"/>
              <a:t>: </a:t>
            </a:r>
            <a:r>
              <a:rPr lang="en-US" sz="3200" dirty="0" err="1"/>
              <a:t>Lembaga</a:t>
            </a:r>
            <a:r>
              <a:rPr lang="en-US" sz="3200" dirty="0"/>
              <a:t> </a:t>
            </a:r>
            <a:r>
              <a:rPr lang="en-US" sz="3200" dirty="0" err="1"/>
              <a:t>pemerintahan</a:t>
            </a:r>
            <a:r>
              <a:rPr lang="en-US" sz="3200" dirty="0"/>
              <a:t> </a:t>
            </a:r>
            <a:r>
              <a:rPr lang="en-US" sz="3200" dirty="0" err="1"/>
              <a:t>dapat</a:t>
            </a:r>
            <a:r>
              <a:rPr lang="en-US" sz="3200" dirty="0"/>
              <a:t> </a:t>
            </a:r>
            <a:r>
              <a:rPr lang="en-US" sz="3200" dirty="0" err="1"/>
              <a:t>mengembangkan</a:t>
            </a:r>
            <a:r>
              <a:rPr lang="en-US" sz="3200" dirty="0"/>
              <a:t> </a:t>
            </a:r>
            <a:r>
              <a:rPr lang="en-US" sz="3200" dirty="0" err="1"/>
              <a:t>dan</a:t>
            </a:r>
            <a:r>
              <a:rPr lang="en-US" sz="3200" dirty="0"/>
              <a:t> </a:t>
            </a:r>
            <a:r>
              <a:rPr lang="en-US" sz="3200" dirty="0" err="1"/>
              <a:t>mengimplementasikan</a:t>
            </a:r>
            <a:r>
              <a:rPr lang="en-US" sz="3200" dirty="0"/>
              <a:t> </a:t>
            </a:r>
            <a:r>
              <a:rPr lang="en-US" sz="3200" dirty="0" err="1"/>
              <a:t>Sistem</a:t>
            </a:r>
            <a:r>
              <a:rPr lang="en-US" sz="3200" dirty="0"/>
              <a:t> </a:t>
            </a:r>
            <a:r>
              <a:rPr lang="en-US" sz="3200" dirty="0" err="1"/>
              <a:t>Informasi</a:t>
            </a:r>
            <a:r>
              <a:rPr lang="en-US" sz="3200" dirty="0"/>
              <a:t> </a:t>
            </a:r>
            <a:r>
              <a:rPr lang="en-US" sz="3200" dirty="0" err="1"/>
              <a:t>Terpadu</a:t>
            </a:r>
            <a:r>
              <a:rPr lang="en-US" sz="3200" dirty="0"/>
              <a:t> yang </a:t>
            </a:r>
            <a:r>
              <a:rPr lang="en-US" sz="3200" dirty="0" err="1"/>
              <a:t>mencakup</a:t>
            </a:r>
            <a:r>
              <a:rPr lang="en-US" sz="3200" dirty="0"/>
              <a:t> </a:t>
            </a:r>
            <a:r>
              <a:rPr lang="en-US" sz="3200" dirty="0" err="1"/>
              <a:t>berbagai</a:t>
            </a:r>
            <a:r>
              <a:rPr lang="en-US" sz="3200" dirty="0"/>
              <a:t> </a:t>
            </a:r>
            <a:r>
              <a:rPr lang="en-US" sz="3200" dirty="0" err="1"/>
              <a:t>aspek</a:t>
            </a:r>
            <a:r>
              <a:rPr lang="en-US" sz="3200" dirty="0"/>
              <a:t> </a:t>
            </a:r>
            <a:r>
              <a:rPr lang="en-US" sz="3200" dirty="0" err="1"/>
              <a:t>operasional</a:t>
            </a:r>
            <a:r>
              <a:rPr lang="en-US" sz="3200" dirty="0"/>
              <a:t>. </a:t>
            </a:r>
            <a:r>
              <a:rPr lang="en-US" sz="3200" dirty="0" err="1"/>
              <a:t>Sistem</a:t>
            </a:r>
            <a:r>
              <a:rPr lang="en-US" sz="3200" dirty="0"/>
              <a:t> </a:t>
            </a:r>
            <a:r>
              <a:rPr lang="en-US" sz="3200" dirty="0" err="1" smtClean="0"/>
              <a:t>mencakup</a:t>
            </a:r>
            <a:r>
              <a:rPr lang="en-US" sz="3200" dirty="0" smtClean="0"/>
              <a:t> </a:t>
            </a:r>
            <a:r>
              <a:rPr lang="en-US" sz="3200" dirty="0" err="1"/>
              <a:t>manajemen</a:t>
            </a:r>
            <a:r>
              <a:rPr lang="en-US" sz="3200" dirty="0"/>
              <a:t> data, </a:t>
            </a:r>
            <a:r>
              <a:rPr lang="en-US" sz="3200" dirty="0" err="1"/>
              <a:t>pelaporan</a:t>
            </a:r>
            <a:r>
              <a:rPr lang="en-US" sz="3200" dirty="0"/>
              <a:t>, </a:t>
            </a:r>
            <a:r>
              <a:rPr lang="en-US" sz="3200" dirty="0" err="1"/>
              <a:t>pengolahan</a:t>
            </a:r>
            <a:r>
              <a:rPr lang="en-US" sz="3200" dirty="0"/>
              <a:t> </a:t>
            </a:r>
            <a:r>
              <a:rPr lang="en-US" sz="3200" dirty="0" err="1"/>
              <a:t>permohonan</a:t>
            </a:r>
            <a:r>
              <a:rPr lang="en-US" sz="3200" dirty="0"/>
              <a:t>, </a:t>
            </a:r>
            <a:r>
              <a:rPr lang="en-US" sz="3200" dirty="0" err="1"/>
              <a:t>dan</a:t>
            </a:r>
            <a:r>
              <a:rPr lang="en-US" sz="3200" dirty="0"/>
              <a:t> </a:t>
            </a:r>
            <a:r>
              <a:rPr lang="en-US" sz="3200" dirty="0" err="1"/>
              <a:t>berbagai</a:t>
            </a:r>
            <a:r>
              <a:rPr lang="en-US" sz="3200" dirty="0"/>
              <a:t> </a:t>
            </a:r>
            <a:r>
              <a:rPr lang="en-US" sz="3200" dirty="0" err="1"/>
              <a:t>fungsi</a:t>
            </a:r>
            <a:r>
              <a:rPr lang="en-US" sz="3200" dirty="0"/>
              <a:t> </a:t>
            </a:r>
            <a:r>
              <a:rPr lang="en-US" sz="3200" dirty="0" err="1"/>
              <a:t>administrasi</a:t>
            </a:r>
            <a:r>
              <a:rPr lang="en-US" sz="3200" dirty="0"/>
              <a:t> </a:t>
            </a:r>
            <a:r>
              <a:rPr lang="en-US" sz="3200" dirty="0" err="1"/>
              <a:t>lainnya</a:t>
            </a:r>
            <a:r>
              <a:rPr lang="en-US" sz="3200" dirty="0"/>
              <a:t>. </a:t>
            </a:r>
            <a:r>
              <a:rPr lang="en-US" sz="3200" dirty="0" err="1"/>
              <a:t>Dengan</a:t>
            </a:r>
            <a:r>
              <a:rPr lang="en-US" sz="3200" dirty="0"/>
              <a:t> </a:t>
            </a:r>
            <a:r>
              <a:rPr lang="en-US" sz="3200" dirty="0" err="1"/>
              <a:t>menggunakan</a:t>
            </a:r>
            <a:r>
              <a:rPr lang="en-US" sz="3200" dirty="0"/>
              <a:t> </a:t>
            </a:r>
            <a:r>
              <a:rPr lang="en-US" sz="3200" dirty="0" err="1"/>
              <a:t>sistem</a:t>
            </a:r>
            <a:r>
              <a:rPr lang="en-US" sz="3200" dirty="0"/>
              <a:t> </a:t>
            </a:r>
            <a:r>
              <a:rPr lang="en-US" sz="3200" dirty="0" err="1"/>
              <a:t>informasi</a:t>
            </a:r>
            <a:r>
              <a:rPr lang="en-US" sz="3200" dirty="0"/>
              <a:t> </a:t>
            </a:r>
            <a:r>
              <a:rPr lang="en-US" sz="3200" dirty="0" err="1"/>
              <a:t>terpadu</a:t>
            </a:r>
            <a:r>
              <a:rPr lang="en-US" sz="3200" dirty="0"/>
              <a:t>, </a:t>
            </a:r>
            <a:r>
              <a:rPr lang="en-US" sz="3200" dirty="0" err="1">
                <a:solidFill>
                  <a:srgbClr val="FF0000"/>
                </a:solidFill>
              </a:rPr>
              <a:t>lembaga</a:t>
            </a:r>
            <a:r>
              <a:rPr lang="en-US" sz="3200" dirty="0">
                <a:solidFill>
                  <a:srgbClr val="FF0000"/>
                </a:solidFill>
              </a:rPr>
              <a:t> </a:t>
            </a:r>
            <a:r>
              <a:rPr lang="en-US" sz="3200" dirty="0" err="1">
                <a:solidFill>
                  <a:srgbClr val="FF0000"/>
                </a:solidFill>
              </a:rPr>
              <a:t>pemerintahan</a:t>
            </a:r>
            <a:r>
              <a:rPr lang="en-US" sz="3200" dirty="0">
                <a:solidFill>
                  <a:srgbClr val="FF0000"/>
                </a:solidFill>
              </a:rPr>
              <a:t> </a:t>
            </a:r>
            <a:r>
              <a:rPr lang="en-US" sz="3200" dirty="0" err="1">
                <a:solidFill>
                  <a:srgbClr val="FF0000"/>
                </a:solidFill>
              </a:rPr>
              <a:t>dapat</a:t>
            </a:r>
            <a:r>
              <a:rPr lang="en-US" sz="3200" dirty="0">
                <a:solidFill>
                  <a:srgbClr val="FF0000"/>
                </a:solidFill>
              </a:rPr>
              <a:t> </a:t>
            </a:r>
            <a:r>
              <a:rPr lang="en-US" sz="3200" dirty="0" err="1">
                <a:solidFill>
                  <a:srgbClr val="FF0000"/>
                </a:solidFill>
              </a:rPr>
              <a:t>menggantikan</a:t>
            </a:r>
            <a:r>
              <a:rPr lang="en-US" sz="3200" dirty="0">
                <a:solidFill>
                  <a:srgbClr val="FF0000"/>
                </a:solidFill>
              </a:rPr>
              <a:t> proses manual yang </a:t>
            </a:r>
            <a:r>
              <a:rPr lang="en-US" sz="3200" dirty="0" err="1">
                <a:solidFill>
                  <a:srgbClr val="FF0000"/>
                </a:solidFill>
              </a:rPr>
              <a:t>rentan</a:t>
            </a:r>
            <a:r>
              <a:rPr lang="en-US" sz="3200" dirty="0">
                <a:solidFill>
                  <a:srgbClr val="FF0000"/>
                </a:solidFill>
              </a:rPr>
              <a:t> </a:t>
            </a:r>
            <a:r>
              <a:rPr lang="en-US" sz="3200" dirty="0" err="1">
                <a:solidFill>
                  <a:srgbClr val="FF0000"/>
                </a:solidFill>
              </a:rPr>
              <a:t>terhadap</a:t>
            </a:r>
            <a:r>
              <a:rPr lang="en-US" sz="3200" dirty="0">
                <a:solidFill>
                  <a:srgbClr val="FF0000"/>
                </a:solidFill>
              </a:rPr>
              <a:t> </a:t>
            </a:r>
            <a:r>
              <a:rPr lang="en-US" sz="3200" dirty="0" err="1">
                <a:solidFill>
                  <a:srgbClr val="FF0000"/>
                </a:solidFill>
              </a:rPr>
              <a:t>kesalahan</a:t>
            </a:r>
            <a:r>
              <a:rPr lang="en-US" sz="3200" dirty="0">
                <a:solidFill>
                  <a:srgbClr val="FF0000"/>
                </a:solidFill>
              </a:rPr>
              <a:t> </a:t>
            </a:r>
            <a:r>
              <a:rPr lang="en-US" sz="3200" dirty="0" err="1">
                <a:solidFill>
                  <a:srgbClr val="FF0000"/>
                </a:solidFill>
              </a:rPr>
              <a:t>dan</a:t>
            </a:r>
            <a:r>
              <a:rPr lang="en-US" sz="3200" dirty="0">
                <a:solidFill>
                  <a:srgbClr val="FF0000"/>
                </a:solidFill>
              </a:rPr>
              <a:t> </a:t>
            </a:r>
            <a:r>
              <a:rPr lang="en-US" sz="3200" dirty="0" err="1">
                <a:solidFill>
                  <a:srgbClr val="FF0000"/>
                </a:solidFill>
              </a:rPr>
              <a:t>memperlancar</a:t>
            </a:r>
            <a:r>
              <a:rPr lang="en-US" sz="3200" dirty="0">
                <a:solidFill>
                  <a:srgbClr val="FF0000"/>
                </a:solidFill>
              </a:rPr>
              <a:t> </a:t>
            </a:r>
            <a:r>
              <a:rPr lang="en-US" sz="3200" dirty="0" err="1">
                <a:solidFill>
                  <a:srgbClr val="FF0000"/>
                </a:solidFill>
              </a:rPr>
              <a:t>alur</a:t>
            </a:r>
            <a:r>
              <a:rPr lang="en-US" sz="3200" dirty="0">
                <a:solidFill>
                  <a:srgbClr val="FF0000"/>
                </a:solidFill>
              </a:rPr>
              <a:t> </a:t>
            </a:r>
            <a:r>
              <a:rPr lang="en-US" sz="3200" dirty="0" err="1">
                <a:solidFill>
                  <a:srgbClr val="FF0000"/>
                </a:solidFill>
              </a:rPr>
              <a:t>kerja</a:t>
            </a:r>
            <a:r>
              <a:rPr lang="en-US" sz="3200" dirty="0"/>
              <a:t>.</a:t>
            </a:r>
          </a:p>
        </p:txBody>
      </p:sp>
    </p:spTree>
    <p:extLst>
      <p:ext uri="{BB962C8B-B14F-4D97-AF65-F5344CB8AC3E}">
        <p14:creationId xmlns:p14="http://schemas.microsoft.com/office/powerpoint/2010/main" val="333762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8420472" cy="5544616"/>
          </a:xfrm>
        </p:spPr>
        <p:txBody>
          <a:bodyPr/>
          <a:lstStyle/>
          <a:p>
            <a:r>
              <a:rPr lang="en-US" smtClean="0"/>
              <a:t>BAGAIMANA IMPLEMENTASI SAAT INI, KELEBIHAN /KEKURANGAN??</a:t>
            </a:r>
            <a:r>
              <a:rPr lang="en-US" dirty="0" smtClean="0"/>
              <a:t/>
            </a:r>
            <a:br>
              <a:rPr lang="en-US" dirty="0" smtClean="0"/>
            </a:br>
            <a:endParaRPr lang="en-US" dirty="0"/>
          </a:p>
        </p:txBody>
      </p:sp>
    </p:spTree>
    <p:extLst>
      <p:ext uri="{BB962C8B-B14F-4D97-AF65-F5344CB8AC3E}">
        <p14:creationId xmlns:p14="http://schemas.microsoft.com/office/powerpoint/2010/main" val="2444004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131</Words>
  <Application>Microsoft Office PowerPoint</Application>
  <PresentationFormat>On-screen Show (4:3)</PresentationFormat>
  <Paragraphs>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MATERI DISKUSI  </vt:lpstr>
      <vt:lpstr>Layanan Publik Digital: Lembaga pemerintahan dapat memperluas dan meningkatkan aksesibilitas layanan publik melalui platform digital. Contohnya, pengajuan permohonan perizinan, pembayaran pajak, pendaftaran kependudukan, atau pemesanan layanan publik lainnya dapat dilakukan secara online melalui portal pemerintah atau aplikasi seluler. Hal ini mengurangi ketergantungan pada proses manual, menghemat waktu, dan meningkatkan kemudahan akses bagi masyarakat.</vt:lpstr>
      <vt:lpstr>Pembuatan Sistem Informasi Terpadu: Lembaga pemerintahan dapat mengembangkan dan mengimplementasikan Sistem Informasi Terpadu yang mencakup berbagai aspek operasional. Sistem mencakup manajemen data, pelaporan, pengolahan permohonan, dan berbagai fungsi administrasi lainnya. Dengan menggunakan sistem informasi terpadu, lembaga pemerintahan dapat menggantikan proses manual yang rentan terhadap kesalahan dan memperlancar alur kerja.</vt:lpstr>
      <vt:lpstr>BAGAIMANA IMPLEMENTASI SAAT INI, KELEBIHAN /KEKURANGAN??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DISKUSI</dc:title>
  <dc:creator>Wasilah</dc:creator>
  <cp:lastModifiedBy>User</cp:lastModifiedBy>
  <cp:revision>4</cp:revision>
  <dcterms:created xsi:type="dcterms:W3CDTF">2023-07-01T04:31:02Z</dcterms:created>
  <dcterms:modified xsi:type="dcterms:W3CDTF">2024-12-27T15:38:56Z</dcterms:modified>
</cp:coreProperties>
</file>