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ommentAuthors.xml" ContentType="application/vnd.openxmlformats-officedocument.presentationml.commentAuthors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291" r:id="rId3"/>
    <p:sldId id="297" r:id="rId4"/>
    <p:sldId id="306" r:id="rId5"/>
    <p:sldId id="308" r:id="rId6"/>
    <p:sldId id="298" r:id="rId7"/>
    <p:sldId id="304" r:id="rId8"/>
    <p:sldId id="305" r:id="rId9"/>
    <p:sldId id="303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xmlns="" userId="Ray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7F9A8"/>
    <a:srgbClr val="660033"/>
    <a:srgbClr val="0033CC"/>
    <a:srgbClr val="FFFF99"/>
    <a:srgbClr val="9E0602"/>
    <a:srgbClr val="1C1C1C"/>
    <a:srgbClr val="19F3F3"/>
    <a:srgbClr val="08E823"/>
    <a:srgbClr val="33CC33"/>
    <a:srgbClr val="00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6667" autoAdjust="0"/>
    <p:restoredTop sz="94656" autoAdjust="0"/>
  </p:normalViewPr>
  <p:slideViewPr>
    <p:cSldViewPr>
      <p:cViewPr>
        <p:scale>
          <a:sx n="55" d="100"/>
          <a:sy n="55" d="100"/>
        </p:scale>
        <p:origin x="-906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1E7A6F-5BBD-43BB-B92A-B5BC6BAF0E35}" type="doc">
      <dgm:prSet loTypeId="urn:microsoft.com/office/officeart/2005/8/layout/vList6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97A7399F-3557-49E1-A127-6F13ED40F52D}">
      <dgm:prSet phldrT="[Text]" custT="1"/>
      <dgm:spPr>
        <a:solidFill>
          <a:schemeClr val="accent2">
            <a:lumMod val="75000"/>
          </a:schemeClr>
        </a:solidFill>
      </dgm:spPr>
      <dgm:t>
        <a:bodyPr/>
        <a:lstStyle/>
        <a:p>
          <a:r>
            <a:rPr lang="en-US" sz="3200" b="0" dirty="0" err="1" smtClean="0">
              <a:latin typeface="Arial" pitchFamily="34" charset="0"/>
              <a:cs typeface="Arial" pitchFamily="34" charset="0"/>
            </a:rPr>
            <a:t>Intelektual</a:t>
          </a:r>
          <a:endParaRPr lang="en-US" sz="3200" b="0" dirty="0">
            <a:latin typeface="Arial" pitchFamily="34" charset="0"/>
            <a:cs typeface="Arial" pitchFamily="34" charset="0"/>
          </a:endParaRPr>
        </a:p>
      </dgm:t>
    </dgm:pt>
    <dgm:pt modelId="{CB4685F5-D768-478D-B8AA-05563BE285A9}" type="parTrans" cxnId="{52C111A0-E78F-48C8-819C-F8DC0ABE9D36}">
      <dgm:prSet/>
      <dgm:spPr/>
      <dgm:t>
        <a:bodyPr/>
        <a:lstStyle/>
        <a:p>
          <a:endParaRPr lang="en-US"/>
        </a:p>
      </dgm:t>
    </dgm:pt>
    <dgm:pt modelId="{1D96C96D-1B1A-4477-9667-A4440F92BFD7}" type="sibTrans" cxnId="{52C111A0-E78F-48C8-819C-F8DC0ABE9D36}">
      <dgm:prSet/>
      <dgm:spPr/>
      <dgm:t>
        <a:bodyPr/>
        <a:lstStyle/>
        <a:p>
          <a:endParaRPr lang="en-US"/>
        </a:p>
      </dgm:t>
    </dgm:pt>
    <dgm:pt modelId="{F8B04FFA-BEA6-4A21-A95D-D717D96C7928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Kecerdasan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angka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●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Komprehensi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verbal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482FA71D-F95F-4C20-A934-BA7A403ADEA5}" type="parTrans" cxnId="{C341B4C6-DEA3-4DAE-9FFC-376542F27DC1}">
      <dgm:prSet/>
      <dgm:spPr/>
      <dgm:t>
        <a:bodyPr/>
        <a:lstStyle/>
        <a:p>
          <a:endParaRPr lang="en-US"/>
        </a:p>
      </dgm:t>
    </dgm:pt>
    <dgm:pt modelId="{5DF7996A-5C6F-42D2-84DC-C0FA3FCB373F}" type="sibTrans" cxnId="{C341B4C6-DEA3-4DAE-9FFC-376542F27DC1}">
      <dgm:prSet/>
      <dgm:spPr/>
      <dgm:t>
        <a:bodyPr/>
        <a:lstStyle/>
        <a:p>
          <a:endParaRPr lang="en-US"/>
        </a:p>
      </dgm:t>
    </dgm:pt>
    <dgm:pt modelId="{46B0E9DE-2587-4F97-B82B-3B3CC6782C3E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Ingatan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B3A001E2-7335-45EC-AD8A-BE3A80759A77}" type="parTrans" cxnId="{A6DC119B-008F-4D1B-A67E-D428E6E31278}">
      <dgm:prSet/>
      <dgm:spPr/>
      <dgm:t>
        <a:bodyPr/>
        <a:lstStyle/>
        <a:p>
          <a:endParaRPr lang="en-US"/>
        </a:p>
      </dgm:t>
    </dgm:pt>
    <dgm:pt modelId="{592E61B0-7C65-4E3D-BCF3-B95A9307EA5F}" type="sibTrans" cxnId="{A6DC119B-008F-4D1B-A67E-D428E6E31278}">
      <dgm:prSet/>
      <dgm:spPr/>
      <dgm:t>
        <a:bodyPr/>
        <a:lstStyle/>
        <a:p>
          <a:endParaRPr lang="en-US"/>
        </a:p>
      </dgm:t>
    </dgm:pt>
    <dgm:pt modelId="{28527330-62D1-40C2-835A-D01C81B322F9}">
      <dgm:prSet phldrT="[Text]" custT="1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en-US" sz="3200" dirty="0" err="1" smtClean="0">
              <a:latin typeface="Arial" pitchFamily="34" charset="0"/>
              <a:cs typeface="Arial" pitchFamily="34" charset="0"/>
            </a:rPr>
            <a:t>Fisik</a:t>
          </a:r>
          <a:endParaRPr lang="en-US" sz="3200" dirty="0">
            <a:latin typeface="Arial" pitchFamily="34" charset="0"/>
            <a:cs typeface="Arial" pitchFamily="34" charset="0"/>
          </a:endParaRPr>
        </a:p>
      </dgm:t>
    </dgm:pt>
    <dgm:pt modelId="{905ACB1D-79A5-4463-925F-AD7E71694F63}" type="parTrans" cxnId="{8EB9E721-C8EA-4B47-84A1-EC1731C3D42D}">
      <dgm:prSet/>
      <dgm:spPr/>
      <dgm:t>
        <a:bodyPr/>
        <a:lstStyle/>
        <a:p>
          <a:endParaRPr lang="en-US"/>
        </a:p>
      </dgm:t>
    </dgm:pt>
    <dgm:pt modelId="{4B6EF97A-0203-4062-8A6E-769D8ED41C6B}" type="sibTrans" cxnId="{8EB9E721-C8EA-4B47-84A1-EC1731C3D42D}">
      <dgm:prSet/>
      <dgm:spPr/>
      <dgm:t>
        <a:bodyPr/>
        <a:lstStyle/>
        <a:p>
          <a:endParaRPr lang="en-US"/>
        </a:p>
      </dgm:t>
    </dgm:pt>
    <dgm:pt modelId="{47A78869-0466-48F9-B817-95C5EFBA5ECB}">
      <dgm:prSet phldrT="[Text]" phldr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endParaRPr lang="en-US" dirty="0"/>
        </a:p>
      </dgm:t>
    </dgm:pt>
    <dgm:pt modelId="{77260AD8-A317-486A-A1A9-80FEA747E4F6}" type="parTrans" cxnId="{3500A96B-CACD-4619-8D50-6A4B889B4CE8}">
      <dgm:prSet/>
      <dgm:spPr/>
      <dgm:t>
        <a:bodyPr/>
        <a:lstStyle/>
        <a:p>
          <a:endParaRPr lang="en-US"/>
        </a:p>
      </dgm:t>
    </dgm:pt>
    <dgm:pt modelId="{D927CDE0-1856-4475-92E2-A7CCBD19F704}" type="sibTrans" cxnId="{3500A96B-CACD-4619-8D50-6A4B889B4CE8}">
      <dgm:prSet/>
      <dgm:spPr/>
      <dgm:t>
        <a:bodyPr/>
        <a:lstStyle/>
        <a:p>
          <a:endParaRPr lang="en-US"/>
        </a:p>
      </dgm:t>
    </dgm:pt>
    <dgm:pt modelId="{EB0ACFCD-7580-4C23-A31F-1480A1E5F715}">
      <dgm:prSet phldrT="[Text]" phldr="1"/>
      <dgm:spPr>
        <a:solidFill>
          <a:schemeClr val="accent3">
            <a:lumMod val="60000"/>
            <a:lumOff val="40000"/>
            <a:alpha val="90000"/>
          </a:schemeClr>
        </a:solidFill>
      </dgm:spPr>
      <dgm:t>
        <a:bodyPr/>
        <a:lstStyle/>
        <a:p>
          <a:endParaRPr lang="en-US"/>
        </a:p>
      </dgm:t>
    </dgm:pt>
    <dgm:pt modelId="{6ADAD1E9-7512-4205-ABD6-B822523CDEBB}" type="parTrans" cxnId="{CE03DB21-D83C-44BA-B35F-3EA6F879A29F}">
      <dgm:prSet/>
      <dgm:spPr/>
      <dgm:t>
        <a:bodyPr/>
        <a:lstStyle/>
        <a:p>
          <a:endParaRPr lang="en-US"/>
        </a:p>
      </dgm:t>
    </dgm:pt>
    <dgm:pt modelId="{E4F21BE6-89DC-4B08-BDD5-DD5B043B8240}" type="sibTrans" cxnId="{CE03DB21-D83C-44BA-B35F-3EA6F879A29F}">
      <dgm:prSet/>
      <dgm:spPr/>
      <dgm:t>
        <a:bodyPr/>
        <a:lstStyle/>
        <a:p>
          <a:endParaRPr lang="en-US"/>
        </a:p>
      </dgm:t>
    </dgm:pt>
    <dgm:pt modelId="{E4CECB6D-A232-4871-A00D-C2E127E8D42C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Kecepatan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perseptual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 ●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Penalaran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induktif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765FBE26-D2AA-4902-8B6B-D4E3134616CE}" type="parTrans" cxnId="{54D77BE1-B0FC-4AB6-BED1-4469A212486A}">
      <dgm:prSet/>
      <dgm:spPr/>
      <dgm:t>
        <a:bodyPr/>
        <a:lstStyle/>
        <a:p>
          <a:endParaRPr lang="en-US"/>
        </a:p>
      </dgm:t>
    </dgm:pt>
    <dgm:pt modelId="{B5F549A2-980E-4995-9DA3-97FB91662C10}" type="sibTrans" cxnId="{54D77BE1-B0FC-4AB6-BED1-4469A212486A}">
      <dgm:prSet/>
      <dgm:spPr/>
      <dgm:t>
        <a:bodyPr/>
        <a:lstStyle/>
        <a:p>
          <a:endParaRPr lang="en-US"/>
        </a:p>
      </dgm:t>
    </dgm:pt>
    <dgm:pt modelId="{F79599D6-B0B8-4F92-A03E-DE1700BC2D2B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r>
            <a:rPr lang="en-US" sz="2000" dirty="0" err="1" smtClean="0">
              <a:latin typeface="Arial" pitchFamily="34" charset="0"/>
              <a:cs typeface="Arial" pitchFamily="34" charset="0"/>
            </a:rPr>
            <a:t>Penalaran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deduktif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      ●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Visualisasi</a:t>
          </a:r>
          <a:r>
            <a:rPr lang="en-US" sz="20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2000" dirty="0" err="1" smtClean="0">
              <a:latin typeface="Arial" pitchFamily="34" charset="0"/>
              <a:cs typeface="Arial" pitchFamily="34" charset="0"/>
            </a:rPr>
            <a:t>spasial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230650AC-3B6F-4D7C-8DA5-CAE391DCF03C}" type="parTrans" cxnId="{6B694D12-E1A0-4587-8DBF-F918BE6BF62E}">
      <dgm:prSet/>
      <dgm:spPr/>
      <dgm:t>
        <a:bodyPr/>
        <a:lstStyle/>
        <a:p>
          <a:endParaRPr lang="en-US"/>
        </a:p>
      </dgm:t>
    </dgm:pt>
    <dgm:pt modelId="{8185874C-2E0A-4B35-8EA8-1E0799405E0E}" type="sibTrans" cxnId="{6B694D12-E1A0-4587-8DBF-F918BE6BF62E}">
      <dgm:prSet/>
      <dgm:spPr/>
      <dgm:t>
        <a:bodyPr/>
        <a:lstStyle/>
        <a:p>
          <a:endParaRPr lang="en-US"/>
        </a:p>
      </dgm:t>
    </dgm:pt>
    <dgm:pt modelId="{D4ED9E58-F722-4A94-8534-ABD1A8B88338}">
      <dgm:prSet phldrT="[Text]" custT="1"/>
      <dgm:spPr>
        <a:solidFill>
          <a:schemeClr val="accent2">
            <a:lumMod val="40000"/>
            <a:lumOff val="60000"/>
            <a:alpha val="90000"/>
          </a:schemeClr>
        </a:solidFill>
      </dgm:spPr>
      <dgm:t>
        <a:bodyPr/>
        <a:lstStyle/>
        <a:p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5A0C8658-256B-4DB9-9B7A-B0FF174A7AE9}" type="parTrans" cxnId="{F529120A-7164-4DE6-BFFC-CD2F3EF88A81}">
      <dgm:prSet/>
      <dgm:spPr/>
      <dgm:t>
        <a:bodyPr/>
        <a:lstStyle/>
        <a:p>
          <a:endParaRPr lang="en-US"/>
        </a:p>
      </dgm:t>
    </dgm:pt>
    <dgm:pt modelId="{156C40FC-7521-4DE2-8F75-4FF6DC81CDBD}" type="sibTrans" cxnId="{F529120A-7164-4DE6-BFFC-CD2F3EF88A81}">
      <dgm:prSet/>
      <dgm:spPr/>
      <dgm:t>
        <a:bodyPr/>
        <a:lstStyle/>
        <a:p>
          <a:endParaRPr lang="en-US"/>
        </a:p>
      </dgm:t>
    </dgm:pt>
    <dgm:pt modelId="{D7055B4F-577E-43FC-9DB9-70833CE3B2B9}" type="pres">
      <dgm:prSet presAssocID="{CE1E7A6F-5BBD-43BB-B92A-B5BC6BAF0E35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22C72C05-C003-4989-BA5A-A73E8D095924}" type="pres">
      <dgm:prSet presAssocID="{97A7399F-3557-49E1-A127-6F13ED40F52D}" presName="linNode" presStyleCnt="0"/>
      <dgm:spPr/>
    </dgm:pt>
    <dgm:pt modelId="{AB609A39-1E8A-4C38-8B68-B40FF78AC000}" type="pres">
      <dgm:prSet presAssocID="{97A7399F-3557-49E1-A127-6F13ED40F52D}" presName="parentShp" presStyleLbl="node1" presStyleIdx="0" presStyleCnt="2" custScaleX="81869" custScaleY="10768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F672FE0-7291-4C2B-9878-CDA1C1423D30}" type="pres">
      <dgm:prSet presAssocID="{97A7399F-3557-49E1-A127-6F13ED40F52D}" presName="childShp" presStyleLbl="bgAccFollowNode1" presStyleIdx="0" presStyleCnt="2" custScaleX="132370" custScaleY="1162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51FE70-C8F5-4B6C-9E39-F5C5BED5A752}" type="pres">
      <dgm:prSet presAssocID="{1D96C96D-1B1A-4477-9667-A4440F92BFD7}" presName="spacing" presStyleCnt="0"/>
      <dgm:spPr/>
    </dgm:pt>
    <dgm:pt modelId="{09C50563-CCEB-471B-8EE7-F39F2E60CED9}" type="pres">
      <dgm:prSet presAssocID="{28527330-62D1-40C2-835A-D01C81B322F9}" presName="linNode" presStyleCnt="0"/>
      <dgm:spPr/>
    </dgm:pt>
    <dgm:pt modelId="{570CD621-F579-4F3A-97AC-A4E34030E8CF}" type="pres">
      <dgm:prSet presAssocID="{28527330-62D1-40C2-835A-D01C81B322F9}" presName="parentShp" presStyleLbl="node1" presStyleIdx="1" presStyleCnt="2" custScaleX="56179" custScaleY="113685" custLinFactNeighborX="1448" custLinFactNeighborY="-20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AF68D3-4549-4394-B962-5F29B5FB4204}" type="pres">
      <dgm:prSet presAssocID="{28527330-62D1-40C2-835A-D01C81B322F9}" presName="childShp" presStyleLbl="bgAccFollowNode1" presStyleIdx="1" presStyleCnt="2" custScaleX="129929" custScaleY="175326" custLinFactNeighborX="-414" custLinFactNeighborY="1784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84FC26-C42A-483B-B92B-6D79299C9940}" type="presOf" srcId="{EB0ACFCD-7580-4C23-A31F-1480A1E5F715}" destId="{D6AF68D3-4549-4394-B962-5F29B5FB4204}" srcOrd="0" destOrd="1" presId="urn:microsoft.com/office/officeart/2005/8/layout/vList6"/>
    <dgm:cxn modelId="{6B694D12-E1A0-4587-8DBF-F918BE6BF62E}" srcId="{97A7399F-3557-49E1-A127-6F13ED40F52D}" destId="{F79599D6-B0B8-4F92-A03E-DE1700BC2D2B}" srcOrd="3" destOrd="0" parTransId="{230650AC-3B6F-4D7C-8DA5-CAE391DCF03C}" sibTransId="{8185874C-2E0A-4B35-8EA8-1E0799405E0E}"/>
    <dgm:cxn modelId="{B0C668A8-AC21-4F89-A973-85FBA5895894}" type="presOf" srcId="{D4ED9E58-F722-4A94-8534-ABD1A8B88338}" destId="{1F672FE0-7291-4C2B-9878-CDA1C1423D30}" srcOrd="0" destOrd="0" presId="urn:microsoft.com/office/officeart/2005/8/layout/vList6"/>
    <dgm:cxn modelId="{EAFE532B-1CE1-49A8-A4DA-5D52CCF42E42}" type="presOf" srcId="{46B0E9DE-2587-4F97-B82B-3B3CC6782C3E}" destId="{1F672FE0-7291-4C2B-9878-CDA1C1423D30}" srcOrd="0" destOrd="4" presId="urn:microsoft.com/office/officeart/2005/8/layout/vList6"/>
    <dgm:cxn modelId="{B4FE980E-C606-46B1-B895-6A0E45CAF6BB}" type="presOf" srcId="{F8B04FFA-BEA6-4A21-A95D-D717D96C7928}" destId="{1F672FE0-7291-4C2B-9878-CDA1C1423D30}" srcOrd="0" destOrd="1" presId="urn:microsoft.com/office/officeart/2005/8/layout/vList6"/>
    <dgm:cxn modelId="{F529120A-7164-4DE6-BFFC-CD2F3EF88A81}" srcId="{97A7399F-3557-49E1-A127-6F13ED40F52D}" destId="{D4ED9E58-F722-4A94-8534-ABD1A8B88338}" srcOrd="0" destOrd="0" parTransId="{5A0C8658-256B-4DB9-9B7A-B0FF174A7AE9}" sibTransId="{156C40FC-7521-4DE2-8F75-4FF6DC81CDBD}"/>
    <dgm:cxn modelId="{A6DC119B-008F-4D1B-A67E-D428E6E31278}" srcId="{97A7399F-3557-49E1-A127-6F13ED40F52D}" destId="{46B0E9DE-2587-4F97-B82B-3B3CC6782C3E}" srcOrd="4" destOrd="0" parTransId="{B3A001E2-7335-45EC-AD8A-BE3A80759A77}" sibTransId="{592E61B0-7C65-4E3D-BCF3-B95A9307EA5F}"/>
    <dgm:cxn modelId="{C341B4C6-DEA3-4DAE-9FFC-376542F27DC1}" srcId="{97A7399F-3557-49E1-A127-6F13ED40F52D}" destId="{F8B04FFA-BEA6-4A21-A95D-D717D96C7928}" srcOrd="1" destOrd="0" parTransId="{482FA71D-F95F-4C20-A934-BA7A403ADEA5}" sibTransId="{5DF7996A-5C6F-42D2-84DC-C0FA3FCB373F}"/>
    <dgm:cxn modelId="{8DA32149-784F-4A37-8BEB-55B60369B738}" type="presOf" srcId="{28527330-62D1-40C2-835A-D01C81B322F9}" destId="{570CD621-F579-4F3A-97AC-A4E34030E8CF}" srcOrd="0" destOrd="0" presId="urn:microsoft.com/office/officeart/2005/8/layout/vList6"/>
    <dgm:cxn modelId="{3500A96B-CACD-4619-8D50-6A4B889B4CE8}" srcId="{28527330-62D1-40C2-835A-D01C81B322F9}" destId="{47A78869-0466-48F9-B817-95C5EFBA5ECB}" srcOrd="0" destOrd="0" parTransId="{77260AD8-A317-486A-A1A9-80FEA747E4F6}" sibTransId="{D927CDE0-1856-4475-92E2-A7CCBD19F704}"/>
    <dgm:cxn modelId="{D9BA3589-8475-40B0-A978-660B00E9FF9A}" type="presOf" srcId="{E4CECB6D-A232-4871-A00D-C2E127E8D42C}" destId="{1F672FE0-7291-4C2B-9878-CDA1C1423D30}" srcOrd="0" destOrd="2" presId="urn:microsoft.com/office/officeart/2005/8/layout/vList6"/>
    <dgm:cxn modelId="{54D77BE1-B0FC-4AB6-BED1-4469A212486A}" srcId="{97A7399F-3557-49E1-A127-6F13ED40F52D}" destId="{E4CECB6D-A232-4871-A00D-C2E127E8D42C}" srcOrd="2" destOrd="0" parTransId="{765FBE26-D2AA-4902-8B6B-D4E3134616CE}" sibTransId="{B5F549A2-980E-4995-9DA3-97FB91662C10}"/>
    <dgm:cxn modelId="{74393ED8-0ACD-404D-A78D-F3381C59D77B}" type="presOf" srcId="{F79599D6-B0B8-4F92-A03E-DE1700BC2D2B}" destId="{1F672FE0-7291-4C2B-9878-CDA1C1423D30}" srcOrd="0" destOrd="3" presId="urn:microsoft.com/office/officeart/2005/8/layout/vList6"/>
    <dgm:cxn modelId="{8EB9E721-C8EA-4B47-84A1-EC1731C3D42D}" srcId="{CE1E7A6F-5BBD-43BB-B92A-B5BC6BAF0E35}" destId="{28527330-62D1-40C2-835A-D01C81B322F9}" srcOrd="1" destOrd="0" parTransId="{905ACB1D-79A5-4463-925F-AD7E71694F63}" sibTransId="{4B6EF97A-0203-4062-8A6E-769D8ED41C6B}"/>
    <dgm:cxn modelId="{52C111A0-E78F-48C8-819C-F8DC0ABE9D36}" srcId="{CE1E7A6F-5BBD-43BB-B92A-B5BC6BAF0E35}" destId="{97A7399F-3557-49E1-A127-6F13ED40F52D}" srcOrd="0" destOrd="0" parTransId="{CB4685F5-D768-478D-B8AA-05563BE285A9}" sibTransId="{1D96C96D-1B1A-4477-9667-A4440F92BFD7}"/>
    <dgm:cxn modelId="{7E356CF7-3D87-4FED-BE90-D2F8DFBF449A}" type="presOf" srcId="{97A7399F-3557-49E1-A127-6F13ED40F52D}" destId="{AB609A39-1E8A-4C38-8B68-B40FF78AC000}" srcOrd="0" destOrd="0" presId="urn:microsoft.com/office/officeart/2005/8/layout/vList6"/>
    <dgm:cxn modelId="{8AD4BBD9-B168-463B-B230-D171A76E822D}" type="presOf" srcId="{47A78869-0466-48F9-B817-95C5EFBA5ECB}" destId="{D6AF68D3-4549-4394-B962-5F29B5FB4204}" srcOrd="0" destOrd="0" presId="urn:microsoft.com/office/officeart/2005/8/layout/vList6"/>
    <dgm:cxn modelId="{CE03DB21-D83C-44BA-B35F-3EA6F879A29F}" srcId="{28527330-62D1-40C2-835A-D01C81B322F9}" destId="{EB0ACFCD-7580-4C23-A31F-1480A1E5F715}" srcOrd="1" destOrd="0" parTransId="{6ADAD1E9-7512-4205-ABD6-B822523CDEBB}" sibTransId="{E4F21BE6-89DC-4B08-BDD5-DD5B043B8240}"/>
    <dgm:cxn modelId="{3608441F-18B7-472F-80A8-633724014382}" type="presOf" srcId="{CE1E7A6F-5BBD-43BB-B92A-B5BC6BAF0E35}" destId="{D7055B4F-577E-43FC-9DB9-70833CE3B2B9}" srcOrd="0" destOrd="0" presId="urn:microsoft.com/office/officeart/2005/8/layout/vList6"/>
    <dgm:cxn modelId="{0B92C820-F987-4534-BBCD-19DDFC9805E3}" type="presParOf" srcId="{D7055B4F-577E-43FC-9DB9-70833CE3B2B9}" destId="{22C72C05-C003-4989-BA5A-A73E8D095924}" srcOrd="0" destOrd="0" presId="urn:microsoft.com/office/officeart/2005/8/layout/vList6"/>
    <dgm:cxn modelId="{994D013F-3F5D-4C9D-8AF2-5A2E045E5AC9}" type="presParOf" srcId="{22C72C05-C003-4989-BA5A-A73E8D095924}" destId="{AB609A39-1E8A-4C38-8B68-B40FF78AC000}" srcOrd="0" destOrd="0" presId="urn:microsoft.com/office/officeart/2005/8/layout/vList6"/>
    <dgm:cxn modelId="{3F7F4B96-0139-4391-B49C-F6672CEBC302}" type="presParOf" srcId="{22C72C05-C003-4989-BA5A-A73E8D095924}" destId="{1F672FE0-7291-4C2B-9878-CDA1C1423D30}" srcOrd="1" destOrd="0" presId="urn:microsoft.com/office/officeart/2005/8/layout/vList6"/>
    <dgm:cxn modelId="{CBDA8280-A163-48FA-AA64-38FA75BA1746}" type="presParOf" srcId="{D7055B4F-577E-43FC-9DB9-70833CE3B2B9}" destId="{9B51FE70-C8F5-4B6C-9E39-F5C5BED5A752}" srcOrd="1" destOrd="0" presId="urn:microsoft.com/office/officeart/2005/8/layout/vList6"/>
    <dgm:cxn modelId="{C927BAEB-ABCD-4D50-96AD-1A659CE7DCF4}" type="presParOf" srcId="{D7055B4F-577E-43FC-9DB9-70833CE3B2B9}" destId="{09C50563-CCEB-471B-8EE7-F39F2E60CED9}" srcOrd="2" destOrd="0" presId="urn:microsoft.com/office/officeart/2005/8/layout/vList6"/>
    <dgm:cxn modelId="{4AB0D43B-A0FE-4663-B00A-EFCCFD9D34A6}" type="presParOf" srcId="{09C50563-CCEB-471B-8EE7-F39F2E60CED9}" destId="{570CD621-F579-4F3A-97AC-A4E34030E8CF}" srcOrd="0" destOrd="0" presId="urn:microsoft.com/office/officeart/2005/8/layout/vList6"/>
    <dgm:cxn modelId="{53A10B34-C5FF-45E1-8482-2BEB3053ACA2}" type="presParOf" srcId="{09C50563-CCEB-471B-8EE7-F39F2E60CED9}" destId="{D6AF68D3-4549-4394-B962-5F29B5FB4204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29761" y="0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6117" y="4722694"/>
            <a:ext cx="5408930" cy="44741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29761" y="9443662"/>
            <a:ext cx="2929837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251195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733767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526D9-A5A6-41AF-8A00-46949A839F4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1" y="816429"/>
            <a:ext cx="8839199" cy="587828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pic>
        <p:nvPicPr>
          <p:cNvPr id="4" name="Picture 12" descr="http://www.a-star.edu.sg/Portals/69/Skins/SIMTech/images/bannerPattern.png"/>
          <p:cNvPicPr>
            <a:picLocks noChangeAspect="1" noChangeArrowheads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r="46667" b="13979"/>
          <a:stretch/>
        </p:blipFill>
        <p:spPr bwMode="auto">
          <a:xfrm flipH="1">
            <a:off x="4267200" y="4408714"/>
            <a:ext cx="4876800" cy="244928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 userDrawn="1"/>
        </p:nvSpPr>
        <p:spPr bwMode="blackWhite">
          <a:xfrm>
            <a:off x="0" y="1"/>
            <a:ext cx="9144000" cy="571500"/>
          </a:xfrm>
          <a:prstGeom prst="rect">
            <a:avLst/>
          </a:prstGeom>
          <a:solidFill>
            <a:srgbClr val="CC6600"/>
          </a:solidFill>
          <a:ln w="3175">
            <a:noFill/>
            <a:miter lim="800000"/>
            <a:headEnd/>
            <a:tailEnd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lIns="182880" anchor="ctr"/>
          <a:lstStyle>
            <a:lvl1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4572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9144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13716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1828800"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/>
            <a:endParaRPr lang="en-US" altLang="en-US" sz="32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2675"/>
            <a:ext cx="9144000" cy="568827"/>
          </a:xfrm>
        </p:spPr>
        <p:txBody>
          <a:bodyPr/>
          <a:lstStyle>
            <a:lvl1pPr>
              <a:defRPr sz="32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1699057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Revisi: 00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d-ID" smtClean="0"/>
              <a:t>17/9/2015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Box 7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TextBox 8"/>
          <p:cNvSpPr txBox="1"/>
          <p:nvPr userDrawn="1"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dirty="0" err="1" smtClean="0"/>
              <a:t>Kode</a:t>
            </a:r>
            <a:r>
              <a:rPr lang="en-US" dirty="0" smtClean="0"/>
              <a:t> MK :</a:t>
            </a:r>
            <a:endParaRPr lang="id-ID" dirty="0" smtClean="0"/>
          </a:p>
          <a:p>
            <a:r>
              <a:rPr lang="en-US" dirty="0" smtClean="0"/>
              <a:t>MK :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</p:spTree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mtClean="0"/>
              <a:t>17/9/2015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Kode MK : MK :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80A70C-902A-499B-8946-FDFF5F575613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6553200" y="6363328"/>
            <a:ext cx="21336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Versi : 01</a:t>
            </a:r>
            <a:endParaRPr lang="id-ID" sz="1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3528" y="404664"/>
            <a:ext cx="1656183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sz="1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I.</a:t>
            </a:r>
            <a:fld id="{4452BE83-FDDD-4C44-83F4-34328A082FE7}" type="slidenum">
              <a:rPr lang="id-ID" sz="1200" b="1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id-ID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4.gif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KERAGAMAN DALAM ORGANISASI</a:t>
            </a:r>
            <a:endParaRPr lang="id-ID" sz="4000" b="1" dirty="0" smtClean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4</a:t>
            </a:r>
          </a:p>
        </p:txBody>
      </p:sp>
      <p:pic>
        <p:nvPicPr>
          <p:cNvPr id="11" name="Picture 2" descr="D:\Picture\logo ibi small.gif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715272" y="142852"/>
            <a:ext cx="1244319" cy="1244320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r>
              <a:rPr lang="id-ID" dirty="0" smtClean="0"/>
              <a:t>Topik Bahasan</a:t>
            </a:r>
            <a:endParaRPr lang="id-ID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/>
          </a:bodyPr>
          <a:lstStyle/>
          <a:p>
            <a:pPr lvl="0">
              <a:buFont typeface="Courier New" pitchFamily="49" charset="0"/>
              <a:buChar char="o"/>
            </a:pP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id-ID" sz="2400" b="1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Kem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ampu</a:t>
            </a:r>
            <a:r>
              <a:rPr lang="id-ID" dirty="0" smtClean="0">
                <a:latin typeface="Arial" pitchFamily="34" charset="0"/>
                <a:cs typeface="Arial" pitchFamily="34" charset="0"/>
              </a:rPr>
              <a:t>an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endParaRPr lang="id-ID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Implementasi strategi manajemen keragaman</a:t>
            </a:r>
          </a:p>
          <a:p>
            <a:pPr lvl="0">
              <a:buFont typeface="Courier New" pitchFamily="49" charset="0"/>
              <a:buChar char="o"/>
            </a:pP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lvl="0">
              <a:buFont typeface="Courier New" pitchFamily="49" charset="0"/>
              <a:buChar char="o"/>
            </a:pPr>
            <a:r>
              <a:rPr lang="id-ID" dirty="0" smtClean="0">
                <a:latin typeface="Arial" pitchFamily="34" charset="0"/>
                <a:cs typeface="Arial" pitchFamily="34" charset="0"/>
              </a:rPr>
              <a:t>Implikasi untuk manajer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marL="0" lvl="0" indent="0">
              <a:buNone/>
            </a:pPr>
            <a:endParaRPr lang="id-ID" sz="2600" dirty="0"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 dirty="0" err="1" smtClean="0"/>
              <a:t>Kemampuan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6" name="Diagram 15"/>
          <p:cNvGraphicFramePr/>
          <p:nvPr/>
        </p:nvGraphicFramePr>
        <p:xfrm>
          <a:off x="304800" y="914400"/>
          <a:ext cx="8839200" cy="5486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Flowchart: Alternate Process 7"/>
          <p:cNvSpPr/>
          <p:nvPr/>
        </p:nvSpPr>
        <p:spPr>
          <a:xfrm>
            <a:off x="2438400" y="3733800"/>
            <a:ext cx="1752600" cy="2209800"/>
          </a:xfrm>
          <a:prstGeom prst="flowChartAlternateProcess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Dinamis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Otot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Statis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Eksplosif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endParaRPr lang="en-US" dirty="0"/>
          </a:p>
        </p:txBody>
      </p:sp>
      <p:sp>
        <p:nvSpPr>
          <p:cNvPr id="9" name="Flowchart: Alternate Process 8"/>
          <p:cNvSpPr/>
          <p:nvPr/>
        </p:nvSpPr>
        <p:spPr>
          <a:xfrm>
            <a:off x="4267200" y="3733800"/>
            <a:ext cx="1981200" cy="2133600"/>
          </a:xfrm>
          <a:prstGeom prst="flowChartAlternateProcess">
            <a:avLst/>
          </a:prstGeom>
          <a:solidFill>
            <a:srgbClr val="07F9A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Memanjang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Dinamis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Tx/>
              <a:buChar char="-"/>
            </a:pPr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2362200" y="3200400"/>
            <a:ext cx="19812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KEKUATAN</a:t>
            </a:r>
            <a:endParaRPr lang="en-US" sz="2000" b="1" dirty="0"/>
          </a:p>
        </p:txBody>
      </p:sp>
      <p:sp>
        <p:nvSpPr>
          <p:cNvPr id="11" name="Oval 10"/>
          <p:cNvSpPr/>
          <p:nvPr/>
        </p:nvSpPr>
        <p:spPr>
          <a:xfrm>
            <a:off x="4191000" y="2895600"/>
            <a:ext cx="24384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FLEKSIBILITAS</a:t>
            </a:r>
            <a:endParaRPr lang="en-US" sz="2000" b="1" dirty="0"/>
          </a:p>
        </p:txBody>
      </p:sp>
      <p:sp>
        <p:nvSpPr>
          <p:cNvPr id="12" name="Oval 11"/>
          <p:cNvSpPr/>
          <p:nvPr/>
        </p:nvSpPr>
        <p:spPr>
          <a:xfrm>
            <a:off x="6629400" y="3200400"/>
            <a:ext cx="1752600" cy="457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smtClean="0"/>
              <a:t>LAIN-LAIN</a:t>
            </a:r>
            <a:endParaRPr lang="en-US" sz="2000" b="1" dirty="0"/>
          </a:p>
        </p:txBody>
      </p:sp>
      <p:sp>
        <p:nvSpPr>
          <p:cNvPr id="13" name="Flowchart: Alternate Process 12"/>
          <p:cNvSpPr/>
          <p:nvPr/>
        </p:nvSpPr>
        <p:spPr>
          <a:xfrm>
            <a:off x="6324600" y="3733800"/>
            <a:ext cx="2362200" cy="2133600"/>
          </a:xfrm>
          <a:prstGeom prst="flowChartAlternateProcess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Koordinasi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tubuh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2400" dirty="0" err="1" smtClean="0">
                <a:solidFill>
                  <a:schemeClr val="tx1"/>
                </a:solidFill>
              </a:rPr>
              <a:t>Keseimbangan</a:t>
            </a:r>
            <a:endParaRPr lang="en-US" sz="2400" dirty="0" smtClean="0">
              <a:solidFill>
                <a:schemeClr val="tx1"/>
              </a:solidFill>
            </a:endParaRPr>
          </a:p>
          <a:p>
            <a:pPr algn="ctr"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/>
                </a:solidFill>
              </a:rPr>
              <a:t>Stamina</a:t>
            </a:r>
          </a:p>
          <a:p>
            <a:pPr algn="ctr">
              <a:buFontTx/>
              <a:buChar char="-"/>
            </a:pPr>
            <a:endParaRPr 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653752"/>
          </a:xfrm>
        </p:spPr>
        <p:txBody>
          <a:bodyPr>
            <a:normAutofit/>
          </a:bodyPr>
          <a:lstStyle/>
          <a:p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228600" y="1219200"/>
          <a:ext cx="8686800" cy="504164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057400"/>
                <a:gridCol w="6629400"/>
              </a:tblGrid>
              <a:tr h="44476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Dimensi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 smtClean="0"/>
                        <a:t>Deskripsi</a:t>
                      </a:r>
                      <a:endParaRPr lang="en-US" sz="2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50033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Kecerdasan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angka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Kemampuan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untuk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melakukan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aritmatika</a:t>
                      </a:r>
                      <a:r>
                        <a:rPr lang="en-US" sz="1600" dirty="0" smtClean="0"/>
                        <a:t> yang </a:t>
                      </a:r>
                      <a:r>
                        <a:rPr lang="en-US" sz="1600" dirty="0" err="1" smtClean="0"/>
                        <a:t>cepat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dan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akurat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 err="1" smtClean="0"/>
                        <a:t>e.g</a:t>
                      </a:r>
                      <a:r>
                        <a:rPr lang="en-US" sz="1600" dirty="0" smtClean="0"/>
                        <a:t>: </a:t>
                      </a:r>
                      <a:r>
                        <a:rPr lang="en-US" sz="1600" dirty="0" err="1" smtClean="0"/>
                        <a:t>akuntan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50033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Komprehensi</a:t>
                      </a:r>
                      <a:r>
                        <a:rPr lang="en-US" sz="1600" dirty="0" smtClean="0"/>
                        <a:t> verbal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Kemampuan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untuk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memahami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apa</a:t>
                      </a:r>
                      <a:r>
                        <a:rPr lang="en-US" sz="1600" dirty="0" smtClean="0"/>
                        <a:t> yang </a:t>
                      </a:r>
                      <a:r>
                        <a:rPr lang="en-US" sz="1600" dirty="0" err="1" smtClean="0"/>
                        <a:t>dibaca</a:t>
                      </a:r>
                      <a:r>
                        <a:rPr lang="en-US" sz="1600" dirty="0" smtClean="0"/>
                        <a:t>/</a:t>
                      </a:r>
                      <a:r>
                        <a:rPr lang="en-US" sz="1600" dirty="0" err="1" smtClean="0"/>
                        <a:t>didengar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dan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hubungan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antar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kata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 err="1" smtClean="0"/>
                        <a:t>e.g</a:t>
                      </a:r>
                      <a:r>
                        <a:rPr lang="en-US" sz="1600" dirty="0" smtClean="0"/>
                        <a:t>: </a:t>
                      </a:r>
                      <a:r>
                        <a:rPr lang="en-US" sz="1600" dirty="0" err="1" smtClean="0"/>
                        <a:t>penerjemah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50033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Kecepatan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perseptual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Kemampuan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untuk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mengidentifikasi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kesamaan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dan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perbedaan</a:t>
                      </a:r>
                      <a:r>
                        <a:rPr lang="en-US" sz="1600" baseline="0" dirty="0" smtClean="0"/>
                        <a:t> visual </a:t>
                      </a:r>
                      <a:r>
                        <a:rPr lang="en-US" sz="1600" baseline="0" dirty="0" err="1" smtClean="0"/>
                        <a:t>secara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cepat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dan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akurat</a:t>
                      </a:r>
                      <a:r>
                        <a:rPr lang="en-US" sz="1600" baseline="0" dirty="0" smtClean="0"/>
                        <a:t>, </a:t>
                      </a:r>
                      <a:r>
                        <a:rPr lang="en-US" sz="1600" baseline="0" dirty="0" err="1" smtClean="0"/>
                        <a:t>e.g</a:t>
                      </a:r>
                      <a:r>
                        <a:rPr lang="en-US" sz="1600" baseline="0" dirty="0" smtClean="0"/>
                        <a:t>: investigator </a:t>
                      </a:r>
                      <a:r>
                        <a:rPr lang="en-US" sz="1600" baseline="0" dirty="0" err="1" smtClean="0"/>
                        <a:t>kebakaran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50033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Penalaran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induktif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Kemampuan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untuk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mengidentifikasi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urutan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logis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dalam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sebuah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masalah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dan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kemudian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memecahkan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masalah</a:t>
                      </a:r>
                      <a:r>
                        <a:rPr lang="en-US" sz="1600" dirty="0" smtClean="0"/>
                        <a:t>,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e.g</a:t>
                      </a:r>
                      <a:r>
                        <a:rPr lang="en-US" sz="1600" baseline="0" dirty="0" smtClean="0"/>
                        <a:t>: </a:t>
                      </a:r>
                      <a:r>
                        <a:rPr lang="en-US" sz="1600" baseline="0" dirty="0" err="1" smtClean="0"/>
                        <a:t>peneliti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50033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Penalaran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deduktif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Kemampuan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menggunakan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logika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dan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menilai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implikasi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sebuah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argumen</a:t>
                      </a:r>
                      <a:r>
                        <a:rPr lang="en-US" sz="1600" dirty="0" smtClean="0"/>
                        <a:t>, </a:t>
                      </a:r>
                      <a:r>
                        <a:rPr lang="en-US" sz="1600" dirty="0" err="1" smtClean="0"/>
                        <a:t>e.g</a:t>
                      </a:r>
                      <a:r>
                        <a:rPr lang="en-US" sz="1600" dirty="0" smtClean="0"/>
                        <a:t>: </a:t>
                      </a:r>
                      <a:r>
                        <a:rPr lang="en-US" sz="1600" dirty="0" err="1" smtClean="0"/>
                        <a:t>pengawas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50033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Visualisasi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spasial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Kemampuan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untuk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mengimajinasikan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bagaimana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sebuah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objek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terlihat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jika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posisinya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dalam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ruang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diubah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eg</a:t>
                      </a:r>
                      <a:r>
                        <a:rPr lang="en-US" sz="1600" dirty="0" smtClean="0"/>
                        <a:t>: </a:t>
                      </a:r>
                      <a:r>
                        <a:rPr lang="en-US" sz="1600" dirty="0" err="1" smtClean="0"/>
                        <a:t>arsitek</a:t>
                      </a:r>
                      <a:endParaRPr lang="en-US" sz="16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84245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Ingatan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Kemampuan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untuk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mempertahankan</a:t>
                      </a:r>
                      <a:r>
                        <a:rPr lang="en-US" sz="1600" dirty="0" smtClean="0"/>
                        <a:t> </a:t>
                      </a:r>
                      <a:r>
                        <a:rPr lang="en-US" sz="1600" dirty="0" err="1" smtClean="0"/>
                        <a:t>dan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meningkatkan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pengalaman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masa</a:t>
                      </a:r>
                      <a:r>
                        <a:rPr lang="en-US" sz="1600" baseline="0" dirty="0" smtClean="0"/>
                        <a:t> </a:t>
                      </a:r>
                      <a:r>
                        <a:rPr lang="en-US" sz="1600" baseline="0" dirty="0" err="1" smtClean="0"/>
                        <a:t>lalu</a:t>
                      </a:r>
                      <a:r>
                        <a:rPr lang="en-US" sz="1600" baseline="0" dirty="0" smtClean="0"/>
                        <a:t>, </a:t>
                      </a:r>
                      <a:r>
                        <a:rPr lang="en-US" sz="1600" baseline="0" dirty="0" err="1" smtClean="0"/>
                        <a:t>e.g</a:t>
                      </a:r>
                      <a:r>
                        <a:rPr lang="en-US" sz="1600" baseline="0" dirty="0" smtClean="0"/>
                        <a:t>: </a:t>
                      </a:r>
                      <a:r>
                        <a:rPr lang="en-US" sz="1600" baseline="0" dirty="0" err="1" smtClean="0"/>
                        <a:t>kreditor</a:t>
                      </a:r>
                      <a:r>
                        <a:rPr lang="en-US" sz="1600" baseline="0" dirty="0" smtClean="0"/>
                        <a:t>, </a:t>
                      </a:r>
                      <a:r>
                        <a:rPr lang="en-US" sz="1600" baseline="0" dirty="0" err="1" smtClean="0"/>
                        <a:t>sejarawan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653752"/>
          </a:xfrm>
        </p:spPr>
        <p:txBody>
          <a:bodyPr>
            <a:normAutofit/>
          </a:bodyPr>
          <a:lstStyle/>
          <a:p>
            <a:r>
              <a:rPr lang="en-US" dirty="0" err="1" smtClean="0"/>
              <a:t>Kemampuan</a:t>
            </a:r>
            <a:r>
              <a:rPr lang="en-US" dirty="0" smtClean="0"/>
              <a:t> </a:t>
            </a:r>
            <a:r>
              <a:rPr lang="en-US" dirty="0" err="1" smtClean="0"/>
              <a:t>Fisik</a:t>
            </a:r>
            <a:r>
              <a:rPr lang="en-US" dirty="0" smtClean="0"/>
              <a:t> </a:t>
            </a:r>
            <a:r>
              <a:rPr lang="en-US" dirty="0" err="1" smtClean="0"/>
              <a:t>Dasar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Content Placeholder 10"/>
          <p:cNvGraphicFramePr>
            <a:graphicFrameLocks noGrp="1"/>
          </p:cNvGraphicFramePr>
          <p:nvPr>
            <p:ph idx="1"/>
          </p:nvPr>
        </p:nvGraphicFramePr>
        <p:xfrm>
          <a:off x="228600" y="1066800"/>
          <a:ext cx="8686800" cy="5364480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481943"/>
                <a:gridCol w="6204857"/>
              </a:tblGrid>
              <a:tr h="335279"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Faktor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err="1" smtClean="0">
                          <a:latin typeface="Arial" pitchFamily="34" charset="0"/>
                          <a:cs typeface="Arial" pitchFamily="34" charset="0"/>
                        </a:rPr>
                        <a:t>Deskripsi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5720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Kekuatan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dinamis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Kemampuan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menggunakan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dorongan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otot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berulang-ulang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sepanjang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waktu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7244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Kekuatan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otot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Kemampuan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menggunakan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kekuatan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otot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dengan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menggunakan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otot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tubuh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(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khususnya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bagian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abdominal)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0480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Kekuatan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statis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Kemampuan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menggunakan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kekuatan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atas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objek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eksternal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Kekuatan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eksplosif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Kemampuan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menghabiskan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maksimum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energi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dalam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satu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atau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serangkaian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tindakan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eksplosif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Fleksibilitas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memanjang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Kemampuan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menggerakkan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otot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tubuh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punggung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sejauh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mungkin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3528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Fleksibilitas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dinamis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Kemampuan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membuat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pergerakan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fleksibel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cepat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berulang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48768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Koordinasi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tubuh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Kemampuan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mengoordinasikan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tindakan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simultan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dari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bagian2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tubuh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berbeda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02920"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Keseimbangan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Kemampuan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mempertahankan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keseimbangan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meskipun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ada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dorongan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yang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mengganggu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keseimbangan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518160"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Stamina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Kemampuan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untuk</a:t>
                      </a:r>
                      <a:r>
                        <a:rPr lang="en-US" sz="160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dirty="0" err="1" smtClean="0">
                          <a:latin typeface="Arial" pitchFamily="34" charset="0"/>
                          <a:cs typeface="Arial" pitchFamily="34" charset="0"/>
                        </a:rPr>
                        <a:t>melanjutkan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usaha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maksimum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yang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membutuhkan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usaha</a:t>
                      </a:r>
                      <a:r>
                        <a:rPr lang="en-US" sz="1600" baseline="0" dirty="0" smtClean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en-US" sz="1600" baseline="0" dirty="0" err="1" smtClean="0">
                          <a:latin typeface="Arial" pitchFamily="34" charset="0"/>
                          <a:cs typeface="Arial" pitchFamily="34" charset="0"/>
                        </a:rPr>
                        <a:t>panjang</a:t>
                      </a:r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Strategi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Keragaman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67200"/>
          </a:xfrm>
        </p:spPr>
        <p:txBody>
          <a:bodyPr/>
          <a:lstStyle/>
          <a:p>
            <a:r>
              <a:rPr lang="en-US" sz="3200" b="1" dirty="0" err="1" smtClean="0">
                <a:latin typeface="+mn-lt"/>
              </a:rPr>
              <a:t>Manajemen</a:t>
            </a:r>
            <a:r>
              <a:rPr lang="en-US" sz="3200" b="1" dirty="0" smtClean="0">
                <a:latin typeface="+mn-lt"/>
              </a:rPr>
              <a:t> </a:t>
            </a:r>
            <a:r>
              <a:rPr lang="en-US" sz="3200" b="1" dirty="0" err="1" smtClean="0">
                <a:latin typeface="+mn-lt"/>
              </a:rPr>
              <a:t>keragaman</a:t>
            </a:r>
            <a:endParaRPr lang="en-US" sz="3200" b="1" dirty="0" smtClean="0">
              <a:latin typeface="+mn-lt"/>
            </a:endParaRPr>
          </a:p>
          <a:p>
            <a:pPr>
              <a:buNone/>
            </a:pPr>
            <a:endParaRPr lang="en-US" dirty="0" smtClean="0">
              <a:latin typeface="+mn-lt"/>
            </a:endParaRPr>
          </a:p>
          <a:p>
            <a:pPr lvl="2"/>
            <a:r>
              <a:rPr lang="en-US" sz="2800" dirty="0" err="1" smtClean="0">
                <a:latin typeface="+mn-lt"/>
              </a:rPr>
              <a:t>Menarik</a:t>
            </a:r>
            <a:r>
              <a:rPr lang="en-US" sz="2800" dirty="0" smtClean="0">
                <a:latin typeface="+mn-lt"/>
              </a:rPr>
              <a:t>, </a:t>
            </a:r>
            <a:r>
              <a:rPr lang="en-US" sz="2800" dirty="0" err="1" smtClean="0">
                <a:latin typeface="+mn-lt"/>
              </a:rPr>
              <a:t>memilih</a:t>
            </a:r>
            <a:r>
              <a:rPr lang="en-US" sz="2800" dirty="0" smtClean="0">
                <a:latin typeface="+mn-lt"/>
              </a:rPr>
              <a:t>, </a:t>
            </a:r>
            <a:r>
              <a:rPr lang="en-US" sz="2800" dirty="0" err="1" smtClean="0">
                <a:latin typeface="+mn-lt"/>
              </a:rPr>
              <a:t>mengembangkan</a:t>
            </a:r>
            <a:r>
              <a:rPr lang="en-US" sz="2800" dirty="0" smtClean="0">
                <a:latin typeface="+mn-lt"/>
              </a:rPr>
              <a:t>, </a:t>
            </a:r>
            <a:r>
              <a:rPr lang="en-US" sz="2800" dirty="0" err="1" smtClean="0">
                <a:latin typeface="+mn-lt"/>
              </a:rPr>
              <a:t>dan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mempertahankan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pekerja</a:t>
            </a:r>
            <a:r>
              <a:rPr lang="en-US" sz="2800" dirty="0" smtClean="0">
                <a:latin typeface="+mn-lt"/>
              </a:rPr>
              <a:t> yang </a:t>
            </a:r>
            <a:r>
              <a:rPr lang="en-US" sz="2800" dirty="0" err="1" smtClean="0">
                <a:latin typeface="+mn-lt"/>
              </a:rPr>
              <a:t>beragam</a:t>
            </a:r>
            <a:endParaRPr lang="en-US" sz="2800" dirty="0" smtClean="0">
              <a:latin typeface="+mn-lt"/>
            </a:endParaRPr>
          </a:p>
          <a:p>
            <a:pPr lvl="1">
              <a:buNone/>
            </a:pPr>
            <a:endParaRPr lang="en-US" sz="2800" dirty="0" smtClean="0">
              <a:latin typeface="+mn-lt"/>
            </a:endParaRPr>
          </a:p>
          <a:p>
            <a:pPr lvl="2"/>
            <a:r>
              <a:rPr lang="en-US" sz="2800" dirty="0" err="1" smtClean="0">
                <a:latin typeface="+mn-lt"/>
              </a:rPr>
              <a:t>Keragaman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dalam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kelompok</a:t>
            </a:r>
            <a:endParaRPr lang="en-US" sz="2800" dirty="0" smtClean="0">
              <a:latin typeface="+mn-lt"/>
            </a:endParaRPr>
          </a:p>
          <a:p>
            <a:pPr lvl="1">
              <a:buNone/>
            </a:pPr>
            <a:endParaRPr lang="en-US" sz="2800" dirty="0" smtClean="0">
              <a:latin typeface="+mn-lt"/>
            </a:endParaRPr>
          </a:p>
          <a:p>
            <a:pPr lvl="2"/>
            <a:r>
              <a:rPr lang="en-US" sz="2800" dirty="0" smtClean="0">
                <a:latin typeface="+mn-lt"/>
              </a:rPr>
              <a:t>Program </a:t>
            </a:r>
            <a:r>
              <a:rPr lang="en-US" sz="2800" dirty="0" err="1" smtClean="0">
                <a:latin typeface="+mn-lt"/>
              </a:rPr>
              <a:t>keragaman</a:t>
            </a:r>
            <a:r>
              <a:rPr lang="en-US" sz="2800" dirty="0" smtClean="0">
                <a:latin typeface="+mn-lt"/>
              </a:rPr>
              <a:t> </a:t>
            </a:r>
            <a:r>
              <a:rPr lang="en-US" sz="2800" dirty="0" err="1" smtClean="0">
                <a:latin typeface="+mn-lt"/>
              </a:rPr>
              <a:t>efektif</a:t>
            </a:r>
            <a:endParaRPr lang="en-US" sz="2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id-ID" dirty="0" smtClean="0"/>
              <a:t>untuk M</a:t>
            </a:r>
            <a:r>
              <a:rPr lang="en-US" dirty="0" err="1" smtClean="0"/>
              <a:t>anajer</a:t>
            </a:r>
            <a:r>
              <a:rPr lang="en-US" dirty="0" smtClean="0"/>
              <a:t>…(1)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67200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+mn-lt"/>
              </a:rPr>
              <a:t>Memahami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kebijakan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mendiskriminasi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organisasi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secara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mendalam</a:t>
            </a:r>
            <a:endParaRPr lang="en-US" dirty="0" smtClean="0">
              <a:latin typeface="+mn-lt"/>
            </a:endParaRPr>
          </a:p>
          <a:p>
            <a:pPr>
              <a:buNone/>
            </a:pPr>
            <a:endParaRPr lang="en-US" dirty="0" smtClean="0">
              <a:latin typeface="+mn-lt"/>
            </a:endParaRPr>
          </a:p>
          <a:p>
            <a:r>
              <a:rPr lang="en-US" dirty="0" err="1" smtClean="0">
                <a:latin typeface="+mn-lt"/>
              </a:rPr>
              <a:t>Menantang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stereotip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dan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meningkatkan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objektivitas</a:t>
            </a:r>
            <a:endParaRPr lang="en-US" dirty="0" smtClean="0">
              <a:latin typeface="+mn-lt"/>
            </a:endParaRPr>
          </a:p>
          <a:p>
            <a:pPr>
              <a:buNone/>
            </a:pPr>
            <a:endParaRPr lang="en-US" dirty="0" smtClean="0">
              <a:latin typeface="+mn-lt"/>
            </a:endParaRPr>
          </a:p>
          <a:p>
            <a:r>
              <a:rPr lang="en-US" dirty="0" err="1" smtClean="0">
                <a:latin typeface="+mn-lt"/>
              </a:rPr>
              <a:t>Melihat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karakteristik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biografis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secara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luas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dan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mempertimbangkan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kemampuan</a:t>
            </a:r>
            <a:r>
              <a:rPr lang="en-US" dirty="0" smtClean="0">
                <a:latin typeface="+mn-lt"/>
              </a:rPr>
              <a:t> </a:t>
            </a:r>
            <a:r>
              <a:rPr lang="en-US" dirty="0" err="1" smtClean="0">
                <a:latin typeface="+mn-lt"/>
              </a:rPr>
              <a:t>individu</a:t>
            </a:r>
            <a:endParaRPr lang="en-US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id-ID" dirty="0" smtClean="0"/>
              <a:t>u</a:t>
            </a:r>
            <a:r>
              <a:rPr lang="id-ID" smtClean="0"/>
              <a:t>ntuk </a:t>
            </a:r>
            <a:r>
              <a:rPr lang="id-ID" dirty="0" smtClean="0"/>
              <a:t>M</a:t>
            </a:r>
            <a:r>
              <a:rPr lang="en-US" dirty="0" err="1" smtClean="0"/>
              <a:t>anajer</a:t>
            </a:r>
            <a:r>
              <a:rPr lang="en-US" dirty="0" smtClean="0"/>
              <a:t>…(2)</a:t>
            </a:r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457200" y="1981200"/>
            <a:ext cx="8229600" cy="4267200"/>
          </a:xfrm>
        </p:spPr>
        <p:txBody>
          <a:bodyPr>
            <a:normAutofit/>
          </a:bodyPr>
          <a:lstStyle/>
          <a:p>
            <a:r>
              <a:rPr lang="en-US" dirty="0" err="1" smtClean="0">
                <a:latin typeface="+mj-lt"/>
              </a:rPr>
              <a:t>Mengakomodasi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pekerja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disabilitas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menemukan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pekerjaan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sesuai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dengan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kemampuannya</a:t>
            </a:r>
            <a:endParaRPr lang="en-US" dirty="0" smtClean="0">
              <a:latin typeface="+mj-lt"/>
            </a:endParaRPr>
          </a:p>
          <a:p>
            <a:pPr>
              <a:buNone/>
            </a:pPr>
            <a:endParaRPr lang="en-US" dirty="0" smtClean="0">
              <a:latin typeface="+mj-lt"/>
            </a:endParaRPr>
          </a:p>
          <a:p>
            <a:r>
              <a:rPr lang="en-US" dirty="0" err="1" smtClean="0">
                <a:latin typeface="+mj-lt"/>
              </a:rPr>
              <a:t>Memahami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dan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menghormati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karakteristi</a:t>
            </a:r>
            <a:r>
              <a:rPr lang="id-ID" smtClean="0">
                <a:latin typeface="+mj-lt"/>
              </a:rPr>
              <a:t>k </a:t>
            </a:r>
            <a:r>
              <a:rPr lang="en-US" smtClean="0">
                <a:latin typeface="+mj-lt"/>
              </a:rPr>
              <a:t>biografis</a:t>
            </a:r>
            <a:r>
              <a:rPr lang="en-US" dirty="0" smtClean="0">
                <a:latin typeface="+mj-lt"/>
              </a:rPr>
              <a:t> yang </a:t>
            </a:r>
            <a:r>
              <a:rPr lang="en-US" dirty="0" err="1" smtClean="0">
                <a:latin typeface="+mj-lt"/>
              </a:rPr>
              <a:t>unik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untuk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kinerja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terbaik</a:t>
            </a:r>
            <a:r>
              <a:rPr lang="en-US" dirty="0" smtClean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60648"/>
            <a:ext cx="8229600" cy="1143000"/>
          </a:xfrm>
        </p:spPr>
        <p:txBody>
          <a:bodyPr/>
          <a:lstStyle/>
          <a:p>
            <a:endParaRPr lang="id-ID" dirty="0"/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4294967295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03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/201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Footer Placeholder 2"/>
          <p:cNvSpPr>
            <a:spLocks noGrp="1"/>
          </p:cNvSpPr>
          <p:nvPr>
            <p:ph type="ftr" sz="quarter" idx="4294967295"/>
          </p:nvPr>
        </p:nvSpPr>
        <p:spPr>
          <a:xfrm>
            <a:off x="3124200" y="6356350"/>
            <a:ext cx="3103984" cy="365125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Kode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Perilaku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Organisasi</a:t>
            </a:r>
            <a:endParaRPr lang="en-US" sz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MK :</a:t>
            </a:r>
            <a:r>
              <a:rPr lang="id-ID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latin typeface="Arial" panose="020B0604020202020204" pitchFamily="34" charset="0"/>
                <a:cs typeface="Arial" panose="020B0604020202020204" pitchFamily="34" charset="0"/>
              </a:rPr>
              <a:t>MAN 15432</a:t>
            </a:r>
            <a:endParaRPr lang="en-US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4400" dirty="0" smtClean="0">
              <a:solidFill>
                <a:srgbClr val="0033CC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4400" b="1" dirty="0" smtClean="0">
                <a:solidFill>
                  <a:srgbClr val="0033CC"/>
                </a:solidFill>
                <a:latin typeface="Cambria" pitchFamily="18" charset="0"/>
                <a:cs typeface="Arial" pitchFamily="34" charset="0"/>
              </a:rPr>
              <a:t>TERIMA KASIH</a:t>
            </a:r>
            <a:endParaRPr lang="en-US" sz="4400" b="1" dirty="0">
              <a:solidFill>
                <a:srgbClr val="0033CC"/>
              </a:solidFill>
              <a:latin typeface="Cambria" pitchFamily="18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72623629"/>
      </p:ext>
    </p:extLst>
  </p:cSld>
  <p:clrMapOvr>
    <a:masterClrMapping/>
  </p:clrMapOvr>
  <p:transition spd="slow">
    <p:fade thruBlk="1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6389</TotalTime>
  <Words>497</Words>
  <Application>Microsoft Office PowerPoint</Application>
  <PresentationFormat>On-screen Show (4:3)</PresentationFormat>
  <Paragraphs>115</Paragraphs>
  <Slides>9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0" baseType="lpstr">
      <vt:lpstr>Office Theme</vt:lpstr>
      <vt:lpstr>Slide 1</vt:lpstr>
      <vt:lpstr>Topik Bahasan</vt:lpstr>
      <vt:lpstr>Kemampuan</vt:lpstr>
      <vt:lpstr>Kemampuan Intelektual</vt:lpstr>
      <vt:lpstr>Kemampuan Fisik Dasar</vt:lpstr>
      <vt:lpstr>Implementasi Strategi Manajemen Keragaman</vt:lpstr>
      <vt:lpstr>Implikasi untuk Manajer…(1)</vt:lpstr>
      <vt:lpstr>Implikasi untuk Manajer…(2)</vt:lpstr>
      <vt:lpstr>Slide 9</vt:lpstr>
    </vt:vector>
  </TitlesOfParts>
  <Company>IBI Darmajaya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Cahyani Prastiti</cp:lastModifiedBy>
  <cp:revision>504</cp:revision>
  <cp:lastPrinted>2015-09-17T08:41:14Z</cp:lastPrinted>
  <dcterms:created xsi:type="dcterms:W3CDTF">2010-04-18T12:06:30Z</dcterms:created>
  <dcterms:modified xsi:type="dcterms:W3CDTF">2017-09-05T00:59:36Z</dcterms:modified>
</cp:coreProperties>
</file>