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61" r:id="rId5"/>
    <p:sldId id="260" r:id="rId6"/>
    <p:sldId id="263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98"/>
    <p:restoredTop sz="96000"/>
  </p:normalViewPr>
  <p:slideViewPr>
    <p:cSldViewPr snapToGrid="0" snapToObjects="1">
      <p:cViewPr varScale="1">
        <p:scale>
          <a:sx n="88" d="100"/>
          <a:sy n="88" d="100"/>
        </p:scale>
        <p:origin x="184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6/30/21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s://amienakarim.files.wordpress.com/2012/11/pica-1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https://upload.wikimedia.org/wikipedia/en/4/4c/Les_Demoiselles_d%27Avignon.jpg" TargetMode="External"/><Relationship Id="rId3" Type="http://schemas.openxmlformats.org/officeDocument/2006/relationships/hyperlink" Target="https://id.vvikipedla.com/wiki/Proto-Cubism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id.vvikipedla.com/wiki/Les_Demoiselles_d%27Avignon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id.vvikipedla.com/wiki/Louis_Vauxcelles" TargetMode="External"/><Relationship Id="rId5" Type="http://schemas.openxmlformats.org/officeDocument/2006/relationships/hyperlink" Target="https://id.vvikipedla.com/wiki/Daniel-Henry_Kahnweiler" TargetMode="External"/><Relationship Id="rId4" Type="http://schemas.openxmlformats.org/officeDocument/2006/relationships/hyperlink" Target="https://id.vvikipedla.com/wiki/Georges_Braqu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s://images.squarespace-cdn.com/content/v1/5c36ad9a55b02c2b0035b6a6/1554514652199-KW40NIDSA92KV0CHPOHN/8.jpg?format=750w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https://images.squarespace-cdn.com/content/v1/5c36ad9a55b02c2b0035b6a6/1554514603208-2VQHEH4HW9ZOJGEQL5JN/5.jpg?format=750w" TargetMode="Externa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s://images.squarespace-cdn.com/content/v1/5c36ad9a55b02c2b0035b6a6/1554514634351-RVH9HUVTJ93UPW1KSLLP/7.jpg?format=750w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https://images.squarespace-cdn.com/content/v1/5c36ad9a55b02c2b0035b6a6/1554514555081-SYEXMV9KP23OIMJYK1JL/2.jpg?format=750w" TargetMode="Externa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s://images.squarespace-cdn.com/content/v1/5c36ad9a55b02c2b0035b6a6/1554514537621-0DNN6EN6WOX1MV7XJYUR/1.jpg?format=750w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F3587-0042-654A-BA1E-E4BCD41AC0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geometri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ilustrasion</a:t>
            </a:r>
            <a:r>
              <a:rPr lang="en-US" dirty="0"/>
              <a:t> </a:t>
            </a:r>
            <a:r>
              <a:rPr lang="en-US" dirty="0" err="1"/>
              <a:t>kubisme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AA467E-941E-084D-A39C-72F90BDFA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5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7A39-47DD-9646-92EF-28E2DACD0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kubisme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1BFDB-A3FB-814B-8C1E-70D35592F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514" y="2638044"/>
            <a:ext cx="10043886" cy="3559556"/>
          </a:xfrm>
        </p:spPr>
        <p:txBody>
          <a:bodyPr/>
          <a:lstStyle/>
          <a:p>
            <a:r>
              <a:rPr lang="en-ID" dirty="0"/>
              <a:t>Pada </a:t>
            </a:r>
            <a:r>
              <a:rPr lang="en-ID" dirty="0" err="1"/>
              <a:t>tahun</a:t>
            </a:r>
            <a:r>
              <a:rPr lang="en-ID" dirty="0"/>
              <a:t> 1907 Pablo Picasso dan </a:t>
            </a:r>
            <a:r>
              <a:rPr lang="en-ID" dirty="0" err="1"/>
              <a:t>rakannya</a:t>
            </a:r>
            <a:r>
              <a:rPr lang="en-ID" dirty="0"/>
              <a:t> Braque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memperkenalkan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‘cubism’/</a:t>
            </a:r>
            <a:r>
              <a:rPr lang="en-ID" dirty="0" err="1"/>
              <a:t>kubisme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dan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difahami</a:t>
            </a:r>
            <a:r>
              <a:rPr lang="en-ID" dirty="0"/>
              <a:t>.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utamanya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tradisional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segi</a:t>
            </a:r>
            <a:r>
              <a:rPr lang="en-ID" dirty="0"/>
              <a:t> </a:t>
            </a:r>
            <a:r>
              <a:rPr lang="en-ID" dirty="0" err="1"/>
              <a:t>perspektif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lukisan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oleh </a:t>
            </a:r>
            <a:r>
              <a:rPr lang="en-ID" dirty="0" err="1"/>
              <a:t>mereka</a:t>
            </a:r>
            <a:r>
              <a:rPr lang="en-ID" dirty="0"/>
              <a:t> dan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ciri</a:t>
            </a:r>
            <a:r>
              <a:rPr lang="en-ID" dirty="0"/>
              <a:t> </a:t>
            </a:r>
            <a:r>
              <a:rPr lang="en-ID" dirty="0" err="1"/>
              <a:t>istimewa</a:t>
            </a:r>
            <a:r>
              <a:rPr lang="en-ID" dirty="0"/>
              <a:t> yang lain. </a:t>
            </a:r>
          </a:p>
          <a:p>
            <a:r>
              <a:rPr lang="en-ID" dirty="0"/>
              <a:t>Pada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eksperimen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 </a:t>
            </a:r>
            <a:r>
              <a:rPr lang="en-ID" i="1" dirty="0"/>
              <a:t>‘extreme’</a:t>
            </a:r>
            <a:r>
              <a:rPr lang="en-ID" dirty="0"/>
              <a:t> 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pemilihan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, </a:t>
            </a:r>
            <a:r>
              <a:rPr lang="en-ID" dirty="0" err="1"/>
              <a:t>rupa</a:t>
            </a:r>
            <a:r>
              <a:rPr lang="en-ID" dirty="0"/>
              <a:t> yang </a:t>
            </a:r>
            <a:r>
              <a:rPr lang="en-ID" dirty="0" err="1"/>
              <a:t>agak</a:t>
            </a:r>
            <a:r>
              <a:rPr lang="en-ID" dirty="0"/>
              <a:t> </a:t>
            </a:r>
            <a:r>
              <a:rPr lang="en-ID" dirty="0" err="1"/>
              <a:t>kaku</a:t>
            </a:r>
            <a:r>
              <a:rPr lang="en-ID" dirty="0"/>
              <a:t> dan </a:t>
            </a:r>
            <a:r>
              <a:rPr lang="en-ID" dirty="0" err="1"/>
              <a:t>lukisan</a:t>
            </a:r>
            <a:r>
              <a:rPr lang="en-ID" dirty="0"/>
              <a:t> yang </a:t>
            </a:r>
            <a:r>
              <a:rPr lang="en-ID" dirty="0" err="1"/>
              <a:t>kemek</a:t>
            </a:r>
            <a:r>
              <a:rPr lang="en-ID" dirty="0"/>
              <a:t>/</a:t>
            </a:r>
            <a:r>
              <a:rPr lang="en-ID" dirty="0" err="1"/>
              <a:t>penyek</a:t>
            </a:r>
            <a:r>
              <a:rPr lang="en-ID" dirty="0"/>
              <a:t>. </a:t>
            </a:r>
            <a:r>
              <a:rPr lang="en-ID" dirty="0" err="1"/>
              <a:t>Kebanyakan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‘cubism’/</a:t>
            </a:r>
            <a:r>
              <a:rPr lang="en-ID" dirty="0" err="1"/>
              <a:t>kubisme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warna-warna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pusam</a:t>
            </a:r>
            <a:r>
              <a:rPr lang="en-ID" dirty="0"/>
              <a:t> dan </a:t>
            </a:r>
            <a:r>
              <a:rPr lang="en-ID" dirty="0" err="1"/>
              <a:t>agak</a:t>
            </a:r>
            <a:r>
              <a:rPr lang="en-ID" dirty="0"/>
              <a:t> </a:t>
            </a:r>
            <a:r>
              <a:rPr lang="en-ID" dirty="0" err="1"/>
              <a:t>gelap</a:t>
            </a:r>
            <a:r>
              <a:rPr lang="en-ID" dirty="0"/>
              <a:t>. </a:t>
            </a:r>
          </a:p>
          <a:p>
            <a:r>
              <a:rPr lang="en-ID" dirty="0" err="1"/>
              <a:t>Tahun</a:t>
            </a:r>
            <a:r>
              <a:rPr lang="en-ID" dirty="0"/>
              <a:t> 1909 Pablo Picasso dan </a:t>
            </a:r>
            <a:r>
              <a:rPr lang="en-ID" dirty="0" err="1"/>
              <a:t>rakannya</a:t>
            </a:r>
            <a:r>
              <a:rPr lang="en-ID" dirty="0"/>
              <a:t> Braque </a:t>
            </a:r>
            <a:r>
              <a:rPr lang="en-ID" dirty="0" err="1"/>
              <a:t>mula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kajian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 </a:t>
            </a:r>
            <a:r>
              <a:rPr lang="en-ID" i="1" dirty="0"/>
              <a:t>‘Analytical Cubism’</a:t>
            </a:r>
            <a:r>
              <a:rPr lang="en-ID" dirty="0"/>
              <a:t>  dan </a:t>
            </a:r>
            <a:r>
              <a:rPr lang="en-ID" dirty="0" err="1"/>
              <a:t>seterusnya</a:t>
            </a:r>
            <a:r>
              <a:rPr lang="en-ID" dirty="0"/>
              <a:t> </a:t>
            </a:r>
            <a:r>
              <a:rPr lang="en-ID" i="1" dirty="0"/>
              <a:t>‘Synthetic Cubism’</a:t>
            </a:r>
            <a:r>
              <a:rPr lang="en-ID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5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A0D5817-B727-334B-839E-6133D179AA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2851" y="346601"/>
            <a:ext cx="10527320" cy="3082399"/>
          </a:xfrm>
        </p:spPr>
        <p:txBody>
          <a:bodyPr>
            <a:noAutofit/>
          </a:bodyPr>
          <a:lstStyle/>
          <a:p>
            <a:pPr algn="l"/>
            <a:r>
              <a:rPr lang="en-ID" sz="2200" i="1" dirty="0">
                <a:solidFill>
                  <a:schemeClr val="bg1"/>
                </a:solidFill>
              </a:rPr>
              <a:t>Analytical cubism’</a:t>
            </a:r>
            <a:r>
              <a:rPr lang="en-ID" sz="2200" dirty="0">
                <a:solidFill>
                  <a:schemeClr val="bg1"/>
                </a:solidFill>
              </a:rPr>
              <a:t> </a:t>
            </a:r>
            <a:r>
              <a:rPr lang="en-ID" sz="2200" dirty="0" err="1">
                <a:solidFill>
                  <a:schemeClr val="bg1"/>
                </a:solidFill>
              </a:rPr>
              <a:t>merupakan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karya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berbentuk</a:t>
            </a:r>
            <a:r>
              <a:rPr lang="en-ID" sz="2200" dirty="0">
                <a:solidFill>
                  <a:schemeClr val="bg1"/>
                </a:solidFill>
              </a:rPr>
              <a:t> 2 </a:t>
            </a:r>
            <a:r>
              <a:rPr lang="en-ID" sz="2200" dirty="0" err="1">
                <a:solidFill>
                  <a:schemeClr val="bg1"/>
                </a:solidFill>
              </a:rPr>
              <a:t>Dimensi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berasaskan</a:t>
            </a:r>
            <a:r>
              <a:rPr lang="en-ID" sz="2200" dirty="0">
                <a:solidFill>
                  <a:schemeClr val="bg1"/>
                </a:solidFill>
              </a:rPr>
              <a:t>  </a:t>
            </a:r>
            <a:r>
              <a:rPr lang="en-ID" sz="2200" dirty="0" err="1">
                <a:solidFill>
                  <a:schemeClr val="bg1"/>
                </a:solidFill>
              </a:rPr>
              <a:t>bentuk-bentuk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geometri</a:t>
            </a:r>
            <a:r>
              <a:rPr lang="en-ID" sz="2200" dirty="0">
                <a:solidFill>
                  <a:schemeClr val="bg1"/>
                </a:solidFill>
              </a:rPr>
              <a:t>. </a:t>
            </a:r>
            <a:r>
              <a:rPr lang="en-ID" sz="2200" dirty="0" err="1">
                <a:solidFill>
                  <a:schemeClr val="bg1"/>
                </a:solidFill>
              </a:rPr>
              <a:t>Bentuk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geometri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asas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adalah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seperti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silinder</a:t>
            </a:r>
            <a:r>
              <a:rPr lang="en-ID" sz="2200" dirty="0">
                <a:solidFill>
                  <a:schemeClr val="bg1"/>
                </a:solidFill>
              </a:rPr>
              <a:t>, </a:t>
            </a:r>
            <a:r>
              <a:rPr lang="en-ID" sz="2200" dirty="0" err="1">
                <a:solidFill>
                  <a:schemeClr val="bg1"/>
                </a:solidFill>
              </a:rPr>
              <a:t>sfera</a:t>
            </a:r>
            <a:r>
              <a:rPr lang="en-ID" sz="2200" dirty="0">
                <a:solidFill>
                  <a:schemeClr val="bg1"/>
                </a:solidFill>
              </a:rPr>
              <a:t> dan </a:t>
            </a:r>
            <a:r>
              <a:rPr lang="en-ID" sz="2200" dirty="0" err="1">
                <a:solidFill>
                  <a:schemeClr val="bg1"/>
                </a:solidFill>
              </a:rPr>
              <a:t>kon</a:t>
            </a:r>
            <a:r>
              <a:rPr lang="en-ID" sz="2200" dirty="0">
                <a:solidFill>
                  <a:schemeClr val="bg1"/>
                </a:solidFill>
              </a:rPr>
              <a:t>. Gaya </a:t>
            </a:r>
            <a:r>
              <a:rPr lang="en-ID" sz="2200" i="1" dirty="0">
                <a:solidFill>
                  <a:schemeClr val="bg1"/>
                </a:solidFill>
              </a:rPr>
              <a:t>‘Analytical cubism’</a:t>
            </a:r>
            <a:r>
              <a:rPr lang="en-ID" sz="2200" dirty="0">
                <a:solidFill>
                  <a:schemeClr val="bg1"/>
                </a:solidFill>
              </a:rPr>
              <a:t> </a:t>
            </a:r>
            <a:r>
              <a:rPr lang="en-ID" sz="2200" dirty="0" err="1">
                <a:solidFill>
                  <a:schemeClr val="bg1"/>
                </a:solidFill>
              </a:rPr>
              <a:t>ini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bermula</a:t>
            </a:r>
            <a:r>
              <a:rPr lang="en-ID" sz="2200" dirty="0">
                <a:solidFill>
                  <a:schemeClr val="bg1"/>
                </a:solidFill>
              </a:rPr>
              <a:t> pada </a:t>
            </a:r>
            <a:r>
              <a:rPr lang="en-ID" sz="2200" dirty="0" err="1">
                <a:solidFill>
                  <a:schemeClr val="bg1"/>
                </a:solidFill>
              </a:rPr>
              <a:t>sekitar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tahun</a:t>
            </a:r>
            <a:r>
              <a:rPr lang="en-ID" sz="2200" dirty="0">
                <a:solidFill>
                  <a:schemeClr val="bg1"/>
                </a:solidFill>
              </a:rPr>
              <a:t> 1908 </a:t>
            </a:r>
            <a:r>
              <a:rPr lang="en-ID" sz="2200" dirty="0" err="1">
                <a:solidFill>
                  <a:schemeClr val="bg1"/>
                </a:solidFill>
              </a:rPr>
              <a:t>hingga</a:t>
            </a:r>
            <a:r>
              <a:rPr lang="en-ID" sz="2200" dirty="0">
                <a:solidFill>
                  <a:schemeClr val="bg1"/>
                </a:solidFill>
              </a:rPr>
              <a:t> 1911 ula di </a:t>
            </a:r>
            <a:r>
              <a:rPr lang="en-ID" sz="2200" dirty="0" err="1">
                <a:solidFill>
                  <a:schemeClr val="bg1"/>
                </a:solidFill>
              </a:rPr>
              <a:t>Perancis</a:t>
            </a:r>
            <a:r>
              <a:rPr lang="en-ID" sz="2200" dirty="0">
                <a:solidFill>
                  <a:schemeClr val="bg1"/>
                </a:solidFill>
              </a:rPr>
              <a:t>. </a:t>
            </a:r>
          </a:p>
          <a:p>
            <a:pPr algn="l"/>
            <a:r>
              <a:rPr lang="en-ID" sz="2200" dirty="0" err="1">
                <a:solidFill>
                  <a:schemeClr val="bg1"/>
                </a:solidFill>
              </a:rPr>
              <a:t>Warna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digunakan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dalam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gaya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ini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adalah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lebih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kepada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warna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kelabu</a:t>
            </a:r>
            <a:r>
              <a:rPr lang="en-ID" sz="2200" dirty="0">
                <a:solidFill>
                  <a:schemeClr val="bg1"/>
                </a:solidFill>
              </a:rPr>
              <a:t>, </a:t>
            </a:r>
            <a:r>
              <a:rPr lang="en-ID" sz="2200" dirty="0" err="1">
                <a:solidFill>
                  <a:schemeClr val="bg1"/>
                </a:solidFill>
              </a:rPr>
              <a:t>biru</a:t>
            </a:r>
            <a:r>
              <a:rPr lang="en-ID" sz="2200" dirty="0">
                <a:solidFill>
                  <a:schemeClr val="bg1"/>
                </a:solidFill>
              </a:rPr>
              <a:t> dan </a:t>
            </a:r>
            <a:r>
              <a:rPr lang="en-ID" sz="2200" dirty="0" err="1">
                <a:solidFill>
                  <a:schemeClr val="bg1"/>
                </a:solidFill>
              </a:rPr>
              <a:t>kuning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keperangan</a:t>
            </a:r>
            <a:r>
              <a:rPr lang="en-ID" sz="2200" dirty="0">
                <a:solidFill>
                  <a:schemeClr val="bg1"/>
                </a:solidFill>
              </a:rPr>
              <a:t>. </a:t>
            </a:r>
            <a:r>
              <a:rPr lang="en-ID" sz="2200" dirty="0" err="1">
                <a:solidFill>
                  <a:schemeClr val="bg1"/>
                </a:solidFill>
              </a:rPr>
              <a:t>Warna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lebih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pusam</a:t>
            </a:r>
            <a:r>
              <a:rPr lang="en-ID" sz="2200" dirty="0">
                <a:solidFill>
                  <a:schemeClr val="bg1"/>
                </a:solidFill>
              </a:rPr>
              <a:t> dan </a:t>
            </a:r>
            <a:r>
              <a:rPr lang="en-ID" sz="2200" dirty="0" err="1">
                <a:solidFill>
                  <a:schemeClr val="bg1"/>
                </a:solidFill>
              </a:rPr>
              <a:t>gelap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digunakan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dalam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gaya</a:t>
            </a:r>
            <a:r>
              <a:rPr lang="en-ID" sz="2200" dirty="0">
                <a:solidFill>
                  <a:schemeClr val="bg1"/>
                </a:solidFill>
              </a:rPr>
              <a:t> </a:t>
            </a:r>
            <a:r>
              <a:rPr lang="en-ID" sz="2200" i="1" dirty="0">
                <a:solidFill>
                  <a:schemeClr val="bg1"/>
                </a:solidFill>
              </a:rPr>
              <a:t>‘Analytical Cubism’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ID" sz="2200" dirty="0" err="1">
                <a:solidFill>
                  <a:schemeClr val="bg1"/>
                </a:solidFill>
              </a:rPr>
              <a:t>Mereka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coba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untuk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mengolah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lukisan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supaya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berlainan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dengan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lukisan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mereka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sebelum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ini</a:t>
            </a:r>
            <a:r>
              <a:rPr lang="en-ID" sz="2200" dirty="0">
                <a:solidFill>
                  <a:schemeClr val="bg1"/>
                </a:solidFill>
              </a:rPr>
              <a:t>. 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8AF9B35-D7D0-654E-A78C-B65E9F81C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1028" y="393337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2">
            <a:extLst>
              <a:ext uri="{FF2B5EF4-FFF2-40B4-BE49-F238E27FC236}">
                <a16:creationId xmlns:a16="http://schemas.microsoft.com/office/drawing/2014/main" id="{869819EB-04C9-5744-8E66-ADE3B91E1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50" y="3522534"/>
            <a:ext cx="5273149" cy="2822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7023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2046B-3053-1944-ACB7-F235995B6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800" y="607912"/>
            <a:ext cx="8991600" cy="1265082"/>
          </a:xfrm>
        </p:spPr>
        <p:txBody>
          <a:bodyPr>
            <a:normAutofit fontScale="90000"/>
          </a:bodyPr>
          <a:lstStyle/>
          <a:p>
            <a:r>
              <a:rPr lang="en-ID" b="1" dirty="0"/>
              <a:t>Proto-</a:t>
            </a:r>
            <a:r>
              <a:rPr lang="en-ID" b="1" dirty="0" err="1"/>
              <a:t>Kubisme</a:t>
            </a:r>
            <a:r>
              <a:rPr lang="en-ID" b="1" dirty="0"/>
              <a:t>: 1907–08</a:t>
            </a:r>
            <a:br>
              <a:rPr lang="en-ID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73DF7-765A-7F48-BEC3-EF94F43B9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2458" y="2249714"/>
            <a:ext cx="5588000" cy="3367833"/>
          </a:xfrm>
        </p:spPr>
        <p:txBody>
          <a:bodyPr/>
          <a:lstStyle/>
          <a:p>
            <a:r>
              <a:rPr lang="en-ID" dirty="0" err="1">
                <a:solidFill>
                  <a:schemeClr val="bg1"/>
                </a:solidFill>
              </a:rPr>
              <a:t>Kubisme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berkembang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pesat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antara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tahun</a:t>
            </a:r>
            <a:r>
              <a:rPr lang="en-ID" dirty="0">
                <a:solidFill>
                  <a:schemeClr val="bg1"/>
                </a:solidFill>
              </a:rPr>
              <a:t> 1907 dan 1911. </a:t>
            </a:r>
            <a:r>
              <a:rPr lang="en-ID" dirty="0" err="1">
                <a:solidFill>
                  <a:schemeClr val="bg1"/>
                </a:solidFill>
              </a:rPr>
              <a:t>Lukisan</a:t>
            </a:r>
            <a:r>
              <a:rPr lang="en-ID" dirty="0">
                <a:solidFill>
                  <a:schemeClr val="bg1"/>
                </a:solidFill>
              </a:rPr>
              <a:t> 1907 Pablo Picasso </a:t>
            </a:r>
            <a:r>
              <a:rPr lang="en-ID" i="1" dirty="0">
                <a:solidFill>
                  <a:schemeClr val="bg1"/>
                </a:solidFill>
                <a:hlinkClick r:id="rId2" tooltip="Les Demoiselles d'Avign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Les Demoiselles d'Avignon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 err="1">
                <a:solidFill>
                  <a:schemeClr val="bg1"/>
                </a:solidFill>
              </a:rPr>
              <a:t>telah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sering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dianggap</a:t>
            </a:r>
            <a:r>
              <a:rPr lang="en-ID" dirty="0">
                <a:solidFill>
                  <a:schemeClr val="bg1"/>
                </a:solidFill>
              </a:rPr>
              <a:t> a </a:t>
            </a:r>
            <a:r>
              <a:rPr lang="en-ID" dirty="0">
                <a:solidFill>
                  <a:schemeClr val="bg1"/>
                </a:solidFill>
                <a:hlinkClick r:id="rId3" tooltip="Proto-Kubism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proto-Cubist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 err="1">
                <a:solidFill>
                  <a:schemeClr val="bg1"/>
                </a:solidFill>
              </a:rPr>
              <a:t>kerja</a:t>
            </a:r>
            <a:r>
              <a:rPr lang="en-ID" dirty="0">
                <a:solidFill>
                  <a:schemeClr val="bg1"/>
                </a:solidFill>
              </a:rPr>
              <a:t>. </a:t>
            </a:r>
          </a:p>
          <a:p>
            <a:r>
              <a:rPr lang="en-ID" dirty="0">
                <a:solidFill>
                  <a:schemeClr val="bg1"/>
                </a:solidFill>
              </a:rPr>
              <a:t>Pada </a:t>
            </a:r>
            <a:r>
              <a:rPr lang="en-ID" dirty="0" err="1">
                <a:solidFill>
                  <a:schemeClr val="bg1"/>
                </a:solidFill>
              </a:rPr>
              <a:t>tahun</a:t>
            </a:r>
            <a:r>
              <a:rPr lang="en-ID" dirty="0">
                <a:solidFill>
                  <a:schemeClr val="bg1"/>
                </a:solidFill>
              </a:rPr>
              <a:t> 1908, </a:t>
            </a:r>
            <a:r>
              <a:rPr lang="en-ID" dirty="0" err="1">
                <a:solidFill>
                  <a:schemeClr val="bg1"/>
                </a:solidFill>
              </a:rPr>
              <a:t>dalam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ulasannya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tentang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>
                <a:solidFill>
                  <a:schemeClr val="bg1"/>
                </a:solidFill>
                <a:hlinkClick r:id="rId4" tooltip="Georges Braqu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Georges Braque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Pameran</a:t>
            </a:r>
            <a:r>
              <a:rPr lang="en-ID" dirty="0">
                <a:solidFill>
                  <a:schemeClr val="bg1"/>
                </a:solidFill>
              </a:rPr>
              <a:t> di </a:t>
            </a:r>
            <a:r>
              <a:rPr lang="en-ID" dirty="0" err="1">
                <a:solidFill>
                  <a:schemeClr val="bg1"/>
                </a:solidFill>
                <a:hlinkClick r:id="rId5" tooltip="Daniel-Henry Kahnweil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Kahnweiler</a:t>
            </a:r>
            <a:r>
              <a:rPr lang="en-ID" dirty="0" err="1">
                <a:solidFill>
                  <a:schemeClr val="bg1"/>
                </a:solidFill>
              </a:rPr>
              <a:t>galeri</a:t>
            </a:r>
            <a:r>
              <a:rPr lang="en-ID" dirty="0">
                <a:solidFill>
                  <a:schemeClr val="bg1"/>
                </a:solidFill>
              </a:rPr>
              <a:t>, </a:t>
            </a:r>
            <a:r>
              <a:rPr lang="en-ID" dirty="0" err="1">
                <a:solidFill>
                  <a:schemeClr val="bg1"/>
                </a:solidFill>
              </a:rPr>
              <a:t>kritikus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>
                <a:solidFill>
                  <a:schemeClr val="bg1"/>
                </a:solidFill>
                <a:hlinkClick r:id="rId6" tooltip="Louis Vauxcell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Louis Vauxcelles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 err="1">
                <a:solidFill>
                  <a:schemeClr val="bg1"/>
                </a:solidFill>
              </a:rPr>
              <a:t>menyebut</a:t>
            </a:r>
            <a:r>
              <a:rPr lang="en-ID" dirty="0">
                <a:solidFill>
                  <a:schemeClr val="bg1"/>
                </a:solidFill>
              </a:rPr>
              <a:t> Braque </a:t>
            </a:r>
            <a:r>
              <a:rPr lang="en-ID" dirty="0" err="1">
                <a:solidFill>
                  <a:schemeClr val="bg1"/>
                </a:solidFill>
              </a:rPr>
              <a:t>seorang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pemberani</a:t>
            </a:r>
            <a:r>
              <a:rPr lang="en-ID" dirty="0">
                <a:solidFill>
                  <a:schemeClr val="bg1"/>
                </a:solidFill>
              </a:rPr>
              <a:t> yang </a:t>
            </a:r>
            <a:r>
              <a:rPr lang="en-ID" dirty="0" err="1">
                <a:solidFill>
                  <a:schemeClr val="bg1"/>
                </a:solidFill>
              </a:rPr>
              <a:t>membenci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bentuk</a:t>
            </a:r>
            <a:r>
              <a:rPr lang="en-ID" dirty="0">
                <a:solidFill>
                  <a:schemeClr val="bg1"/>
                </a:solidFill>
              </a:rPr>
              <a:t>, "</a:t>
            </a:r>
            <a:r>
              <a:rPr lang="en-ID" dirty="0" err="1">
                <a:solidFill>
                  <a:schemeClr val="bg1"/>
                </a:solidFill>
              </a:rPr>
              <a:t>mereduksi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segala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sesuatu</a:t>
            </a:r>
            <a:r>
              <a:rPr lang="en-ID" dirty="0">
                <a:solidFill>
                  <a:schemeClr val="bg1"/>
                </a:solidFill>
              </a:rPr>
              <a:t>, </a:t>
            </a:r>
            <a:r>
              <a:rPr lang="en-ID" dirty="0" err="1">
                <a:solidFill>
                  <a:schemeClr val="bg1"/>
                </a:solidFill>
              </a:rPr>
              <a:t>tempat</a:t>
            </a:r>
            <a:r>
              <a:rPr lang="en-ID" dirty="0">
                <a:solidFill>
                  <a:schemeClr val="bg1"/>
                </a:solidFill>
              </a:rPr>
              <a:t> dan </a:t>
            </a:r>
            <a:r>
              <a:rPr lang="en-ID" dirty="0" err="1">
                <a:solidFill>
                  <a:schemeClr val="bg1"/>
                </a:solidFill>
              </a:rPr>
              <a:t>figur</a:t>
            </a:r>
            <a:r>
              <a:rPr lang="en-ID" dirty="0">
                <a:solidFill>
                  <a:schemeClr val="bg1"/>
                </a:solidFill>
              </a:rPr>
              <a:t> dan </a:t>
            </a:r>
            <a:r>
              <a:rPr lang="en-ID" dirty="0" err="1">
                <a:solidFill>
                  <a:schemeClr val="bg1"/>
                </a:solidFill>
              </a:rPr>
              <a:t>rumah</a:t>
            </a:r>
            <a:r>
              <a:rPr lang="en-ID" dirty="0">
                <a:solidFill>
                  <a:schemeClr val="bg1"/>
                </a:solidFill>
              </a:rPr>
              <a:t>, </a:t>
            </a:r>
            <a:r>
              <a:rPr lang="en-ID" dirty="0" err="1">
                <a:solidFill>
                  <a:schemeClr val="bg1"/>
                </a:solidFill>
              </a:rPr>
              <a:t>menjadi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skema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geometris</a:t>
            </a:r>
            <a:r>
              <a:rPr lang="en-ID" dirty="0">
                <a:solidFill>
                  <a:schemeClr val="bg1"/>
                </a:solidFill>
              </a:rPr>
              <a:t>, </a:t>
            </a:r>
            <a:r>
              <a:rPr lang="en-ID" dirty="0" err="1">
                <a:solidFill>
                  <a:schemeClr val="bg1"/>
                </a:solidFill>
              </a:rPr>
              <a:t>menjadi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kubus</a:t>
            </a:r>
            <a:r>
              <a:rPr lang="en-ID" dirty="0">
                <a:solidFill>
                  <a:schemeClr val="bg1"/>
                </a:solidFill>
              </a:rPr>
              <a:t>"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5F0CB59-C08A-B848-B836-F12B0BE38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9771" y="2075542"/>
            <a:ext cx="184308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4">
            <a:extLst>
              <a:ext uri="{FF2B5EF4-FFF2-40B4-BE49-F238E27FC236}">
                <a16:creationId xmlns:a16="http://schemas.microsoft.com/office/drawing/2014/main" id="{7A0A4DD5-4FCE-3144-BA7A-EFB85B417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771" y="2075543"/>
            <a:ext cx="3628571" cy="3743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089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486E6-30C8-0842-8592-DFDB71956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857" y="340230"/>
            <a:ext cx="8991600" cy="1401485"/>
          </a:xfrm>
        </p:spPr>
        <p:txBody>
          <a:bodyPr>
            <a:normAutofit fontScale="90000"/>
          </a:bodyPr>
          <a:lstStyle/>
          <a:p>
            <a:r>
              <a:rPr lang="en-ID" b="1" i="1" dirty="0"/>
              <a:t>Synthetic Cubism</a:t>
            </a:r>
            <a:br>
              <a:rPr lang="en-ID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741E5-9209-C345-BF0C-685B91E0D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829" y="1915886"/>
            <a:ext cx="10101942" cy="4281714"/>
          </a:xfrm>
        </p:spPr>
        <p:txBody>
          <a:bodyPr>
            <a:normAutofit/>
          </a:bodyPr>
          <a:lstStyle/>
          <a:p>
            <a:r>
              <a:rPr lang="en-ID" i="1" dirty="0"/>
              <a:t>‘Synthetic Cubism’</a:t>
            </a:r>
            <a:r>
              <a:rPr lang="en-ID" dirty="0"/>
              <a:t> 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pecahan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‘cubism’/</a:t>
            </a:r>
            <a:r>
              <a:rPr lang="en-ID" dirty="0" err="1"/>
              <a:t>kubisme</a:t>
            </a:r>
            <a:r>
              <a:rPr lang="en-ID" dirty="0"/>
              <a:t>. Gaya </a:t>
            </a:r>
            <a:r>
              <a:rPr lang="en-ID" i="1" dirty="0"/>
              <a:t>‘Synthetic Cubism’</a:t>
            </a:r>
            <a:r>
              <a:rPr lang="en-ID" dirty="0"/>
              <a:t> 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bermula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1912. Gaya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dikembangkan</a:t>
            </a:r>
            <a:r>
              <a:rPr lang="en-ID" dirty="0"/>
              <a:t> oleh Pablo Picasso, Braque dan </a:t>
            </a:r>
            <a:r>
              <a:rPr lang="en-ID" dirty="0" err="1"/>
              <a:t>beberapa</a:t>
            </a:r>
            <a:r>
              <a:rPr lang="en-ID" dirty="0"/>
              <a:t> orang </a:t>
            </a:r>
            <a:r>
              <a:rPr lang="en-ID" dirty="0" err="1"/>
              <a:t>rakannya</a:t>
            </a:r>
            <a:r>
              <a:rPr lang="en-ID" dirty="0"/>
              <a:t>. Pada </a:t>
            </a:r>
            <a:r>
              <a:rPr lang="en-ID" dirty="0" err="1"/>
              <a:t>permulaan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Pablo Picasso dan </a:t>
            </a:r>
            <a:r>
              <a:rPr lang="en-ID" dirty="0" err="1"/>
              <a:t>rakannya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memperkenalkan</a:t>
            </a:r>
            <a:r>
              <a:rPr lang="en-ID" dirty="0"/>
              <a:t> </a:t>
            </a:r>
            <a:r>
              <a:rPr lang="en-ID" dirty="0" err="1"/>
              <a:t>teknik</a:t>
            </a:r>
            <a:r>
              <a:rPr lang="en-ID" dirty="0"/>
              <a:t> </a:t>
            </a:r>
            <a:r>
              <a:rPr lang="en-ID" dirty="0" err="1"/>
              <a:t>kolaj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 </a:t>
            </a:r>
            <a:r>
              <a:rPr lang="en-ID" i="1" dirty="0"/>
              <a:t>‘Synthetic Cubism’</a:t>
            </a:r>
            <a:r>
              <a:rPr lang="en-ID" dirty="0"/>
              <a:t>. Antara </a:t>
            </a:r>
            <a:r>
              <a:rPr lang="en-ID" dirty="0" err="1"/>
              <a:t>karya</a:t>
            </a:r>
            <a:r>
              <a:rPr lang="en-ID" dirty="0"/>
              <a:t> </a:t>
            </a:r>
            <a:r>
              <a:rPr lang="en-ID" dirty="0" err="1"/>
              <a:t>terawal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 </a:t>
            </a:r>
            <a:r>
              <a:rPr lang="en-ID" i="1" dirty="0"/>
              <a:t>Still Life with Chair Cane</a:t>
            </a:r>
            <a:r>
              <a:rPr lang="en-ID" dirty="0"/>
              <a:t> 1912  </a:t>
            </a:r>
            <a:r>
              <a:rPr lang="en-ID" i="1" dirty="0"/>
              <a:t>dan Guitar, Sheet Music and Glass</a:t>
            </a:r>
            <a:r>
              <a:rPr lang="en-ID" dirty="0"/>
              <a:t> 1912. </a:t>
            </a:r>
          </a:p>
          <a:p>
            <a:r>
              <a:rPr lang="en-ID" dirty="0"/>
              <a:t>Gaya </a:t>
            </a:r>
            <a:r>
              <a:rPr lang="en-ID" i="1" dirty="0"/>
              <a:t>‘Synthetic Cubism’</a:t>
            </a:r>
            <a:r>
              <a:rPr lang="en-ID" dirty="0"/>
              <a:t> 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‘</a:t>
            </a:r>
            <a:r>
              <a:rPr lang="en-ID" i="1" dirty="0"/>
              <a:t>Analytical Cubism’</a:t>
            </a:r>
            <a:r>
              <a:rPr lang="en-ID" dirty="0"/>
              <a:t> 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mementingkan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(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geometri</a:t>
            </a:r>
            <a:r>
              <a:rPr lang="en-ID" dirty="0"/>
              <a:t> ). Gaya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menumpukan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dan </a:t>
            </a:r>
            <a:r>
              <a:rPr lang="en-ID" dirty="0" err="1"/>
              <a:t>penggunaan</a:t>
            </a:r>
            <a:r>
              <a:rPr lang="en-ID" dirty="0"/>
              <a:t> </a:t>
            </a:r>
            <a:r>
              <a:rPr lang="en-ID" i="1" dirty="0"/>
              <a:t>‘shading’</a:t>
            </a:r>
            <a:r>
              <a:rPr lang="en-ID" dirty="0"/>
              <a:t>. </a:t>
            </a:r>
            <a:r>
              <a:rPr lang="en-ID" i="1" dirty="0"/>
              <a:t>‘Shading’</a:t>
            </a:r>
            <a:r>
              <a:rPr lang="en-ID" dirty="0"/>
              <a:t> yang </a:t>
            </a:r>
            <a:r>
              <a:rPr lang="en-ID" dirty="0" err="1"/>
              <a:t>digunakan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sedikit</a:t>
            </a:r>
            <a:r>
              <a:rPr lang="en-ID" dirty="0"/>
              <a:t>. Gaya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mewujudkan</a:t>
            </a:r>
            <a:r>
              <a:rPr lang="en-ID" dirty="0"/>
              <a:t> </a:t>
            </a:r>
            <a:r>
              <a:rPr lang="en-ID" dirty="0" err="1"/>
              <a:t>permukaan</a:t>
            </a:r>
            <a:r>
              <a:rPr lang="en-ID" dirty="0"/>
              <a:t> 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berbentuk</a:t>
            </a:r>
            <a:r>
              <a:rPr lang="en-ID" dirty="0"/>
              <a:t> 3 </a:t>
            </a:r>
            <a:r>
              <a:rPr lang="en-ID" dirty="0" err="1"/>
              <a:t>Dimensi</a:t>
            </a:r>
            <a:r>
              <a:rPr lang="en-ID" dirty="0"/>
              <a:t> </a:t>
            </a:r>
            <a:r>
              <a:rPr lang="en-ID" dirty="0" err="1"/>
              <a:t>didalam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oleh Pablo Picasso.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4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17E3625-7A95-6F46-B073-26251906A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743" y="232227"/>
            <a:ext cx="1626779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8A1A8F8E-27C9-5E44-B722-3192D99A8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22" t="15527" r="24194" b="15944"/>
          <a:stretch>
            <a:fillRect/>
          </a:stretch>
        </p:blipFill>
        <p:spPr bwMode="auto">
          <a:xfrm>
            <a:off x="1219201" y="279397"/>
            <a:ext cx="4657300" cy="6193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F9365DCA-EDEC-3648-ABBC-223032F74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714" y="537027"/>
            <a:ext cx="156187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9">
            <a:extLst>
              <a:ext uri="{FF2B5EF4-FFF2-40B4-BE49-F238E27FC236}">
                <a16:creationId xmlns:a16="http://schemas.microsoft.com/office/drawing/2014/main" id="{F2773266-47A9-F748-86C9-99823F2AA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40" t="15672" r="27344" b="19801"/>
          <a:stretch>
            <a:fillRect/>
          </a:stretch>
        </p:blipFill>
        <p:spPr bwMode="auto">
          <a:xfrm>
            <a:off x="6313713" y="537027"/>
            <a:ext cx="4193655" cy="58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226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260435C-22A3-4644-885E-D213E068E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9" y="31931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CBC9AB-251B-A74C-9F69-A3AE55E47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9" y="319315"/>
            <a:ext cx="1255235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7">
            <a:extLst>
              <a:ext uri="{FF2B5EF4-FFF2-40B4-BE49-F238E27FC236}">
                <a16:creationId xmlns:a16="http://schemas.microsoft.com/office/drawing/2014/main" id="{B5C4134D-503B-BA43-A9CE-C6F498C4A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4" t="20110" r="25214" b="21725"/>
          <a:stretch>
            <a:fillRect/>
          </a:stretch>
        </p:blipFill>
        <p:spPr bwMode="auto">
          <a:xfrm>
            <a:off x="537029" y="319315"/>
            <a:ext cx="5173810" cy="5196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>
            <a:extLst>
              <a:ext uri="{FF2B5EF4-FFF2-40B4-BE49-F238E27FC236}">
                <a16:creationId xmlns:a16="http://schemas.microsoft.com/office/drawing/2014/main" id="{8C7DB59E-DD9B-F443-A0FE-5D9DA5D1E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19313"/>
            <a:ext cx="1634418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11">
            <a:extLst>
              <a:ext uri="{FF2B5EF4-FFF2-40B4-BE49-F238E27FC236}">
                <a16:creationId xmlns:a16="http://schemas.microsoft.com/office/drawing/2014/main" id="{E3C56978-AABF-4647-8633-5331ED9F8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44" t="17055" r="24786" b="16966"/>
          <a:stretch>
            <a:fillRect/>
          </a:stretch>
        </p:blipFill>
        <p:spPr bwMode="auto">
          <a:xfrm>
            <a:off x="6095999" y="319313"/>
            <a:ext cx="4034971" cy="534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716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E58A9D5-92D4-B94B-BCB9-AA8670043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913" y="725714"/>
            <a:ext cx="10914743" cy="14224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Buatlah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ilustrasi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id-ID" i="1" dirty="0" err="1">
                <a:solidFill>
                  <a:schemeClr val="bg1"/>
                </a:solidFill>
              </a:rPr>
              <a:t>vector</a:t>
            </a:r>
            <a:r>
              <a:rPr lang="id-ID" i="1" dirty="0">
                <a:solidFill>
                  <a:schemeClr val="bg1"/>
                </a:solidFill>
              </a:rPr>
              <a:t> </a:t>
            </a:r>
            <a:r>
              <a:rPr lang="id-ID" i="1" dirty="0" err="1">
                <a:solidFill>
                  <a:schemeClr val="bg1"/>
                </a:solidFill>
              </a:rPr>
              <a:t>geometric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mengambarkan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lingkungan</a:t>
            </a:r>
            <a:r>
              <a:rPr lang="en-US" dirty="0">
                <a:solidFill>
                  <a:schemeClr val="bg1"/>
                </a:solidFill>
              </a:rPr>
              <a:t> social </a:t>
            </a:r>
            <a:r>
              <a:rPr lang="en-US" dirty="0" err="1">
                <a:solidFill>
                  <a:schemeClr val="bg1"/>
                </a:solidFill>
              </a:rPr>
              <a:t>saat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terjadi</a:t>
            </a:r>
            <a:r>
              <a:rPr lang="en-US" dirty="0">
                <a:solidFill>
                  <a:schemeClr val="bg1"/>
                </a:solidFill>
              </a:rPr>
              <a:t> di </a:t>
            </a:r>
            <a:r>
              <a:rPr lang="en-US" dirty="0" err="1">
                <a:solidFill>
                  <a:schemeClr val="bg1"/>
                </a:solidFill>
              </a:rPr>
              <a:t>sekitar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kita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Teknik </a:t>
            </a:r>
            <a:r>
              <a:rPr lang="id-ID" dirty="0">
                <a:solidFill>
                  <a:schemeClr val="bg1"/>
                </a:solidFill>
              </a:rPr>
              <a:t>teknik </a:t>
            </a:r>
            <a:r>
              <a:rPr lang="id-ID" i="1" dirty="0">
                <a:solidFill>
                  <a:schemeClr val="bg1"/>
                </a:solidFill>
              </a:rPr>
              <a:t>pen </a:t>
            </a:r>
            <a:r>
              <a:rPr lang="id-ID" i="1" dirty="0" err="1">
                <a:solidFill>
                  <a:schemeClr val="bg1"/>
                </a:solidFill>
              </a:rPr>
              <a:t>tool</a:t>
            </a:r>
            <a:r>
              <a:rPr lang="id-ID" i="1" dirty="0">
                <a:solidFill>
                  <a:schemeClr val="bg1"/>
                </a:solidFill>
              </a:rPr>
              <a:t> – </a:t>
            </a:r>
            <a:r>
              <a:rPr lang="id-ID" i="1" dirty="0" err="1">
                <a:solidFill>
                  <a:schemeClr val="bg1"/>
                </a:solidFill>
              </a:rPr>
              <a:t>live</a:t>
            </a:r>
            <a:r>
              <a:rPr lang="id-ID" i="1" dirty="0">
                <a:solidFill>
                  <a:schemeClr val="bg1"/>
                </a:solidFill>
              </a:rPr>
              <a:t> </a:t>
            </a:r>
            <a:r>
              <a:rPr lang="id-ID" i="1" dirty="0" err="1">
                <a:solidFill>
                  <a:schemeClr val="bg1"/>
                </a:solidFill>
              </a:rPr>
              <a:t>paint</a:t>
            </a:r>
            <a:r>
              <a:rPr lang="id-ID" i="1" dirty="0">
                <a:solidFill>
                  <a:schemeClr val="bg1"/>
                </a:solidFill>
              </a:rPr>
              <a:t>. Dengan menggunakan aliran kubisme dan pop </a:t>
            </a:r>
            <a:r>
              <a:rPr lang="id-ID" i="1" dirty="0" err="1">
                <a:solidFill>
                  <a:schemeClr val="bg1"/>
                </a:solidFill>
              </a:rPr>
              <a:t>art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8044D14-B07F-7D4E-A59F-2C2B95727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113" y="1572985"/>
            <a:ext cx="1355566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12">
            <a:extLst>
              <a:ext uri="{FF2B5EF4-FFF2-40B4-BE49-F238E27FC236}">
                <a16:creationId xmlns:a16="http://schemas.microsoft.com/office/drawing/2014/main" id="{36DDA32C-0D2D-6144-9FFB-1F98C3B37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9" t="15816" r="26781" b="19356"/>
          <a:stretch>
            <a:fillRect/>
          </a:stretch>
        </p:blipFill>
        <p:spPr bwMode="auto">
          <a:xfrm>
            <a:off x="624114" y="1572985"/>
            <a:ext cx="3643086" cy="506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53276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130</TotalTime>
  <Words>464</Words>
  <Application>Microsoft Macintosh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Parcel</vt:lpstr>
      <vt:lpstr>Vektor geometri dalam ilustrasion kubisme</vt:lpstr>
      <vt:lpstr>kubisme</vt:lpstr>
      <vt:lpstr>PowerPoint Presentation</vt:lpstr>
      <vt:lpstr>Proto-Kubisme: 1907–08 </vt:lpstr>
      <vt:lpstr>Synthetic Cubism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 geometri dalam ilustrasion kubisme</dc:title>
  <dc:creator>Microsoft Office User</dc:creator>
  <cp:lastModifiedBy>Microsoft Office User</cp:lastModifiedBy>
  <cp:revision>5</cp:revision>
  <dcterms:created xsi:type="dcterms:W3CDTF">2021-06-30T02:57:14Z</dcterms:created>
  <dcterms:modified xsi:type="dcterms:W3CDTF">2021-06-30T05:53:20Z</dcterms:modified>
</cp:coreProperties>
</file>