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99" r:id="rId3"/>
    <p:sldId id="312" r:id="rId4"/>
    <p:sldId id="313" r:id="rId5"/>
    <p:sldId id="311" r:id="rId6"/>
    <p:sldId id="301" r:id="rId7"/>
    <p:sldId id="314" r:id="rId8"/>
    <p:sldId id="315" r:id="rId9"/>
    <p:sldId id="302" r:id="rId10"/>
    <p:sldId id="316" r:id="rId11"/>
    <p:sldId id="317" r:id="rId12"/>
    <p:sldId id="303" r:id="rId13"/>
    <p:sldId id="318" r:id="rId14"/>
    <p:sldId id="304" r:id="rId15"/>
    <p:sldId id="306" r:id="rId16"/>
    <p:sldId id="305" r:id="rId17"/>
    <p:sldId id="308" r:id="rId18"/>
    <p:sldId id="309" r:id="rId19"/>
    <p:sldId id="307" r:id="rId20"/>
    <p:sldId id="310" r:id="rId21"/>
    <p:sldId id="300" r:id="rId22"/>
  </p:sldIdLst>
  <p:sldSz cx="9144000" cy="6858000" type="screen4x3"/>
  <p:notesSz cx="7045325" cy="9345613"/>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000" autoAdjust="0"/>
  </p:normalViewPr>
  <p:slideViewPr>
    <p:cSldViewPr>
      <p:cViewPr varScale="1">
        <p:scale>
          <a:sx n="50" d="100"/>
          <a:sy n="50" d="100"/>
        </p:scale>
        <p:origin x="1692"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E4732-CD1F-2AB2-ACD8-BAFE8B83B0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12D0E1-0F9B-FD5F-5DC8-44FBA5260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134BB-A640-873B-4EB0-00FDB088CC2B}"/>
              </a:ext>
            </a:extLst>
          </p:cNvPr>
          <p:cNvSpPr>
            <a:spLocks noGrp="1"/>
          </p:cNvSpPr>
          <p:nvPr>
            <p:ph type="body" idx="1"/>
          </p:nvPr>
        </p:nvSpPr>
        <p:spPr/>
        <p:txBody>
          <a:bodyPr/>
          <a:lstStyle/>
          <a:p>
            <a:r>
              <a:rPr lang="id-ID" b="1" dirty="0"/>
              <a:t>Ciri khas:</a:t>
            </a:r>
            <a:r>
              <a:rPr lang="id-ID" dirty="0"/>
              <a:t> Lubang saring yang lebih besar dibandingkan Hawthorne Strainer. </a:t>
            </a:r>
            <a:endParaRPr lang="en-US" dirty="0"/>
          </a:p>
          <a:p>
            <a:r>
              <a:rPr lang="id-ID" b="1" dirty="0"/>
              <a:t>Fungsi:</a:t>
            </a:r>
            <a:r>
              <a:rPr lang="id-ID" dirty="0"/>
              <a:t> Cocok untuk menyaring minuman yang mengandung bahan padat berukuran besar, seperti buah-buahan atau rempah-rempah yang dihancurkan. </a:t>
            </a:r>
            <a:endParaRPr lang="en-US" dirty="0"/>
          </a:p>
          <a:p>
            <a:r>
              <a:rPr lang="id-ID" b="1" dirty="0"/>
              <a:t>Kelebihan:</a:t>
            </a:r>
            <a:r>
              <a:rPr lang="id-ID" dirty="0"/>
              <a:t> Memungkinkan partikel yang lebih besar lolos, menghasilkan minuman dengan tekstur yang lebih kasar.</a:t>
            </a:r>
          </a:p>
        </p:txBody>
      </p:sp>
      <p:sp>
        <p:nvSpPr>
          <p:cNvPr id="4" name="Date Placeholder 3">
            <a:extLst>
              <a:ext uri="{FF2B5EF4-FFF2-40B4-BE49-F238E27FC236}">
                <a16:creationId xmlns:a16="http://schemas.microsoft.com/office/drawing/2014/main" id="{D36D12C6-50CD-132F-AD1C-9B18FB99E72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67452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7B49B-B451-B212-15E1-120A478E1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031802-A8C0-6120-D573-FC742A2CFA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832E20-7193-B4F1-5642-21B6BE5212E0}"/>
              </a:ext>
            </a:extLst>
          </p:cNvPr>
          <p:cNvSpPr>
            <a:spLocks noGrp="1"/>
          </p:cNvSpPr>
          <p:nvPr>
            <p:ph type="body" idx="1"/>
          </p:nvPr>
        </p:nvSpPr>
        <p:spPr/>
        <p:txBody>
          <a:bodyPr/>
          <a:lstStyle/>
          <a:p>
            <a:r>
              <a:rPr lang="id-ID" b="1" dirty="0"/>
              <a:t>Ciri khas:</a:t>
            </a:r>
            <a:r>
              <a:rPr lang="id-ID" dirty="0"/>
              <a:t> Lubang saring yang sangat halus. </a:t>
            </a:r>
            <a:endParaRPr lang="en-US" dirty="0"/>
          </a:p>
          <a:p>
            <a:r>
              <a:rPr lang="id-ID" b="1" dirty="0"/>
              <a:t>Fungsi:</a:t>
            </a:r>
            <a:r>
              <a:rPr lang="id-ID" dirty="0"/>
              <a:t> Digunakan untuk menyaring minuman yang sangat halus, seperti minuman yang mengandung puree buah atau putih telur. </a:t>
            </a:r>
            <a:endParaRPr lang="en-US" dirty="0"/>
          </a:p>
          <a:p>
            <a:r>
              <a:rPr lang="id-ID" b="1" dirty="0"/>
              <a:t>Kelebihan:</a:t>
            </a:r>
            <a:r>
              <a:rPr lang="id-ID" dirty="0"/>
              <a:t> Menghasilkan minuman dengan tekstur yang sangat halus dan lembut.</a:t>
            </a:r>
          </a:p>
        </p:txBody>
      </p:sp>
      <p:sp>
        <p:nvSpPr>
          <p:cNvPr id="4" name="Date Placeholder 3">
            <a:extLst>
              <a:ext uri="{FF2B5EF4-FFF2-40B4-BE49-F238E27FC236}">
                <a16:creationId xmlns:a16="http://schemas.microsoft.com/office/drawing/2014/main" id="{9D85E029-B2D6-1496-1169-E694773D0AC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89834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C5995-7026-0E33-B951-A60F961831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6735E-5408-4311-C25B-F86EF91830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D81E14-E344-9966-3C3A-2CF049A94C22}"/>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8851EB80-EF1F-A223-42BC-E5C0533BE49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39508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F3D71-8CF4-373B-A50F-C551166B1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98CC2-0EB5-2EF6-8B98-E0A30EC698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334708-FDEE-6699-8CE8-859B9690342F}"/>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CD0B550D-0736-23CE-4ACF-3DCA9DD76F1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06076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E6A58-F898-0E74-1776-EBCF32DD0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5707B-9E03-8E10-7F89-E8CE61F36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332E6-9C78-95BF-2641-817C1C20A015}"/>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1567BD89-94BB-FDF9-2F5B-4957B625E73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0005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C531C-560B-948D-52D8-B34527EFB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B3C66F-AAF5-9485-4113-91B8609D27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A65E94-4BC3-E33E-D9D2-11F870665DCF}"/>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8D0D3D55-D067-9E24-E771-C640E5B3CBE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43550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D8051-A802-9C31-6A12-D0ACD0B94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6E3AC0-368B-8A99-C9AF-F1565A4EC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87551-E412-E3DD-49ED-4E1C69E75800}"/>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EEFE134E-B000-D554-E466-453DDFBE83B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901648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FCCAB-919D-A996-3666-6AAE85B2D7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CF93D-1D19-F7C4-EEB5-5435471E4B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17AA43-BD89-2327-8235-6D07999EEA9D}"/>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2ADD22B5-CED0-AA60-C8CD-BBBDB18299B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63789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D6E98-6562-C3AD-9DFF-303671F048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113E00-C892-6C93-E0A7-650AC880EB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53817-977A-B95C-7A96-586599B667FD}"/>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B3D40A97-7523-8062-D14E-B797DFF5A6D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671362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135B9-4B10-099D-D06D-40C4F0166E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5AA9F-63B4-4451-353B-6C4D43E41F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050519-1224-84A8-DEBB-B07071C2ACF2}"/>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8C0F436E-A165-2A7E-D6E9-489B86D5F38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149320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338940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BDE07-265A-ECCA-DF66-16A0C3222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31568-5A66-3B1F-B5D1-3F66E9894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A9F72B-AA9F-0118-D301-4BB72B7CF62C}"/>
              </a:ext>
            </a:extLst>
          </p:cNvPr>
          <p:cNvSpPr>
            <a:spLocks noGrp="1"/>
          </p:cNvSpPr>
          <p:nvPr>
            <p:ph type="body" idx="1"/>
          </p:nvPr>
        </p:nvSpPr>
        <p:spPr/>
        <p:txBody>
          <a:bodyPr/>
          <a:lstStyle/>
          <a:p>
            <a:r>
              <a:rPr lang="en-US" dirty="0"/>
              <a:t>KESIMPULAN </a:t>
            </a:r>
          </a:p>
          <a:p>
            <a:r>
              <a:rPr lang="id-ID" dirty="0"/>
              <a:t>Peralatan dan perlengkapan bar yang lengkap dan berkualitas sangat penting untuk menghasilkan minuman yang lezat dan menarik. Dengan memahami fungsi dari setiap alat dan cara penggunaannya, Anda dapat menjadi seorang bartender yang handal.</a:t>
            </a:r>
          </a:p>
        </p:txBody>
      </p:sp>
      <p:sp>
        <p:nvSpPr>
          <p:cNvPr id="4" name="Date Placeholder 3">
            <a:extLst>
              <a:ext uri="{FF2B5EF4-FFF2-40B4-BE49-F238E27FC236}">
                <a16:creationId xmlns:a16="http://schemas.microsoft.com/office/drawing/2014/main" id="{25F28652-7551-4F67-413A-0E1A9EFB951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9987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D0D62-BC07-7520-5862-2E3F82690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D4F650-9AE0-5B3A-36E0-DCDD19BEC1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1506D-B47A-2534-F6CB-B722B1C3B7E9}"/>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AC6704CF-88CE-E76D-061A-229455AFB48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9765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8DA25-E6D3-109A-6DD8-D42018DA7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EA322-3149-3897-4F19-96489C455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D1462F-9DAC-49DE-2B0E-836DCC0D8D46}"/>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53F2D203-8673-6434-C9E1-49076938DD6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857812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89535-7220-50A4-BF44-DEEBE4B26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99968-3255-C382-0999-DC089A3CC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534697-6636-EA2D-ABC7-F9BCCF03BD59}"/>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CEBF7D89-478A-0B02-C67C-9D06C81B016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56047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19A30-201C-94DD-E67C-FE01E2FA7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DA5B0-773D-C6FF-BE80-AEB26E6620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412F8-A295-BFAF-1509-083E5D655C85}"/>
              </a:ext>
            </a:extLst>
          </p:cNvPr>
          <p:cNvSpPr>
            <a:spLocks noGrp="1"/>
          </p:cNvSpPr>
          <p:nvPr>
            <p:ph type="body" idx="1"/>
          </p:nvPr>
        </p:nvSpPr>
        <p:spPr/>
        <p:txBody>
          <a:bodyPr/>
          <a:lstStyle/>
          <a:p>
            <a:r>
              <a:rPr lang="id-ID" b="1" dirty="0"/>
              <a:t>Cara kerja:</a:t>
            </a:r>
            <a:r>
              <a:rPr lang="id-ID" dirty="0"/>
              <a:t> Campuran minuman dimasukkan ke dalam gelas mixing, kemudian tin dibalik dan diletakkan di atas gelas untuk menutupnya. Saat dikocok, kedua bagian ini akan terhubung dengan rapat. </a:t>
            </a:r>
            <a:endParaRPr lang="en-US" dirty="0"/>
          </a:p>
          <a:p>
            <a:r>
              <a:rPr lang="id-ID" b="1" dirty="0"/>
              <a:t>Kelebihan:</a:t>
            </a:r>
            <a:r>
              <a:rPr lang="id-ID" dirty="0"/>
              <a:t> Fleksibel, banyak digunakan oleh bartender profesional karena memungkinkan kontrol yang lebih baik saat mengocok. </a:t>
            </a:r>
            <a:endParaRPr lang="en-US" dirty="0"/>
          </a:p>
          <a:p>
            <a:r>
              <a:rPr lang="id-ID" b="1" dirty="0"/>
              <a:t>Kekurangan:</a:t>
            </a:r>
            <a:r>
              <a:rPr lang="id-ID" dirty="0"/>
              <a:t> Membutuhkan sedikit keterampilan untuk memisahkan gelas dan tin setelah pengocokan.</a:t>
            </a:r>
          </a:p>
        </p:txBody>
      </p:sp>
      <p:sp>
        <p:nvSpPr>
          <p:cNvPr id="4" name="Date Placeholder 3">
            <a:extLst>
              <a:ext uri="{FF2B5EF4-FFF2-40B4-BE49-F238E27FC236}">
                <a16:creationId xmlns:a16="http://schemas.microsoft.com/office/drawing/2014/main" id="{CC0DC62B-76AF-B2A6-22C0-9D060E42FF0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75332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89299-9AD2-8C7F-F430-DFB94A5756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AF5C4-8F5E-3084-FB21-5650940CC5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07C48B-62BA-C610-0A4A-560B8CF06ABF}"/>
              </a:ext>
            </a:extLst>
          </p:cNvPr>
          <p:cNvSpPr>
            <a:spLocks noGrp="1"/>
          </p:cNvSpPr>
          <p:nvPr>
            <p:ph type="body" idx="1"/>
          </p:nvPr>
        </p:nvSpPr>
        <p:spPr/>
        <p:txBody>
          <a:bodyPr/>
          <a:lstStyle/>
          <a:p>
            <a:r>
              <a:rPr lang="id-ID" b="1" dirty="0"/>
              <a:t>Cara kerja:</a:t>
            </a:r>
            <a:r>
              <a:rPr lang="id-ID" dirty="0"/>
              <a:t> Semua bahan dimasukkan ke dalam wadah shaker, kemudian ditutup rapat. Setelah dikocok, minuman dapat langsung dituang karena sudah terfilter oleh saringan. </a:t>
            </a:r>
            <a:endParaRPr lang="en-US" dirty="0"/>
          </a:p>
          <a:p>
            <a:r>
              <a:rPr lang="id-ID" b="1" dirty="0"/>
              <a:t>Kelebihan:</a:t>
            </a:r>
            <a:r>
              <a:rPr lang="id-ID" dirty="0"/>
              <a:t> Mudah digunakan, cocok untuk pemula. </a:t>
            </a:r>
            <a:endParaRPr lang="en-US" dirty="0"/>
          </a:p>
          <a:p>
            <a:r>
              <a:rPr lang="id-ID" b="1" dirty="0"/>
              <a:t>Kekurangan:</a:t>
            </a:r>
            <a:r>
              <a:rPr lang="id-ID" dirty="0"/>
              <a:t> Saringan mungkin tidak seefektif strainer terpisah, sehingga masih ada kemungkinan sisa-sisa bahan padat yang ikut tertuang.</a:t>
            </a:r>
          </a:p>
        </p:txBody>
      </p:sp>
      <p:sp>
        <p:nvSpPr>
          <p:cNvPr id="4" name="Date Placeholder 3">
            <a:extLst>
              <a:ext uri="{FF2B5EF4-FFF2-40B4-BE49-F238E27FC236}">
                <a16:creationId xmlns:a16="http://schemas.microsoft.com/office/drawing/2014/main" id="{1FD8C152-1BAA-0CFD-F5EB-8EBD3616E62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54253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8D4F7-32FC-64A5-F35E-075749CB1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36BE2-B18E-E8DC-BA0E-71E427DCED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DEECD-E7C2-0EAA-09D7-98AFE7FC8AA1}"/>
              </a:ext>
            </a:extLst>
          </p:cNvPr>
          <p:cNvSpPr>
            <a:spLocks noGrp="1"/>
          </p:cNvSpPr>
          <p:nvPr>
            <p:ph type="body" idx="1"/>
          </p:nvPr>
        </p:nvSpPr>
        <p:spPr/>
        <p:txBody>
          <a:bodyPr/>
          <a:lstStyle/>
          <a:p>
            <a:r>
              <a:rPr lang="id-ID" b="1" dirty="0"/>
              <a:t>Cara kerja:</a:t>
            </a:r>
            <a:r>
              <a:rPr lang="id-ID" dirty="0"/>
              <a:t> Mirip dengan Boston Shaker, tetapi tidak memiliki saringan built-in. Setelah dikocok, minuman harus disaring menggunakan strainer terpisah. </a:t>
            </a:r>
            <a:endParaRPr lang="en-US" dirty="0"/>
          </a:p>
          <a:p>
            <a:r>
              <a:rPr lang="id-ID" b="1" dirty="0"/>
              <a:t>Kelebihan:</a:t>
            </a:r>
            <a:r>
              <a:rPr lang="id-ID" dirty="0"/>
              <a:t> Desain elegan, mudah dibersihkan. </a:t>
            </a:r>
            <a:endParaRPr lang="en-US" dirty="0"/>
          </a:p>
          <a:p>
            <a:r>
              <a:rPr lang="id-ID" b="1" dirty="0"/>
              <a:t>Kekurangan:</a:t>
            </a:r>
            <a:r>
              <a:rPr lang="id-ID" dirty="0"/>
              <a:t> Membutuhkan strainer tambahan, kurang praktis dibandingkan Cobbler Shaker.</a:t>
            </a:r>
          </a:p>
        </p:txBody>
      </p:sp>
      <p:sp>
        <p:nvSpPr>
          <p:cNvPr id="4" name="Date Placeholder 3">
            <a:extLst>
              <a:ext uri="{FF2B5EF4-FFF2-40B4-BE49-F238E27FC236}">
                <a16:creationId xmlns:a16="http://schemas.microsoft.com/office/drawing/2014/main" id="{A4381F08-D322-8729-F957-295B2254663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98261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92B7E-371D-2A24-6CAC-4C777B227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53B2DF-693E-FE52-4065-DB74AA9675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3FBF73-DDF0-0F16-E609-B9ED297DC77E}"/>
              </a:ext>
            </a:extLst>
          </p:cNvPr>
          <p:cNvSpPr>
            <a:spLocks noGrp="1"/>
          </p:cNvSpPr>
          <p:nvPr>
            <p:ph type="body" idx="1"/>
          </p:nvPr>
        </p:nvSpPr>
        <p:spPr/>
        <p:txBody>
          <a:bodyPr/>
          <a:lstStyle/>
          <a:p>
            <a:r>
              <a:rPr lang="id-ID" b="1" dirty="0"/>
              <a:t>Ciri khas:</a:t>
            </a:r>
            <a:r>
              <a:rPr lang="id-ID" dirty="0"/>
              <a:t> Memiliki bentuk spiral di bagian dalam yang berfungsi untuk menahan es batu dan bahan padat lainnya saat menyaring minuman. </a:t>
            </a:r>
            <a:endParaRPr lang="en-US" dirty="0"/>
          </a:p>
          <a:p>
            <a:r>
              <a:rPr lang="id-ID" b="1" dirty="0"/>
              <a:t>Fungsi:</a:t>
            </a:r>
            <a:r>
              <a:rPr lang="id-ID" dirty="0"/>
              <a:t> Strainer yang paling umum digunakan di bar, cocok untuk berbagai jenis koktail. </a:t>
            </a:r>
            <a:endParaRPr lang="en-US" dirty="0"/>
          </a:p>
          <a:p>
            <a:r>
              <a:rPr lang="id-ID" b="1" dirty="0"/>
              <a:t>Kelebihan:</a:t>
            </a:r>
            <a:r>
              <a:rPr lang="id-ID" dirty="0"/>
              <a:t> Desainnya yang kokoh dan efektif dalam menyaring.</a:t>
            </a:r>
          </a:p>
        </p:txBody>
      </p:sp>
      <p:sp>
        <p:nvSpPr>
          <p:cNvPr id="4" name="Date Placeholder 3">
            <a:extLst>
              <a:ext uri="{FF2B5EF4-FFF2-40B4-BE49-F238E27FC236}">
                <a16:creationId xmlns:a16="http://schemas.microsoft.com/office/drawing/2014/main" id="{E2C7BF82-7DF6-6080-4EC1-F49C254E6D0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027114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PAR23414 – Operasional Restoran dan Bar</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PAR23414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Operasional</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Restoran</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dan Bar</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PAR23414 –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Operasional</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Restoran</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dan Bar</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OPERASIONAL RESTAURANT BAR</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12</a:t>
            </a: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8C0C3-E9CB-B436-C7AE-DC14E07AD92D}"/>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D1FCF8B-2244-3ACE-C4A8-6169BB4B1BA0}"/>
              </a:ext>
            </a:extLst>
          </p:cNvPr>
          <p:cNvSpPr txBox="1">
            <a:spLocks/>
          </p:cNvSpPr>
          <p:nvPr/>
        </p:nvSpPr>
        <p:spPr>
          <a:xfrm>
            <a:off x="457200" y="764704"/>
            <a:ext cx="3682752" cy="53614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Julep Strainer: </a:t>
            </a:r>
            <a:r>
              <a:rPr lang="en-US" sz="2600" dirty="0">
                <a:solidFill>
                  <a:schemeClr val="tx1"/>
                </a:solidFill>
                <a:latin typeface="Cambria" panose="02040503050406030204" pitchFamily="18" charset="0"/>
                <a:cs typeface="Arial" panose="020B0604020202020204" pitchFamily="34" charset="0"/>
              </a:rPr>
              <a:t>Strainer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lubang</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lebih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besar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cocok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mengandung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buah-buahan</a:t>
            </a:r>
            <a:r>
              <a:rPr lang="en-US" sz="2600" dirty="0">
                <a:solidFill>
                  <a:schemeClr val="tx1"/>
                </a:solidFill>
                <a:latin typeface="Cambria" panose="02040503050406030204" pitchFamily="18" charset="0"/>
                <a:cs typeface="Arial" panose="020B0604020202020204" pitchFamily="34" charset="0"/>
              </a:rPr>
              <a:t>.</a:t>
            </a:r>
          </a:p>
        </p:txBody>
      </p:sp>
      <p:pic>
        <p:nvPicPr>
          <p:cNvPr id="3" name="Picture 2">
            <a:extLst>
              <a:ext uri="{FF2B5EF4-FFF2-40B4-BE49-F238E27FC236}">
                <a16:creationId xmlns:a16="http://schemas.microsoft.com/office/drawing/2014/main" id="{CA7670A9-0511-7FC3-2CF8-CD1D636B2436}"/>
              </a:ext>
            </a:extLst>
          </p:cNvPr>
          <p:cNvPicPr>
            <a:picLocks noChangeAspect="1"/>
          </p:cNvPicPr>
          <p:nvPr/>
        </p:nvPicPr>
        <p:blipFill>
          <a:blip r:embed="rId3"/>
          <a:stretch>
            <a:fillRect/>
          </a:stretch>
        </p:blipFill>
        <p:spPr>
          <a:xfrm>
            <a:off x="4165972" y="573708"/>
            <a:ext cx="2824063" cy="2880320"/>
          </a:xfrm>
          <a:prstGeom prst="rect">
            <a:avLst/>
          </a:prstGeom>
        </p:spPr>
      </p:pic>
      <p:pic>
        <p:nvPicPr>
          <p:cNvPr id="6" name="Picture 5">
            <a:extLst>
              <a:ext uri="{FF2B5EF4-FFF2-40B4-BE49-F238E27FC236}">
                <a16:creationId xmlns:a16="http://schemas.microsoft.com/office/drawing/2014/main" id="{BCEE172D-313E-ABC7-E2B5-82230E60D520}"/>
              </a:ext>
            </a:extLst>
          </p:cNvPr>
          <p:cNvPicPr>
            <a:picLocks noChangeAspect="1"/>
          </p:cNvPicPr>
          <p:nvPr/>
        </p:nvPicPr>
        <p:blipFill>
          <a:blip r:embed="rId4"/>
          <a:stretch>
            <a:fillRect/>
          </a:stretch>
        </p:blipFill>
        <p:spPr>
          <a:xfrm>
            <a:off x="5595763" y="3429000"/>
            <a:ext cx="2824063" cy="2908644"/>
          </a:xfrm>
          <a:prstGeom prst="rect">
            <a:avLst/>
          </a:prstGeom>
        </p:spPr>
      </p:pic>
    </p:spTree>
    <p:extLst>
      <p:ext uri="{BB962C8B-B14F-4D97-AF65-F5344CB8AC3E}">
        <p14:creationId xmlns:p14="http://schemas.microsoft.com/office/powerpoint/2010/main" val="2657547306"/>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B4BBC-E9D1-E293-A971-8F28DA2656A6}"/>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AAF9BDC-E526-E8CD-FD42-44858A8C6E5B}"/>
              </a:ext>
            </a:extLst>
          </p:cNvPr>
          <p:cNvSpPr txBox="1">
            <a:spLocks/>
          </p:cNvSpPr>
          <p:nvPr/>
        </p:nvSpPr>
        <p:spPr>
          <a:xfrm>
            <a:off x="457200" y="764704"/>
            <a:ext cx="8507288" cy="53614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Fine Mesh Strainer: </a:t>
            </a:r>
            <a:r>
              <a:rPr lang="en-US" sz="2600" dirty="0">
                <a:solidFill>
                  <a:schemeClr val="tx1"/>
                </a:solidFill>
                <a:latin typeface="Cambria" panose="02040503050406030204" pitchFamily="18" charset="0"/>
                <a:cs typeface="Arial" panose="020B0604020202020204" pitchFamily="34" charset="0"/>
              </a:rPr>
              <a:t>Strainer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lubang</a:t>
            </a:r>
            <a:r>
              <a:rPr lang="en-US" sz="2600" dirty="0">
                <a:solidFill>
                  <a:schemeClr val="tx1"/>
                </a:solidFill>
                <a:latin typeface="Cambria" panose="02040503050406030204" pitchFamily="18" charset="0"/>
                <a:cs typeface="Arial" panose="020B0604020202020204" pitchFamily="34" charset="0"/>
              </a:rPr>
              <a:t> yang sangat </a:t>
            </a:r>
            <a:r>
              <a:rPr lang="en-US" sz="2600" dirty="0" err="1">
                <a:solidFill>
                  <a:schemeClr val="tx1"/>
                </a:solidFill>
                <a:latin typeface="Cambria" panose="02040503050406030204" pitchFamily="18" charset="0"/>
                <a:cs typeface="Arial" panose="020B0604020202020204" pitchFamily="34" charset="0"/>
              </a:rPr>
              <a:t>halus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digunakan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menyaring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yang sangat </a:t>
            </a:r>
            <a:r>
              <a:rPr lang="en-US" sz="2600" dirty="0" err="1">
                <a:solidFill>
                  <a:schemeClr val="tx1"/>
                </a:solidFill>
                <a:latin typeface="Cambria" panose="02040503050406030204" pitchFamily="18" charset="0"/>
                <a:cs typeface="Arial" panose="020B0604020202020204" pitchFamily="34" charset="0"/>
              </a:rPr>
              <a:t>halus</a:t>
            </a:r>
            <a:r>
              <a:rPr lang="en-US" sz="2600" dirty="0">
                <a:solidFill>
                  <a:schemeClr val="tx1"/>
                </a:solidFill>
                <a:latin typeface="Cambria" panose="02040503050406030204" pitchFamily="18" charset="0"/>
                <a:cs typeface="Arial" panose="020B0604020202020204" pitchFamily="34" charset="0"/>
              </a:rPr>
              <a:t>.</a:t>
            </a:r>
            <a:endParaRPr lang="id-ID" sz="2600" dirty="0">
              <a:solidFill>
                <a:schemeClr val="tx1"/>
              </a:solidFill>
              <a:latin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18EC091E-EC55-B72B-4339-AD50F2D22A69}"/>
              </a:ext>
            </a:extLst>
          </p:cNvPr>
          <p:cNvPicPr>
            <a:picLocks noChangeAspect="1"/>
          </p:cNvPicPr>
          <p:nvPr/>
        </p:nvPicPr>
        <p:blipFill>
          <a:blip r:embed="rId3"/>
          <a:stretch>
            <a:fillRect/>
          </a:stretch>
        </p:blipFill>
        <p:spPr>
          <a:xfrm>
            <a:off x="1548789" y="2218908"/>
            <a:ext cx="6046422" cy="3907255"/>
          </a:xfrm>
          <a:prstGeom prst="rect">
            <a:avLst/>
          </a:prstGeom>
        </p:spPr>
      </p:pic>
    </p:spTree>
    <p:extLst>
      <p:ext uri="{BB962C8B-B14F-4D97-AF65-F5344CB8AC3E}">
        <p14:creationId xmlns:p14="http://schemas.microsoft.com/office/powerpoint/2010/main" val="23275995"/>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29AE8-61F4-7B51-DB8C-56CB3A937AE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AEA6295-4DF4-DE9F-435C-30ED8D5EF3EA}"/>
              </a:ext>
            </a:extLst>
          </p:cNvPr>
          <p:cNvSpPr txBox="1">
            <a:spLocks/>
          </p:cNvSpPr>
          <p:nvPr/>
        </p:nvSpPr>
        <p:spPr>
          <a:xfrm>
            <a:off x="457200" y="764704"/>
            <a:ext cx="3394720" cy="53614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600" b="1" dirty="0">
                <a:solidFill>
                  <a:schemeClr val="tx1"/>
                </a:solidFill>
                <a:latin typeface="Cambria" panose="02040503050406030204" pitchFamily="18" charset="0"/>
                <a:cs typeface="Arial" panose="020B0604020202020204" pitchFamily="34" charset="0"/>
              </a:rPr>
              <a:t>Jigger: </a:t>
            </a:r>
            <a:r>
              <a:rPr lang="id-ID" sz="2600" dirty="0">
                <a:solidFill>
                  <a:schemeClr val="tx1"/>
                </a:solidFill>
                <a:latin typeface="Cambria" panose="02040503050406030204" pitchFamily="18" charset="0"/>
                <a:cs typeface="Arial" panose="020B0604020202020204" pitchFamily="34" charset="0"/>
              </a:rPr>
              <a:t>Digunakan untuk mengukur jumlah cairan secara akurat.</a:t>
            </a:r>
            <a:endParaRPr lang="en-US" sz="2600"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a:p>
            <a:pPr algn="l"/>
            <a:r>
              <a:rPr lang="id-ID" sz="2600" b="1" dirty="0">
                <a:solidFill>
                  <a:schemeClr val="tx1"/>
                </a:solidFill>
                <a:latin typeface="Cambria" panose="02040503050406030204" pitchFamily="18" charset="0"/>
                <a:cs typeface="Arial" panose="020B0604020202020204" pitchFamily="34" charset="0"/>
              </a:rPr>
              <a:t>Bar Spoon: </a:t>
            </a:r>
            <a:r>
              <a:rPr lang="id-ID" sz="2600" dirty="0">
                <a:solidFill>
                  <a:schemeClr val="tx1"/>
                </a:solidFill>
                <a:latin typeface="Cambria" panose="02040503050406030204" pitchFamily="18" charset="0"/>
                <a:cs typeface="Arial" panose="020B0604020202020204" pitchFamily="34" charset="0"/>
              </a:rPr>
              <a:t>Sendok panjang dengan ujung spiral, digunakan untuk mengaduk minuman dan mengambil bahan-bahan kecil.</a:t>
            </a:r>
            <a:endParaRPr lang="en-US" sz="2600"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2B0EA110-8FAE-74DE-E28F-F4DCA5020744}"/>
              </a:ext>
            </a:extLst>
          </p:cNvPr>
          <p:cNvPicPr>
            <a:picLocks noChangeAspect="1"/>
          </p:cNvPicPr>
          <p:nvPr/>
        </p:nvPicPr>
        <p:blipFill>
          <a:blip r:embed="rId3"/>
          <a:stretch>
            <a:fillRect/>
          </a:stretch>
        </p:blipFill>
        <p:spPr>
          <a:xfrm>
            <a:off x="5076056" y="858044"/>
            <a:ext cx="2712544" cy="2570956"/>
          </a:xfrm>
          <a:prstGeom prst="rect">
            <a:avLst/>
          </a:prstGeom>
        </p:spPr>
      </p:pic>
      <p:pic>
        <p:nvPicPr>
          <p:cNvPr id="3" name="Picture 2">
            <a:extLst>
              <a:ext uri="{FF2B5EF4-FFF2-40B4-BE49-F238E27FC236}">
                <a16:creationId xmlns:a16="http://schemas.microsoft.com/office/drawing/2014/main" id="{F230EF0D-FA16-18AA-4EFD-8F6ADEA8A701}"/>
              </a:ext>
            </a:extLst>
          </p:cNvPr>
          <p:cNvPicPr>
            <a:picLocks noChangeAspect="1"/>
          </p:cNvPicPr>
          <p:nvPr/>
        </p:nvPicPr>
        <p:blipFill>
          <a:blip r:embed="rId4"/>
          <a:stretch>
            <a:fillRect/>
          </a:stretch>
        </p:blipFill>
        <p:spPr>
          <a:xfrm>
            <a:off x="5076056" y="3703770"/>
            <a:ext cx="2750174" cy="2570956"/>
          </a:xfrm>
          <a:prstGeom prst="rect">
            <a:avLst/>
          </a:prstGeom>
        </p:spPr>
      </p:pic>
    </p:spTree>
    <p:extLst>
      <p:ext uri="{BB962C8B-B14F-4D97-AF65-F5344CB8AC3E}">
        <p14:creationId xmlns:p14="http://schemas.microsoft.com/office/powerpoint/2010/main" val="208021751"/>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10F51-B144-F700-23AB-BCD1C64694C4}"/>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AAC1A78-CE82-AE14-EB5E-06A2A7F332E3}"/>
              </a:ext>
            </a:extLst>
          </p:cNvPr>
          <p:cNvSpPr txBox="1">
            <a:spLocks/>
          </p:cNvSpPr>
          <p:nvPr/>
        </p:nvSpPr>
        <p:spPr>
          <a:xfrm>
            <a:off x="457200" y="764704"/>
            <a:ext cx="4114800" cy="53614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600" dirty="0">
              <a:solidFill>
                <a:schemeClr val="tx1"/>
              </a:solidFill>
              <a:latin typeface="Cambria" panose="02040503050406030204" pitchFamily="18" charset="0"/>
              <a:cs typeface="Arial" panose="020B0604020202020204" pitchFamily="34" charset="0"/>
            </a:endParaRPr>
          </a:p>
          <a:p>
            <a:pPr algn="l"/>
            <a:r>
              <a:rPr lang="id-ID" sz="2600" b="1" dirty="0">
                <a:solidFill>
                  <a:schemeClr val="tx1"/>
                </a:solidFill>
                <a:latin typeface="Cambria" panose="02040503050406030204" pitchFamily="18" charset="0"/>
                <a:cs typeface="Arial" panose="020B0604020202020204" pitchFamily="34" charset="0"/>
              </a:rPr>
              <a:t>Muddler: </a:t>
            </a:r>
            <a:r>
              <a:rPr lang="id-ID" sz="2600" dirty="0">
                <a:solidFill>
                  <a:schemeClr val="tx1"/>
                </a:solidFill>
                <a:latin typeface="Cambria" panose="02040503050406030204" pitchFamily="18" charset="0"/>
                <a:cs typeface="Arial" panose="020B0604020202020204" pitchFamily="34" charset="0"/>
              </a:rPr>
              <a:t>Digunakan untuk menghancurkan buah-buahan, rempah-rempah, atau bahan padat lainnya.</a:t>
            </a:r>
            <a:endParaRPr lang="en-US" sz="2600"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a:p>
            <a:pPr algn="l"/>
            <a:r>
              <a:rPr lang="id-ID" sz="2600" b="1" dirty="0">
                <a:solidFill>
                  <a:schemeClr val="tx1"/>
                </a:solidFill>
                <a:latin typeface="Cambria" panose="02040503050406030204" pitchFamily="18" charset="0"/>
                <a:cs typeface="Arial" panose="020B0604020202020204" pitchFamily="34" charset="0"/>
              </a:rPr>
              <a:t>Cutting Board &amp; Paring Knife: </a:t>
            </a:r>
            <a:r>
              <a:rPr lang="id-ID" sz="2600" dirty="0">
                <a:solidFill>
                  <a:schemeClr val="tx1"/>
                </a:solidFill>
                <a:latin typeface="Cambria" panose="02040503050406030204" pitchFamily="18" charset="0"/>
                <a:cs typeface="Arial" panose="020B0604020202020204" pitchFamily="34" charset="0"/>
              </a:rPr>
              <a:t>Digunakan untuk memotong buah-buahan dan bahan lainnya.</a:t>
            </a:r>
          </a:p>
        </p:txBody>
      </p:sp>
      <p:pic>
        <p:nvPicPr>
          <p:cNvPr id="3" name="Picture 2">
            <a:extLst>
              <a:ext uri="{FF2B5EF4-FFF2-40B4-BE49-F238E27FC236}">
                <a16:creationId xmlns:a16="http://schemas.microsoft.com/office/drawing/2014/main" id="{1E4C02BB-2027-F2E5-729E-06EC8389D03C}"/>
              </a:ext>
            </a:extLst>
          </p:cNvPr>
          <p:cNvPicPr>
            <a:picLocks noChangeAspect="1"/>
          </p:cNvPicPr>
          <p:nvPr/>
        </p:nvPicPr>
        <p:blipFill>
          <a:blip r:embed="rId3"/>
          <a:stretch>
            <a:fillRect/>
          </a:stretch>
        </p:blipFill>
        <p:spPr>
          <a:xfrm flipH="1">
            <a:off x="5580112" y="764704"/>
            <a:ext cx="2553944" cy="2356925"/>
          </a:xfrm>
          <a:prstGeom prst="rect">
            <a:avLst/>
          </a:prstGeom>
        </p:spPr>
      </p:pic>
      <p:pic>
        <p:nvPicPr>
          <p:cNvPr id="6" name="Picture 5">
            <a:extLst>
              <a:ext uri="{FF2B5EF4-FFF2-40B4-BE49-F238E27FC236}">
                <a16:creationId xmlns:a16="http://schemas.microsoft.com/office/drawing/2014/main" id="{EA16B444-FFA6-175A-F33F-5CF2C65CD10F}"/>
              </a:ext>
            </a:extLst>
          </p:cNvPr>
          <p:cNvPicPr>
            <a:picLocks noChangeAspect="1"/>
          </p:cNvPicPr>
          <p:nvPr/>
        </p:nvPicPr>
        <p:blipFill>
          <a:blip r:embed="rId4"/>
          <a:stretch>
            <a:fillRect/>
          </a:stretch>
        </p:blipFill>
        <p:spPr>
          <a:xfrm>
            <a:off x="4399216" y="3933056"/>
            <a:ext cx="2189008" cy="1837007"/>
          </a:xfrm>
          <a:prstGeom prst="rect">
            <a:avLst/>
          </a:prstGeom>
        </p:spPr>
      </p:pic>
      <p:pic>
        <p:nvPicPr>
          <p:cNvPr id="8" name="Picture 7">
            <a:extLst>
              <a:ext uri="{FF2B5EF4-FFF2-40B4-BE49-F238E27FC236}">
                <a16:creationId xmlns:a16="http://schemas.microsoft.com/office/drawing/2014/main" id="{A5383C44-3055-FA2E-3193-8917D8879C2B}"/>
              </a:ext>
            </a:extLst>
          </p:cNvPr>
          <p:cNvPicPr>
            <a:picLocks noChangeAspect="1"/>
          </p:cNvPicPr>
          <p:nvPr/>
        </p:nvPicPr>
        <p:blipFill>
          <a:blip r:embed="rId5"/>
          <a:stretch>
            <a:fillRect/>
          </a:stretch>
        </p:blipFill>
        <p:spPr>
          <a:xfrm>
            <a:off x="6792167" y="3933056"/>
            <a:ext cx="1870969" cy="1837007"/>
          </a:xfrm>
          <a:prstGeom prst="rect">
            <a:avLst/>
          </a:prstGeom>
        </p:spPr>
      </p:pic>
    </p:spTree>
    <p:extLst>
      <p:ext uri="{BB962C8B-B14F-4D97-AF65-F5344CB8AC3E}">
        <p14:creationId xmlns:p14="http://schemas.microsoft.com/office/powerpoint/2010/main" val="1178327926"/>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6F733-A714-DD9F-2512-FD0B4151AB04}"/>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5DE6A8B-90BB-694B-D2D4-C3A62EFEDA21}"/>
              </a:ext>
            </a:extLst>
          </p:cNvPr>
          <p:cNvSpPr txBox="1">
            <a:spLocks/>
          </p:cNvSpPr>
          <p:nvPr/>
        </p:nvSpPr>
        <p:spPr>
          <a:xfrm>
            <a:off x="457200" y="764704"/>
            <a:ext cx="4474840" cy="53614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600" b="1" dirty="0">
                <a:solidFill>
                  <a:schemeClr val="tx1"/>
                </a:solidFill>
                <a:latin typeface="Cambria" panose="02040503050406030204" pitchFamily="18" charset="0"/>
                <a:cs typeface="Arial" panose="020B0604020202020204" pitchFamily="34" charset="0"/>
              </a:rPr>
              <a:t>Citrus Juicer: </a:t>
            </a:r>
            <a:r>
              <a:rPr lang="id-ID" sz="2600" dirty="0">
                <a:solidFill>
                  <a:schemeClr val="tx1"/>
                </a:solidFill>
                <a:latin typeface="Cambria" panose="02040503050406030204" pitchFamily="18" charset="0"/>
                <a:cs typeface="Arial" panose="020B0604020202020204" pitchFamily="34" charset="0"/>
              </a:rPr>
              <a:t>Digunakan untuk memeras jeruk nipis, lemon, atau buah jeruk lainnya.</a:t>
            </a:r>
            <a:endParaRPr lang="en-US" sz="2600"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a:p>
            <a:pPr algn="l"/>
            <a:r>
              <a:rPr lang="id-ID" sz="2600" b="1" dirty="0">
                <a:solidFill>
                  <a:schemeClr val="tx1"/>
                </a:solidFill>
                <a:latin typeface="Cambria" panose="02040503050406030204" pitchFamily="18" charset="0"/>
                <a:cs typeface="Arial" panose="020B0604020202020204" pitchFamily="34" charset="0"/>
              </a:rPr>
              <a:t>Bottle Opener: </a:t>
            </a:r>
            <a:r>
              <a:rPr lang="id-ID" sz="2600" dirty="0">
                <a:solidFill>
                  <a:schemeClr val="tx1"/>
                </a:solidFill>
                <a:latin typeface="Cambria" panose="02040503050406030204" pitchFamily="18" charset="0"/>
                <a:cs typeface="Arial" panose="020B0604020202020204" pitchFamily="34" charset="0"/>
              </a:rPr>
              <a:t>Digunakan untuk membuka botol minuman.</a:t>
            </a:r>
            <a:endParaRPr lang="en-US" sz="2600"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a:p>
            <a:pPr algn="l"/>
            <a:r>
              <a:rPr lang="id-ID" sz="2600" b="1" dirty="0">
                <a:solidFill>
                  <a:schemeClr val="tx1"/>
                </a:solidFill>
                <a:latin typeface="Cambria" panose="02040503050406030204" pitchFamily="18" charset="0"/>
                <a:cs typeface="Arial" panose="020B0604020202020204" pitchFamily="34" charset="0"/>
              </a:rPr>
              <a:t>Corkscrew:</a:t>
            </a:r>
            <a:r>
              <a:rPr lang="id-ID" sz="2600" dirty="0">
                <a:solidFill>
                  <a:schemeClr val="tx1"/>
                </a:solidFill>
                <a:latin typeface="Cambria" panose="02040503050406030204" pitchFamily="18" charset="0"/>
                <a:cs typeface="Arial" panose="020B0604020202020204" pitchFamily="34" charset="0"/>
              </a:rPr>
              <a:t> Digunakan untuk membuka botol anggur.</a:t>
            </a:r>
          </a:p>
        </p:txBody>
      </p:sp>
      <p:pic>
        <p:nvPicPr>
          <p:cNvPr id="3" name="Picture 2">
            <a:extLst>
              <a:ext uri="{FF2B5EF4-FFF2-40B4-BE49-F238E27FC236}">
                <a16:creationId xmlns:a16="http://schemas.microsoft.com/office/drawing/2014/main" id="{A9333FB2-9895-420F-7F1D-04378591F718}"/>
              </a:ext>
            </a:extLst>
          </p:cNvPr>
          <p:cNvPicPr>
            <a:picLocks noChangeAspect="1"/>
          </p:cNvPicPr>
          <p:nvPr/>
        </p:nvPicPr>
        <p:blipFill>
          <a:blip r:embed="rId3"/>
          <a:stretch>
            <a:fillRect/>
          </a:stretch>
        </p:blipFill>
        <p:spPr>
          <a:xfrm>
            <a:off x="4932040" y="476672"/>
            <a:ext cx="2061840" cy="2092211"/>
          </a:xfrm>
          <a:prstGeom prst="rect">
            <a:avLst/>
          </a:prstGeom>
        </p:spPr>
      </p:pic>
      <p:pic>
        <p:nvPicPr>
          <p:cNvPr id="5" name="Picture 4">
            <a:extLst>
              <a:ext uri="{FF2B5EF4-FFF2-40B4-BE49-F238E27FC236}">
                <a16:creationId xmlns:a16="http://schemas.microsoft.com/office/drawing/2014/main" id="{952A4A23-9055-313F-5A39-119C57CFE6D5}"/>
              </a:ext>
            </a:extLst>
          </p:cNvPr>
          <p:cNvPicPr>
            <a:picLocks noChangeAspect="1"/>
          </p:cNvPicPr>
          <p:nvPr/>
        </p:nvPicPr>
        <p:blipFill>
          <a:blip r:embed="rId4"/>
          <a:stretch>
            <a:fillRect/>
          </a:stretch>
        </p:blipFill>
        <p:spPr>
          <a:xfrm>
            <a:off x="6466924" y="2582204"/>
            <a:ext cx="2061840" cy="1957296"/>
          </a:xfrm>
          <a:prstGeom prst="rect">
            <a:avLst/>
          </a:prstGeom>
        </p:spPr>
      </p:pic>
      <p:pic>
        <p:nvPicPr>
          <p:cNvPr id="7" name="Picture 6">
            <a:extLst>
              <a:ext uri="{FF2B5EF4-FFF2-40B4-BE49-F238E27FC236}">
                <a16:creationId xmlns:a16="http://schemas.microsoft.com/office/drawing/2014/main" id="{8810F4CA-4006-6971-A5A7-D9004E5AA375}"/>
              </a:ext>
            </a:extLst>
          </p:cNvPr>
          <p:cNvPicPr>
            <a:picLocks noChangeAspect="1"/>
          </p:cNvPicPr>
          <p:nvPr/>
        </p:nvPicPr>
        <p:blipFill>
          <a:blip r:embed="rId5"/>
          <a:srcRect t="10154"/>
          <a:stretch/>
        </p:blipFill>
        <p:spPr>
          <a:xfrm>
            <a:off x="5142517" y="4612630"/>
            <a:ext cx="2648813" cy="1768698"/>
          </a:xfrm>
          <a:prstGeom prst="rect">
            <a:avLst/>
          </a:prstGeom>
        </p:spPr>
      </p:pic>
    </p:spTree>
    <p:extLst>
      <p:ext uri="{BB962C8B-B14F-4D97-AF65-F5344CB8AC3E}">
        <p14:creationId xmlns:p14="http://schemas.microsoft.com/office/powerpoint/2010/main" val="3402928538"/>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107F0-DE04-88D6-DAAB-4D978865DA6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EE987E5-0771-81D0-A4F4-5F338C708748}"/>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Glassware</a:t>
            </a:r>
            <a:endParaRPr kumimoji="0" lang="id-ID"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DF8A35F5-A5CA-54E9-6FFD-7AEC3682FE6D}"/>
              </a:ext>
            </a:extLst>
          </p:cNvPr>
          <p:cNvSpPr txBox="1">
            <a:spLocks/>
          </p:cNvSpPr>
          <p:nvPr/>
        </p:nvSpPr>
        <p:spPr>
          <a:xfrm>
            <a:off x="457200" y="1600200"/>
            <a:ext cx="4690864" cy="4699992"/>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Highball: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Gelas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tinggi</a:t>
            </a:r>
            <a:r>
              <a:rPr lang="en-US" sz="2600" dirty="0">
                <a:solidFill>
                  <a:schemeClr val="tx1"/>
                </a:solidFill>
                <a:latin typeface="Cambria" panose="02040503050406030204" pitchFamily="18" charset="0"/>
                <a:cs typeface="Arial" panose="020B0604020202020204" pitchFamily="34" charset="0"/>
              </a:rPr>
              <a:t> dan ramping, </a:t>
            </a:r>
            <a:r>
              <a:rPr lang="en-US" sz="2600" dirty="0" err="1">
                <a:solidFill>
                  <a:schemeClr val="tx1"/>
                </a:solidFill>
                <a:latin typeface="Cambria" panose="02040503050406030204" pitchFamily="18" charset="0"/>
                <a:cs typeface="Arial" panose="020B0604020202020204" pitchFamily="34" charset="0"/>
              </a:rPr>
              <a:t>cocok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tinggi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seperti</a:t>
            </a:r>
            <a:r>
              <a:rPr lang="en-US" sz="2600" dirty="0">
                <a:solidFill>
                  <a:schemeClr val="tx1"/>
                </a:solidFill>
                <a:latin typeface="Cambria" panose="02040503050406030204" pitchFamily="18" charset="0"/>
                <a:cs typeface="Arial" panose="020B0604020202020204" pitchFamily="34" charset="0"/>
              </a:rPr>
              <a:t> whiskey soda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gin and tonic.</a:t>
            </a:r>
          </a:p>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Collins: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Mirip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highball, </a:t>
            </a:r>
            <a:r>
              <a:rPr lang="en-US" sz="2600" dirty="0" err="1">
                <a:solidFill>
                  <a:schemeClr val="tx1"/>
                </a:solidFill>
                <a:latin typeface="Cambria" panose="02040503050406030204" pitchFamily="18" charset="0"/>
                <a:cs typeface="Arial" panose="020B0604020202020204" pitchFamily="34" charset="0"/>
              </a:rPr>
              <a:t>tetapi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sedikit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lebih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pendek</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Rocks: </a:t>
            </a:r>
            <a:r>
              <a:rPr lang="en-US" sz="2600" dirty="0" err="1">
                <a:solidFill>
                  <a:schemeClr val="tx1"/>
                </a:solidFill>
                <a:latin typeface="Cambria" panose="02040503050406030204" pitchFamily="18" charset="0"/>
                <a:cs typeface="Arial" panose="020B0604020202020204" pitchFamily="34" charset="0"/>
              </a:rPr>
              <a:t>Gelas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pendek</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tebal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cocok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es batu.</a:t>
            </a:r>
          </a:p>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Old Fashioned: </a:t>
            </a:r>
            <a:r>
              <a:rPr lang="en-US" sz="2600" dirty="0" err="1">
                <a:solidFill>
                  <a:schemeClr val="tx1"/>
                </a:solidFill>
                <a:latin typeface="Cambria" panose="02040503050406030204" pitchFamily="18" charset="0"/>
                <a:cs typeface="Arial" panose="020B0604020202020204" pitchFamily="34" charset="0"/>
              </a:rPr>
              <a:t>Gelas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pendek</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lebar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cocok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klasik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seperti</a:t>
            </a:r>
            <a:r>
              <a:rPr lang="en-US" sz="2600" dirty="0">
                <a:solidFill>
                  <a:schemeClr val="tx1"/>
                </a:solidFill>
                <a:latin typeface="Cambria" panose="02040503050406030204" pitchFamily="18" charset="0"/>
                <a:cs typeface="Arial" panose="020B0604020202020204" pitchFamily="34" charset="0"/>
              </a:rPr>
              <a:t> old fashioned.</a:t>
            </a:r>
            <a:endParaRPr lang="id-ID" sz="2600" dirty="0">
              <a:solidFill>
                <a:schemeClr val="tx1"/>
              </a:solidFill>
              <a:latin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F2426CDB-8C2E-FC25-EF21-67F204B96214}"/>
              </a:ext>
            </a:extLst>
          </p:cNvPr>
          <p:cNvPicPr>
            <a:picLocks noChangeAspect="1"/>
          </p:cNvPicPr>
          <p:nvPr/>
        </p:nvPicPr>
        <p:blipFill>
          <a:blip r:embed="rId3"/>
          <a:stretch>
            <a:fillRect/>
          </a:stretch>
        </p:blipFill>
        <p:spPr>
          <a:xfrm>
            <a:off x="7016207" y="3611138"/>
            <a:ext cx="1912226" cy="1755958"/>
          </a:xfrm>
          <a:prstGeom prst="rect">
            <a:avLst/>
          </a:prstGeom>
        </p:spPr>
      </p:pic>
      <p:pic>
        <p:nvPicPr>
          <p:cNvPr id="5" name="Picture 4">
            <a:extLst>
              <a:ext uri="{FF2B5EF4-FFF2-40B4-BE49-F238E27FC236}">
                <a16:creationId xmlns:a16="http://schemas.microsoft.com/office/drawing/2014/main" id="{003E56FF-14BA-3C02-C381-B9F871963272}"/>
              </a:ext>
            </a:extLst>
          </p:cNvPr>
          <p:cNvPicPr>
            <a:picLocks noChangeAspect="1"/>
          </p:cNvPicPr>
          <p:nvPr/>
        </p:nvPicPr>
        <p:blipFill>
          <a:blip r:embed="rId4"/>
          <a:stretch>
            <a:fillRect/>
          </a:stretch>
        </p:blipFill>
        <p:spPr>
          <a:xfrm>
            <a:off x="5123656" y="1738095"/>
            <a:ext cx="1804264" cy="1831425"/>
          </a:xfrm>
          <a:prstGeom prst="rect">
            <a:avLst/>
          </a:prstGeom>
        </p:spPr>
      </p:pic>
      <p:pic>
        <p:nvPicPr>
          <p:cNvPr id="6" name="Picture 5">
            <a:extLst>
              <a:ext uri="{FF2B5EF4-FFF2-40B4-BE49-F238E27FC236}">
                <a16:creationId xmlns:a16="http://schemas.microsoft.com/office/drawing/2014/main" id="{14A474F0-EC30-2D8E-3712-9126A49AA7D5}"/>
              </a:ext>
            </a:extLst>
          </p:cNvPr>
          <p:cNvPicPr>
            <a:picLocks noChangeAspect="1"/>
          </p:cNvPicPr>
          <p:nvPr/>
        </p:nvPicPr>
        <p:blipFill>
          <a:blip r:embed="rId5"/>
          <a:stretch>
            <a:fillRect/>
          </a:stretch>
        </p:blipFill>
        <p:spPr>
          <a:xfrm>
            <a:off x="7016207" y="1766696"/>
            <a:ext cx="1804265" cy="1792650"/>
          </a:xfrm>
          <a:prstGeom prst="rect">
            <a:avLst/>
          </a:prstGeom>
        </p:spPr>
      </p:pic>
      <p:pic>
        <p:nvPicPr>
          <p:cNvPr id="8" name="Picture 7">
            <a:extLst>
              <a:ext uri="{FF2B5EF4-FFF2-40B4-BE49-F238E27FC236}">
                <a16:creationId xmlns:a16="http://schemas.microsoft.com/office/drawing/2014/main" id="{A33D3016-5B9C-747E-AE6A-EBD5319EAD8F}"/>
              </a:ext>
            </a:extLst>
          </p:cNvPr>
          <p:cNvPicPr>
            <a:picLocks noChangeAspect="1"/>
          </p:cNvPicPr>
          <p:nvPr/>
        </p:nvPicPr>
        <p:blipFill>
          <a:blip r:embed="rId6"/>
          <a:stretch>
            <a:fillRect/>
          </a:stretch>
        </p:blipFill>
        <p:spPr>
          <a:xfrm>
            <a:off x="5148064" y="3613799"/>
            <a:ext cx="1748400" cy="1831425"/>
          </a:xfrm>
          <a:prstGeom prst="rect">
            <a:avLst/>
          </a:prstGeom>
        </p:spPr>
      </p:pic>
    </p:spTree>
    <p:extLst>
      <p:ext uri="{BB962C8B-B14F-4D97-AF65-F5344CB8AC3E}">
        <p14:creationId xmlns:p14="http://schemas.microsoft.com/office/powerpoint/2010/main" val="650301216"/>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036-6AA1-C8F3-8F18-C9B806EFA4DD}"/>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9ECF169-0CAC-64D9-8F58-5F0BB2D0C809}"/>
              </a:ext>
            </a:extLst>
          </p:cNvPr>
          <p:cNvSpPr txBox="1">
            <a:spLocks/>
          </p:cNvSpPr>
          <p:nvPr/>
        </p:nvSpPr>
        <p:spPr>
          <a:xfrm>
            <a:off x="457200" y="764704"/>
            <a:ext cx="4474840" cy="5361459"/>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Martini: </a:t>
            </a:r>
            <a:r>
              <a:rPr lang="en-US" sz="2600" dirty="0" err="1">
                <a:solidFill>
                  <a:schemeClr val="tx1"/>
                </a:solidFill>
                <a:latin typeface="Cambria" panose="02040503050406030204" pitchFamily="18" charset="0"/>
                <a:cs typeface="Arial" panose="020B0604020202020204" pitchFamily="34" charset="0"/>
              </a:rPr>
              <a:t>Gelas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berbentuk</a:t>
            </a:r>
            <a:r>
              <a:rPr lang="en-US" sz="2600" dirty="0">
                <a:solidFill>
                  <a:schemeClr val="tx1"/>
                </a:solidFill>
                <a:latin typeface="Cambria" panose="02040503050406030204" pitchFamily="18" charset="0"/>
                <a:cs typeface="Arial" panose="020B0604020202020204" pitchFamily="34" charset="0"/>
              </a:rPr>
              <a:t> V, </a:t>
            </a:r>
            <a:r>
              <a:rPr lang="en-US" sz="2600" dirty="0" err="1">
                <a:solidFill>
                  <a:schemeClr val="tx1"/>
                </a:solidFill>
                <a:latin typeface="Cambria" panose="02040503050406030204" pitchFamily="18" charset="0"/>
                <a:cs typeface="Arial" panose="020B0604020202020204" pitchFamily="34" charset="0"/>
              </a:rPr>
              <a:t>cocok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martini.</a:t>
            </a:r>
          </a:p>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Coupe:</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Gelas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berbentuk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mangkuk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cocok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koktail</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tidak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terlalu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tinggi</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Flute: </a:t>
            </a:r>
            <a:r>
              <a:rPr lang="en-US" sz="2600" dirty="0" err="1">
                <a:solidFill>
                  <a:schemeClr val="tx1"/>
                </a:solidFill>
                <a:latin typeface="Cambria" panose="02040503050406030204" pitchFamily="18" charset="0"/>
                <a:cs typeface="Arial" panose="020B0604020202020204" pitchFamily="34" charset="0"/>
              </a:rPr>
              <a:t>Gelas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tinggi</a:t>
            </a:r>
            <a:r>
              <a:rPr lang="en-US" sz="2600" dirty="0">
                <a:solidFill>
                  <a:schemeClr val="tx1"/>
                </a:solidFill>
                <a:latin typeface="Cambria" panose="02040503050406030204" pitchFamily="18" charset="0"/>
                <a:cs typeface="Arial" panose="020B0604020202020204" pitchFamily="34" charset="0"/>
              </a:rPr>
              <a:t> dan ramping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bagian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atas</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melebar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cocok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bergelembung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seperti</a:t>
            </a:r>
            <a:r>
              <a:rPr lang="en-US" sz="2600" dirty="0">
                <a:solidFill>
                  <a:schemeClr val="tx1"/>
                </a:solidFill>
                <a:latin typeface="Cambria" panose="02040503050406030204" pitchFamily="18" charset="0"/>
                <a:cs typeface="Arial" panose="020B0604020202020204" pitchFamily="34" charset="0"/>
              </a:rPr>
              <a:t> champagne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prosecco.</a:t>
            </a:r>
          </a:p>
        </p:txBody>
      </p:sp>
      <p:pic>
        <p:nvPicPr>
          <p:cNvPr id="3" name="Picture 2">
            <a:extLst>
              <a:ext uri="{FF2B5EF4-FFF2-40B4-BE49-F238E27FC236}">
                <a16:creationId xmlns:a16="http://schemas.microsoft.com/office/drawing/2014/main" id="{4C1CE696-9776-0B51-0B04-3FF64879C5EB}"/>
              </a:ext>
            </a:extLst>
          </p:cNvPr>
          <p:cNvPicPr>
            <a:picLocks noChangeAspect="1"/>
          </p:cNvPicPr>
          <p:nvPr/>
        </p:nvPicPr>
        <p:blipFill>
          <a:blip r:embed="rId3"/>
          <a:stretch>
            <a:fillRect/>
          </a:stretch>
        </p:blipFill>
        <p:spPr>
          <a:xfrm>
            <a:off x="4932040" y="764704"/>
            <a:ext cx="1809639" cy="1952694"/>
          </a:xfrm>
          <a:prstGeom prst="rect">
            <a:avLst/>
          </a:prstGeom>
        </p:spPr>
      </p:pic>
      <p:pic>
        <p:nvPicPr>
          <p:cNvPr id="6" name="Picture 5">
            <a:extLst>
              <a:ext uri="{FF2B5EF4-FFF2-40B4-BE49-F238E27FC236}">
                <a16:creationId xmlns:a16="http://schemas.microsoft.com/office/drawing/2014/main" id="{6F1DAB04-8220-B0AA-D865-BC9B0CC27988}"/>
              </a:ext>
            </a:extLst>
          </p:cNvPr>
          <p:cNvPicPr>
            <a:picLocks noChangeAspect="1"/>
          </p:cNvPicPr>
          <p:nvPr/>
        </p:nvPicPr>
        <p:blipFill>
          <a:blip r:embed="rId4"/>
          <a:stretch>
            <a:fillRect/>
          </a:stretch>
        </p:blipFill>
        <p:spPr>
          <a:xfrm>
            <a:off x="5867691" y="2717398"/>
            <a:ext cx="1930894" cy="1952695"/>
          </a:xfrm>
          <a:prstGeom prst="rect">
            <a:avLst/>
          </a:prstGeom>
        </p:spPr>
      </p:pic>
      <p:pic>
        <p:nvPicPr>
          <p:cNvPr id="8" name="Picture 7">
            <a:extLst>
              <a:ext uri="{FF2B5EF4-FFF2-40B4-BE49-F238E27FC236}">
                <a16:creationId xmlns:a16="http://schemas.microsoft.com/office/drawing/2014/main" id="{46DA3ADB-6995-9DBC-0756-47966F2CB651}"/>
              </a:ext>
            </a:extLst>
          </p:cNvPr>
          <p:cNvPicPr>
            <a:picLocks noChangeAspect="1"/>
          </p:cNvPicPr>
          <p:nvPr/>
        </p:nvPicPr>
        <p:blipFill>
          <a:blip r:embed="rId5"/>
          <a:stretch>
            <a:fillRect/>
          </a:stretch>
        </p:blipFill>
        <p:spPr>
          <a:xfrm>
            <a:off x="6372200" y="4670092"/>
            <a:ext cx="2452770" cy="2074502"/>
          </a:xfrm>
          <a:prstGeom prst="rect">
            <a:avLst/>
          </a:prstGeom>
        </p:spPr>
      </p:pic>
    </p:spTree>
    <p:extLst>
      <p:ext uri="{BB962C8B-B14F-4D97-AF65-F5344CB8AC3E}">
        <p14:creationId xmlns:p14="http://schemas.microsoft.com/office/powerpoint/2010/main" val="2259213841"/>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756FC-9239-F678-80EB-38643E67F3A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988DA1D-CA3F-D617-C4FF-532EDDC93F1D}"/>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Peralatan Tambahan</a:t>
            </a:r>
          </a:p>
        </p:txBody>
      </p:sp>
      <p:sp>
        <p:nvSpPr>
          <p:cNvPr id="4" name="Content Placeholder 2">
            <a:extLst>
              <a:ext uri="{FF2B5EF4-FFF2-40B4-BE49-F238E27FC236}">
                <a16:creationId xmlns:a16="http://schemas.microsoft.com/office/drawing/2014/main" id="{1D1A3780-23DF-ECB8-7BB1-194E33B93179}"/>
              </a:ext>
            </a:extLst>
          </p:cNvPr>
          <p:cNvSpPr txBox="1">
            <a:spLocks/>
          </p:cNvSpPr>
          <p:nvPr/>
        </p:nvSpPr>
        <p:spPr>
          <a:xfrm>
            <a:off x="457200" y="1600200"/>
            <a:ext cx="4114800" cy="46999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Speed Rail: </a:t>
            </a:r>
            <a:r>
              <a:rPr lang="en-US" sz="2600" dirty="0">
                <a:solidFill>
                  <a:schemeClr val="tx1"/>
                </a:solidFill>
                <a:latin typeface="Cambria" panose="02040503050406030204" pitchFamily="18" charset="0"/>
                <a:cs typeface="Arial" panose="020B0604020202020204" pitchFamily="34" charset="0"/>
              </a:rPr>
              <a:t>Rak yang </a:t>
            </a:r>
            <a:r>
              <a:rPr lang="en-US" sz="2600" dirty="0" err="1">
                <a:solidFill>
                  <a:schemeClr val="tx1"/>
                </a:solidFill>
                <a:latin typeface="Cambria" panose="02040503050406030204" pitchFamily="18" charset="0"/>
                <a:cs typeface="Arial" panose="020B0604020202020204" pitchFamily="34" charset="0"/>
              </a:rPr>
              <a:t>berisi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botol-botol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sering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digunakan</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Ice Bucket: </a:t>
            </a:r>
            <a:r>
              <a:rPr lang="en-US" sz="2600" dirty="0" err="1">
                <a:solidFill>
                  <a:schemeClr val="tx1"/>
                </a:solidFill>
                <a:latin typeface="Cambria" panose="02040503050406030204" pitchFamily="18" charset="0"/>
                <a:cs typeface="Arial" panose="020B0604020202020204" pitchFamily="34" charset="0"/>
              </a:rPr>
              <a:t>Wadah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menyimpan</a:t>
            </a:r>
            <a:r>
              <a:rPr lang="en-US" sz="2600" dirty="0">
                <a:solidFill>
                  <a:schemeClr val="tx1"/>
                </a:solidFill>
                <a:latin typeface="Cambria" panose="02040503050406030204" pitchFamily="18" charset="0"/>
                <a:cs typeface="Arial" panose="020B0604020202020204" pitchFamily="34" charset="0"/>
              </a:rPr>
              <a:t> es batu.</a:t>
            </a:r>
          </a:p>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Bar Mat: </a:t>
            </a:r>
            <a:r>
              <a:rPr lang="en-US" sz="2600" dirty="0">
                <a:solidFill>
                  <a:schemeClr val="tx1"/>
                </a:solidFill>
                <a:latin typeface="Cambria" panose="02040503050406030204" pitchFamily="18" charset="0"/>
                <a:cs typeface="Arial" panose="020B0604020202020204" pitchFamily="34" charset="0"/>
              </a:rPr>
              <a:t>Alas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meletakkan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peralatan</a:t>
            </a:r>
            <a:r>
              <a:rPr lang="en-US" sz="2600" dirty="0">
                <a:solidFill>
                  <a:schemeClr val="tx1"/>
                </a:solidFill>
                <a:latin typeface="Cambria" panose="02040503050406030204" pitchFamily="18" charset="0"/>
                <a:cs typeface="Arial" panose="020B0604020202020204" pitchFamily="34" charset="0"/>
              </a:rPr>
              <a:t> bar dan </a:t>
            </a:r>
            <a:r>
              <a:rPr lang="en-US" sz="2600" dirty="0" err="1">
                <a:solidFill>
                  <a:schemeClr val="tx1"/>
                </a:solidFill>
                <a:latin typeface="Cambria" panose="02040503050406030204" pitchFamily="18" charset="0"/>
                <a:cs typeface="Arial" panose="020B0604020202020204" pitchFamily="34" charset="0"/>
              </a:rPr>
              <a:t>menyerap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tumpahan</a:t>
            </a:r>
            <a:r>
              <a:rPr lang="en-US" sz="2600" dirty="0">
                <a:solidFill>
                  <a:schemeClr val="tx1"/>
                </a:solidFill>
                <a:latin typeface="Cambria" panose="02040503050406030204" pitchFamily="18" charset="0"/>
                <a:cs typeface="Arial" panose="020B0604020202020204" pitchFamily="34" charset="0"/>
              </a:rPr>
              <a:t>.</a:t>
            </a:r>
          </a:p>
        </p:txBody>
      </p:sp>
      <p:pic>
        <p:nvPicPr>
          <p:cNvPr id="7" name="Picture 6">
            <a:extLst>
              <a:ext uri="{FF2B5EF4-FFF2-40B4-BE49-F238E27FC236}">
                <a16:creationId xmlns:a16="http://schemas.microsoft.com/office/drawing/2014/main" id="{AB113B8B-EB4D-2821-1BA3-6BB11C2FE6BB}"/>
              </a:ext>
            </a:extLst>
          </p:cNvPr>
          <p:cNvPicPr>
            <a:picLocks noChangeAspect="1"/>
          </p:cNvPicPr>
          <p:nvPr/>
        </p:nvPicPr>
        <p:blipFill>
          <a:blip r:embed="rId3"/>
          <a:stretch>
            <a:fillRect/>
          </a:stretch>
        </p:blipFill>
        <p:spPr>
          <a:xfrm>
            <a:off x="6642605" y="1600200"/>
            <a:ext cx="2417851" cy="2260848"/>
          </a:xfrm>
          <a:prstGeom prst="rect">
            <a:avLst/>
          </a:prstGeom>
        </p:spPr>
      </p:pic>
      <p:pic>
        <p:nvPicPr>
          <p:cNvPr id="8" name="Picture 7">
            <a:extLst>
              <a:ext uri="{FF2B5EF4-FFF2-40B4-BE49-F238E27FC236}">
                <a16:creationId xmlns:a16="http://schemas.microsoft.com/office/drawing/2014/main" id="{EFD443DC-9A41-CF7D-32C9-83B090FFF8F0}"/>
              </a:ext>
            </a:extLst>
          </p:cNvPr>
          <p:cNvPicPr>
            <a:picLocks noChangeAspect="1"/>
          </p:cNvPicPr>
          <p:nvPr/>
        </p:nvPicPr>
        <p:blipFill>
          <a:blip r:embed="rId4"/>
          <a:stretch>
            <a:fillRect/>
          </a:stretch>
        </p:blipFill>
        <p:spPr>
          <a:xfrm>
            <a:off x="4572620" y="1600200"/>
            <a:ext cx="2303636" cy="2214578"/>
          </a:xfrm>
          <a:prstGeom prst="rect">
            <a:avLst/>
          </a:prstGeom>
        </p:spPr>
      </p:pic>
      <p:pic>
        <p:nvPicPr>
          <p:cNvPr id="10" name="Picture 9">
            <a:extLst>
              <a:ext uri="{FF2B5EF4-FFF2-40B4-BE49-F238E27FC236}">
                <a16:creationId xmlns:a16="http://schemas.microsoft.com/office/drawing/2014/main" id="{6B8E2850-AA49-3901-E688-56BD10C7CD8A}"/>
              </a:ext>
            </a:extLst>
          </p:cNvPr>
          <p:cNvPicPr>
            <a:picLocks noChangeAspect="1"/>
          </p:cNvPicPr>
          <p:nvPr/>
        </p:nvPicPr>
        <p:blipFill>
          <a:blip r:embed="rId5"/>
          <a:stretch>
            <a:fillRect/>
          </a:stretch>
        </p:blipFill>
        <p:spPr>
          <a:xfrm>
            <a:off x="4545483" y="3814778"/>
            <a:ext cx="2317219" cy="1846470"/>
          </a:xfrm>
          <a:prstGeom prst="rect">
            <a:avLst/>
          </a:prstGeom>
        </p:spPr>
      </p:pic>
    </p:spTree>
    <p:extLst>
      <p:ext uri="{BB962C8B-B14F-4D97-AF65-F5344CB8AC3E}">
        <p14:creationId xmlns:p14="http://schemas.microsoft.com/office/powerpoint/2010/main" val="965496328"/>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B8CAD-4BEB-74BA-4CEA-2BD923DCBCD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43B0B19-E486-5B01-48E6-39FB548BEE11}"/>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Mesin-mesin Minuman</a:t>
            </a:r>
          </a:p>
        </p:txBody>
      </p:sp>
      <p:sp>
        <p:nvSpPr>
          <p:cNvPr id="4" name="Content Placeholder 2">
            <a:extLst>
              <a:ext uri="{FF2B5EF4-FFF2-40B4-BE49-F238E27FC236}">
                <a16:creationId xmlns:a16="http://schemas.microsoft.com/office/drawing/2014/main" id="{9734E39E-70C4-CA7F-43B1-DDEE52856BAA}"/>
              </a:ext>
            </a:extLst>
          </p:cNvPr>
          <p:cNvSpPr txBox="1">
            <a:spLocks/>
          </p:cNvSpPr>
          <p:nvPr/>
        </p:nvSpPr>
        <p:spPr>
          <a:xfrm>
            <a:off x="457200" y="1600200"/>
            <a:ext cx="4690864" cy="4699992"/>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dirty="0" err="1">
                <a:solidFill>
                  <a:schemeClr val="tx1"/>
                </a:solidFill>
                <a:latin typeface="Cambria" panose="02040503050406030204" pitchFamily="18" charset="0"/>
                <a:cs typeface="Arial" panose="020B0604020202020204" pitchFamily="34" charset="0"/>
              </a:rPr>
              <a:t>Selain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peralatan</a:t>
            </a:r>
            <a:r>
              <a:rPr lang="en-US" sz="2600" dirty="0">
                <a:solidFill>
                  <a:schemeClr val="tx1"/>
                </a:solidFill>
                <a:latin typeface="Cambria" panose="02040503050406030204" pitchFamily="18" charset="0"/>
                <a:cs typeface="Arial" panose="020B0604020202020204" pitchFamily="34" charset="0"/>
              </a:rPr>
              <a:t> manual, di bar modern juga </a:t>
            </a:r>
            <a:r>
              <a:rPr lang="en-US" sz="2600" dirty="0" err="1">
                <a:solidFill>
                  <a:schemeClr val="tx1"/>
                </a:solidFill>
                <a:latin typeface="Cambria" panose="02040503050406030204" pitchFamily="18" charset="0"/>
                <a:cs typeface="Arial" panose="020B0604020202020204" pitchFamily="34" charset="0"/>
              </a:rPr>
              <a:t>banyak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digunakan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mesin-mesin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membantu</a:t>
            </a:r>
            <a:r>
              <a:rPr lang="en-US" sz="2600" dirty="0">
                <a:solidFill>
                  <a:schemeClr val="tx1"/>
                </a:solidFill>
                <a:latin typeface="Cambria" panose="02040503050406030204" pitchFamily="18" charset="0"/>
                <a:cs typeface="Arial" panose="020B0604020202020204" pitchFamily="34" charset="0"/>
              </a:rPr>
              <a:t> proses </a:t>
            </a:r>
            <a:r>
              <a:rPr lang="en-US" sz="2600" dirty="0" err="1">
                <a:solidFill>
                  <a:schemeClr val="tx1"/>
                </a:solidFill>
                <a:latin typeface="Cambria" panose="02040503050406030204" pitchFamily="18" charset="0"/>
                <a:cs typeface="Arial" panose="020B0604020202020204" pitchFamily="34" charset="0"/>
              </a:rPr>
              <a:t>pembuatan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2600" b="1" dirty="0" err="1">
                <a:solidFill>
                  <a:schemeClr val="tx1"/>
                </a:solidFill>
                <a:latin typeface="Cambria" panose="02040503050406030204" pitchFamily="18" charset="0"/>
                <a:cs typeface="Arial" panose="020B0604020202020204" pitchFamily="34" charset="0"/>
              </a:rPr>
              <a:t>Mesin</a:t>
            </a:r>
            <a:r>
              <a:rPr lang="en-US" sz="2600" b="1" dirty="0">
                <a:solidFill>
                  <a:schemeClr val="tx1"/>
                </a:solidFill>
                <a:latin typeface="Cambria" panose="02040503050406030204" pitchFamily="18" charset="0"/>
                <a:cs typeface="Arial" panose="020B0604020202020204" pitchFamily="34" charset="0"/>
              </a:rPr>
              <a:t> Espresso: </a:t>
            </a:r>
            <a:r>
              <a:rPr lang="en-US" sz="2600" dirty="0" err="1">
                <a:solidFill>
                  <a:schemeClr val="tx1"/>
                </a:solidFill>
                <a:latin typeface="Cambria" panose="02040503050406030204" pitchFamily="18" charset="0"/>
                <a:cs typeface="Arial" panose="020B0604020202020204" pitchFamily="34" charset="0"/>
              </a:rPr>
              <a:t>Digunakan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membuat</a:t>
            </a:r>
            <a:r>
              <a:rPr lang="en-US" sz="2600" dirty="0">
                <a:solidFill>
                  <a:schemeClr val="tx1"/>
                </a:solidFill>
                <a:latin typeface="Cambria" panose="02040503050406030204" pitchFamily="18" charset="0"/>
                <a:cs typeface="Arial" panose="020B0604020202020204" pitchFamily="34" charset="0"/>
              </a:rPr>
              <a:t> espresso dan </a:t>
            </a:r>
            <a:r>
              <a:rPr lang="en-US" sz="2600" dirty="0" err="1">
                <a:solidFill>
                  <a:schemeClr val="tx1"/>
                </a:solidFill>
                <a:latin typeface="Cambria" panose="02040503050406030204" pitchFamily="18" charset="0"/>
                <a:cs typeface="Arial" panose="020B0604020202020204" pitchFamily="34" charset="0"/>
              </a:rPr>
              <a:t>berbagai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jenis</a:t>
            </a:r>
            <a:r>
              <a:rPr lang="en-US" sz="2600" dirty="0">
                <a:solidFill>
                  <a:schemeClr val="tx1"/>
                </a:solidFill>
                <a:latin typeface="Cambria" panose="02040503050406030204" pitchFamily="18" charset="0"/>
                <a:cs typeface="Arial" panose="020B0604020202020204" pitchFamily="34" charset="0"/>
              </a:rPr>
              <a:t> kopi </a:t>
            </a:r>
            <a:r>
              <a:rPr lang="en-US" sz="2600" dirty="0" err="1">
                <a:solidFill>
                  <a:schemeClr val="tx1"/>
                </a:solidFill>
                <a:latin typeface="Cambria" panose="02040503050406030204" pitchFamily="18" charset="0"/>
                <a:cs typeface="Arial" panose="020B0604020202020204" pitchFamily="34" charset="0"/>
              </a:rPr>
              <a:t>lainnya</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2600" b="1" dirty="0" err="1">
                <a:solidFill>
                  <a:schemeClr val="tx1"/>
                </a:solidFill>
                <a:latin typeface="Cambria" panose="02040503050406030204" pitchFamily="18" charset="0"/>
                <a:cs typeface="Arial" panose="020B0604020202020204" pitchFamily="34" charset="0"/>
              </a:rPr>
              <a:t>Mesin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Penggiling</a:t>
            </a:r>
            <a:r>
              <a:rPr lang="en-US" sz="2600" b="1" dirty="0">
                <a:solidFill>
                  <a:schemeClr val="tx1"/>
                </a:solidFill>
                <a:latin typeface="Cambria" panose="02040503050406030204" pitchFamily="18" charset="0"/>
                <a:cs typeface="Arial" panose="020B0604020202020204" pitchFamily="34" charset="0"/>
              </a:rPr>
              <a:t> Kopi: </a:t>
            </a:r>
            <a:r>
              <a:rPr lang="en-US" sz="2600" dirty="0" err="1">
                <a:solidFill>
                  <a:schemeClr val="tx1"/>
                </a:solidFill>
                <a:latin typeface="Cambria" panose="02040503050406030204" pitchFamily="18" charset="0"/>
                <a:cs typeface="Arial" panose="020B0604020202020204" pitchFamily="34" charset="0"/>
              </a:rPr>
              <a:t>Digunakan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menggiling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biji</a:t>
            </a:r>
            <a:r>
              <a:rPr lang="en-US" sz="2600" dirty="0">
                <a:solidFill>
                  <a:schemeClr val="tx1"/>
                </a:solidFill>
                <a:latin typeface="Cambria" panose="02040503050406030204" pitchFamily="18" charset="0"/>
                <a:cs typeface="Arial" panose="020B0604020202020204" pitchFamily="34" charset="0"/>
              </a:rPr>
              <a:t> kopi </a:t>
            </a:r>
            <a:r>
              <a:rPr lang="en-US" sz="2600" dirty="0" err="1">
                <a:solidFill>
                  <a:schemeClr val="tx1"/>
                </a:solidFill>
                <a:latin typeface="Cambria" panose="02040503050406030204" pitchFamily="18" charset="0"/>
                <a:cs typeface="Arial" panose="020B0604020202020204" pitchFamily="34" charset="0"/>
              </a:rPr>
              <a:t>sebelum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diseduh</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Blender: </a:t>
            </a:r>
            <a:r>
              <a:rPr lang="en-US" sz="2600" dirty="0" err="1">
                <a:solidFill>
                  <a:schemeClr val="tx1"/>
                </a:solidFill>
                <a:latin typeface="Cambria" panose="02040503050406030204" pitchFamily="18" charset="0"/>
                <a:cs typeface="Arial" panose="020B0604020202020204" pitchFamily="34" charset="0"/>
              </a:rPr>
              <a:t>Digunakan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membuat</a:t>
            </a:r>
            <a:r>
              <a:rPr lang="en-US" sz="2600" dirty="0">
                <a:solidFill>
                  <a:schemeClr val="tx1"/>
                </a:solidFill>
                <a:latin typeface="Cambria" panose="02040503050406030204" pitchFamily="18" charset="0"/>
                <a:cs typeface="Arial" panose="020B0604020202020204" pitchFamily="34" charset="0"/>
              </a:rPr>
              <a:t> smoothie, milkshake,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berbahan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dasar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buah-buahan</a:t>
            </a:r>
            <a:r>
              <a:rPr lang="en-US" sz="2600" dirty="0">
                <a:solidFill>
                  <a:schemeClr val="tx1"/>
                </a:solidFill>
                <a:latin typeface="Cambria" panose="02040503050406030204" pitchFamily="18" charset="0"/>
                <a:cs typeface="Arial" panose="020B0604020202020204" pitchFamily="34" charset="0"/>
              </a:rPr>
              <a:t>.</a:t>
            </a:r>
            <a:endParaRPr lang="id-ID" sz="2600" dirty="0">
              <a:solidFill>
                <a:schemeClr val="tx1"/>
              </a:solidFill>
              <a:latin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E23116AF-0906-058B-67C0-6E63277DF8C9}"/>
              </a:ext>
            </a:extLst>
          </p:cNvPr>
          <p:cNvPicPr>
            <a:picLocks noChangeAspect="1"/>
          </p:cNvPicPr>
          <p:nvPr/>
        </p:nvPicPr>
        <p:blipFill>
          <a:blip r:embed="rId3"/>
          <a:stretch>
            <a:fillRect/>
          </a:stretch>
        </p:blipFill>
        <p:spPr>
          <a:xfrm>
            <a:off x="5148064" y="1556544"/>
            <a:ext cx="1792751" cy="1872208"/>
          </a:xfrm>
          <a:prstGeom prst="rect">
            <a:avLst/>
          </a:prstGeom>
        </p:spPr>
      </p:pic>
      <p:pic>
        <p:nvPicPr>
          <p:cNvPr id="5" name="Picture 4">
            <a:extLst>
              <a:ext uri="{FF2B5EF4-FFF2-40B4-BE49-F238E27FC236}">
                <a16:creationId xmlns:a16="http://schemas.microsoft.com/office/drawing/2014/main" id="{449F59C1-7763-178C-85A2-F0FD7B7CA810}"/>
              </a:ext>
            </a:extLst>
          </p:cNvPr>
          <p:cNvPicPr>
            <a:picLocks noChangeAspect="1"/>
          </p:cNvPicPr>
          <p:nvPr/>
        </p:nvPicPr>
        <p:blipFill>
          <a:blip r:embed="rId4"/>
          <a:stretch>
            <a:fillRect/>
          </a:stretch>
        </p:blipFill>
        <p:spPr>
          <a:xfrm>
            <a:off x="7274702" y="4623741"/>
            <a:ext cx="1862650" cy="2150420"/>
          </a:xfrm>
          <a:prstGeom prst="rect">
            <a:avLst/>
          </a:prstGeom>
        </p:spPr>
      </p:pic>
      <p:pic>
        <p:nvPicPr>
          <p:cNvPr id="7" name="Picture 6">
            <a:extLst>
              <a:ext uri="{FF2B5EF4-FFF2-40B4-BE49-F238E27FC236}">
                <a16:creationId xmlns:a16="http://schemas.microsoft.com/office/drawing/2014/main" id="{8576FAF6-55D8-3B66-D5BB-BFDDBFCB791E}"/>
              </a:ext>
            </a:extLst>
          </p:cNvPr>
          <p:cNvPicPr>
            <a:picLocks noChangeAspect="1"/>
          </p:cNvPicPr>
          <p:nvPr/>
        </p:nvPicPr>
        <p:blipFill>
          <a:blip r:embed="rId5"/>
          <a:stretch>
            <a:fillRect/>
          </a:stretch>
        </p:blipFill>
        <p:spPr>
          <a:xfrm>
            <a:off x="5563894" y="3428753"/>
            <a:ext cx="1710807" cy="2093272"/>
          </a:xfrm>
          <a:prstGeom prst="rect">
            <a:avLst/>
          </a:prstGeom>
        </p:spPr>
      </p:pic>
    </p:spTree>
    <p:extLst>
      <p:ext uri="{BB962C8B-B14F-4D97-AF65-F5344CB8AC3E}">
        <p14:creationId xmlns:p14="http://schemas.microsoft.com/office/powerpoint/2010/main" val="3044586194"/>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CA837-5552-9698-59D2-04E97130FC0F}"/>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E0EDD71-7D84-36B8-ED7C-059891D3396D}"/>
              </a:ext>
            </a:extLst>
          </p:cNvPr>
          <p:cNvSpPr txBox="1">
            <a:spLocks/>
          </p:cNvSpPr>
          <p:nvPr/>
        </p:nvSpPr>
        <p:spPr>
          <a:xfrm>
            <a:off x="457200" y="764704"/>
            <a:ext cx="4474840" cy="53614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Soda Gun: </a:t>
            </a:r>
            <a:r>
              <a:rPr lang="en-US" sz="2600" dirty="0" err="1">
                <a:solidFill>
                  <a:schemeClr val="tx1"/>
                </a:solidFill>
                <a:latin typeface="Cambria" panose="02040503050406030204" pitchFamily="18" charset="0"/>
                <a:cs typeface="Arial" panose="020B0604020202020204" pitchFamily="34" charset="0"/>
              </a:rPr>
              <a:t>Digunakan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membuat</a:t>
            </a:r>
            <a:r>
              <a:rPr lang="en-US" sz="2600" dirty="0">
                <a:solidFill>
                  <a:schemeClr val="tx1"/>
                </a:solidFill>
                <a:latin typeface="Cambria" panose="02040503050406030204" pitchFamily="18" charset="0"/>
                <a:cs typeface="Arial" panose="020B0604020202020204" pitchFamily="34" charset="0"/>
              </a:rPr>
              <a:t> soda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bersoda</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endParaRPr lang="en-US" sz="2600" dirty="0">
              <a:solidFill>
                <a:schemeClr val="tx1"/>
              </a:solidFill>
              <a:latin typeface="Cambria" panose="02040503050406030204" pitchFamily="18" charset="0"/>
              <a:cs typeface="Arial" panose="020B0604020202020204" pitchFamily="34" charset="0"/>
            </a:endParaRPr>
          </a:p>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Ice Machine: </a:t>
            </a:r>
            <a:r>
              <a:rPr lang="en-US" sz="2600" dirty="0" err="1">
                <a:solidFill>
                  <a:schemeClr val="tx1"/>
                </a:solidFill>
                <a:latin typeface="Cambria" panose="02040503050406030204" pitchFamily="18" charset="0"/>
                <a:cs typeface="Arial" panose="020B0604020202020204" pitchFamily="34" charset="0"/>
              </a:rPr>
              <a:t>Mesin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pembuat</a:t>
            </a:r>
            <a:r>
              <a:rPr lang="en-US" sz="2600" dirty="0">
                <a:solidFill>
                  <a:schemeClr val="tx1"/>
                </a:solidFill>
                <a:latin typeface="Cambria" panose="02040503050406030204" pitchFamily="18" charset="0"/>
                <a:cs typeface="Arial" panose="020B0604020202020204" pitchFamily="34" charset="0"/>
              </a:rPr>
              <a:t> es batu.</a:t>
            </a:r>
          </a:p>
          <a:p>
            <a:pPr marL="457200" indent="-457200" algn="l">
              <a:buFontTx/>
              <a:buChar char="-"/>
            </a:pPr>
            <a:endParaRPr lang="en-US" sz="2600" dirty="0">
              <a:solidFill>
                <a:schemeClr val="tx1"/>
              </a:solidFill>
              <a:latin typeface="Cambria" panose="02040503050406030204" pitchFamily="18" charset="0"/>
              <a:cs typeface="Arial" panose="020B0604020202020204" pitchFamily="34" charset="0"/>
            </a:endParaRPr>
          </a:p>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Juice Dispenser: </a:t>
            </a:r>
            <a:r>
              <a:rPr lang="en-US" sz="2600" dirty="0">
                <a:solidFill>
                  <a:schemeClr val="tx1"/>
                </a:solidFill>
                <a:latin typeface="Cambria" panose="02040503050406030204" pitchFamily="18" charset="0"/>
                <a:cs typeface="Arial" panose="020B0604020202020204" pitchFamily="34" charset="0"/>
              </a:rPr>
              <a:t>Dispenser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menyimpan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menyajikan</a:t>
            </a:r>
            <a:r>
              <a:rPr lang="en-US" sz="2600" dirty="0">
                <a:solidFill>
                  <a:schemeClr val="tx1"/>
                </a:solidFill>
                <a:latin typeface="Cambria" panose="02040503050406030204" pitchFamily="18" charset="0"/>
                <a:cs typeface="Arial" panose="020B0604020202020204" pitchFamily="34" charset="0"/>
              </a:rPr>
              <a:t> jus </a:t>
            </a:r>
            <a:r>
              <a:rPr lang="en-US" sz="2600" dirty="0" err="1">
                <a:solidFill>
                  <a:schemeClr val="tx1"/>
                </a:solidFill>
                <a:latin typeface="Cambria" panose="02040503050406030204" pitchFamily="18" charset="0"/>
                <a:cs typeface="Arial" panose="020B0604020202020204" pitchFamily="34" charset="0"/>
              </a:rPr>
              <a:t>buah</a:t>
            </a:r>
            <a:r>
              <a:rPr lang="en-US" sz="2600" dirty="0">
                <a:solidFill>
                  <a:schemeClr val="tx1"/>
                </a:solidFill>
                <a:latin typeface="Cambria" panose="02040503050406030204" pitchFamily="18" charset="0"/>
                <a:cs typeface="Arial" panose="020B0604020202020204" pitchFamily="34" charset="0"/>
              </a:rPr>
              <a:t>.</a:t>
            </a:r>
          </a:p>
        </p:txBody>
      </p:sp>
      <p:pic>
        <p:nvPicPr>
          <p:cNvPr id="3" name="Picture 2">
            <a:extLst>
              <a:ext uri="{FF2B5EF4-FFF2-40B4-BE49-F238E27FC236}">
                <a16:creationId xmlns:a16="http://schemas.microsoft.com/office/drawing/2014/main" id="{DDB5C5CA-2E69-5D95-C94B-B6D99CEB7648}"/>
              </a:ext>
            </a:extLst>
          </p:cNvPr>
          <p:cNvPicPr>
            <a:picLocks noChangeAspect="1"/>
          </p:cNvPicPr>
          <p:nvPr/>
        </p:nvPicPr>
        <p:blipFill>
          <a:blip r:embed="rId3"/>
          <a:stretch>
            <a:fillRect/>
          </a:stretch>
        </p:blipFill>
        <p:spPr>
          <a:xfrm flipH="1">
            <a:off x="4932040" y="713953"/>
            <a:ext cx="2736304" cy="1980175"/>
          </a:xfrm>
          <a:prstGeom prst="rect">
            <a:avLst/>
          </a:prstGeom>
        </p:spPr>
      </p:pic>
      <p:pic>
        <p:nvPicPr>
          <p:cNvPr id="6" name="Picture 5">
            <a:extLst>
              <a:ext uri="{FF2B5EF4-FFF2-40B4-BE49-F238E27FC236}">
                <a16:creationId xmlns:a16="http://schemas.microsoft.com/office/drawing/2014/main" id="{E101E492-E0B7-2671-1D4C-5DA51D81EB3E}"/>
              </a:ext>
            </a:extLst>
          </p:cNvPr>
          <p:cNvPicPr>
            <a:picLocks noChangeAspect="1"/>
          </p:cNvPicPr>
          <p:nvPr/>
        </p:nvPicPr>
        <p:blipFill>
          <a:blip r:embed="rId4"/>
          <a:stretch>
            <a:fillRect/>
          </a:stretch>
        </p:blipFill>
        <p:spPr>
          <a:xfrm>
            <a:off x="6742442" y="2694128"/>
            <a:ext cx="1944358" cy="1980175"/>
          </a:xfrm>
          <a:prstGeom prst="rect">
            <a:avLst/>
          </a:prstGeom>
        </p:spPr>
      </p:pic>
      <p:pic>
        <p:nvPicPr>
          <p:cNvPr id="8" name="Picture 7">
            <a:extLst>
              <a:ext uri="{FF2B5EF4-FFF2-40B4-BE49-F238E27FC236}">
                <a16:creationId xmlns:a16="http://schemas.microsoft.com/office/drawing/2014/main" id="{3ECA62B9-E3E5-2A2A-A827-B0B6904C8BD9}"/>
              </a:ext>
            </a:extLst>
          </p:cNvPr>
          <p:cNvPicPr>
            <a:picLocks noChangeAspect="1"/>
          </p:cNvPicPr>
          <p:nvPr/>
        </p:nvPicPr>
        <p:blipFill>
          <a:blip r:embed="rId5"/>
          <a:stretch>
            <a:fillRect/>
          </a:stretch>
        </p:blipFill>
        <p:spPr>
          <a:xfrm>
            <a:off x="4572000" y="3885541"/>
            <a:ext cx="2064940" cy="2291373"/>
          </a:xfrm>
          <a:prstGeom prst="rect">
            <a:avLst/>
          </a:prstGeom>
        </p:spPr>
      </p:pic>
    </p:spTree>
    <p:extLst>
      <p:ext uri="{BB962C8B-B14F-4D97-AF65-F5344CB8AC3E}">
        <p14:creationId xmlns:p14="http://schemas.microsoft.com/office/powerpoint/2010/main" val="386437347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latin typeface="Arial" panose="020B0604020202020204" pitchFamily="34" charset="0"/>
                <a:ea typeface="+mj-ea"/>
                <a:cs typeface="Arial" panose="020B0604020202020204" pitchFamily="34" charset="0"/>
              </a:rPr>
              <a:t>Awal Mula Sejarah </a:t>
            </a:r>
            <a:r>
              <a:rPr lang="en-US" sz="3600" b="1" dirty="0" err="1">
                <a:latin typeface="Arial" panose="020B0604020202020204" pitchFamily="34" charset="0"/>
                <a:ea typeface="+mj-ea"/>
                <a:cs typeface="Arial" panose="020B0604020202020204" pitchFamily="34" charset="0"/>
              </a:rPr>
              <a:t>Peralatan</a:t>
            </a:r>
            <a:r>
              <a:rPr lang="en-US" sz="3600" b="1" dirty="0">
                <a:latin typeface="Arial" panose="020B0604020202020204" pitchFamily="34" charset="0"/>
                <a:ea typeface="+mj-ea"/>
                <a:cs typeface="Arial" panose="020B0604020202020204" pitchFamily="34" charset="0"/>
              </a:rPr>
              <a:t> Bar</a:t>
            </a:r>
            <a:endParaRPr kumimoji="0" lang="id-ID"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363272" cy="4525963"/>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Zaman Kuno: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beralkohol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sudah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dikonsumsi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sejak</a:t>
            </a:r>
            <a:r>
              <a:rPr lang="en-US" sz="2600" dirty="0">
                <a:solidFill>
                  <a:schemeClr val="tx1"/>
                </a:solidFill>
                <a:latin typeface="Cambria" panose="02040503050406030204" pitchFamily="18" charset="0"/>
                <a:cs typeface="Arial" panose="020B0604020202020204" pitchFamily="34" charset="0"/>
              </a:rPr>
              <a:t> zaman </a:t>
            </a:r>
            <a:r>
              <a:rPr lang="en-US" sz="2600" dirty="0" err="1">
                <a:solidFill>
                  <a:schemeClr val="tx1"/>
                </a:solidFill>
                <a:latin typeface="Cambria" panose="02040503050406030204" pitchFamily="18" charset="0"/>
                <a:cs typeface="Arial" panose="020B0604020202020204" pitchFamily="34" charset="0"/>
              </a:rPr>
              <a:t>kuno</a:t>
            </a:r>
            <a:r>
              <a:rPr lang="en-US" sz="2600" dirty="0">
                <a:solidFill>
                  <a:schemeClr val="tx1"/>
                </a:solidFill>
                <a:latin typeface="Cambria" panose="02040503050406030204" pitchFamily="18" charset="0"/>
                <a:cs typeface="Arial" panose="020B0604020202020204" pitchFamily="34" charset="0"/>
              </a:rPr>
              <a:t>. Orang-orang pada masa </a:t>
            </a:r>
            <a:r>
              <a:rPr lang="en-US" sz="2600" dirty="0" err="1">
                <a:solidFill>
                  <a:schemeClr val="tx1"/>
                </a:solidFill>
                <a:latin typeface="Cambria" panose="02040503050406030204" pitchFamily="18" charset="0"/>
                <a:cs typeface="Arial" panose="020B0604020202020204" pitchFamily="34" charset="0"/>
              </a:rPr>
              <a:t>itu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menggunakan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alat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sederhana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seperti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cangkir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tanah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liat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tanduk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hewan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labu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menyimpan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meminum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mereka</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Zaman </a:t>
            </a:r>
            <a:r>
              <a:rPr lang="en-US" sz="2600" b="1" dirty="0" err="1">
                <a:solidFill>
                  <a:schemeClr val="tx1"/>
                </a:solidFill>
                <a:latin typeface="Cambria" panose="02040503050406030204" pitchFamily="18" charset="0"/>
                <a:cs typeface="Arial" panose="020B0604020202020204" pitchFamily="34" charset="0"/>
              </a:rPr>
              <a:t>Romawi</a:t>
            </a:r>
            <a:r>
              <a:rPr lang="en-US" sz="2600" b="1" dirty="0">
                <a:solidFill>
                  <a:schemeClr val="tx1"/>
                </a:solidFill>
                <a:latin typeface="Cambria" panose="02040503050406030204" pitchFamily="18" charset="0"/>
                <a:cs typeface="Arial" panose="020B0604020202020204" pitchFamily="34" charset="0"/>
              </a:rPr>
              <a:t>: </a:t>
            </a:r>
            <a:r>
              <a:rPr lang="en-US" sz="2600" dirty="0">
                <a:solidFill>
                  <a:schemeClr val="tx1"/>
                </a:solidFill>
                <a:latin typeface="Cambria" panose="02040503050406030204" pitchFamily="18" charset="0"/>
                <a:cs typeface="Arial" panose="020B0604020202020204" pitchFamily="34" charset="0"/>
              </a:rPr>
              <a:t>Orang </a:t>
            </a:r>
            <a:r>
              <a:rPr lang="en-US" sz="2600" dirty="0" err="1">
                <a:solidFill>
                  <a:schemeClr val="tx1"/>
                </a:solidFill>
                <a:latin typeface="Cambria" panose="02040503050406030204" pitchFamily="18" charset="0"/>
                <a:cs typeface="Arial" panose="020B0604020202020204" pitchFamily="34" charset="0"/>
              </a:rPr>
              <a:t>Romawi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dikenal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sebagai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penikmat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anggur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Mereka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menggunakan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berbagai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jenis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gelas</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cangkir</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terbuat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dari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kaca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logam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menikmati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mereka</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Zaman Abad </a:t>
            </a:r>
            <a:r>
              <a:rPr lang="en-US" sz="2600" b="1" dirty="0" err="1">
                <a:solidFill>
                  <a:schemeClr val="tx1"/>
                </a:solidFill>
                <a:latin typeface="Cambria" panose="02040503050406030204" pitchFamily="18" charset="0"/>
                <a:cs typeface="Arial" panose="020B0604020202020204" pitchFamily="34" charset="0"/>
              </a:rPr>
              <a:t>Pertengahan</a:t>
            </a:r>
            <a:r>
              <a:rPr lang="en-US" sz="2600" b="1" dirty="0">
                <a:solidFill>
                  <a:schemeClr val="tx1"/>
                </a:solidFill>
                <a:latin typeface="Cambria" panose="02040503050406030204" pitchFamily="18" charset="0"/>
                <a:cs typeface="Arial" panose="020B0604020202020204" pitchFamily="34" charset="0"/>
              </a:rPr>
              <a:t>: </a:t>
            </a:r>
            <a:r>
              <a:rPr lang="en-US" sz="2600" dirty="0">
                <a:solidFill>
                  <a:schemeClr val="tx1"/>
                </a:solidFill>
                <a:latin typeface="Cambria" panose="02040503050406030204" pitchFamily="18" charset="0"/>
                <a:cs typeface="Arial" panose="020B0604020202020204" pitchFamily="34" charset="0"/>
              </a:rPr>
              <a:t>Pada masa </a:t>
            </a:r>
            <a:r>
              <a:rPr lang="en-US" sz="2600" dirty="0" err="1">
                <a:solidFill>
                  <a:schemeClr val="tx1"/>
                </a:solidFill>
                <a:latin typeface="Cambria" panose="02040503050406030204" pitchFamily="18" charset="0"/>
                <a:cs typeface="Arial" panose="020B0604020202020204" pitchFamily="34" charset="0"/>
              </a:rPr>
              <a:t>ini</a:t>
            </a:r>
            <a:r>
              <a:rPr lang="en-US" sz="2600" dirty="0">
                <a:solidFill>
                  <a:schemeClr val="tx1"/>
                </a:solidFill>
                <a:latin typeface="Cambria" panose="02040503050406030204" pitchFamily="18" charset="0"/>
                <a:cs typeface="Arial" panose="020B0604020202020204" pitchFamily="34" charset="0"/>
              </a:rPr>
              <a:t>, tavern dan </a:t>
            </a:r>
            <a:r>
              <a:rPr lang="en-US" sz="2600" dirty="0" err="1">
                <a:solidFill>
                  <a:schemeClr val="tx1"/>
                </a:solidFill>
                <a:latin typeface="Cambria" panose="02040503050406030204" pitchFamily="18" charset="0"/>
                <a:cs typeface="Arial" panose="020B0604020202020204" pitchFamily="34" charset="0"/>
              </a:rPr>
              <a:t>kedai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menjadi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tempat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populer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bersosialisasi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menikmati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beralkohol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Peralatan</a:t>
            </a:r>
            <a:r>
              <a:rPr lang="en-US" sz="2600" dirty="0">
                <a:solidFill>
                  <a:schemeClr val="tx1"/>
                </a:solidFill>
                <a:latin typeface="Cambria" panose="02040503050406030204" pitchFamily="18" charset="0"/>
                <a:cs typeface="Arial" panose="020B0604020202020204" pitchFamily="34" charset="0"/>
              </a:rPr>
              <a:t> bar yang </a:t>
            </a:r>
            <a:r>
              <a:rPr lang="en-US" sz="2600" dirty="0" err="1">
                <a:solidFill>
                  <a:schemeClr val="tx1"/>
                </a:solidFill>
                <a:latin typeface="Cambria" panose="02040503050406030204" pitchFamily="18" charset="0"/>
                <a:cs typeface="Arial" panose="020B0604020202020204" pitchFamily="34" charset="0"/>
              </a:rPr>
              <a:t>digunakan</a:t>
            </a:r>
            <a:r>
              <a:rPr lang="en-US" sz="2600" dirty="0">
                <a:solidFill>
                  <a:schemeClr val="tx1"/>
                </a:solidFill>
                <a:latin typeface="Cambria" panose="02040503050406030204" pitchFamily="18" charset="0"/>
                <a:cs typeface="Arial" panose="020B0604020202020204" pitchFamily="34" charset="0"/>
              </a:rPr>
              <a:t> pada masa </a:t>
            </a:r>
            <a:r>
              <a:rPr lang="en-US" sz="2600" dirty="0" err="1">
                <a:solidFill>
                  <a:schemeClr val="tx1"/>
                </a:solidFill>
                <a:latin typeface="Cambria" panose="02040503050406030204" pitchFamily="18" charset="0"/>
                <a:cs typeface="Arial" panose="020B0604020202020204" pitchFamily="34" charset="0"/>
              </a:rPr>
              <a:t>itu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masih</a:t>
            </a:r>
            <a:r>
              <a:rPr lang="en-US" sz="2600" dirty="0">
                <a:solidFill>
                  <a:schemeClr val="tx1"/>
                </a:solidFill>
                <a:latin typeface="Cambria" panose="02040503050406030204" pitchFamily="18" charset="0"/>
                <a:cs typeface="Arial" panose="020B0604020202020204" pitchFamily="34" charset="0"/>
              </a:rPr>
              <a:t> sangat </a:t>
            </a:r>
            <a:r>
              <a:rPr lang="en-US" sz="2600" dirty="0" err="1">
                <a:solidFill>
                  <a:schemeClr val="tx1"/>
                </a:solidFill>
                <a:latin typeface="Cambria" panose="02040503050406030204" pitchFamily="18" charset="0"/>
                <a:cs typeface="Arial" panose="020B0604020202020204" pitchFamily="34" charset="0"/>
              </a:rPr>
              <a:t>sederhana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seperti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cangkir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kayu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gelas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kaca</a:t>
            </a:r>
            <a:r>
              <a:rPr lang="en-US" sz="2600" dirty="0">
                <a:solidFill>
                  <a:schemeClr val="tx1"/>
                </a:solidFill>
                <a:latin typeface="Cambria" panose="02040503050406030204" pitchFamily="18" charset="0"/>
                <a:cs typeface="Arial" panose="020B0604020202020204" pitchFamily="34" charset="0"/>
              </a:rPr>
              <a:t>, dan tong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menyimpan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55880-2809-20A2-8E39-171F08B3750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1C5196A-3B46-6820-F9F7-9CBC36ABD1F1}"/>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Cara Menggunakan Peralatan Bar</a:t>
            </a:r>
          </a:p>
        </p:txBody>
      </p:sp>
      <p:sp>
        <p:nvSpPr>
          <p:cNvPr id="4" name="Content Placeholder 2">
            <a:extLst>
              <a:ext uri="{FF2B5EF4-FFF2-40B4-BE49-F238E27FC236}">
                <a16:creationId xmlns:a16="http://schemas.microsoft.com/office/drawing/2014/main" id="{B15F5A2F-D63F-50E5-8267-F0CFA6CB7DE3}"/>
              </a:ext>
            </a:extLst>
          </p:cNvPr>
          <p:cNvSpPr txBox="1">
            <a:spLocks/>
          </p:cNvSpPr>
          <p:nvPr/>
        </p:nvSpPr>
        <p:spPr>
          <a:xfrm>
            <a:off x="457200" y="1600200"/>
            <a:ext cx="8229600" cy="46999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dirty="0">
                <a:solidFill>
                  <a:schemeClr val="tx1"/>
                </a:solidFill>
                <a:latin typeface="Cambria" panose="02040503050406030204" pitchFamily="18" charset="0"/>
                <a:cs typeface="Arial" panose="020B0604020202020204" pitchFamily="34" charset="0"/>
              </a:rPr>
              <a:t>Cara </a:t>
            </a:r>
            <a:r>
              <a:rPr lang="en-US" sz="2600" dirty="0" err="1">
                <a:solidFill>
                  <a:schemeClr val="tx1"/>
                </a:solidFill>
                <a:latin typeface="Cambria" panose="02040503050406030204" pitchFamily="18" charset="0"/>
                <a:cs typeface="Arial" panose="020B0604020202020204" pitchFamily="34" charset="0"/>
              </a:rPr>
              <a:t>menggunakan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setiap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peralatan</a:t>
            </a:r>
            <a:r>
              <a:rPr lang="en-US" sz="2600" dirty="0">
                <a:solidFill>
                  <a:schemeClr val="tx1"/>
                </a:solidFill>
                <a:latin typeface="Cambria" panose="02040503050406030204" pitchFamily="18" charset="0"/>
                <a:cs typeface="Arial" panose="020B0604020202020204" pitchFamily="34" charset="0"/>
              </a:rPr>
              <a:t> bar </a:t>
            </a:r>
            <a:r>
              <a:rPr lang="en-US" sz="2600" dirty="0" err="1">
                <a:solidFill>
                  <a:schemeClr val="tx1"/>
                </a:solidFill>
                <a:latin typeface="Cambria" panose="02040503050406030204" pitchFamily="18" charset="0"/>
                <a:cs typeface="Arial" panose="020B0604020202020204" pitchFamily="34" charset="0"/>
              </a:rPr>
              <a:t>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berbeda-beda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Namun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secara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umum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ada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beberapa</a:t>
            </a:r>
            <a:r>
              <a:rPr lang="en-US" sz="2600" dirty="0">
                <a:solidFill>
                  <a:schemeClr val="tx1"/>
                </a:solidFill>
                <a:latin typeface="Cambria" panose="02040503050406030204" pitchFamily="18" charset="0"/>
                <a:cs typeface="Arial" panose="020B0604020202020204" pitchFamily="34" charset="0"/>
              </a:rPr>
              <a:t> tips yang </a:t>
            </a:r>
            <a:r>
              <a:rPr lang="en-US" sz="2600" dirty="0" err="1">
                <a:solidFill>
                  <a:schemeClr val="tx1"/>
                </a:solidFill>
                <a:latin typeface="Cambria" panose="02040503050406030204" pitchFamily="18" charset="0"/>
                <a:cs typeface="Arial" panose="020B0604020202020204" pitchFamily="34" charset="0"/>
              </a:rPr>
              <a:t>perlu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diperhatikan</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2600" b="1" dirty="0" err="1">
                <a:solidFill>
                  <a:schemeClr val="tx1"/>
                </a:solidFill>
                <a:latin typeface="Cambria" panose="02040503050406030204" pitchFamily="18" charset="0"/>
                <a:cs typeface="Arial" panose="020B0604020202020204" pitchFamily="34" charset="0"/>
              </a:rPr>
              <a:t>Kebersihan</a:t>
            </a:r>
            <a:r>
              <a:rPr lang="en-US" sz="2600" b="1"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Selalu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pastikan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semua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peralatan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bersih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sebelum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digunakan</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Teknik: </a:t>
            </a:r>
            <a:r>
              <a:rPr lang="en-US" sz="2600" dirty="0" err="1">
                <a:solidFill>
                  <a:schemeClr val="tx1"/>
                </a:solidFill>
                <a:latin typeface="Cambria" panose="02040503050406030204" pitchFamily="18" charset="0"/>
                <a:cs typeface="Arial" panose="020B0604020202020204" pitchFamily="34" charset="0"/>
              </a:rPr>
              <a:t>Latih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teknik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mengocok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mengaduk</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menyaring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agar </a:t>
            </a:r>
            <a:r>
              <a:rPr lang="en-US" sz="2600" dirty="0" err="1">
                <a:solidFill>
                  <a:schemeClr val="tx1"/>
                </a:solidFill>
                <a:latin typeface="Cambria" panose="02040503050406030204" pitchFamily="18" charset="0"/>
                <a:cs typeface="Arial" panose="020B0604020202020204" pitchFamily="34" charset="0"/>
              </a:rPr>
              <a:t>hasil</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diperoleh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maksimal</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r>
              <a:rPr lang="en-US" sz="2600" b="1" dirty="0" err="1">
                <a:solidFill>
                  <a:schemeClr val="tx1"/>
                </a:solidFill>
                <a:latin typeface="Cambria" panose="02040503050406030204" pitchFamily="18" charset="0"/>
                <a:cs typeface="Arial" panose="020B0604020202020204" pitchFamily="34" charset="0"/>
              </a:rPr>
              <a:t>Kreativitas</a:t>
            </a:r>
            <a:r>
              <a:rPr lang="en-US" sz="2600" b="1" dirty="0">
                <a:solidFill>
                  <a:schemeClr val="tx1"/>
                </a:solidFill>
                <a:latin typeface="Cambria" panose="02040503050406030204" pitchFamily="18" charset="0"/>
                <a:cs typeface="Arial" panose="020B0604020202020204" pitchFamily="34" charset="0"/>
              </a:rPr>
              <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Jangan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takut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bereksperimen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menciptakan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baru</a:t>
            </a:r>
            <a:r>
              <a:rPr lang="en-US" sz="2600" dirty="0">
                <a:solidFill>
                  <a:schemeClr val="tx1"/>
                </a:solidFill>
                <a:latin typeface="Cambria" panose="02040503050406030204" pitchFamily="18" charset="0"/>
                <a:cs typeface="Arial" panose="020B0604020202020204" pitchFamily="34" charset="0"/>
              </a:rPr>
              <a:t>.</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519176177"/>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dirty="0"/>
              <a:t>	</a:t>
            </a:r>
            <a:endParaRPr lang="id-ID" sz="2400" b="1" dirty="0">
              <a:sym typeface="Wingdings" panose="05000000000000000000" pitchFamily="2" charset="2"/>
            </a:endParaRPr>
          </a:p>
          <a:p>
            <a:pPr marL="571500" indent="-571500">
              <a:buFont typeface="Wingdings" panose="05000000000000000000" pitchFamily="2" charset="2"/>
              <a:buChar char="J"/>
            </a:pPr>
            <a:r>
              <a:rPr lang="en-US" sz="4000" b="1" dirty="0"/>
              <a:t>END</a:t>
            </a:r>
            <a:r>
              <a:rPr lang="id-ID" sz="4000" b="1" dirty="0"/>
              <a:t> </a:t>
            </a:r>
            <a:r>
              <a:rPr lang="id-ID" sz="4000" b="1" dirty="0">
                <a:sym typeface="Wingdings" panose="05000000000000000000" pitchFamily="2" charset="2"/>
              </a:rPr>
              <a:t></a:t>
            </a:r>
            <a:endParaRPr lang="en-US" sz="4000" b="1" dirty="0">
              <a:sym typeface="Wingdings" panose="05000000000000000000" pitchFamily="2" charset="2"/>
            </a:endParaRPr>
          </a:p>
          <a:p>
            <a:r>
              <a:rPr lang="en-US" sz="4000" b="1" dirty="0">
                <a:sym typeface="Wingdings" panose="05000000000000000000" pitchFamily="2" charset="2"/>
              </a:rPr>
              <a:t>Thanks for attention</a:t>
            </a:r>
          </a:p>
          <a:p>
            <a:r>
              <a:rPr lang="en-US" sz="4000" b="1" dirty="0">
                <a:sym typeface="Wingdings" panose="05000000000000000000" pitchFamily="2" charset="2"/>
              </a:rPr>
              <a:t>See you next week</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45B5C-3471-7AD2-7701-82B73B89144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ED0DCA4-DD4E-5DF2-0CB2-D12693CF927C}"/>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Perkembangan di Era Modern</a:t>
            </a:r>
          </a:p>
        </p:txBody>
      </p:sp>
      <p:sp>
        <p:nvSpPr>
          <p:cNvPr id="4" name="Content Placeholder 2">
            <a:extLst>
              <a:ext uri="{FF2B5EF4-FFF2-40B4-BE49-F238E27FC236}">
                <a16:creationId xmlns:a16="http://schemas.microsoft.com/office/drawing/2014/main" id="{F6EE5B7E-3C4D-7CB2-F6E9-DA792532C9E7}"/>
              </a:ext>
            </a:extLst>
          </p:cNvPr>
          <p:cNvSpPr txBox="1">
            <a:spLocks/>
          </p:cNvSpPr>
          <p:nvPr/>
        </p:nvSpPr>
        <p:spPr>
          <a:xfrm>
            <a:off x="457200" y="1600200"/>
            <a:ext cx="8363272" cy="45259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Abad ke-19: </a:t>
            </a:r>
            <a:r>
              <a:rPr lang="en-US" sz="2600" dirty="0" err="1">
                <a:solidFill>
                  <a:schemeClr val="tx1"/>
                </a:solidFill>
                <a:latin typeface="Cambria" panose="02040503050406030204" pitchFamily="18" charset="0"/>
                <a:cs typeface="Arial" panose="020B0604020202020204" pitchFamily="34" charset="0"/>
              </a:rPr>
              <a:t>Revolusi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industri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membawa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perubahan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besar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produksi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peralatan</a:t>
            </a:r>
            <a:r>
              <a:rPr lang="en-US" sz="2600" dirty="0">
                <a:solidFill>
                  <a:schemeClr val="tx1"/>
                </a:solidFill>
                <a:latin typeface="Cambria" panose="02040503050406030204" pitchFamily="18" charset="0"/>
                <a:cs typeface="Arial" panose="020B0604020202020204" pitchFamily="34" charset="0"/>
              </a:rPr>
              <a:t> bar. </a:t>
            </a:r>
            <a:r>
              <a:rPr lang="en-US" sz="2600" dirty="0" err="1">
                <a:solidFill>
                  <a:schemeClr val="tx1"/>
                </a:solidFill>
                <a:latin typeface="Cambria" panose="02040503050406030204" pitchFamily="18" charset="0"/>
                <a:cs typeface="Arial" panose="020B0604020202020204" pitchFamily="34" charset="0"/>
              </a:rPr>
              <a:t>Munculnya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teknologi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baru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memungkinkan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pembuatan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peralatan</a:t>
            </a:r>
            <a:r>
              <a:rPr lang="en-US" sz="2600" dirty="0">
                <a:solidFill>
                  <a:schemeClr val="tx1"/>
                </a:solidFill>
                <a:latin typeface="Cambria" panose="02040503050406030204" pitchFamily="18" charset="0"/>
                <a:cs typeface="Arial" panose="020B0604020202020204" pitchFamily="34" charset="0"/>
              </a:rPr>
              <a:t> bar yang </a:t>
            </a:r>
            <a:r>
              <a:rPr lang="en-US" sz="2600" dirty="0" err="1">
                <a:solidFill>
                  <a:schemeClr val="tx1"/>
                </a:solidFill>
                <a:latin typeface="Cambria" panose="02040503050406030204" pitchFamily="18" charset="0"/>
                <a:cs typeface="Arial" panose="020B0604020202020204" pitchFamily="34" charset="0"/>
              </a:rPr>
              <a:t>lebih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presisi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tahan</a:t>
            </a:r>
            <a:r>
              <a:rPr lang="en-US" sz="2600" dirty="0">
                <a:solidFill>
                  <a:schemeClr val="tx1"/>
                </a:solidFill>
                <a:latin typeface="Cambria" panose="02040503050406030204" pitchFamily="18" charset="0"/>
                <a:cs typeface="Arial" panose="020B0604020202020204" pitchFamily="34" charset="0"/>
              </a:rPr>
              <a:t> lama. Shaker, strainer, dan jigger </a:t>
            </a:r>
            <a:r>
              <a:rPr lang="en-US" sz="2600" dirty="0" err="1">
                <a:solidFill>
                  <a:schemeClr val="tx1"/>
                </a:solidFill>
                <a:latin typeface="Cambria" panose="02040503050406030204" pitchFamily="18" charset="0"/>
                <a:cs typeface="Arial" panose="020B0604020202020204" pitchFamily="34" charset="0"/>
              </a:rPr>
              <a:t>mulai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menjadi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standar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peralatan</a:t>
            </a:r>
            <a:r>
              <a:rPr lang="en-US" sz="2600" dirty="0">
                <a:solidFill>
                  <a:schemeClr val="tx1"/>
                </a:solidFill>
                <a:latin typeface="Cambria" panose="02040503050406030204" pitchFamily="18" charset="0"/>
                <a:cs typeface="Arial" panose="020B0604020202020204" pitchFamily="34" charset="0"/>
              </a:rPr>
              <a:t> di bar.</a:t>
            </a:r>
          </a:p>
          <a:p>
            <a:pPr marL="457200" indent="-457200" algn="l">
              <a:buFontTx/>
              <a:buChar char="-"/>
            </a:pPr>
            <a:endParaRPr lang="en-US" sz="2600" dirty="0">
              <a:solidFill>
                <a:schemeClr val="tx1"/>
              </a:solidFill>
              <a:latin typeface="Cambria" panose="02040503050406030204" pitchFamily="18" charset="0"/>
              <a:cs typeface="Arial" panose="020B0604020202020204" pitchFamily="34" charset="0"/>
            </a:endParaRPr>
          </a:p>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Era </a:t>
            </a:r>
            <a:r>
              <a:rPr lang="en-US" sz="2600" b="1" dirty="0" err="1">
                <a:solidFill>
                  <a:schemeClr val="tx1"/>
                </a:solidFill>
                <a:latin typeface="Cambria" panose="02040503050406030204" pitchFamily="18" charset="0"/>
                <a:cs typeface="Arial" panose="020B0604020202020204" pitchFamily="34" charset="0"/>
              </a:rPr>
              <a:t>Koktail</a:t>
            </a:r>
            <a:r>
              <a:rPr lang="en-US" sz="2600" b="1" dirty="0">
                <a:solidFill>
                  <a:schemeClr val="tx1"/>
                </a:solidFill>
                <a:latin typeface="Cambria" panose="02040503050406030204" pitchFamily="18" charset="0"/>
                <a:cs typeface="Arial" panose="020B0604020202020204" pitchFamily="34" charset="0"/>
              </a:rPr>
              <a:t>: </a:t>
            </a:r>
            <a:r>
              <a:rPr lang="en-US" sz="2600" dirty="0">
                <a:solidFill>
                  <a:schemeClr val="tx1"/>
                </a:solidFill>
                <a:latin typeface="Cambria" panose="02040503050406030204" pitchFamily="18" charset="0"/>
                <a:cs typeface="Arial" panose="020B0604020202020204" pitchFamily="34" charset="0"/>
              </a:rPr>
              <a:t>Pada </a:t>
            </a:r>
            <a:r>
              <a:rPr lang="en-US" sz="2600" dirty="0" err="1">
                <a:solidFill>
                  <a:schemeClr val="tx1"/>
                </a:solidFill>
                <a:latin typeface="Cambria" panose="02040503050406030204" pitchFamily="18" charset="0"/>
                <a:cs typeface="Arial" panose="020B0604020202020204" pitchFamily="34" charset="0"/>
              </a:rPr>
              <a:t>awal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abad</a:t>
            </a:r>
            <a:r>
              <a:rPr lang="en-US" sz="2600" dirty="0">
                <a:solidFill>
                  <a:schemeClr val="tx1"/>
                </a:solidFill>
                <a:latin typeface="Cambria" panose="02040503050406030204" pitchFamily="18" charset="0"/>
                <a:cs typeface="Arial" panose="020B0604020202020204" pitchFamily="34" charset="0"/>
              </a:rPr>
              <a:t> ke-20, </a:t>
            </a:r>
            <a:r>
              <a:rPr lang="en-US" sz="2600" dirty="0" err="1">
                <a:solidFill>
                  <a:schemeClr val="tx1"/>
                </a:solidFill>
                <a:latin typeface="Cambria" panose="02040503050406030204" pitchFamily="18" charset="0"/>
                <a:cs typeface="Arial" panose="020B0604020202020204" pitchFamily="34" charset="0"/>
              </a:rPr>
              <a:t>koktail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menjadi</a:t>
            </a:r>
            <a:r>
              <a:rPr lang="en-US" sz="2600" dirty="0">
                <a:solidFill>
                  <a:schemeClr val="tx1"/>
                </a:solidFill>
                <a:latin typeface="Cambria" panose="02040503050406030204" pitchFamily="18" charset="0"/>
                <a:cs typeface="Arial" panose="020B0604020202020204" pitchFamily="34" charset="0"/>
              </a:rPr>
              <a:t> sangat </a:t>
            </a:r>
            <a:r>
              <a:rPr lang="en-US" sz="2600" dirty="0" err="1">
                <a:solidFill>
                  <a:schemeClr val="tx1"/>
                </a:solidFill>
                <a:latin typeface="Cambria" panose="02040503050406030204" pitchFamily="18" charset="0"/>
                <a:cs typeface="Arial" panose="020B0604020202020204" pitchFamily="34" charset="0"/>
              </a:rPr>
              <a:t>populer</a:t>
            </a:r>
            <a:r>
              <a:rPr lang="en-US" sz="2600" dirty="0">
                <a:solidFill>
                  <a:schemeClr val="tx1"/>
                </a:solidFill>
                <a:latin typeface="Cambria" panose="02040503050406030204" pitchFamily="18" charset="0"/>
                <a:cs typeface="Arial" panose="020B0604020202020204" pitchFamily="34" charset="0"/>
              </a:rPr>
              <a:t>. Hal </a:t>
            </a:r>
            <a:r>
              <a:rPr lang="en-US" sz="2600" dirty="0" err="1">
                <a:solidFill>
                  <a:schemeClr val="tx1"/>
                </a:solidFill>
                <a:latin typeface="Cambria" panose="02040503050406030204" pitchFamily="18" charset="0"/>
                <a:cs typeface="Arial" panose="020B0604020202020204" pitchFamily="34" charset="0"/>
              </a:rPr>
              <a:t>ini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mendorong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perkembangan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berbagai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jenis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gelas</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peralatan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khusus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membuat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koktail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seperti</a:t>
            </a:r>
            <a:r>
              <a:rPr lang="en-US" sz="2600" dirty="0">
                <a:solidFill>
                  <a:schemeClr val="tx1"/>
                </a:solidFill>
                <a:latin typeface="Cambria" panose="02040503050406030204" pitchFamily="18" charset="0"/>
                <a:cs typeface="Arial" panose="020B0604020202020204" pitchFamily="34" charset="0"/>
              </a:rPr>
              <a:t> muddler, citrus juicer, dan </a:t>
            </a:r>
            <a:r>
              <a:rPr lang="en-US" sz="2600" dirty="0" err="1">
                <a:solidFill>
                  <a:schemeClr val="tx1"/>
                </a:solidFill>
                <a:latin typeface="Cambria" panose="02040503050406030204" pitchFamily="18" charset="0"/>
                <a:cs typeface="Arial" panose="020B0604020202020204" pitchFamily="34" charset="0"/>
              </a:rPr>
              <a:t>berbagai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jenis</a:t>
            </a:r>
            <a:r>
              <a:rPr lang="en-US" sz="2600" dirty="0">
                <a:solidFill>
                  <a:schemeClr val="tx1"/>
                </a:solidFill>
                <a:latin typeface="Cambria" panose="02040503050406030204" pitchFamily="18" charset="0"/>
                <a:cs typeface="Arial" panose="020B0604020202020204" pitchFamily="34" charset="0"/>
              </a:rPr>
              <a:t> shaker.</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893839137"/>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8A087-10AD-C3F1-7E2F-DDA78A79395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68A54AE-982A-7FE0-0814-310DE98851A2}"/>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Perkembangan di Era Modern</a:t>
            </a:r>
          </a:p>
        </p:txBody>
      </p:sp>
      <p:sp>
        <p:nvSpPr>
          <p:cNvPr id="4" name="Content Placeholder 2">
            <a:extLst>
              <a:ext uri="{FF2B5EF4-FFF2-40B4-BE49-F238E27FC236}">
                <a16:creationId xmlns:a16="http://schemas.microsoft.com/office/drawing/2014/main" id="{31BC6D22-DF25-CFF6-77B3-55C5575090CE}"/>
              </a:ext>
            </a:extLst>
          </p:cNvPr>
          <p:cNvSpPr txBox="1">
            <a:spLocks/>
          </p:cNvSpPr>
          <p:nvPr/>
        </p:nvSpPr>
        <p:spPr>
          <a:xfrm>
            <a:off x="457200" y="1600200"/>
            <a:ext cx="8363272" cy="45259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Tx/>
              <a:buChar char="-"/>
            </a:pPr>
            <a:r>
              <a:rPr lang="en-US" sz="2600" b="1" dirty="0" err="1">
                <a:solidFill>
                  <a:schemeClr val="tx1"/>
                </a:solidFill>
                <a:latin typeface="Cambria" panose="02040503050406030204" pitchFamily="18" charset="0"/>
                <a:cs typeface="Arial" panose="020B0604020202020204" pitchFamily="34" charset="0"/>
              </a:rPr>
              <a:t>Perang</a:t>
            </a:r>
            <a:r>
              <a:rPr lang="en-US" sz="2600" b="1" dirty="0">
                <a:solidFill>
                  <a:schemeClr val="tx1"/>
                </a:solidFill>
                <a:latin typeface="Cambria" panose="02040503050406030204" pitchFamily="18" charset="0"/>
                <a:cs typeface="Arial" panose="020B0604020202020204" pitchFamily="34" charset="0"/>
              </a:rPr>
              <a:t> Dunia: </a:t>
            </a:r>
            <a:r>
              <a:rPr lang="en-US" sz="2600" dirty="0" err="1">
                <a:solidFill>
                  <a:schemeClr val="tx1"/>
                </a:solidFill>
                <a:latin typeface="Cambria" panose="02040503050406030204" pitchFamily="18" charset="0"/>
                <a:cs typeface="Arial" panose="020B0604020202020204" pitchFamily="34" charset="0"/>
              </a:rPr>
              <a:t>Selama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perang</a:t>
            </a:r>
            <a:r>
              <a:rPr lang="en-US" sz="2600" dirty="0">
                <a:solidFill>
                  <a:schemeClr val="tx1"/>
                </a:solidFill>
                <a:latin typeface="Cambria" panose="02040503050406030204" pitchFamily="18" charset="0"/>
                <a:cs typeface="Arial" panose="020B0604020202020204" pitchFamily="34" charset="0"/>
              </a:rPr>
              <a:t> dunia, </a:t>
            </a:r>
            <a:r>
              <a:rPr lang="en-US" sz="2600" dirty="0" err="1">
                <a:solidFill>
                  <a:schemeClr val="tx1"/>
                </a:solidFill>
                <a:latin typeface="Cambria" panose="02040503050406030204" pitchFamily="18" charset="0"/>
                <a:cs typeface="Arial" panose="020B0604020202020204" pitchFamily="34" charset="0"/>
              </a:rPr>
              <a:t>banyak</a:t>
            </a:r>
            <a:r>
              <a:rPr lang="en-US" sz="2600" dirty="0">
                <a:solidFill>
                  <a:schemeClr val="tx1"/>
                </a:solidFill>
                <a:latin typeface="Cambria" panose="02040503050406030204" pitchFamily="18" charset="0"/>
                <a:cs typeface="Arial" panose="020B0604020202020204" pitchFamily="34" charset="0"/>
              </a:rPr>
              <a:t> bartender </a:t>
            </a:r>
            <a:r>
              <a:rPr lang="en-US" sz="2600" dirty="0" err="1">
                <a:solidFill>
                  <a:schemeClr val="tx1"/>
                </a:solidFill>
                <a:latin typeface="Cambria" panose="02040503050406030204" pitchFamily="18" charset="0"/>
                <a:cs typeface="Arial" panose="020B0604020202020204" pitchFamily="34" charset="0"/>
              </a:rPr>
              <a:t>bertugas</a:t>
            </a:r>
            <a:r>
              <a:rPr lang="en-US" sz="2600" dirty="0">
                <a:solidFill>
                  <a:schemeClr val="tx1"/>
                </a:solidFill>
                <a:latin typeface="Cambria" panose="02040503050406030204" pitchFamily="18" charset="0"/>
                <a:cs typeface="Arial" panose="020B0604020202020204" pitchFamily="34" charset="0"/>
              </a:rPr>
              <a:t> di bar </a:t>
            </a:r>
            <a:r>
              <a:rPr lang="en-US" sz="2600" dirty="0" err="1">
                <a:solidFill>
                  <a:schemeClr val="tx1"/>
                </a:solidFill>
                <a:latin typeface="Cambria" panose="02040503050406030204" pitchFamily="18" charset="0"/>
                <a:cs typeface="Arial" panose="020B0604020202020204" pitchFamily="34" charset="0"/>
              </a:rPr>
              <a:t>militer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Mereka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mengembangkan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teknik</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resep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baru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serta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menciptakan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peralatan</a:t>
            </a:r>
            <a:r>
              <a:rPr lang="en-US" sz="2600" dirty="0">
                <a:solidFill>
                  <a:schemeClr val="tx1"/>
                </a:solidFill>
                <a:latin typeface="Cambria" panose="02040503050406030204" pitchFamily="18" charset="0"/>
                <a:cs typeface="Arial" panose="020B0604020202020204" pitchFamily="34" charset="0"/>
              </a:rPr>
              <a:t> bar yang </a:t>
            </a:r>
            <a:r>
              <a:rPr lang="en-US" sz="2600" dirty="0" err="1">
                <a:solidFill>
                  <a:schemeClr val="tx1"/>
                </a:solidFill>
                <a:latin typeface="Cambria" panose="02040503050406030204" pitchFamily="18" charset="0"/>
                <a:cs typeface="Arial" panose="020B0604020202020204" pitchFamily="34" charset="0"/>
              </a:rPr>
              <a:t>lebih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efisien</a:t>
            </a:r>
            <a:r>
              <a:rPr lang="en-US" sz="2600" dirty="0">
                <a:solidFill>
                  <a:schemeClr val="tx1"/>
                </a:solidFill>
                <a:latin typeface="Cambria" panose="02040503050406030204" pitchFamily="18" charset="0"/>
                <a:cs typeface="Arial" panose="020B0604020202020204" pitchFamily="34" charset="0"/>
              </a:rPr>
              <a:t>.</a:t>
            </a:r>
          </a:p>
          <a:p>
            <a:pPr marL="457200" indent="-457200" algn="l">
              <a:buFontTx/>
              <a:buChar char="-"/>
            </a:pPr>
            <a:endParaRPr lang="en-US" sz="2600" dirty="0">
              <a:solidFill>
                <a:schemeClr val="tx1"/>
              </a:solidFill>
              <a:latin typeface="Cambria" panose="02040503050406030204" pitchFamily="18" charset="0"/>
              <a:cs typeface="Arial" panose="020B0604020202020204" pitchFamily="34" charset="0"/>
            </a:endParaRPr>
          </a:p>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Era Modern: </a:t>
            </a:r>
            <a:r>
              <a:rPr lang="en-US" sz="2600" dirty="0" err="1">
                <a:solidFill>
                  <a:schemeClr val="tx1"/>
                </a:solidFill>
                <a:latin typeface="Cambria" panose="02040503050406030204" pitchFamily="18" charset="0"/>
                <a:cs typeface="Arial" panose="020B0604020202020204" pitchFamily="34" charset="0"/>
              </a:rPr>
              <a:t>Seiring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perkembangan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industri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meningkatnya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masyarakat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terhadap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koktail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peralatan</a:t>
            </a:r>
            <a:r>
              <a:rPr lang="en-US" sz="2600" dirty="0">
                <a:solidFill>
                  <a:schemeClr val="tx1"/>
                </a:solidFill>
                <a:latin typeface="Cambria" panose="02040503050406030204" pitchFamily="18" charset="0"/>
                <a:cs typeface="Arial" panose="020B0604020202020204" pitchFamily="34" charset="0"/>
              </a:rPr>
              <a:t> bar </a:t>
            </a:r>
            <a:r>
              <a:rPr lang="en-US" sz="2600" dirty="0" err="1">
                <a:solidFill>
                  <a:schemeClr val="tx1"/>
                </a:solidFill>
                <a:latin typeface="Cambria" panose="02040503050406030204" pitchFamily="18" charset="0"/>
                <a:cs typeface="Arial" panose="020B0604020202020204" pitchFamily="34" charset="0"/>
              </a:rPr>
              <a:t>semakin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beragam</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canggih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Munculnya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mesin-mesin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seperti</a:t>
            </a:r>
            <a:r>
              <a:rPr lang="en-US" sz="2600" dirty="0">
                <a:solidFill>
                  <a:schemeClr val="tx1"/>
                </a:solidFill>
                <a:latin typeface="Cambria" panose="02040503050406030204" pitchFamily="18" charset="0"/>
                <a:cs typeface="Arial" panose="020B0604020202020204" pitchFamily="34" charset="0"/>
              </a:rPr>
              <a:t> blender dan </a:t>
            </a:r>
            <a:r>
              <a:rPr lang="en-US" sz="2600" dirty="0" err="1">
                <a:solidFill>
                  <a:schemeClr val="tx1"/>
                </a:solidFill>
                <a:latin typeface="Cambria" panose="02040503050406030204" pitchFamily="18" charset="0"/>
                <a:cs typeface="Arial" panose="020B0604020202020204" pitchFamily="34" charset="0"/>
              </a:rPr>
              <a:t>mesin</a:t>
            </a:r>
            <a:r>
              <a:rPr lang="en-US" sz="2600" dirty="0">
                <a:solidFill>
                  <a:schemeClr val="tx1"/>
                </a:solidFill>
                <a:latin typeface="Cambria" panose="02040503050406030204" pitchFamily="18" charset="0"/>
                <a:cs typeface="Arial" panose="020B0604020202020204" pitchFamily="34" charset="0"/>
              </a:rPr>
              <a:t> es batu </a:t>
            </a:r>
            <a:r>
              <a:rPr lang="en-US" sz="2600" dirty="0" err="1">
                <a:solidFill>
                  <a:schemeClr val="tx1"/>
                </a:solidFill>
                <a:latin typeface="Cambria" panose="02040503050406030204" pitchFamily="18" charset="0"/>
                <a:cs typeface="Arial" panose="020B0604020202020204" pitchFamily="34" charset="0"/>
              </a:rPr>
              <a:t>mempermudah</a:t>
            </a:r>
            <a:r>
              <a:rPr lang="en-US" sz="2600" dirty="0">
                <a:solidFill>
                  <a:schemeClr val="tx1"/>
                </a:solidFill>
                <a:latin typeface="Cambria" panose="02040503050406030204" pitchFamily="18" charset="0"/>
                <a:cs typeface="Arial" panose="020B0604020202020204" pitchFamily="34" charset="0"/>
              </a:rPr>
              <a:t> proses </a:t>
            </a:r>
            <a:r>
              <a:rPr lang="en-US" sz="2600" dirty="0" err="1">
                <a:solidFill>
                  <a:schemeClr val="tx1"/>
                </a:solidFill>
                <a:latin typeface="Cambria" panose="02040503050406030204" pitchFamily="18" charset="0"/>
                <a:cs typeface="Arial" panose="020B0604020202020204" pitchFamily="34" charset="0"/>
              </a:rPr>
              <a:t>pembuatan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971875873"/>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2AEB6-2593-C821-20DE-A021778DFAF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A0F62CF-16BA-6E08-47C0-DC4E5485A885}"/>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Peralatan dan Perlengkapan Bar serta Mesin Minuman</a:t>
            </a:r>
          </a:p>
        </p:txBody>
      </p:sp>
      <p:sp>
        <p:nvSpPr>
          <p:cNvPr id="4" name="Content Placeholder 2">
            <a:extLst>
              <a:ext uri="{FF2B5EF4-FFF2-40B4-BE49-F238E27FC236}">
                <a16:creationId xmlns:a16="http://schemas.microsoft.com/office/drawing/2014/main" id="{EA1C5DBA-464A-9559-CF58-5A140B51369D}"/>
              </a:ext>
            </a:extLst>
          </p:cNvPr>
          <p:cNvSpPr txBox="1">
            <a:spLocks/>
          </p:cNvSpPr>
          <p:nvPr/>
        </p:nvSpPr>
        <p:spPr>
          <a:xfrm>
            <a:off x="457200" y="1600200"/>
            <a:ext cx="8363272"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600"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Peralatan bar adalah alat-alat yang sangat penting dalam proses pembuatan minuman, terutama koktail. Setiap alat memiliki fungsi spesifik yang membantu bartender menciptakan minuman dengan kualitas dan tampilan yang menarik.</a:t>
            </a:r>
          </a:p>
        </p:txBody>
      </p:sp>
    </p:spTree>
    <p:extLst>
      <p:ext uri="{BB962C8B-B14F-4D97-AF65-F5344CB8AC3E}">
        <p14:creationId xmlns:p14="http://schemas.microsoft.com/office/powerpoint/2010/main" val="2367642189"/>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068AF-2610-319A-07EE-119B2C597C7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98EE2E7-C5EA-506F-EDEF-8599D1E4C137}"/>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Alat-alat Dasar Bartender</a:t>
            </a:r>
          </a:p>
        </p:txBody>
      </p:sp>
      <p:sp>
        <p:nvSpPr>
          <p:cNvPr id="4" name="Content Placeholder 2">
            <a:extLst>
              <a:ext uri="{FF2B5EF4-FFF2-40B4-BE49-F238E27FC236}">
                <a16:creationId xmlns:a16="http://schemas.microsoft.com/office/drawing/2014/main" id="{AC2B6192-45A4-1BC2-CDEE-1B9E78D82C44}"/>
              </a:ext>
            </a:extLst>
          </p:cNvPr>
          <p:cNvSpPr txBox="1">
            <a:spLocks/>
          </p:cNvSpPr>
          <p:nvPr/>
        </p:nvSpPr>
        <p:spPr>
          <a:xfrm>
            <a:off x="457200" y="1600200"/>
            <a:ext cx="3826768"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Shaker: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Digunakan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mengocok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campuran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agar </a:t>
            </a:r>
            <a:r>
              <a:rPr lang="en-US" sz="2600" dirty="0" err="1">
                <a:solidFill>
                  <a:schemeClr val="tx1"/>
                </a:solidFill>
                <a:latin typeface="Cambria" panose="02040503050406030204" pitchFamily="18" charset="0"/>
                <a:cs typeface="Arial" panose="020B0604020202020204" pitchFamily="34" charset="0"/>
              </a:rPr>
              <a:t>tercampur</a:t>
            </a:r>
            <a:r>
              <a:rPr lang="en-US" sz="2600" dirty="0">
                <a:solidFill>
                  <a:schemeClr val="tx1"/>
                </a:solidFill>
                <a:latin typeface="Cambria" panose="02040503050406030204" pitchFamily="18" charset="0"/>
                <a:cs typeface="Arial" panose="020B0604020202020204" pitchFamily="34" charset="0"/>
              </a:rPr>
              <a:t> rata dan </a:t>
            </a:r>
            <a:r>
              <a:rPr lang="en-US" sz="2600" dirty="0" err="1">
                <a:solidFill>
                  <a:schemeClr val="tx1"/>
                </a:solidFill>
                <a:latin typeface="Cambria" panose="02040503050406030204" pitchFamily="18" charset="0"/>
                <a:cs typeface="Arial" panose="020B0604020202020204" pitchFamily="34" charset="0"/>
              </a:rPr>
              <a:t>dingin</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rabicPeriod"/>
            </a:pPr>
            <a:r>
              <a:rPr lang="en-US" sz="2600" b="1" dirty="0">
                <a:solidFill>
                  <a:schemeClr val="tx1"/>
                </a:solidFill>
                <a:latin typeface="Cambria" panose="02040503050406030204" pitchFamily="18" charset="0"/>
                <a:cs typeface="Arial" panose="020B0604020202020204" pitchFamily="34" charset="0"/>
              </a:rPr>
              <a:t>Boston Shaker: </a:t>
            </a:r>
            <a:r>
              <a:rPr lang="en-US" sz="2600" dirty="0" err="1">
                <a:solidFill>
                  <a:schemeClr val="tx1"/>
                </a:solidFill>
                <a:latin typeface="Cambria" panose="02040503050406030204" pitchFamily="18" charset="0"/>
                <a:cs typeface="Arial" panose="020B0604020202020204" pitchFamily="34" charset="0"/>
              </a:rPr>
              <a:t>Terdiri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dari</a:t>
            </a:r>
            <a:r>
              <a:rPr lang="en-US" sz="2600" dirty="0">
                <a:solidFill>
                  <a:schemeClr val="tx1"/>
                </a:solidFill>
                <a:latin typeface="Cambria" panose="02040503050406030204" pitchFamily="18" charset="0"/>
                <a:cs typeface="Arial" panose="020B0604020202020204" pitchFamily="34" charset="0"/>
              </a:rPr>
              <a:t> dua </a:t>
            </a:r>
            <a:r>
              <a:rPr lang="en-US" sz="2600" dirty="0" err="1">
                <a:solidFill>
                  <a:schemeClr val="tx1"/>
                </a:solidFill>
                <a:latin typeface="Cambria" panose="02040503050406030204" pitchFamily="18" charset="0"/>
                <a:cs typeface="Arial" panose="020B0604020202020204" pitchFamily="34" charset="0"/>
              </a:rPr>
              <a:t>bagian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yaitu</a:t>
            </a:r>
            <a:r>
              <a:rPr lang="en-US" sz="2600" dirty="0">
                <a:solidFill>
                  <a:schemeClr val="tx1"/>
                </a:solidFill>
                <a:latin typeface="Cambria" panose="02040503050406030204" pitchFamily="18" charset="0"/>
                <a:cs typeface="Arial" panose="020B0604020202020204" pitchFamily="34" charset="0"/>
              </a:rPr>
              <a:t> tin dan glass.</a:t>
            </a:r>
          </a:p>
        </p:txBody>
      </p:sp>
      <p:pic>
        <p:nvPicPr>
          <p:cNvPr id="5" name="Picture 4">
            <a:extLst>
              <a:ext uri="{FF2B5EF4-FFF2-40B4-BE49-F238E27FC236}">
                <a16:creationId xmlns:a16="http://schemas.microsoft.com/office/drawing/2014/main" id="{6AEE7115-9E85-2698-9C63-1F5EC0BE5C5D}"/>
              </a:ext>
            </a:extLst>
          </p:cNvPr>
          <p:cNvPicPr>
            <a:picLocks noChangeAspect="1"/>
          </p:cNvPicPr>
          <p:nvPr/>
        </p:nvPicPr>
        <p:blipFill>
          <a:blip r:embed="rId3"/>
          <a:stretch>
            <a:fillRect/>
          </a:stretch>
        </p:blipFill>
        <p:spPr>
          <a:xfrm>
            <a:off x="4525007" y="1700808"/>
            <a:ext cx="4242139" cy="3709343"/>
          </a:xfrm>
          <a:prstGeom prst="rect">
            <a:avLst/>
          </a:prstGeom>
        </p:spPr>
      </p:pic>
    </p:spTree>
    <p:extLst>
      <p:ext uri="{BB962C8B-B14F-4D97-AF65-F5344CB8AC3E}">
        <p14:creationId xmlns:p14="http://schemas.microsoft.com/office/powerpoint/2010/main" val="3333677641"/>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AC26E-9B45-26E6-FDD5-95B4B98B185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B6198C0-0D7F-D3EA-A175-661F026F001D}"/>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Alat-alat Dasar Bartender</a:t>
            </a:r>
          </a:p>
        </p:txBody>
      </p:sp>
      <p:sp>
        <p:nvSpPr>
          <p:cNvPr id="4" name="Content Placeholder 2">
            <a:extLst>
              <a:ext uri="{FF2B5EF4-FFF2-40B4-BE49-F238E27FC236}">
                <a16:creationId xmlns:a16="http://schemas.microsoft.com/office/drawing/2014/main" id="{AD7AE56A-E896-4E67-63F2-EA504E737BA6}"/>
              </a:ext>
            </a:extLst>
          </p:cNvPr>
          <p:cNvSpPr txBox="1">
            <a:spLocks/>
          </p:cNvSpPr>
          <p:nvPr/>
        </p:nvSpPr>
        <p:spPr>
          <a:xfrm>
            <a:off x="457200" y="1600200"/>
            <a:ext cx="3970784"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2 Cobbler Shaker: </a:t>
            </a:r>
            <a:r>
              <a:rPr lang="en-US" sz="2600" dirty="0" err="1">
                <a:solidFill>
                  <a:schemeClr val="tx1"/>
                </a:solidFill>
                <a:latin typeface="Cambria" panose="02040503050406030204" pitchFamily="18" charset="0"/>
                <a:cs typeface="Arial" panose="020B0604020202020204" pitchFamily="34" charset="0"/>
              </a:rPr>
              <a:t>Memiliki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tiga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bagian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yaitu</a:t>
            </a:r>
            <a:r>
              <a:rPr lang="en-US" sz="2600" dirty="0">
                <a:solidFill>
                  <a:schemeClr val="tx1"/>
                </a:solidFill>
                <a:latin typeface="Cambria" panose="02040503050406030204" pitchFamily="18" charset="0"/>
                <a:cs typeface="Arial" panose="020B0604020202020204" pitchFamily="34" charset="0"/>
              </a:rPr>
              <a:t> tin, strainer, dan </a:t>
            </a:r>
            <a:r>
              <a:rPr lang="en-US" sz="2600" dirty="0" err="1">
                <a:solidFill>
                  <a:schemeClr val="tx1"/>
                </a:solidFill>
                <a:latin typeface="Cambria" panose="02040503050406030204" pitchFamily="18" charset="0"/>
                <a:cs typeface="Arial" panose="020B0604020202020204" pitchFamily="34" charset="0"/>
              </a:rPr>
              <a:t>tutup</a:t>
            </a:r>
            <a:r>
              <a:rPr lang="en-US" sz="2600" dirty="0">
                <a:solidFill>
                  <a:schemeClr val="tx1"/>
                </a:solidFill>
                <a:latin typeface="Cambria" panose="02040503050406030204" pitchFamily="18" charset="0"/>
                <a:cs typeface="Arial" panose="020B0604020202020204" pitchFamily="34" charset="0"/>
              </a:rPr>
              <a:t>.</a:t>
            </a:r>
          </a:p>
        </p:txBody>
      </p:sp>
      <p:pic>
        <p:nvPicPr>
          <p:cNvPr id="6" name="Picture 5">
            <a:extLst>
              <a:ext uri="{FF2B5EF4-FFF2-40B4-BE49-F238E27FC236}">
                <a16:creationId xmlns:a16="http://schemas.microsoft.com/office/drawing/2014/main" id="{82EC7E6D-7EBD-2C1E-3846-91BD66C0B6BD}"/>
              </a:ext>
            </a:extLst>
          </p:cNvPr>
          <p:cNvPicPr>
            <a:picLocks noChangeAspect="1"/>
          </p:cNvPicPr>
          <p:nvPr/>
        </p:nvPicPr>
        <p:blipFill>
          <a:blip r:embed="rId3"/>
          <a:stretch>
            <a:fillRect/>
          </a:stretch>
        </p:blipFill>
        <p:spPr>
          <a:xfrm>
            <a:off x="4532212" y="1700808"/>
            <a:ext cx="4087120" cy="4274158"/>
          </a:xfrm>
          <a:prstGeom prst="rect">
            <a:avLst/>
          </a:prstGeom>
        </p:spPr>
      </p:pic>
    </p:spTree>
    <p:extLst>
      <p:ext uri="{BB962C8B-B14F-4D97-AF65-F5344CB8AC3E}">
        <p14:creationId xmlns:p14="http://schemas.microsoft.com/office/powerpoint/2010/main" val="313624066"/>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8C01D-BC84-3552-7395-5D84432FA43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9B8339B-2257-64A8-4745-AE4C01ABE279}"/>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Alat-alat Dasar Bartender</a:t>
            </a:r>
          </a:p>
        </p:txBody>
      </p:sp>
      <p:sp>
        <p:nvSpPr>
          <p:cNvPr id="4" name="Content Placeholder 2">
            <a:extLst>
              <a:ext uri="{FF2B5EF4-FFF2-40B4-BE49-F238E27FC236}">
                <a16:creationId xmlns:a16="http://schemas.microsoft.com/office/drawing/2014/main" id="{C778D529-9A85-C10D-DC9D-2193C5390DE2}"/>
              </a:ext>
            </a:extLst>
          </p:cNvPr>
          <p:cNvSpPr txBox="1">
            <a:spLocks/>
          </p:cNvSpPr>
          <p:nvPr/>
        </p:nvSpPr>
        <p:spPr>
          <a:xfrm>
            <a:off x="457200" y="1600200"/>
            <a:ext cx="447484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600" dirty="0">
              <a:solidFill>
                <a:schemeClr val="tx1"/>
              </a:solidFill>
              <a:latin typeface="Cambria" panose="02040503050406030204" pitchFamily="18" charset="0"/>
              <a:cs typeface="Arial" panose="020B0604020202020204" pitchFamily="34" charset="0"/>
            </a:endParaRPr>
          </a:p>
          <a:p>
            <a:pPr algn="l"/>
            <a:r>
              <a:rPr lang="en-US" sz="2600" b="1" dirty="0">
                <a:solidFill>
                  <a:schemeClr val="tx1"/>
                </a:solidFill>
                <a:latin typeface="Cambria" panose="02040503050406030204" pitchFamily="18" charset="0"/>
                <a:cs typeface="Arial" panose="020B0604020202020204" pitchFamily="34" charset="0"/>
              </a:rPr>
              <a:t>3. Parisian Shaker: </a:t>
            </a:r>
            <a:r>
              <a:rPr lang="en-US" sz="2600" dirty="0" err="1">
                <a:solidFill>
                  <a:schemeClr val="tx1"/>
                </a:solidFill>
                <a:latin typeface="Cambria" panose="02040503050406030204" pitchFamily="18" charset="0"/>
                <a:cs typeface="Arial" panose="020B0604020202020204" pitchFamily="34" charset="0"/>
              </a:rPr>
              <a:t>Mirip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cobbler shaker, </a:t>
            </a:r>
            <a:r>
              <a:rPr lang="en-US" sz="2600" dirty="0" err="1">
                <a:solidFill>
                  <a:schemeClr val="tx1"/>
                </a:solidFill>
                <a:latin typeface="Cambria" panose="02040503050406030204" pitchFamily="18" charset="0"/>
                <a:cs typeface="Arial" panose="020B0604020202020204" pitchFamily="34" charset="0"/>
              </a:rPr>
              <a:t>tetapi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memiliki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bentuk</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lebih</a:t>
            </a:r>
            <a:r>
              <a:rPr lang="en-US" sz="2600" dirty="0">
                <a:solidFill>
                  <a:schemeClr val="tx1"/>
                </a:solidFill>
                <a:latin typeface="Cambria" panose="02040503050406030204" pitchFamily="18" charset="0"/>
                <a:cs typeface="Arial" panose="020B0604020202020204" pitchFamily="34" charset="0"/>
              </a:rPr>
              <a:t> ramping.</a:t>
            </a:r>
            <a:endParaRPr lang="id-ID" sz="2600" dirty="0">
              <a:solidFill>
                <a:schemeClr val="tx1"/>
              </a:solidFill>
              <a:latin typeface="Cambria" panose="0204050305040603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673442B6-4C04-3373-717B-36034B81EF8E}"/>
              </a:ext>
            </a:extLst>
          </p:cNvPr>
          <p:cNvPicPr>
            <a:picLocks noChangeAspect="1"/>
          </p:cNvPicPr>
          <p:nvPr/>
        </p:nvPicPr>
        <p:blipFill>
          <a:blip r:embed="rId3"/>
          <a:stretch>
            <a:fillRect/>
          </a:stretch>
        </p:blipFill>
        <p:spPr>
          <a:xfrm>
            <a:off x="5099525" y="1707055"/>
            <a:ext cx="3419790" cy="4312252"/>
          </a:xfrm>
          <a:prstGeom prst="rect">
            <a:avLst/>
          </a:prstGeom>
        </p:spPr>
      </p:pic>
    </p:spTree>
    <p:extLst>
      <p:ext uri="{BB962C8B-B14F-4D97-AF65-F5344CB8AC3E}">
        <p14:creationId xmlns:p14="http://schemas.microsoft.com/office/powerpoint/2010/main" val="3546479393"/>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9127A-2AFF-067E-573B-65255A14E10F}"/>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499B87F-C3A5-DED3-B611-A5866DFD0699}"/>
              </a:ext>
            </a:extLst>
          </p:cNvPr>
          <p:cNvSpPr txBox="1">
            <a:spLocks/>
          </p:cNvSpPr>
          <p:nvPr/>
        </p:nvSpPr>
        <p:spPr>
          <a:xfrm>
            <a:off x="457200" y="764704"/>
            <a:ext cx="3898776" cy="536145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600" b="1" dirty="0">
                <a:solidFill>
                  <a:schemeClr val="tx1"/>
                </a:solidFill>
                <a:latin typeface="Cambria" panose="02040503050406030204" pitchFamily="18" charset="0"/>
                <a:cs typeface="Arial" panose="020B0604020202020204" pitchFamily="34" charset="0"/>
              </a:rPr>
              <a:t>Strainer: </a:t>
            </a:r>
            <a:r>
              <a:rPr lang="en-US" sz="2600" dirty="0" err="1">
                <a:solidFill>
                  <a:schemeClr val="tx1"/>
                </a:solidFill>
                <a:latin typeface="Cambria" panose="02040503050406030204" pitchFamily="18" charset="0"/>
                <a:cs typeface="Arial" panose="020B0604020202020204" pitchFamily="34" charset="0"/>
              </a:rPr>
              <a:t>Digunakan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menyaring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campuran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minuman</a:t>
            </a:r>
            <a:r>
              <a:rPr lang="en-US" sz="2600" dirty="0">
                <a:solidFill>
                  <a:schemeClr val="tx1"/>
                </a:solidFill>
                <a:latin typeface="Cambria" panose="02040503050406030204" pitchFamily="18" charset="0"/>
                <a:cs typeface="Arial" panose="020B0604020202020204" pitchFamily="34" charset="0"/>
              </a:rPr>
              <a:t> agar </a:t>
            </a:r>
            <a:r>
              <a:rPr lang="en-US" sz="2600" dirty="0" err="1">
                <a:solidFill>
                  <a:schemeClr val="tx1"/>
                </a:solidFill>
                <a:latin typeface="Cambria" panose="02040503050406030204" pitchFamily="18" charset="0"/>
                <a:cs typeface="Arial" panose="020B0604020202020204" pitchFamily="34" charset="0"/>
              </a:rPr>
              <a:t>terpisah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dari</a:t>
            </a:r>
            <a:r>
              <a:rPr lang="en-US" sz="2600" dirty="0">
                <a:solidFill>
                  <a:schemeClr val="tx1"/>
                </a:solidFill>
                <a:latin typeface="Cambria" panose="02040503050406030204" pitchFamily="18" charset="0"/>
                <a:cs typeface="Arial" panose="020B0604020202020204" pitchFamily="34" charset="0"/>
              </a:rPr>
              <a:t> es batu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bahan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padat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lainnya</a:t>
            </a:r>
            <a:r>
              <a:rPr lang="en-US" sz="2600" dirty="0">
                <a:solidFill>
                  <a:schemeClr val="tx1"/>
                </a:solidFill>
                <a:latin typeface="Cambria" panose="02040503050406030204" pitchFamily="18" charset="0"/>
                <a:cs typeface="Arial" panose="020B0604020202020204" pitchFamily="34" charset="0"/>
              </a:rPr>
              <a:t>.</a:t>
            </a:r>
          </a:p>
          <a:p>
            <a:pPr algn="l"/>
            <a:endParaRPr lang="en-US" sz="2600" dirty="0">
              <a:solidFill>
                <a:schemeClr val="tx1"/>
              </a:solidFill>
              <a:latin typeface="Cambria" panose="02040503050406030204" pitchFamily="18" charset="0"/>
              <a:cs typeface="Arial" panose="020B0604020202020204" pitchFamily="34" charset="0"/>
            </a:endParaRPr>
          </a:p>
          <a:p>
            <a:pPr marL="457200" indent="-457200" algn="l">
              <a:buFontTx/>
              <a:buChar char="-"/>
            </a:pPr>
            <a:r>
              <a:rPr lang="en-US" sz="2600" b="1" dirty="0">
                <a:solidFill>
                  <a:schemeClr val="tx1"/>
                </a:solidFill>
                <a:latin typeface="Cambria" panose="02040503050406030204" pitchFamily="18" charset="0"/>
                <a:cs typeface="Arial" panose="020B0604020202020204" pitchFamily="34" charset="0"/>
              </a:rPr>
              <a:t>Hawthorne Strainer: </a:t>
            </a:r>
            <a:r>
              <a:rPr lang="en-US" sz="2600" dirty="0">
                <a:solidFill>
                  <a:schemeClr val="tx1"/>
                </a:solidFill>
                <a:latin typeface="Cambria" panose="02040503050406030204" pitchFamily="18" charset="0"/>
                <a:cs typeface="Arial" panose="020B0604020202020204" pitchFamily="34" charset="0"/>
              </a:rPr>
              <a:t>Strainer yang paling </a:t>
            </a:r>
            <a:r>
              <a:rPr lang="en-US" sz="2600" dirty="0" err="1">
                <a:solidFill>
                  <a:schemeClr val="tx1"/>
                </a:solidFill>
                <a:latin typeface="Cambria" panose="02040503050406030204" pitchFamily="18" charset="0"/>
                <a:cs typeface="Arial" panose="020B0604020202020204" pitchFamily="34" charset="0"/>
              </a:rPr>
              <a:t>umum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digunakan</a:t>
            </a:r>
            <a:r>
              <a:rPr lang="en-US" sz="2600" dirty="0">
                <a:solidFill>
                  <a:schemeClr val="tx1"/>
                </a:solidFill>
                <a:latin typeface="Cambria" panose="02040503050406030204" pitchFamily="18" charset="0"/>
                <a:cs typeface="Arial" panose="020B0604020202020204" pitchFamily="34" charset="0"/>
              </a:rPr>
              <a:t>.</a:t>
            </a:r>
          </a:p>
        </p:txBody>
      </p:sp>
      <p:pic>
        <p:nvPicPr>
          <p:cNvPr id="3" name="Picture 2">
            <a:extLst>
              <a:ext uri="{FF2B5EF4-FFF2-40B4-BE49-F238E27FC236}">
                <a16:creationId xmlns:a16="http://schemas.microsoft.com/office/drawing/2014/main" id="{42A83AF7-EA82-C040-EA18-9301CDB7F271}"/>
              </a:ext>
            </a:extLst>
          </p:cNvPr>
          <p:cNvPicPr>
            <a:picLocks noChangeAspect="1"/>
          </p:cNvPicPr>
          <p:nvPr/>
        </p:nvPicPr>
        <p:blipFill>
          <a:blip r:embed="rId3"/>
          <a:stretch>
            <a:fillRect/>
          </a:stretch>
        </p:blipFill>
        <p:spPr>
          <a:xfrm>
            <a:off x="4572000" y="1075854"/>
            <a:ext cx="4279165" cy="4706291"/>
          </a:xfrm>
          <a:prstGeom prst="rect">
            <a:avLst/>
          </a:prstGeom>
        </p:spPr>
      </p:pic>
    </p:spTree>
    <p:extLst>
      <p:ext uri="{BB962C8B-B14F-4D97-AF65-F5344CB8AC3E}">
        <p14:creationId xmlns:p14="http://schemas.microsoft.com/office/powerpoint/2010/main" val="3856822105"/>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13859</TotalTime>
  <Words>1172</Words>
  <Application>Microsoft Office PowerPoint</Application>
  <PresentationFormat>On-screen Show (4:3)</PresentationFormat>
  <Paragraphs>95</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Rionaldi Ali</cp:lastModifiedBy>
  <cp:revision>573</cp:revision>
  <cp:lastPrinted>2017-08-29T02:54:51Z</cp:lastPrinted>
  <dcterms:created xsi:type="dcterms:W3CDTF">2010-04-18T12:06:30Z</dcterms:created>
  <dcterms:modified xsi:type="dcterms:W3CDTF">2024-12-19T05:32:42Z</dcterms:modified>
</cp:coreProperties>
</file>