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91311" y="691555"/>
            <a:ext cx="8370976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9733" y="4239343"/>
            <a:ext cx="9014132" cy="2034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8828" y="299829"/>
            <a:ext cx="6435943" cy="119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4429" y="3219628"/>
            <a:ext cx="7764740" cy="2006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068" y="2181496"/>
            <a:ext cx="5467350" cy="0"/>
          </a:xfrm>
          <a:custGeom>
            <a:avLst/>
            <a:gdLst/>
            <a:ahLst/>
            <a:cxnLst/>
            <a:rect l="l" t="t" r="r" b="b"/>
            <a:pathLst>
              <a:path w="5467350">
                <a:moveTo>
                  <a:pt x="0" y="0"/>
                </a:moveTo>
                <a:lnTo>
                  <a:pt x="5467299" y="0"/>
                </a:lnTo>
              </a:path>
            </a:pathLst>
          </a:custGeom>
          <a:ln w="15224">
            <a:solidFill>
              <a:srgbClr val="8FBE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5642" y="2189108"/>
            <a:ext cx="0" cy="1827530"/>
          </a:xfrm>
          <a:custGeom>
            <a:avLst/>
            <a:gdLst/>
            <a:ahLst/>
            <a:cxnLst/>
            <a:rect l="l" t="t" r="r" b="b"/>
            <a:pathLst>
              <a:path h="1827529">
                <a:moveTo>
                  <a:pt x="0" y="0"/>
                </a:moveTo>
                <a:lnTo>
                  <a:pt x="0" y="1826957"/>
                </a:lnTo>
              </a:path>
            </a:pathLst>
          </a:custGeom>
          <a:ln w="15148">
            <a:solidFill>
              <a:srgbClr val="8FBE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068" y="4023678"/>
            <a:ext cx="5467350" cy="0"/>
          </a:xfrm>
          <a:custGeom>
            <a:avLst/>
            <a:gdLst/>
            <a:ahLst/>
            <a:cxnLst/>
            <a:rect l="l" t="t" r="r" b="b"/>
            <a:pathLst>
              <a:path w="5467350">
                <a:moveTo>
                  <a:pt x="0" y="0"/>
                </a:moveTo>
                <a:lnTo>
                  <a:pt x="5467299" y="0"/>
                </a:lnTo>
              </a:path>
            </a:pathLst>
          </a:custGeom>
          <a:ln w="15224">
            <a:solidFill>
              <a:srgbClr val="8FBE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47633" y="2189001"/>
            <a:ext cx="0" cy="1826895"/>
          </a:xfrm>
          <a:custGeom>
            <a:avLst/>
            <a:gdLst/>
            <a:ahLst/>
            <a:cxnLst/>
            <a:rect l="l" t="t" r="r" b="b"/>
            <a:pathLst>
              <a:path h="1826895">
                <a:moveTo>
                  <a:pt x="0" y="0"/>
                </a:moveTo>
                <a:lnTo>
                  <a:pt x="0" y="1826818"/>
                </a:lnTo>
              </a:path>
            </a:pathLst>
          </a:custGeom>
          <a:ln w="15470">
            <a:solidFill>
              <a:srgbClr val="8FBE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3715" y="1751345"/>
            <a:ext cx="7691120" cy="1577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30"/>
              </a:spcBef>
            </a:pPr>
            <a:r>
              <a:rPr sz="3850" spc="875" dirty="0">
                <a:latin typeface="Arial Black"/>
                <a:cs typeface="Arial Black"/>
              </a:rPr>
              <a:t>PENGORGANISASIAN</a:t>
            </a:r>
            <a:endParaRPr sz="3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40"/>
              </a:spcBef>
            </a:pPr>
            <a:r>
              <a:rPr sz="3850" spc="910" dirty="0">
                <a:latin typeface="Arial Black"/>
                <a:cs typeface="Arial Black"/>
              </a:rPr>
              <a:t>PESAN</a:t>
            </a:r>
            <a:r>
              <a:rPr sz="3800" spc="910" dirty="0">
                <a:latin typeface="Georgia"/>
                <a:cs typeface="Georgia"/>
              </a:rPr>
              <a:t>-</a:t>
            </a:r>
            <a:r>
              <a:rPr sz="3850" spc="910" dirty="0">
                <a:latin typeface="Arial Black"/>
                <a:cs typeface="Arial Black"/>
              </a:rPr>
              <a:t>PESAN</a:t>
            </a:r>
            <a:r>
              <a:rPr sz="3850" spc="-80" dirty="0">
                <a:latin typeface="Arial Black"/>
                <a:cs typeface="Arial Black"/>
              </a:rPr>
              <a:t> </a:t>
            </a:r>
            <a:r>
              <a:rPr sz="3850" spc="630" dirty="0">
                <a:latin typeface="Arial Black"/>
                <a:cs typeface="Arial Black"/>
              </a:rPr>
              <a:t>BISNIS</a:t>
            </a:r>
            <a:endParaRPr sz="385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13422" y="692150"/>
            <a:ext cx="1315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70" dirty="0">
                <a:solidFill>
                  <a:srgbClr val="000000"/>
                </a:solidFill>
              </a:rPr>
              <a:t>BAB</a:t>
            </a:r>
            <a:r>
              <a:rPr sz="3600" spc="-110" dirty="0">
                <a:solidFill>
                  <a:srgbClr val="000000"/>
                </a:solidFill>
              </a:rPr>
              <a:t> </a:t>
            </a:r>
            <a:r>
              <a:rPr sz="3600" spc="-160" dirty="0">
                <a:solidFill>
                  <a:srgbClr val="000000"/>
                </a:solidFill>
              </a:rPr>
              <a:t>VI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66911"/>
            <a:ext cx="9753600" cy="3581400"/>
          </a:xfrm>
          <a:custGeom>
            <a:avLst/>
            <a:gdLst/>
            <a:ahLst/>
            <a:cxnLst/>
            <a:rect l="l" t="t" r="r" b="b"/>
            <a:pathLst>
              <a:path w="9753600" h="3581400">
                <a:moveTo>
                  <a:pt x="0" y="3581374"/>
                </a:moveTo>
                <a:lnTo>
                  <a:pt x="0" y="0"/>
                </a:lnTo>
                <a:lnTo>
                  <a:pt x="9753599" y="0"/>
                </a:lnTo>
                <a:lnTo>
                  <a:pt x="9753599" y="3581374"/>
                </a:lnTo>
                <a:lnTo>
                  <a:pt x="0" y="35813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82477" y="2006730"/>
            <a:ext cx="5988685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 indent="408940">
              <a:lnSpc>
                <a:spcPts val="4130"/>
              </a:lnSpc>
              <a:spcBef>
                <a:spcPts val="1019"/>
              </a:spcBef>
            </a:pPr>
            <a:r>
              <a:rPr spc="-640" dirty="0">
                <a:solidFill>
                  <a:srgbClr val="EB4A20"/>
                </a:solidFill>
              </a:rPr>
              <a:t>PENYEBAB </a:t>
            </a:r>
            <a:r>
              <a:rPr spc="-645" dirty="0">
                <a:solidFill>
                  <a:srgbClr val="EB4A20"/>
                </a:solidFill>
              </a:rPr>
              <a:t>PESAN </a:t>
            </a:r>
            <a:r>
              <a:rPr spc="-520" dirty="0">
                <a:solidFill>
                  <a:srgbClr val="EB4A20"/>
                </a:solidFill>
              </a:rPr>
              <a:t>TIDAK  </a:t>
            </a:r>
            <a:r>
              <a:rPr spc="-700" dirty="0">
                <a:solidFill>
                  <a:srgbClr val="EB4A20"/>
                </a:solidFill>
              </a:rPr>
              <a:t>TERORGANISIR </a:t>
            </a:r>
            <a:r>
              <a:rPr spc="-775" dirty="0">
                <a:solidFill>
                  <a:srgbClr val="EB4A20"/>
                </a:solidFill>
              </a:rPr>
              <a:t>DENGAN</a:t>
            </a:r>
            <a:r>
              <a:rPr spc="-459" dirty="0">
                <a:solidFill>
                  <a:srgbClr val="EB4A20"/>
                </a:solidFill>
              </a:rPr>
              <a:t> </a:t>
            </a:r>
            <a:r>
              <a:rPr spc="-434" dirty="0">
                <a:solidFill>
                  <a:srgbClr val="EB4A20"/>
                </a:solidFill>
              </a:rPr>
              <a:t>BAIK</a:t>
            </a:r>
          </a:p>
        </p:txBody>
      </p:sp>
      <p:sp>
        <p:nvSpPr>
          <p:cNvPr id="5" name="object 5"/>
          <p:cNvSpPr/>
          <p:nvPr/>
        </p:nvSpPr>
        <p:spPr>
          <a:xfrm>
            <a:off x="893444" y="34788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3444" y="39741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3444" y="44694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3444" y="49647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815"/>
              </a:spcBef>
            </a:pPr>
            <a:r>
              <a:rPr spc="225" dirty="0"/>
              <a:t>Betele</a:t>
            </a:r>
            <a:r>
              <a:rPr sz="2600" spc="225" dirty="0">
                <a:latin typeface="Gill Sans MT"/>
                <a:cs typeface="Gill Sans MT"/>
              </a:rPr>
              <a:t>-</a:t>
            </a:r>
            <a:r>
              <a:rPr spc="225" dirty="0"/>
              <a:t>tele</a:t>
            </a:r>
            <a:endParaRPr sz="2600">
              <a:latin typeface="Gill Sans MT"/>
              <a:cs typeface="Gill Sans MT"/>
            </a:endParaRPr>
          </a:p>
          <a:p>
            <a:pPr marL="198755" marR="5080">
              <a:lnSpc>
                <a:spcPct val="122600"/>
              </a:lnSpc>
            </a:pPr>
            <a:r>
              <a:rPr spc="290" dirty="0"/>
              <a:t>Memasukan</a:t>
            </a:r>
            <a:r>
              <a:rPr spc="-20" dirty="0"/>
              <a:t> </a:t>
            </a:r>
            <a:r>
              <a:rPr spc="290" dirty="0"/>
              <a:t>bahan</a:t>
            </a:r>
            <a:r>
              <a:rPr sz="2600" spc="290" dirty="0">
                <a:latin typeface="Gill Sans MT"/>
                <a:cs typeface="Gill Sans MT"/>
              </a:rPr>
              <a:t>-</a:t>
            </a:r>
            <a:r>
              <a:rPr spc="290" dirty="0"/>
              <a:t>bahan</a:t>
            </a:r>
            <a:r>
              <a:rPr spc="-20" dirty="0"/>
              <a:t> </a:t>
            </a:r>
            <a:r>
              <a:rPr spc="235" dirty="0"/>
              <a:t>yg</a:t>
            </a:r>
            <a:r>
              <a:rPr spc="-20" dirty="0"/>
              <a:t> </a:t>
            </a:r>
            <a:r>
              <a:rPr spc="305" dirty="0"/>
              <a:t>tidak</a:t>
            </a:r>
            <a:r>
              <a:rPr spc="-15" dirty="0"/>
              <a:t> </a:t>
            </a:r>
            <a:r>
              <a:rPr spc="210" dirty="0"/>
              <a:t>relevan  </a:t>
            </a:r>
            <a:r>
              <a:rPr spc="250" dirty="0"/>
              <a:t>Menyajikan </a:t>
            </a:r>
            <a:r>
              <a:rPr spc="254" dirty="0"/>
              <a:t>ide</a:t>
            </a:r>
            <a:r>
              <a:rPr sz="2600" spc="254" dirty="0">
                <a:latin typeface="Gill Sans MT"/>
                <a:cs typeface="Gill Sans MT"/>
              </a:rPr>
              <a:t>-</a:t>
            </a:r>
            <a:r>
              <a:rPr spc="254" dirty="0"/>
              <a:t>ide </a:t>
            </a:r>
            <a:r>
              <a:rPr spc="155" dirty="0"/>
              <a:t>secara </a:t>
            </a:r>
            <a:r>
              <a:rPr spc="305" dirty="0"/>
              <a:t>tidak </a:t>
            </a:r>
            <a:r>
              <a:rPr spc="200" dirty="0"/>
              <a:t>logis  </a:t>
            </a:r>
            <a:r>
              <a:rPr spc="204" dirty="0"/>
              <a:t>Substansi </a:t>
            </a:r>
            <a:r>
              <a:rPr spc="220" dirty="0"/>
              <a:t>pesan</a:t>
            </a:r>
            <a:r>
              <a:rPr spc="-240" dirty="0"/>
              <a:t> </a:t>
            </a:r>
            <a:r>
              <a:rPr spc="280" dirty="0"/>
              <a:t>terlupakan</a:t>
            </a:r>
            <a:endParaRPr sz="26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086225" cy="7315200"/>
          </a:xfrm>
          <a:custGeom>
            <a:avLst/>
            <a:gdLst/>
            <a:ahLst/>
            <a:cxnLst/>
            <a:rect l="l" t="t" r="r" b="b"/>
            <a:pathLst>
              <a:path w="4086225" h="7315200">
                <a:moveTo>
                  <a:pt x="0" y="7315095"/>
                </a:moveTo>
                <a:lnTo>
                  <a:pt x="0" y="0"/>
                </a:lnTo>
                <a:lnTo>
                  <a:pt x="4086224" y="0"/>
                </a:lnTo>
                <a:lnTo>
                  <a:pt x="4086224" y="7315095"/>
                </a:lnTo>
                <a:lnTo>
                  <a:pt x="0" y="73150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2580" y="105945"/>
            <a:ext cx="3428365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012825" marR="5080" indent="-1000760">
              <a:lnSpc>
                <a:spcPts val="4130"/>
              </a:lnSpc>
              <a:spcBef>
                <a:spcPts val="1019"/>
              </a:spcBef>
            </a:pPr>
            <a:r>
              <a:rPr spc="-730" dirty="0">
                <a:solidFill>
                  <a:srgbClr val="EB4A20"/>
                </a:solidFill>
              </a:rPr>
              <a:t>MENGORGANISIR  </a:t>
            </a:r>
            <a:r>
              <a:rPr spc="-645" dirty="0">
                <a:solidFill>
                  <a:srgbClr val="EB4A20"/>
                </a:solidFill>
              </a:rPr>
              <a:t>PESAN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4847" y="1443364"/>
            <a:ext cx="3381375" cy="574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15290" indent="-191135">
              <a:lnSpc>
                <a:spcPct val="108700"/>
              </a:lnSpc>
              <a:spcBef>
                <a:spcPts val="100"/>
              </a:spcBef>
              <a:buAutoNum type="arabicPeriod"/>
              <a:tabLst>
                <a:tab pos="299720" algn="l"/>
              </a:tabLst>
            </a:pPr>
            <a:r>
              <a:rPr sz="2300" spc="-85" dirty="0">
                <a:latin typeface="Arial"/>
                <a:cs typeface="Arial"/>
              </a:rPr>
              <a:t>Subjek </a:t>
            </a:r>
            <a:r>
              <a:rPr sz="2300" spc="50" dirty="0">
                <a:latin typeface="Arial"/>
                <a:cs typeface="Arial"/>
              </a:rPr>
              <a:t>&amp; </a:t>
            </a:r>
            <a:r>
              <a:rPr sz="2300" spc="-114" dirty="0">
                <a:latin typeface="Arial"/>
                <a:cs typeface="Arial"/>
              </a:rPr>
              <a:t>Tujuan  </a:t>
            </a:r>
            <a:r>
              <a:rPr sz="2300" spc="-45" dirty="0">
                <a:latin typeface="Arial"/>
                <a:cs typeface="Arial"/>
              </a:rPr>
              <a:t>penyampaian </a:t>
            </a:r>
            <a:r>
              <a:rPr sz="2300" spc="-25" dirty="0">
                <a:latin typeface="Arial"/>
                <a:cs typeface="Arial"/>
              </a:rPr>
              <a:t>pesan-  </a:t>
            </a:r>
            <a:r>
              <a:rPr sz="2300" spc="-65" dirty="0">
                <a:latin typeface="Arial"/>
                <a:cs typeface="Arial"/>
              </a:rPr>
              <a:t>pesan </a:t>
            </a:r>
            <a:r>
              <a:rPr sz="2300" spc="-100" dirty="0">
                <a:latin typeface="Arial"/>
                <a:cs typeface="Arial"/>
              </a:rPr>
              <a:t>harus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spc="-45" dirty="0">
                <a:latin typeface="Arial"/>
                <a:cs typeface="Arial"/>
              </a:rPr>
              <a:t>jelas</a:t>
            </a:r>
            <a:endParaRPr sz="2300">
              <a:latin typeface="Arial"/>
              <a:cs typeface="Arial"/>
            </a:endParaRPr>
          </a:p>
          <a:p>
            <a:pPr marL="299085" marR="47625" indent="-287020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-100" dirty="0">
                <a:latin typeface="Arial"/>
                <a:cs typeface="Arial"/>
              </a:rPr>
              <a:t>Semua </a:t>
            </a:r>
            <a:r>
              <a:rPr sz="2300" spc="-60" dirty="0">
                <a:latin typeface="Arial"/>
                <a:cs typeface="Arial"/>
              </a:rPr>
              <a:t>pesan-pesasn  </a:t>
            </a:r>
            <a:r>
              <a:rPr sz="2300" spc="-90" dirty="0">
                <a:latin typeface="Arial"/>
                <a:cs typeface="Arial"/>
              </a:rPr>
              <a:t>bisnis </a:t>
            </a:r>
            <a:r>
              <a:rPr sz="2300" spc="-55" dirty="0">
                <a:latin typeface="Arial"/>
                <a:cs typeface="Arial"/>
              </a:rPr>
              <a:t>yang </a:t>
            </a:r>
            <a:r>
              <a:rPr sz="2300" spc="-50" dirty="0">
                <a:latin typeface="Arial"/>
                <a:cs typeface="Arial"/>
              </a:rPr>
              <a:t>disampaikan  </a:t>
            </a:r>
            <a:r>
              <a:rPr sz="2300" spc="-100" dirty="0">
                <a:latin typeface="Arial"/>
                <a:cs typeface="Arial"/>
              </a:rPr>
              <a:t>harus </a:t>
            </a:r>
            <a:r>
              <a:rPr sz="2300" spc="-50" dirty="0">
                <a:latin typeface="Arial"/>
                <a:cs typeface="Arial"/>
              </a:rPr>
              <a:t>berhubungan  </a:t>
            </a:r>
            <a:r>
              <a:rPr sz="2300" spc="-30" dirty="0">
                <a:latin typeface="Arial"/>
                <a:cs typeface="Arial"/>
              </a:rPr>
              <a:t>dengan </a:t>
            </a:r>
            <a:r>
              <a:rPr sz="2300" spc="-85" dirty="0">
                <a:latin typeface="Arial"/>
                <a:cs typeface="Arial"/>
              </a:rPr>
              <a:t>subjek </a:t>
            </a:r>
            <a:r>
              <a:rPr sz="2300" spc="50" dirty="0">
                <a:latin typeface="Arial"/>
                <a:cs typeface="Arial"/>
              </a:rPr>
              <a:t>&amp;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spc="-30" dirty="0">
                <a:latin typeface="Arial"/>
                <a:cs typeface="Arial"/>
              </a:rPr>
              <a:t>tujuan</a:t>
            </a:r>
            <a:endParaRPr sz="2300">
              <a:latin typeface="Arial"/>
              <a:cs typeface="Arial"/>
            </a:endParaRPr>
          </a:p>
          <a:p>
            <a:pPr marL="299085" marR="5080" indent="-259079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5" dirty="0">
                <a:latin typeface="Arial"/>
                <a:cs typeface="Arial"/>
              </a:rPr>
              <a:t>Ide-ide </a:t>
            </a:r>
            <a:r>
              <a:rPr sz="2300" spc="595" dirty="0">
                <a:latin typeface="Arial"/>
                <a:cs typeface="Arial"/>
              </a:rPr>
              <a:t>/</a:t>
            </a:r>
            <a:r>
              <a:rPr sz="2300" spc="-75" dirty="0">
                <a:latin typeface="Arial"/>
                <a:cs typeface="Arial"/>
              </a:rPr>
              <a:t> </a:t>
            </a:r>
            <a:r>
              <a:rPr sz="2300" spc="-30" dirty="0">
                <a:latin typeface="Arial"/>
                <a:cs typeface="Arial"/>
              </a:rPr>
              <a:t>gagasan </a:t>
            </a:r>
            <a:r>
              <a:rPr sz="2300" spc="-100" dirty="0">
                <a:latin typeface="Arial"/>
                <a:cs typeface="Arial"/>
              </a:rPr>
              <a:t>harus  </a:t>
            </a:r>
            <a:r>
              <a:rPr sz="2300" spc="-65" dirty="0">
                <a:latin typeface="Arial"/>
                <a:cs typeface="Arial"/>
              </a:rPr>
              <a:t>dikelompokkan </a:t>
            </a:r>
            <a:r>
              <a:rPr sz="2300" spc="50" dirty="0">
                <a:latin typeface="Arial"/>
                <a:cs typeface="Arial"/>
              </a:rPr>
              <a:t>&amp;  </a:t>
            </a:r>
            <a:r>
              <a:rPr sz="2300" spc="-45" dirty="0">
                <a:latin typeface="Arial"/>
                <a:cs typeface="Arial"/>
              </a:rPr>
              <a:t>disajikan </a:t>
            </a:r>
            <a:r>
              <a:rPr sz="2300" spc="-30" dirty="0">
                <a:latin typeface="Arial"/>
                <a:cs typeface="Arial"/>
              </a:rPr>
              <a:t>dengan </a:t>
            </a:r>
            <a:r>
              <a:rPr sz="2300" spc="10" dirty="0">
                <a:latin typeface="Arial"/>
                <a:cs typeface="Arial"/>
              </a:rPr>
              <a:t>cara  </a:t>
            </a:r>
            <a:r>
              <a:rPr sz="2300" spc="-55" dirty="0">
                <a:latin typeface="Arial"/>
                <a:cs typeface="Arial"/>
              </a:rPr>
              <a:t>yang</a:t>
            </a:r>
            <a:r>
              <a:rPr sz="2300" spc="-25" dirty="0">
                <a:latin typeface="Arial"/>
                <a:cs typeface="Arial"/>
              </a:rPr>
              <a:t> </a:t>
            </a:r>
            <a:r>
              <a:rPr sz="2300" spc="-45" dirty="0">
                <a:latin typeface="Arial"/>
                <a:cs typeface="Arial"/>
              </a:rPr>
              <a:t>logis</a:t>
            </a:r>
            <a:endParaRPr sz="2300">
              <a:latin typeface="Arial"/>
              <a:cs typeface="Arial"/>
            </a:endParaRPr>
          </a:p>
          <a:p>
            <a:pPr marL="299085" marR="81915" indent="-283845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-100" dirty="0">
                <a:latin typeface="Arial"/>
                <a:cs typeface="Arial"/>
              </a:rPr>
              <a:t>Semua </a:t>
            </a:r>
            <a:r>
              <a:rPr sz="2300" spc="-45" dirty="0">
                <a:latin typeface="Arial"/>
                <a:cs typeface="Arial"/>
              </a:rPr>
              <a:t>pesan-pesan  </a:t>
            </a:r>
            <a:r>
              <a:rPr sz="2300" spc="-90" dirty="0">
                <a:latin typeface="Arial"/>
                <a:cs typeface="Arial"/>
              </a:rPr>
              <a:t>bisnis </a:t>
            </a:r>
            <a:r>
              <a:rPr sz="2300" spc="-55" dirty="0">
                <a:latin typeface="Arial"/>
                <a:cs typeface="Arial"/>
              </a:rPr>
              <a:t>yang </a:t>
            </a:r>
            <a:r>
              <a:rPr sz="2300" spc="-10" dirty="0">
                <a:latin typeface="Arial"/>
                <a:cs typeface="Arial"/>
              </a:rPr>
              <a:t>penting  </a:t>
            </a:r>
            <a:r>
              <a:rPr sz="2300" spc="-100" dirty="0">
                <a:latin typeface="Arial"/>
                <a:cs typeface="Arial"/>
              </a:rPr>
              <a:t>harus </a:t>
            </a:r>
            <a:r>
              <a:rPr sz="2300" spc="-80" dirty="0">
                <a:latin typeface="Arial"/>
                <a:cs typeface="Arial"/>
              </a:rPr>
              <a:t>sudah </a:t>
            </a:r>
            <a:r>
              <a:rPr sz="2300" spc="-25" dirty="0">
                <a:latin typeface="Arial"/>
                <a:cs typeface="Arial"/>
              </a:rPr>
              <a:t>tercakup </a:t>
            </a:r>
            <a:r>
              <a:rPr sz="2300" spc="20" dirty="0">
                <a:latin typeface="Arial"/>
                <a:cs typeface="Arial"/>
              </a:rPr>
              <a:t>di  </a:t>
            </a:r>
            <a:r>
              <a:rPr sz="2300" spc="-45" dirty="0">
                <a:latin typeface="Arial"/>
                <a:cs typeface="Arial"/>
              </a:rPr>
              <a:t>dalamnya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68318" y="6787612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599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753600" cy="2705100"/>
          </a:xfrm>
          <a:custGeom>
            <a:avLst/>
            <a:gdLst/>
            <a:ahLst/>
            <a:cxnLst/>
            <a:rect l="l" t="t" r="r" b="b"/>
            <a:pathLst>
              <a:path w="9753600" h="2705100">
                <a:moveTo>
                  <a:pt x="0" y="2705099"/>
                </a:moveTo>
                <a:lnTo>
                  <a:pt x="0" y="0"/>
                </a:lnTo>
                <a:lnTo>
                  <a:pt x="9753599" y="0"/>
                </a:lnTo>
                <a:lnTo>
                  <a:pt x="9753599" y="2705099"/>
                </a:lnTo>
                <a:lnTo>
                  <a:pt x="0" y="2705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4128" y="183627"/>
            <a:ext cx="8315325" cy="669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509" dirty="0">
                <a:solidFill>
                  <a:srgbClr val="EB4A20"/>
                </a:solidFill>
              </a:rPr>
              <a:t>MANFAAT </a:t>
            </a:r>
            <a:r>
              <a:rPr spc="-675" dirty="0">
                <a:solidFill>
                  <a:srgbClr val="EB4A20"/>
                </a:solidFill>
              </a:rPr>
              <a:t>PENGORGANISASIAN </a:t>
            </a:r>
            <a:r>
              <a:rPr spc="-790" dirty="0">
                <a:solidFill>
                  <a:srgbClr val="EB4A20"/>
                </a:solidFill>
              </a:rPr>
              <a:t>YG</a:t>
            </a:r>
            <a:r>
              <a:rPr spc="-695" dirty="0">
                <a:solidFill>
                  <a:srgbClr val="EB4A20"/>
                </a:solidFill>
              </a:rPr>
              <a:t> </a:t>
            </a:r>
            <a:r>
              <a:rPr spc="-434" dirty="0">
                <a:solidFill>
                  <a:srgbClr val="EB4A20"/>
                </a:solidFill>
              </a:rPr>
              <a:t>BAIK</a:t>
            </a:r>
          </a:p>
        </p:txBody>
      </p:sp>
      <p:sp>
        <p:nvSpPr>
          <p:cNvPr id="5" name="object 5"/>
          <p:cNvSpPr/>
          <p:nvPr/>
        </p:nvSpPr>
        <p:spPr>
          <a:xfrm>
            <a:off x="696416" y="117767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6416" y="153010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416" y="188252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6416" y="223495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8269" y="999564"/>
            <a:ext cx="5977890" cy="1435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95"/>
              </a:spcBef>
            </a:pPr>
            <a:r>
              <a:rPr sz="2100" spc="-40" dirty="0">
                <a:latin typeface="Arial"/>
                <a:cs typeface="Arial"/>
              </a:rPr>
              <a:t>Membantu </a:t>
            </a:r>
            <a:r>
              <a:rPr sz="2100" spc="-35" dirty="0">
                <a:latin typeface="Arial"/>
                <a:cs typeface="Arial"/>
              </a:rPr>
              <a:t>penerima </a:t>
            </a:r>
            <a:r>
              <a:rPr sz="2100" spc="-55" dirty="0">
                <a:latin typeface="Arial"/>
                <a:cs typeface="Arial"/>
              </a:rPr>
              <a:t>pesan </a:t>
            </a:r>
            <a:r>
              <a:rPr sz="2100" spc="-60" dirty="0">
                <a:latin typeface="Arial"/>
                <a:cs typeface="Arial"/>
              </a:rPr>
              <a:t>memahami </a:t>
            </a:r>
            <a:r>
              <a:rPr sz="2100" spc="-55" dirty="0">
                <a:latin typeface="Arial"/>
                <a:cs typeface="Arial"/>
              </a:rPr>
              <a:t>suatu pesan  </a:t>
            </a:r>
            <a:r>
              <a:rPr sz="2100" spc="-40" dirty="0">
                <a:latin typeface="Arial"/>
                <a:cs typeface="Arial"/>
              </a:rPr>
              <a:t>Membantu </a:t>
            </a:r>
            <a:r>
              <a:rPr sz="2100" spc="-35" dirty="0">
                <a:latin typeface="Arial"/>
                <a:cs typeface="Arial"/>
              </a:rPr>
              <a:t>penerima </a:t>
            </a:r>
            <a:r>
              <a:rPr sz="2100" spc="-55" dirty="0">
                <a:latin typeface="Arial"/>
                <a:cs typeface="Arial"/>
              </a:rPr>
              <a:t>pesan menerima suatu pesan  </a:t>
            </a:r>
            <a:r>
              <a:rPr sz="2100" spc="-35" dirty="0">
                <a:latin typeface="Arial"/>
                <a:cs typeface="Arial"/>
              </a:rPr>
              <a:t>Menghemat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waktu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100" spc="-55" dirty="0">
                <a:latin typeface="Arial"/>
                <a:cs typeface="Arial"/>
              </a:rPr>
              <a:t>Mempermudah </a:t>
            </a:r>
            <a:r>
              <a:rPr sz="2100" spc="-65" dirty="0">
                <a:latin typeface="Arial"/>
                <a:cs typeface="Arial"/>
              </a:rPr>
              <a:t>Pekerjaan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Komunikator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88023" y="6749514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2781" y="513097"/>
            <a:ext cx="6847840" cy="669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745" dirty="0"/>
              <a:t>SUSUNAN </a:t>
            </a:r>
            <a:r>
              <a:rPr spc="-670" dirty="0"/>
              <a:t>OUTLINE </a:t>
            </a:r>
            <a:r>
              <a:rPr spc="-645" dirty="0"/>
              <a:t>PESAN</a:t>
            </a:r>
            <a:r>
              <a:rPr spc="-305" dirty="0"/>
              <a:t> </a:t>
            </a:r>
            <a:r>
              <a:rPr spc="-540" dirty="0"/>
              <a:t>BISNIS</a:t>
            </a:r>
          </a:p>
        </p:txBody>
      </p:sp>
      <p:sp>
        <p:nvSpPr>
          <p:cNvPr id="4" name="object 4"/>
          <p:cNvSpPr/>
          <p:nvPr/>
        </p:nvSpPr>
        <p:spPr>
          <a:xfrm>
            <a:off x="3573936" y="1809754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86316" y="4569577"/>
            <a:ext cx="2012314" cy="188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7945" algn="just">
              <a:lnSpc>
                <a:spcPct val="110900"/>
              </a:lnSpc>
              <a:spcBef>
                <a:spcPts val="90"/>
              </a:spcBef>
            </a:pP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Menyatakan  </a:t>
            </a:r>
            <a:r>
              <a:rPr sz="2750" spc="35" dirty="0">
                <a:solidFill>
                  <a:srgbClr val="FFFFFF"/>
                </a:solidFill>
                <a:latin typeface="Arial"/>
                <a:cs typeface="Arial"/>
              </a:rPr>
              <a:t>point-point  </a:t>
            </a:r>
            <a:r>
              <a:rPr sz="2750" spc="-60" dirty="0">
                <a:solidFill>
                  <a:srgbClr val="FFFFFF"/>
                </a:solidFill>
                <a:latin typeface="Arial"/>
                <a:cs typeface="Arial"/>
              </a:rPr>
              <a:t>pendukung  </a:t>
            </a: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7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5" dirty="0">
                <a:solidFill>
                  <a:srgbClr val="FFFFFF"/>
                </a:solidFill>
                <a:latin typeface="Arial"/>
                <a:cs typeface="Arial"/>
              </a:rPr>
              <a:t>penting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2817" y="1809754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06394" y="2333854"/>
            <a:ext cx="3937635" cy="1319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846070" algn="l"/>
              </a:tabLst>
            </a:pP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1939" dirty="0">
                <a:solidFill>
                  <a:srgbClr val="EB4A20"/>
                </a:solidFill>
                <a:latin typeface="Arial"/>
                <a:cs typeface="Arial"/>
              </a:rPr>
              <a:t>1	</a:t>
            </a: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484" dirty="0">
                <a:solidFill>
                  <a:srgbClr val="EB4A20"/>
                </a:solidFill>
                <a:latin typeface="Arial"/>
                <a:cs typeface="Arial"/>
              </a:rPr>
              <a:t>2</a:t>
            </a:r>
            <a:endParaRPr sz="8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8024" y="4569577"/>
            <a:ext cx="1755775" cy="1419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0900"/>
              </a:lnSpc>
              <a:spcBef>
                <a:spcPts val="90"/>
              </a:spcBef>
            </a:pPr>
            <a:r>
              <a:rPr sz="2750" spc="-30" dirty="0">
                <a:solidFill>
                  <a:srgbClr val="FFFFFF"/>
                </a:solidFill>
                <a:latin typeface="Arial"/>
                <a:cs typeface="Arial"/>
              </a:rPr>
              <a:t>Mulailah  </a:t>
            </a:r>
            <a:r>
              <a:rPr sz="2750" spc="-15" dirty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r>
              <a:rPr sz="27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20" dirty="0">
                <a:solidFill>
                  <a:srgbClr val="FFFFFF"/>
                </a:solidFill>
                <a:latin typeface="Arial"/>
                <a:cs typeface="Arial"/>
              </a:rPr>
              <a:t>ide  </a:t>
            </a:r>
            <a:r>
              <a:rPr sz="2750" spc="-75" dirty="0">
                <a:solidFill>
                  <a:srgbClr val="FFFFFF"/>
                </a:solidFill>
                <a:latin typeface="Arial"/>
                <a:cs typeface="Arial"/>
              </a:rPr>
              <a:t>pokok</a:t>
            </a:r>
            <a:endParaRPr sz="27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62495" y="1822315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03254" y="2358970"/>
            <a:ext cx="1104900" cy="1319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475" dirty="0">
                <a:solidFill>
                  <a:srgbClr val="EB4A20"/>
                </a:solidFill>
                <a:latin typeface="Arial"/>
                <a:cs typeface="Arial"/>
              </a:rPr>
              <a:t>3</a:t>
            </a:r>
            <a:endParaRPr sz="8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9403" y="4594696"/>
            <a:ext cx="2413000" cy="1419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635" algn="ctr">
              <a:lnSpc>
                <a:spcPct val="110900"/>
              </a:lnSpc>
              <a:spcBef>
                <a:spcPts val="90"/>
              </a:spcBef>
            </a:pPr>
            <a:r>
              <a:rPr sz="2750" spc="-60" dirty="0">
                <a:solidFill>
                  <a:srgbClr val="FFFFFF"/>
                </a:solidFill>
                <a:latin typeface="Arial"/>
                <a:cs typeface="Arial"/>
              </a:rPr>
              <a:t>Memberikan  </a:t>
            </a: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ilustrasi</a:t>
            </a:r>
            <a:r>
              <a:rPr sz="27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FFFFFF"/>
                </a:solidFill>
                <a:latin typeface="Arial"/>
                <a:cs typeface="Arial"/>
              </a:rPr>
              <a:t>dengan 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bukti-bukti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07073" y="6597112"/>
            <a:ext cx="1066165" cy="388620"/>
          </a:xfrm>
          <a:prstGeom prst="rect">
            <a:avLst/>
          </a:prstGeom>
          <a:solidFill>
            <a:srgbClr val="EB4A20"/>
          </a:solidFill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838835"/>
          </a:xfrm>
          <a:custGeom>
            <a:avLst/>
            <a:gdLst/>
            <a:ahLst/>
            <a:cxnLst/>
            <a:rect l="l" t="t" r="r" b="b"/>
            <a:pathLst>
              <a:path w="9753600" h="838835">
                <a:moveTo>
                  <a:pt x="0" y="838318"/>
                </a:moveTo>
                <a:lnTo>
                  <a:pt x="9753599" y="838318"/>
                </a:lnTo>
                <a:lnTo>
                  <a:pt x="9753599" y="0"/>
                </a:lnTo>
                <a:lnTo>
                  <a:pt x="0" y="0"/>
                </a:lnTo>
                <a:lnTo>
                  <a:pt x="0" y="838318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58068"/>
            <a:ext cx="9753600" cy="857250"/>
          </a:xfrm>
          <a:custGeom>
            <a:avLst/>
            <a:gdLst/>
            <a:ahLst/>
            <a:cxnLst/>
            <a:rect l="l" t="t" r="r" b="b"/>
            <a:pathLst>
              <a:path w="9753600" h="857250">
                <a:moveTo>
                  <a:pt x="0" y="857130"/>
                </a:moveTo>
                <a:lnTo>
                  <a:pt x="9753599" y="857130"/>
                </a:lnTo>
                <a:lnTo>
                  <a:pt x="9753599" y="0"/>
                </a:lnTo>
                <a:lnTo>
                  <a:pt x="0" y="0"/>
                </a:lnTo>
                <a:lnTo>
                  <a:pt x="0" y="85713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" y="838318"/>
            <a:ext cx="9753600" cy="5619750"/>
          </a:xfrm>
          <a:custGeom>
            <a:avLst/>
            <a:gdLst/>
            <a:ahLst/>
            <a:cxnLst/>
            <a:rect l="l" t="t" r="r" b="b"/>
            <a:pathLst>
              <a:path w="9753600" h="5619750">
                <a:moveTo>
                  <a:pt x="0" y="0"/>
                </a:moveTo>
                <a:lnTo>
                  <a:pt x="9753546" y="0"/>
                </a:lnTo>
                <a:lnTo>
                  <a:pt x="9753546" y="5619749"/>
                </a:lnTo>
                <a:lnTo>
                  <a:pt x="0" y="56197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04798" y="2746054"/>
            <a:ext cx="2552699" cy="2552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3177" y="1063356"/>
            <a:ext cx="6503670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>
              <a:lnSpc>
                <a:spcPts val="4130"/>
              </a:lnSpc>
              <a:spcBef>
                <a:spcPts val="1019"/>
              </a:spcBef>
            </a:pPr>
            <a:r>
              <a:rPr spc="-695" dirty="0">
                <a:solidFill>
                  <a:srgbClr val="EB4A20"/>
                </a:solidFill>
              </a:rPr>
              <a:t>MENENTUKAN </a:t>
            </a:r>
            <a:r>
              <a:rPr spc="-750" dirty="0">
                <a:solidFill>
                  <a:srgbClr val="EB4A20"/>
                </a:solidFill>
              </a:rPr>
              <a:t>URUTAN </a:t>
            </a:r>
            <a:r>
              <a:rPr spc="-775" dirty="0">
                <a:solidFill>
                  <a:srgbClr val="EB4A20"/>
                </a:solidFill>
              </a:rPr>
              <a:t>DENGAN  </a:t>
            </a:r>
            <a:r>
              <a:rPr spc="-685" dirty="0">
                <a:solidFill>
                  <a:srgbClr val="EB4A20"/>
                </a:solidFill>
              </a:rPr>
              <a:t>RENCANA</a:t>
            </a:r>
            <a:r>
              <a:rPr spc="-605" dirty="0">
                <a:solidFill>
                  <a:srgbClr val="EB4A20"/>
                </a:solidFill>
              </a:rPr>
              <a:t> </a:t>
            </a:r>
            <a:r>
              <a:rPr spc="-635" dirty="0">
                <a:solidFill>
                  <a:srgbClr val="EB4A20"/>
                </a:solidFill>
              </a:rPr>
              <a:t>ORGANISASI</a:t>
            </a:r>
          </a:p>
        </p:txBody>
      </p:sp>
      <p:sp>
        <p:nvSpPr>
          <p:cNvPr id="7" name="object 7"/>
          <p:cNvSpPr/>
          <p:nvPr/>
        </p:nvSpPr>
        <p:spPr>
          <a:xfrm>
            <a:off x="1549726" y="2965227"/>
            <a:ext cx="1819137" cy="1816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30235" y="4939782"/>
            <a:ext cx="2736850" cy="65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9870" marR="5080" indent="-217804">
              <a:lnSpc>
                <a:spcPct val="121300"/>
              </a:lnSpc>
              <a:spcBef>
                <a:spcPts val="95"/>
              </a:spcBef>
            </a:pPr>
            <a:r>
              <a:rPr sz="1700" spc="-120" dirty="0">
                <a:latin typeface="Arial"/>
                <a:cs typeface="Arial"/>
              </a:rPr>
              <a:t>1</a:t>
            </a:r>
            <a:r>
              <a:rPr sz="1700" spc="-120" dirty="0">
                <a:latin typeface="Gill Sans MT"/>
                <a:cs typeface="Gill Sans MT"/>
              </a:rPr>
              <a:t>. </a:t>
            </a:r>
            <a:r>
              <a:rPr sz="1700" spc="175" dirty="0">
                <a:latin typeface="Arial"/>
                <a:cs typeface="Arial"/>
              </a:rPr>
              <a:t>Pendekatan </a:t>
            </a:r>
            <a:r>
              <a:rPr sz="1700" spc="170" dirty="0">
                <a:latin typeface="Arial"/>
                <a:cs typeface="Arial"/>
              </a:rPr>
              <a:t>langsung  </a:t>
            </a:r>
            <a:r>
              <a:rPr sz="1700" spc="160" dirty="0">
                <a:latin typeface="Gill Sans MT"/>
                <a:cs typeface="Gill Sans MT"/>
              </a:rPr>
              <a:t>(</a:t>
            </a:r>
            <a:r>
              <a:rPr sz="1700" spc="160" dirty="0">
                <a:latin typeface="Arial"/>
                <a:cs typeface="Arial"/>
              </a:rPr>
              <a:t>direct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spc="175" dirty="0">
                <a:latin typeface="Arial"/>
                <a:cs typeface="Arial"/>
              </a:rPr>
              <a:t>approach</a:t>
            </a:r>
            <a:r>
              <a:rPr sz="1700" spc="175" dirty="0">
                <a:latin typeface="Gill Sans MT"/>
                <a:cs typeface="Gill Sans MT"/>
              </a:rPr>
              <a:t>)</a:t>
            </a:r>
            <a:endParaRPr sz="17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06974" y="4940290"/>
            <a:ext cx="3646170" cy="681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33095" marR="5080" indent="-621030">
              <a:lnSpc>
                <a:spcPct val="122900"/>
              </a:lnSpc>
              <a:spcBef>
                <a:spcPts val="90"/>
              </a:spcBef>
            </a:pPr>
            <a:r>
              <a:rPr sz="1750" spc="75" dirty="0">
                <a:latin typeface="Arial"/>
                <a:cs typeface="Arial"/>
              </a:rPr>
              <a:t>2</a:t>
            </a:r>
            <a:r>
              <a:rPr sz="1750" spc="75" dirty="0">
                <a:latin typeface="Gill Sans MT"/>
                <a:cs typeface="Gill Sans MT"/>
              </a:rPr>
              <a:t>. </a:t>
            </a:r>
            <a:r>
              <a:rPr sz="1750" spc="195" dirty="0">
                <a:latin typeface="Arial"/>
                <a:cs typeface="Arial"/>
              </a:rPr>
              <a:t>Pendekatan </a:t>
            </a:r>
            <a:r>
              <a:rPr sz="1750" spc="165" dirty="0">
                <a:latin typeface="Arial"/>
                <a:cs typeface="Arial"/>
              </a:rPr>
              <a:t>Tidak</a:t>
            </a:r>
            <a:r>
              <a:rPr sz="1750" spc="-320" dirty="0">
                <a:latin typeface="Arial"/>
                <a:cs typeface="Arial"/>
              </a:rPr>
              <a:t> </a:t>
            </a:r>
            <a:r>
              <a:rPr sz="1750" spc="175" dirty="0">
                <a:latin typeface="Arial"/>
                <a:cs typeface="Arial"/>
              </a:rPr>
              <a:t>Langsung  </a:t>
            </a:r>
            <a:r>
              <a:rPr sz="1750" spc="175" dirty="0">
                <a:latin typeface="Gill Sans MT"/>
                <a:cs typeface="Gill Sans MT"/>
              </a:rPr>
              <a:t>(</a:t>
            </a:r>
            <a:r>
              <a:rPr sz="1750" spc="175" dirty="0">
                <a:latin typeface="Arial"/>
                <a:cs typeface="Arial"/>
              </a:rPr>
              <a:t>Indirect</a:t>
            </a:r>
            <a:r>
              <a:rPr sz="1750" spc="-15" dirty="0">
                <a:latin typeface="Arial"/>
                <a:cs typeface="Arial"/>
              </a:rPr>
              <a:t> </a:t>
            </a:r>
            <a:r>
              <a:rPr sz="1750" spc="204" dirty="0">
                <a:latin typeface="Arial"/>
                <a:cs typeface="Arial"/>
              </a:rPr>
              <a:t>Approach</a:t>
            </a:r>
            <a:r>
              <a:rPr sz="1750" spc="204" dirty="0">
                <a:latin typeface="Gill Sans MT"/>
                <a:cs typeface="Gill Sans MT"/>
              </a:rPr>
              <a:t>)</a:t>
            </a:r>
            <a:endParaRPr sz="175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07073" y="6787612"/>
            <a:ext cx="1066165" cy="388620"/>
          </a:xfrm>
          <a:prstGeom prst="rect">
            <a:avLst/>
          </a:prstGeom>
          <a:solidFill>
            <a:srgbClr val="EB4A20"/>
          </a:solidFill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32384" marR="5080" indent="1270">
              <a:lnSpc>
                <a:spcPts val="4130"/>
              </a:lnSpc>
              <a:spcBef>
                <a:spcPts val="1019"/>
              </a:spcBef>
            </a:pPr>
            <a:r>
              <a:rPr spc="-605" dirty="0"/>
              <a:t>EMPAT </a:t>
            </a:r>
            <a:r>
              <a:rPr spc="-685" dirty="0"/>
              <a:t>RENCANA </a:t>
            </a:r>
            <a:r>
              <a:rPr spc="-635" dirty="0"/>
              <a:t>ORGANISASI  </a:t>
            </a:r>
            <a:r>
              <a:rPr spc="-770" dirty="0"/>
              <a:t>UNTUK</a:t>
            </a:r>
            <a:r>
              <a:rPr spc="-375" dirty="0"/>
              <a:t> </a:t>
            </a:r>
            <a:r>
              <a:rPr spc="-600" dirty="0"/>
              <a:t>PESAN-PESAN</a:t>
            </a:r>
            <a:r>
              <a:rPr spc="-300" dirty="0"/>
              <a:t> </a:t>
            </a:r>
            <a:r>
              <a:rPr spc="-610" dirty="0"/>
              <a:t>SINGKAT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828192"/>
            <a:ext cx="9753599" cy="4733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38843" y="0"/>
            <a:ext cx="4914756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663" y="1670903"/>
            <a:ext cx="4243070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33170" marR="5080" indent="-1221105">
              <a:lnSpc>
                <a:spcPts val="4130"/>
              </a:lnSpc>
              <a:spcBef>
                <a:spcPts val="1019"/>
              </a:spcBef>
            </a:pPr>
            <a:r>
              <a:rPr spc="-675" dirty="0">
                <a:solidFill>
                  <a:srgbClr val="EB4A20"/>
                </a:solidFill>
              </a:rPr>
              <a:t>PENGORGANISASIAN  </a:t>
            </a:r>
            <a:r>
              <a:rPr spc="-180" dirty="0">
                <a:solidFill>
                  <a:srgbClr val="EB4A20"/>
                </a:solidFill>
              </a:rPr>
              <a:t>I</a:t>
            </a:r>
            <a:r>
              <a:rPr spc="-925" dirty="0">
                <a:solidFill>
                  <a:srgbClr val="EB4A20"/>
                </a:solidFill>
              </a:rPr>
              <a:t>D</a:t>
            </a:r>
            <a:r>
              <a:rPr spc="-700" dirty="0">
                <a:solidFill>
                  <a:srgbClr val="EB4A20"/>
                </a:solidFill>
              </a:rPr>
              <a:t>E</a:t>
            </a:r>
            <a:r>
              <a:rPr spc="1050" dirty="0">
                <a:solidFill>
                  <a:srgbClr val="EB4A20"/>
                </a:solidFill>
              </a:rPr>
              <a:t>/</a:t>
            </a:r>
            <a:r>
              <a:rPr spc="-1080" dirty="0">
                <a:solidFill>
                  <a:srgbClr val="EB4A20"/>
                </a:solidFill>
              </a:rPr>
              <a:t>G</a:t>
            </a:r>
            <a:r>
              <a:rPr spc="-330" dirty="0">
                <a:solidFill>
                  <a:srgbClr val="EB4A20"/>
                </a:solidFill>
              </a:rPr>
              <a:t>A</a:t>
            </a:r>
            <a:r>
              <a:rPr spc="-1080" dirty="0">
                <a:solidFill>
                  <a:srgbClr val="EB4A20"/>
                </a:solidFill>
              </a:rPr>
              <a:t>G</a:t>
            </a:r>
            <a:r>
              <a:rPr spc="-330" dirty="0">
                <a:solidFill>
                  <a:srgbClr val="EB4A20"/>
                </a:solidFill>
              </a:rPr>
              <a:t>A</a:t>
            </a:r>
            <a:r>
              <a:rPr spc="-695" dirty="0">
                <a:solidFill>
                  <a:srgbClr val="EB4A20"/>
                </a:solidFill>
              </a:rPr>
              <a:t>S</a:t>
            </a:r>
            <a:r>
              <a:rPr spc="-330" dirty="0">
                <a:solidFill>
                  <a:srgbClr val="EB4A20"/>
                </a:solidFill>
              </a:rPr>
              <a:t>A</a:t>
            </a:r>
            <a:r>
              <a:rPr spc="-810" dirty="0">
                <a:solidFill>
                  <a:srgbClr val="EB4A20"/>
                </a:solidFill>
              </a:rPr>
              <a:t>N</a:t>
            </a:r>
          </a:p>
        </p:txBody>
      </p:sp>
      <p:sp>
        <p:nvSpPr>
          <p:cNvPr id="4" name="object 4"/>
          <p:cNvSpPr/>
          <p:nvPr/>
        </p:nvSpPr>
        <p:spPr>
          <a:xfrm>
            <a:off x="465361" y="339837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5361" y="375079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5361" y="445564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5361" y="480807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7214" y="3208212"/>
            <a:ext cx="3500120" cy="1787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000" spc="170" dirty="0">
                <a:latin typeface="Arial"/>
                <a:cs typeface="Arial"/>
              </a:rPr>
              <a:t>WAKTU </a:t>
            </a:r>
            <a:r>
              <a:rPr sz="1950" spc="95" dirty="0">
                <a:latin typeface="Gill Sans MT"/>
                <a:cs typeface="Gill Sans MT"/>
              </a:rPr>
              <a:t>(</a:t>
            </a:r>
            <a:r>
              <a:rPr sz="2000" spc="95" dirty="0">
                <a:latin typeface="Arial"/>
                <a:cs typeface="Arial"/>
              </a:rPr>
              <a:t>KRONOLOGIS</a:t>
            </a:r>
            <a:r>
              <a:rPr sz="1950" spc="95" dirty="0">
                <a:latin typeface="Gill Sans MT"/>
                <a:cs typeface="Gill Sans MT"/>
              </a:rPr>
              <a:t>)  </a:t>
            </a:r>
            <a:r>
              <a:rPr sz="2000" spc="90" dirty="0">
                <a:latin typeface="Arial"/>
                <a:cs typeface="Arial"/>
              </a:rPr>
              <a:t>KLASIFIKASI</a:t>
            </a:r>
            <a:r>
              <a:rPr sz="1950" spc="90" dirty="0">
                <a:latin typeface="Gill Sans MT"/>
                <a:cs typeface="Gill Sans MT"/>
              </a:rPr>
              <a:t>/  </a:t>
            </a:r>
            <a:r>
              <a:rPr sz="2000" spc="130" dirty="0">
                <a:latin typeface="Arial"/>
                <a:cs typeface="Arial"/>
              </a:rPr>
              <a:t>PENGELOMPOKAN  </a:t>
            </a:r>
            <a:r>
              <a:rPr sz="2000" spc="125" dirty="0">
                <a:latin typeface="Arial"/>
                <a:cs typeface="Arial"/>
              </a:rPr>
              <a:t>TINGKATAN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110" dirty="0">
                <a:latin typeface="Arial"/>
                <a:cs typeface="Arial"/>
              </a:rPr>
              <a:t>PENTINGNYA  SEBAB </a:t>
            </a:r>
            <a:r>
              <a:rPr sz="1950" spc="180" dirty="0">
                <a:latin typeface="Gill Sans MT"/>
                <a:cs typeface="Gill Sans MT"/>
              </a:rPr>
              <a:t>&amp;</a:t>
            </a:r>
            <a:r>
              <a:rPr sz="1950" spc="-135" dirty="0">
                <a:latin typeface="Gill Sans MT"/>
                <a:cs typeface="Gill Sans MT"/>
              </a:rPr>
              <a:t> </a:t>
            </a:r>
            <a:r>
              <a:rPr sz="2000" spc="140" dirty="0">
                <a:latin typeface="Arial"/>
                <a:cs typeface="Arial"/>
              </a:rPr>
              <a:t>AKIBAT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5361" y="516049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57121" y="5019400"/>
            <a:ext cx="2038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80" dirty="0">
                <a:latin typeface="Gill Sans MT"/>
                <a:cs typeface="Gill Sans MT"/>
              </a:rPr>
              <a:t>&amp;</a:t>
            </a:r>
            <a:endParaRPr sz="1950">
              <a:latin typeface="Gill Sans MT"/>
              <a:cs typeface="Gill Sans M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5361" y="586534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7214" y="4970337"/>
            <a:ext cx="3182620" cy="1082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000" spc="145" dirty="0">
                <a:latin typeface="Arial"/>
                <a:cs typeface="Arial"/>
              </a:rPr>
              <a:t>PERBANDINGAN  </a:t>
            </a:r>
            <a:r>
              <a:rPr sz="2000" spc="175" dirty="0">
                <a:latin typeface="Arial"/>
                <a:cs typeface="Arial"/>
              </a:rPr>
              <a:t>K</a:t>
            </a:r>
            <a:r>
              <a:rPr sz="2000" spc="150" dirty="0">
                <a:latin typeface="Arial"/>
                <a:cs typeface="Arial"/>
              </a:rPr>
              <a:t>O</a:t>
            </a:r>
            <a:r>
              <a:rPr sz="2000" spc="22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75" dirty="0">
                <a:latin typeface="Arial"/>
                <a:cs typeface="Arial"/>
              </a:rPr>
              <a:t>R</a:t>
            </a:r>
            <a:r>
              <a:rPr sz="2000" spc="220" dirty="0">
                <a:latin typeface="Arial"/>
                <a:cs typeface="Arial"/>
              </a:rPr>
              <a:t>A</a:t>
            </a:r>
            <a:r>
              <a:rPr sz="2000" spc="-25" dirty="0">
                <a:latin typeface="Arial"/>
                <a:cs typeface="Arial"/>
              </a:rPr>
              <a:t>S</a:t>
            </a:r>
            <a:r>
              <a:rPr sz="1950" spc="145" dirty="0">
                <a:latin typeface="Gill Sans MT"/>
                <a:cs typeface="Gill Sans MT"/>
              </a:rPr>
              <a:t>/</a:t>
            </a:r>
            <a:r>
              <a:rPr sz="2000" spc="80" dirty="0">
                <a:latin typeface="Arial"/>
                <a:cs typeface="Arial"/>
              </a:rPr>
              <a:t>P</a:t>
            </a:r>
            <a:r>
              <a:rPr sz="2000" spc="45" dirty="0">
                <a:latin typeface="Arial"/>
                <a:cs typeface="Arial"/>
              </a:rPr>
              <a:t>E</a:t>
            </a:r>
            <a:r>
              <a:rPr sz="2000" spc="75" dirty="0">
                <a:latin typeface="Arial"/>
                <a:cs typeface="Arial"/>
              </a:rPr>
              <a:t>R</a:t>
            </a:r>
            <a:r>
              <a:rPr sz="2000" spc="150" dirty="0">
                <a:latin typeface="Arial"/>
                <a:cs typeface="Arial"/>
              </a:rPr>
              <a:t>B</a:t>
            </a:r>
            <a:r>
              <a:rPr sz="2000" spc="45" dirty="0">
                <a:latin typeface="Arial"/>
                <a:cs typeface="Arial"/>
              </a:rPr>
              <a:t>E</a:t>
            </a:r>
            <a:r>
              <a:rPr sz="2000" spc="185" dirty="0">
                <a:latin typeface="Arial"/>
                <a:cs typeface="Arial"/>
              </a:rPr>
              <a:t>D</a:t>
            </a:r>
            <a:r>
              <a:rPr sz="2000" spc="220" dirty="0">
                <a:latin typeface="Arial"/>
                <a:cs typeface="Arial"/>
              </a:rPr>
              <a:t>AA</a:t>
            </a:r>
            <a:r>
              <a:rPr sz="2000" spc="135" dirty="0">
                <a:latin typeface="Arial"/>
                <a:cs typeface="Arial"/>
              </a:rPr>
              <a:t>N  </a:t>
            </a:r>
            <a:r>
              <a:rPr sz="2000" spc="165" dirty="0">
                <a:latin typeface="Arial"/>
                <a:cs typeface="Arial"/>
              </a:rPr>
              <a:t>MASALAH </a:t>
            </a:r>
            <a:r>
              <a:rPr sz="1950" spc="180" dirty="0">
                <a:latin typeface="Gill Sans MT"/>
                <a:cs typeface="Gill Sans MT"/>
              </a:rPr>
              <a:t>&amp;</a:t>
            </a:r>
            <a:r>
              <a:rPr sz="1950" spc="-195" dirty="0">
                <a:latin typeface="Gill Sans MT"/>
                <a:cs typeface="Gill Sans MT"/>
              </a:rPr>
              <a:t> </a:t>
            </a:r>
            <a:r>
              <a:rPr sz="2000" spc="55" dirty="0">
                <a:latin typeface="Arial"/>
                <a:cs typeface="Arial"/>
              </a:rPr>
              <a:t>SOLUSI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68318" y="6787612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55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40" dirty="0">
                <a:solidFill>
                  <a:srgbClr val="FFDD61"/>
                </a:solidFill>
                <a:latin typeface="Arial"/>
                <a:cs typeface="Arial"/>
              </a:rPr>
              <a:t>Y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DD61"/>
                </a:solidFill>
                <a:latin typeface="Arial"/>
                <a:cs typeface="Arial"/>
              </a:rPr>
              <a:t>+</a:t>
            </a:r>
            <a:endParaRPr sz="7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60"/>
              </a:spcBef>
            </a:pP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55" dirty="0">
                <a:solidFill>
                  <a:srgbClr val="FFDD61"/>
                </a:solidFill>
                <a:latin typeface="Arial"/>
                <a:cs typeface="Arial"/>
              </a:rPr>
              <a:t>O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5" dirty="0">
                <a:solidFill>
                  <a:srgbClr val="FFDD61"/>
                </a:solidFill>
                <a:latin typeface="Arial"/>
                <a:cs typeface="Arial"/>
              </a:rPr>
              <a:t>L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U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70" dirty="0">
                <a:solidFill>
                  <a:srgbClr val="FFDD61"/>
                </a:solidFill>
                <a:latin typeface="Arial"/>
                <a:cs typeface="Arial"/>
              </a:rPr>
              <a:t>T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55" dirty="0">
                <a:solidFill>
                  <a:srgbClr val="FFDD61"/>
                </a:solidFill>
                <a:latin typeface="Arial"/>
                <a:cs typeface="Arial"/>
              </a:rPr>
              <a:t>O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1311" y="691555"/>
            <a:ext cx="1760855" cy="636270"/>
          </a:xfrm>
          <a:prstGeom prst="rect">
            <a:avLst/>
          </a:prstGeom>
          <a:ln w="49094">
            <a:solidFill>
              <a:srgbClr val="FFDD61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20065" marR="512445" indent="12065">
              <a:lnSpc>
                <a:spcPct val="108700"/>
              </a:lnSpc>
            </a:pPr>
            <a:r>
              <a:rPr sz="1150" spc="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2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55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1150" spc="6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5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1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733" y="4239343"/>
            <a:ext cx="5697855" cy="2034539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1630045" marR="5080" indent="-1617980">
              <a:lnSpc>
                <a:spcPts val="7130"/>
              </a:lnSpc>
              <a:spcBef>
                <a:spcPts val="1639"/>
              </a:spcBef>
            </a:pPr>
            <a:r>
              <a:rPr sz="7250" spc="-1140" dirty="0">
                <a:solidFill>
                  <a:srgbClr val="FFFFFF"/>
                </a:solidFill>
                <a:latin typeface="Arial"/>
                <a:cs typeface="Arial"/>
              </a:rPr>
              <a:t>THANK </a:t>
            </a:r>
            <a:r>
              <a:rPr sz="7250" spc="-1510" dirty="0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sz="7250" spc="-1460" dirty="0">
                <a:solidFill>
                  <a:srgbClr val="FFFFFF"/>
                </a:solidFill>
                <a:latin typeface="Arial"/>
                <a:cs typeface="Arial"/>
              </a:rPr>
              <a:t>FOR  </a:t>
            </a:r>
            <a:r>
              <a:rPr sz="7250" spc="-152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7250" spc="-1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250" spc="-830" dirty="0">
                <a:solidFill>
                  <a:srgbClr val="FFFFFF"/>
                </a:solidFill>
                <a:latin typeface="Arial"/>
                <a:cs typeface="Arial"/>
              </a:rPr>
              <a:t>TIME!</a:t>
            </a:r>
            <a:endParaRPr sz="7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229</Words>
  <Application>Microsoft Office PowerPoint</Application>
  <PresentationFormat>Custom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BAB VI</vt:lpstr>
      <vt:lpstr>PENYEBAB PESAN TIDAK  TERORGANISIR DENGAN BAIK</vt:lpstr>
      <vt:lpstr>MENGORGANISIR  PESAN</vt:lpstr>
      <vt:lpstr>MANFAAT PENGORGANISASIAN YG BAIK</vt:lpstr>
      <vt:lpstr>SUSUNAN OUTLINE PESAN BISNIS</vt:lpstr>
      <vt:lpstr>MENENTUKAN URUTAN DENGAN  RENCANA ORGANISASI</vt:lpstr>
      <vt:lpstr>EMPAT RENCANA ORGANISASI  UNTUK PESAN-PESAN SINGKAT</vt:lpstr>
      <vt:lpstr>PENGORGANISASIAN  IDE/GAGASAN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VI.PENGORGANISASIAN PESAN-PESAN BISNIS</dc:title>
  <dc:creator>Lilla Keling</dc:creator>
  <cp:keywords>DADnx5SrP8E,BACNxMp7KEo</cp:keywords>
  <cp:lastModifiedBy>User</cp:lastModifiedBy>
  <cp:revision>2</cp:revision>
  <dcterms:created xsi:type="dcterms:W3CDTF">2019-10-23T14:17:43Z</dcterms:created>
  <dcterms:modified xsi:type="dcterms:W3CDTF">2020-09-14T13:18:24Z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2019-10-09T00:00:00Z</vt:filetime>
  </property>
  <property fmtid="{D5CDD505-2E9C-101B-9397-08002B2CF9AE}" pid="3" name="Creator">
    <vt:lpwstr>Canva</vt:lpwstr>
  </property>
  <property fmtid="{D5CDD505-2E9C-101B-9397-08002B2CF9AE}" pid="4" name="LastSaved">
    <vt:filetime>2019-10-23T00:00:00Z</vt:filetime>
  </property>
</Properties>
</file>