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2" r:id="rId3"/>
    <p:sldId id="263" r:id="rId4"/>
    <p:sldId id="280" r:id="rId5"/>
    <p:sldId id="281" r:id="rId6"/>
    <p:sldId id="270" r:id="rId7"/>
    <p:sldId id="271" r:id="rId8"/>
    <p:sldId id="273" r:id="rId9"/>
    <p:sldId id="282" r:id="rId10"/>
    <p:sldId id="278" r:id="rId11"/>
  </p:sldIdLst>
  <p:sldSz cx="9144000" cy="6858000" type="screen4x3"/>
  <p:notesSz cx="7102475" cy="9388475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1F86765D-410C-4B28-9530-938CE39BAA54}">
          <p14:sldIdLst>
            <p14:sldId id="256"/>
            <p14:sldId id="272"/>
            <p14:sldId id="263"/>
            <p14:sldId id="280"/>
            <p14:sldId id="281"/>
            <p14:sldId id="270"/>
            <p14:sldId id="271"/>
            <p14:sldId id="273"/>
            <p14:sldId id="282"/>
            <p14:sldId id="27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68" autoAdjust="0"/>
  </p:normalViewPr>
  <p:slideViewPr>
    <p:cSldViewPr>
      <p:cViewPr>
        <p:scale>
          <a:sx n="70" d="100"/>
          <a:sy n="70" d="100"/>
        </p:scale>
        <p:origin x="-516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5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9330D8B-8EA1-45CF-9183-9594B80C1DA8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92C6062E-E781-4E51-9736-53AAC5326C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3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67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36686-B535-4459-A8F7-574326F1A05C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1FB2-29F7-411A-BA91-46AA38ADB4EB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C265-9CDC-452B-92A9-8045D86FDA1C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38D6A-0DF3-437D-BDAE-26D317DAE88A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E4D6-C5AF-4CA2-960C-6CC4DDF64B67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11EE-1857-4317-BE81-F60EA590BC3E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8F0B-3FBB-43A8-82CA-B0EF0E3EEEDA}" type="datetime1">
              <a:rPr lang="id-ID" smtClean="0"/>
              <a:t>06/01/2016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DDB-7FAC-46BD-807C-EAF0BDAC79D5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0DD21-9E93-404F-A588-14AF4B894C1A}" type="datetime1">
              <a:rPr lang="id-ID" smtClean="0"/>
              <a:t>06/01/2016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C538B-3AB1-4225-82E6-471ADE11E380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695C-F0EF-4D4E-AE9A-61E3DC5E0A27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1F84C-995D-4A60-888D-4B9146435061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1800" y="394676"/>
            <a:ext cx="3600400" cy="646331"/>
          </a:xfrm>
          <a:prstGeom prst="rect">
            <a:avLst/>
          </a:prstGeom>
          <a:ln>
            <a:solidFill>
              <a:schemeClr val="accent1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id-ID" sz="36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HAK CIPTA</a:t>
            </a:r>
            <a:endParaRPr lang="en-US" sz="36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1" y="4500570"/>
            <a:ext cx="18669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4" y="142853"/>
            <a:ext cx="1244319" cy="1244320"/>
          </a:xfrm>
          <a:prstGeom prst="rect">
            <a:avLst/>
          </a:prstGeom>
          <a:noFill/>
        </p:spPr>
      </p:pic>
      <p:sp>
        <p:nvSpPr>
          <p:cNvPr id="9" name="Date Placeholder 12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</p:spPr>
        <p:txBody>
          <a:bodyPr/>
          <a:lstStyle/>
          <a:p>
            <a:fld id="{36BD5092-D99C-41AA-A7B9-9077223861C5}" type="datetime1">
              <a:rPr lang="id-ID" smtClean="0"/>
              <a:t>06/01/2016</a:t>
            </a:fld>
            <a:endParaRPr lang="en-US" dirty="0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id-ID" dirty="0" smtClean="0"/>
              <a:t>Paten dan Hak Cipta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57226" y="2357430"/>
            <a:ext cx="563600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2400" b="1" dirty="0" smtClean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Matakuliah PATEN dan HAK CIPTA</a:t>
            </a:r>
          </a:p>
          <a:p>
            <a:pPr algn="ctr"/>
            <a:r>
              <a:rPr lang="en-US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IBI000207</a:t>
            </a:r>
            <a:endParaRPr lang="id-ID" sz="24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d-ID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Pertemuan Ke 3</a:t>
            </a:r>
            <a:endParaRPr lang="en-US" sz="24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fade thruBlk="1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TERIMA KASIH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08239-B561-4FDF-B36C-2087B0B62FEC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r>
              <a:rPr lang="id-ID" sz="3600" dirty="0" smtClean="0"/>
              <a:t>Ruang Lingkup Hak Cipta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  <a:defRPr/>
            </a:pPr>
            <a:endParaRPr lang="en-US" dirty="0" smtClean="0">
              <a:latin typeface="Times New Roman" pitchFamily="18" charset="0"/>
            </a:endParaRPr>
          </a:p>
          <a:p>
            <a:pPr algn="ctr">
              <a:buNone/>
              <a:defRPr/>
            </a:pPr>
            <a:r>
              <a:rPr lang="en-US" sz="2400" dirty="0" err="1" smtClean="0">
                <a:latin typeface="Times New Roman" pitchFamily="18" charset="0"/>
              </a:rPr>
              <a:t>Ide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dasar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sistem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</a:t>
            </a:r>
            <a:r>
              <a:rPr lang="id-ID" sz="2400" dirty="0" smtClean="0">
                <a:latin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</a:rPr>
              <a:t>hasil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karya</a:t>
            </a:r>
            <a:r>
              <a:rPr lang="en-US" sz="2400" dirty="0" smtClean="0">
                <a:latin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</a:rPr>
              <a:t>lahir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karena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kemampuan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intelektual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manusia</a:t>
            </a:r>
            <a:r>
              <a:rPr lang="en-US" sz="2400" dirty="0" smtClean="0">
                <a:latin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</a:rPr>
              <a:t>merupakan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endapan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perasaannya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</a:t>
            </a:r>
          </a:p>
          <a:p>
            <a:pPr algn="ctr">
              <a:buNone/>
              <a:defRPr/>
            </a:pP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i="1" dirty="0" err="1" smtClean="0">
                <a:latin typeface="Times New Roman" pitchFamily="18" charset="0"/>
                <a:sym typeface="Wingdings" pitchFamily="2" charset="2"/>
              </a:rPr>
              <a:t>Ilmu</a:t>
            </a:r>
            <a:r>
              <a:rPr lang="en-US" sz="2400" i="1" dirty="0" smtClean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i="1" dirty="0" err="1" smtClean="0">
                <a:latin typeface="Times New Roman" pitchFamily="18" charset="0"/>
                <a:sym typeface="Wingdings" pitchFamily="2" charset="2"/>
              </a:rPr>
              <a:t>Pengetahuan</a:t>
            </a:r>
            <a:r>
              <a:rPr lang="en-US" sz="2400" i="1" dirty="0" smtClean="0">
                <a:latin typeface="Times New Roman" pitchFamily="18" charset="0"/>
                <a:sym typeface="Wingdings" pitchFamily="2" charset="2"/>
              </a:rPr>
              <a:t>, </a:t>
            </a:r>
            <a:r>
              <a:rPr lang="en-US" sz="2400" i="1" dirty="0" err="1" smtClean="0">
                <a:latin typeface="Times New Roman" pitchFamily="18" charset="0"/>
                <a:sym typeface="Wingdings" pitchFamily="2" charset="2"/>
              </a:rPr>
              <a:t>Seni</a:t>
            </a:r>
            <a:r>
              <a:rPr lang="en-US" sz="2400" i="1" dirty="0" smtClean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i="1" dirty="0" err="1" smtClean="0">
                <a:latin typeface="Times New Roman" pitchFamily="18" charset="0"/>
                <a:sym typeface="Wingdings" pitchFamily="2" charset="2"/>
              </a:rPr>
              <a:t>dan</a:t>
            </a:r>
            <a:r>
              <a:rPr lang="en-US" sz="2400" i="1" dirty="0" smtClean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i="1" dirty="0" err="1" smtClean="0">
                <a:latin typeface="Times New Roman" pitchFamily="18" charset="0"/>
                <a:sym typeface="Wingdings" pitchFamily="2" charset="2"/>
              </a:rPr>
              <a:t>Sastera</a:t>
            </a:r>
            <a:endParaRPr lang="en-US" sz="2400" i="1" dirty="0" smtClean="0">
              <a:latin typeface="Times New Roman" pitchFamily="18" charset="0"/>
            </a:endParaRPr>
          </a:p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8C8B-777D-4D98-869C-373270930463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44508" y="61556"/>
            <a:ext cx="8786843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60338" algn="l"/>
                <a:tab pos="1447800" algn="l"/>
                <a:tab pos="1600200" algn="l"/>
              </a:tabLst>
            </a:pPr>
            <a:r>
              <a:rPr lang="id-ID" sz="3600" b="1" spc="50" dirty="0" smtClean="0">
                <a:ln w="11430"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latin typeface="Arial" pitchFamily="34" charset="0"/>
              </a:rPr>
              <a:t>PERATURAN PERUNDANGAN DALAM HAKI</a:t>
            </a:r>
            <a:endParaRPr kumimoji="0" lang="en-US" sz="3600" b="1" i="0" u="none" strike="noStrike" spc="50" normalizeH="0" baseline="0" dirty="0" smtClean="0">
              <a:ln w="11430">
                <a:solidFill>
                  <a:schemeClr val="tx1"/>
                </a:solidFill>
              </a:ln>
              <a:solidFill>
                <a:sysClr val="windowText" lastClr="000000"/>
              </a:solidFill>
              <a:latin typeface="Arial" pitchFamily="34" charset="0"/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6" y="714356"/>
            <a:ext cx="18002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Date Placeholder 12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</p:spPr>
        <p:txBody>
          <a:bodyPr/>
          <a:lstStyle/>
          <a:p>
            <a:fld id="{838DFDCA-8348-4990-A4E4-E015A3B34E68}" type="datetime1">
              <a:rPr lang="id-ID" smtClean="0"/>
              <a:t>06/01/2016</a:t>
            </a:fld>
            <a:endParaRPr lang="en-US" dirty="0"/>
          </a:p>
        </p:txBody>
      </p:sp>
      <p:sp>
        <p:nvSpPr>
          <p:cNvPr id="12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3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</p:spPr>
        <p:txBody>
          <a:bodyPr/>
          <a:lstStyle/>
          <a:p>
            <a:r>
              <a:rPr lang="nl-NL" smtClean="0"/>
              <a:t>Revisi 01 Paten dan Hak Cipta</a:t>
            </a:r>
            <a:endParaRPr lang="en-US" dirty="0"/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457200" y="1865457"/>
            <a:ext cx="8229600" cy="800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d-ID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1.  </a:t>
            </a:r>
            <a:r>
              <a:rPr kumimoji="0" lang="id-ID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UU No. 19 tahun 2002 tentang Hak Cipta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68313" y="2355850"/>
            <a:ext cx="82296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id-ID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2. UU No. 14 tahun 2001 tentang Paten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68313" y="2852738"/>
            <a:ext cx="82296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id-ID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3. UU </a:t>
            </a:r>
            <a:r>
              <a:rPr lang="id-ID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No. 15 tahun 2001 tentang Merek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68314" y="3286124"/>
            <a:ext cx="8675687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id-ID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4. UU </a:t>
            </a:r>
            <a:r>
              <a:rPr lang="id-ID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No. 30 tahun 2000 tentang Rahasia Dagang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468313" y="3868738"/>
            <a:ext cx="8229600" cy="560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id-ID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5. UU </a:t>
            </a:r>
            <a:r>
              <a:rPr lang="id-ID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No. 31 tahun 2000 tentang Desain Industri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428596" y="4357694"/>
            <a:ext cx="82296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id-ID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6. UU </a:t>
            </a:r>
            <a:r>
              <a:rPr lang="id-ID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No. 32 tahun 2000 tentang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Desain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id-ID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Tata Letak Sirkuit Terpadu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428596" y="5143512"/>
            <a:ext cx="82296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defRPr/>
            </a:pPr>
            <a:r>
              <a:rPr lang="id-ID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7. UU </a:t>
            </a:r>
            <a:r>
              <a:rPr lang="id-ID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No. 29 tahun 2000 tentang Perlindungan Varietas Tanaman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2910" y="1000108"/>
            <a:ext cx="778674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ctr">
              <a:defRPr/>
            </a:pPr>
            <a:r>
              <a:rPr lang="id-ID" sz="3600" b="1" dirty="0" smtClean="0">
                <a:latin typeface="Times New Roman" pitchFamily="18" charset="0"/>
              </a:rPr>
              <a:t>SEJARAH HAK CIPTA</a:t>
            </a:r>
          </a:p>
          <a:p>
            <a:pPr marL="609600" indent="-609600" algn="ctr">
              <a:defRPr/>
            </a:pPr>
            <a:endParaRPr lang="id-ID" sz="2400" dirty="0" smtClean="0">
              <a:latin typeface="Times New Roman" pitchFamily="18" charset="0"/>
            </a:endParaRPr>
          </a:p>
          <a:p>
            <a:pPr marL="609600" indent="-609600" algn="ctr">
              <a:lnSpc>
                <a:spcPct val="150000"/>
              </a:lnSpc>
              <a:defRPr/>
            </a:pPr>
            <a:r>
              <a:rPr lang="en-US" sz="2400" dirty="0" err="1" smtClean="0">
                <a:latin typeface="Times New Roman" pitchFamily="18" charset="0"/>
              </a:rPr>
              <a:t>Peraturan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perundang</a:t>
            </a:r>
            <a:r>
              <a:rPr lang="id-ID" sz="2400" dirty="0" smtClean="0">
                <a:latin typeface="Times New Roman" pitchFamily="18" charset="0"/>
              </a:rPr>
              <a:t>-undangan</a:t>
            </a:r>
            <a:r>
              <a:rPr lang="en-US" sz="2400" dirty="0" smtClean="0">
                <a:latin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</a:rPr>
              <a:t>pernah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berlaku</a:t>
            </a:r>
            <a:r>
              <a:rPr lang="en-US" sz="2400" dirty="0" smtClean="0">
                <a:latin typeface="Times New Roman" pitchFamily="18" charset="0"/>
              </a:rPr>
              <a:t> :</a:t>
            </a:r>
          </a:p>
          <a:p>
            <a:pPr marL="609600" indent="-609600">
              <a:lnSpc>
                <a:spcPct val="150000"/>
              </a:lnSpc>
              <a:buFontTx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</a:rPr>
              <a:t>Auteurswet</a:t>
            </a:r>
            <a:r>
              <a:rPr lang="en-US" sz="2400" dirty="0" smtClean="0">
                <a:latin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</a:rPr>
              <a:t>Hak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Pengarang</a:t>
            </a:r>
            <a:r>
              <a:rPr lang="en-US" sz="2400" dirty="0" smtClean="0">
                <a:latin typeface="Times New Roman" pitchFamily="18" charset="0"/>
              </a:rPr>
              <a:t>) 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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Stb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. 1912 No. 600;</a:t>
            </a:r>
          </a:p>
          <a:p>
            <a:pPr marL="609600" indent="-609600">
              <a:lnSpc>
                <a:spcPct val="150000"/>
              </a:lnSpc>
              <a:buFontTx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</a:rPr>
              <a:t>Undang-undang</a:t>
            </a:r>
            <a:r>
              <a:rPr lang="en-US" sz="2400" dirty="0" smtClean="0">
                <a:latin typeface="Times New Roman" pitchFamily="18" charset="0"/>
              </a:rPr>
              <a:t> No. 6 </a:t>
            </a:r>
            <a:r>
              <a:rPr lang="en-US" sz="2400" dirty="0" err="1" smtClean="0">
                <a:latin typeface="Times New Roman" pitchFamily="18" charset="0"/>
              </a:rPr>
              <a:t>Tahun</a:t>
            </a:r>
            <a:r>
              <a:rPr lang="en-US" sz="2400" dirty="0" smtClean="0">
                <a:latin typeface="Times New Roman" pitchFamily="18" charset="0"/>
              </a:rPr>
              <a:t> 1982;</a:t>
            </a:r>
          </a:p>
          <a:p>
            <a:pPr marL="609600" indent="-609600">
              <a:lnSpc>
                <a:spcPct val="150000"/>
              </a:lnSpc>
              <a:buFontTx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</a:rPr>
              <a:t>Undang-undang</a:t>
            </a:r>
            <a:r>
              <a:rPr lang="en-US" sz="2400" dirty="0" smtClean="0">
                <a:latin typeface="Times New Roman" pitchFamily="18" charset="0"/>
              </a:rPr>
              <a:t> No. 7 </a:t>
            </a:r>
            <a:r>
              <a:rPr lang="en-US" sz="2400" dirty="0" err="1" smtClean="0">
                <a:latin typeface="Times New Roman" pitchFamily="18" charset="0"/>
              </a:rPr>
              <a:t>Tahun</a:t>
            </a:r>
            <a:r>
              <a:rPr lang="en-US" sz="2400" dirty="0" smtClean="0">
                <a:latin typeface="Times New Roman" pitchFamily="18" charset="0"/>
              </a:rPr>
              <a:t> 1987;</a:t>
            </a:r>
          </a:p>
          <a:p>
            <a:pPr marL="609600" indent="-609600">
              <a:lnSpc>
                <a:spcPct val="150000"/>
              </a:lnSpc>
              <a:buFontTx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</a:rPr>
              <a:t>Undang-undang</a:t>
            </a:r>
            <a:r>
              <a:rPr lang="en-US" sz="2400" dirty="0" smtClean="0">
                <a:latin typeface="Times New Roman" pitchFamily="18" charset="0"/>
              </a:rPr>
              <a:t> No. 12 </a:t>
            </a:r>
            <a:r>
              <a:rPr lang="en-US" sz="2400" dirty="0" err="1" smtClean="0">
                <a:latin typeface="Times New Roman" pitchFamily="18" charset="0"/>
              </a:rPr>
              <a:t>Tahun</a:t>
            </a:r>
            <a:r>
              <a:rPr lang="en-US" sz="2400" dirty="0" smtClean="0">
                <a:latin typeface="Times New Roman" pitchFamily="18" charset="0"/>
              </a:rPr>
              <a:t> 1997.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AD5E-6D87-49C8-B376-AAAE53FE31FB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1997840"/>
            <a:ext cx="80010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sz="2400" i="1" dirty="0" err="1" smtClean="0">
                <a:latin typeface="Times New Roman" pitchFamily="18" charset="0"/>
              </a:rPr>
              <a:t>Hak</a:t>
            </a:r>
            <a:r>
              <a:rPr lang="en-US" sz="2400" i="1" dirty="0" smtClean="0">
                <a:latin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</a:rPr>
              <a:t>Cipta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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Periksa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Pasal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1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angka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1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Undang-undang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No. 19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Tahun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2002;</a:t>
            </a:r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sz="2400" i="1" dirty="0" err="1" smtClean="0">
                <a:latin typeface="Times New Roman" pitchFamily="18" charset="0"/>
                <a:sym typeface="Wingdings" pitchFamily="2" charset="2"/>
              </a:rPr>
              <a:t>Pencipta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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Periksa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Pasal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1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angka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2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Undang-undang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No. 19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Tahun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2002;</a:t>
            </a:r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sz="2400" i="1" dirty="0" err="1" smtClean="0">
                <a:latin typeface="Times New Roman" pitchFamily="18" charset="0"/>
                <a:sym typeface="Wingdings" pitchFamily="2" charset="2"/>
              </a:rPr>
              <a:t>Ciptaan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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Periksa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Pasal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1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angka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3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Undang-undang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No. 19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Tahun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2002;</a:t>
            </a:r>
          </a:p>
          <a:p>
            <a:pPr marL="609600" indent="-609600">
              <a:buFont typeface="Wingdings" pitchFamily="2" charset="2"/>
              <a:buAutoNum type="arabicPeriod"/>
              <a:defRPr/>
            </a:pPr>
            <a:r>
              <a:rPr lang="en-US" sz="2400" i="1" dirty="0" err="1" smtClean="0">
                <a:latin typeface="Times New Roman" pitchFamily="18" charset="0"/>
                <a:sym typeface="Wingdings" pitchFamily="2" charset="2"/>
              </a:rPr>
              <a:t>Pemegang</a:t>
            </a:r>
            <a:r>
              <a:rPr lang="en-US" sz="2400" i="1" dirty="0" smtClean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i="1" dirty="0" err="1" smtClean="0">
                <a:latin typeface="Times New Roman" pitchFamily="18" charset="0"/>
                <a:sym typeface="Wingdings" pitchFamily="2" charset="2"/>
              </a:rPr>
              <a:t>Hak</a:t>
            </a:r>
            <a:r>
              <a:rPr lang="en-US" sz="2400" i="1" dirty="0" smtClean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i="1" dirty="0" err="1" smtClean="0">
                <a:latin typeface="Times New Roman" pitchFamily="18" charset="0"/>
                <a:sym typeface="Wingdings" pitchFamily="2" charset="2"/>
              </a:rPr>
              <a:t>Cipta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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Periksa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Pasal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1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angka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4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Undang-undang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No. 19 </a:t>
            </a:r>
            <a:r>
              <a:rPr lang="en-US" sz="2400" dirty="0" err="1" smtClean="0">
                <a:latin typeface="Times New Roman" pitchFamily="18" charset="0"/>
                <a:sym typeface="Wingdings" pitchFamily="2" charset="2"/>
              </a:rPr>
              <a:t>Tahun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2002.</a:t>
            </a:r>
          </a:p>
          <a:p>
            <a:pPr marL="609600" indent="-609600">
              <a:buFont typeface="Wingdings" pitchFamily="2" charset="2"/>
              <a:buAutoNum type="arabicPeriod"/>
              <a:defRPr/>
            </a:pPr>
            <a:endParaRPr lang="en-US" sz="2400" dirty="0" smtClean="0">
              <a:latin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PASAL dan PENGERTIAN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4298-54AA-4958-A039-9E777D181640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14546" y="785795"/>
            <a:ext cx="47115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3600" b="1" i="1" dirty="0" smtClean="0">
                <a:latin typeface="Times New Roman" pitchFamily="18" charset="0"/>
                <a:cs typeface="Times New Roman" pitchFamily="18" charset="0"/>
              </a:rPr>
              <a:t>Hak Cipta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(Copy Right)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2910" y="1714488"/>
            <a:ext cx="807249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0">
              <a:buNone/>
              <a:defRPr/>
            </a:pPr>
            <a:r>
              <a:rPr lang="id-ID" sz="24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Apa itu Hak Cipta ?</a:t>
            </a:r>
            <a:endParaRPr lang="id-ID" sz="2400" i="1" dirty="0" smtClean="0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  <a:p>
            <a:pPr marL="88900" indent="0" algn="just">
              <a:buNone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Hak Cipta adalah hak khusus 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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mengumumkan atau memperbanyak ciptaannya 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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maupun memberi izin.</a:t>
            </a:r>
          </a:p>
          <a:p>
            <a:pPr marL="88900" indent="0" algn="just">
              <a:buNone/>
              <a:defRPr/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algn="just">
              <a:defRPr/>
            </a:pPr>
            <a:r>
              <a:rPr lang="id-ID" sz="24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Siapa Yang Memegang Hak CIpta?</a:t>
            </a:r>
            <a:endParaRPr lang="id-ID" sz="2400" i="1" dirty="0" smtClean="0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  <a:p>
            <a:pPr marL="88900" indent="0" algn="just">
              <a:buNone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si pencipta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88900" indent="0" algn="just"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612A1-181A-4ACB-9C6A-EC955A4FD0CB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0100" y="214290"/>
            <a:ext cx="7715304" cy="2677656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id-ID" sz="24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Apa yang dimaksud dengan Ciptaan</a:t>
            </a:r>
          </a:p>
          <a:p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			Hasil </a:t>
            </a:r>
          </a:p>
          <a:p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750435" y="4565684"/>
            <a:ext cx="7715304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sengketa di kemudian hari terhadap ciptaan tersebut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224" y="3014489"/>
            <a:ext cx="74295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Apakah suatu ciptaan perlu didaftarkan untuk memperoleh perlindungan Hak Cipta ?</a:t>
            </a:r>
            <a:r>
              <a:rPr lang="id-ID" sz="3600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id-ID" sz="3600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</a:b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5643571" y="428605"/>
            <a:ext cx="2286016" cy="20002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id-ID" dirty="0" smtClean="0"/>
              <a:t>Khas</a:t>
            </a:r>
          </a:p>
          <a:p>
            <a:pPr marL="342900" indent="-342900" algn="ctr">
              <a:buAutoNum type="arabicPeriod"/>
            </a:pPr>
            <a:r>
              <a:rPr lang="id-ID" dirty="0" smtClean="0"/>
              <a:t>Asli</a:t>
            </a:r>
          </a:p>
          <a:p>
            <a:pPr marL="342900" indent="-342900" algn="ctr">
              <a:buAutoNum type="arabicPeriod"/>
            </a:pPr>
            <a:r>
              <a:rPr lang="id-ID" dirty="0" smtClean="0"/>
              <a:t>Pengetahuan,</a:t>
            </a:r>
          </a:p>
          <a:p>
            <a:pPr marL="342900" indent="-342900" algn="ctr">
              <a:buAutoNum type="arabicPeriod"/>
            </a:pPr>
            <a:r>
              <a:rPr lang="id-ID" dirty="0" smtClean="0"/>
              <a:t>Seni </a:t>
            </a:r>
          </a:p>
          <a:p>
            <a:pPr marL="342900" indent="-342900" algn="ctr">
              <a:buAutoNum type="arabicPeriod"/>
            </a:pPr>
            <a:r>
              <a:rPr lang="id-ID" dirty="0" smtClean="0"/>
              <a:t>Sastra</a:t>
            </a:r>
          </a:p>
          <a:p>
            <a:pPr marL="342900" indent="-342900" algn="ctr">
              <a:buAutoNum type="arabicPeriod"/>
            </a:pPr>
            <a:endParaRPr lang="id-ID" dirty="0"/>
          </a:p>
        </p:txBody>
      </p:sp>
      <p:cxnSp>
        <p:nvCxnSpPr>
          <p:cNvPr id="7" name="Elbow Connector 6"/>
          <p:cNvCxnSpPr/>
          <p:nvPr/>
        </p:nvCxnSpPr>
        <p:spPr>
          <a:xfrm>
            <a:off x="4572001" y="857233"/>
            <a:ext cx="1000132" cy="50006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4B96-7826-4D5D-A559-F61887AAE4B7}" type="datetime1">
              <a:rPr lang="id-ID" smtClean="0"/>
              <a:t>06/01/2016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7" y="1628801"/>
            <a:ext cx="8358247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3888" lvl="1" indent="-4445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Buku, program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omputer, pamflet, perwajahan (lay out) karya tulis yang diterbitkan dan semua hasil karya tulis lain.</a:t>
            </a:r>
          </a:p>
          <a:p>
            <a:pPr marL="623888" lvl="1" indent="-4445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Ceramah, kuliah, pidato dan ciptaan lain yang diwujudkan dengan cara diucapkan.</a:t>
            </a:r>
          </a:p>
          <a:p>
            <a:pPr marL="623888" lvl="1" indent="-4445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Alat peraga yang dibuat untuk kepentingan pendidikan dan ilmu pengetahuan.</a:t>
            </a:r>
          </a:p>
          <a:p>
            <a:pPr marL="623888" lvl="1" indent="-4445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Ciptaan lagu atau musik dengan atau tanpa teks.</a:t>
            </a:r>
          </a:p>
          <a:p>
            <a:pPr marL="623888" lvl="1" indent="-4445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Drama, drama musi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al, tari, koreografi, pewayangan, pantomim.</a:t>
            </a:r>
          </a:p>
          <a:p>
            <a:pPr marL="623888" lvl="1" indent="-4445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Seni rupa dengan segala bentuk seperti seni lukis, gambar, seni ukir, seni kaligrafi, seni pahat, seni patung, kolase dan seni terapan.</a:t>
            </a:r>
          </a:p>
        </p:txBody>
      </p:sp>
      <p:sp>
        <p:nvSpPr>
          <p:cNvPr id="3" name="Rectangle 2"/>
          <p:cNvSpPr/>
          <p:nvPr/>
        </p:nvSpPr>
        <p:spPr>
          <a:xfrm>
            <a:off x="1142976" y="-214338"/>
            <a:ext cx="7143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id-ID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Ciptaan/objek apa saja yang dapat dilindungi oleh UU Hak Cipta?</a:t>
            </a:r>
            <a:r>
              <a:rPr lang="id-ID" sz="3600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id-ID" sz="3600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</a:b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E5A9D-6647-4595-907E-D6DFCBCBEEAF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7" y="1628801"/>
            <a:ext cx="8358247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3888" lvl="1" indent="-4445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Arsitektur</a:t>
            </a:r>
          </a:p>
          <a:p>
            <a:pPr marL="623888" lvl="1" indent="-4445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Peta</a:t>
            </a:r>
          </a:p>
          <a:p>
            <a:pPr marL="623888" lvl="1" indent="-4445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Seni Batik</a:t>
            </a:r>
          </a:p>
          <a:p>
            <a:pPr marL="623888" lvl="1" indent="-4445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Fotografi</a:t>
            </a:r>
          </a:p>
          <a:p>
            <a:pPr marL="623888" lvl="1" indent="-4445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Sinematografi</a:t>
            </a:r>
          </a:p>
          <a:p>
            <a:pPr marL="623888" lvl="1" indent="-444500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Terjemahan, tafsir, saduran, bunga rampai, database dan karya lain dari hasil pengalihwujudan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23888" lvl="1" indent="-444500">
              <a:lnSpc>
                <a:spcPct val="90000"/>
              </a:lnSpc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2976" y="-214338"/>
            <a:ext cx="7143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id-ID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Ciptaan/objek apa saja yang dapat dilindungi oleh UU Hak Cipta?</a:t>
            </a:r>
            <a:r>
              <a:rPr lang="id-ID" sz="3600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id-ID" sz="3600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</a:b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E5A9D-6647-4595-907E-D6DFCBCBEEAF}" type="datetime1">
              <a:rPr lang="id-ID" smtClean="0"/>
              <a:pPr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10658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498</Words>
  <Application>Microsoft Office PowerPoint</Application>
  <PresentationFormat>On-screen Show (4:3)</PresentationFormat>
  <Paragraphs>95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Ruang Lingkup Hak Cipta</vt:lpstr>
      <vt:lpstr>PowerPoint Presentation</vt:lpstr>
      <vt:lpstr>PowerPoint Presentation</vt:lpstr>
      <vt:lpstr>PASAL dan PENGERTIAN</vt:lpstr>
      <vt:lpstr>PowerPoint Presentation</vt:lpstr>
      <vt:lpstr>PowerPoint Presentation</vt:lpstr>
      <vt:lpstr>PowerPoint Presentation</vt:lpstr>
      <vt:lpstr>PowerPoint Presentation</vt:lpstr>
      <vt:lpstr>TERIMA KASIH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Ochi Marshella Fa</cp:lastModifiedBy>
  <cp:revision>89</cp:revision>
  <dcterms:created xsi:type="dcterms:W3CDTF">2010-04-18T12:06:30Z</dcterms:created>
  <dcterms:modified xsi:type="dcterms:W3CDTF">2016-01-06T00:28:47Z</dcterms:modified>
</cp:coreProperties>
</file>