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5"/>
  </p:handoutMasterIdLst>
  <p:sldIdLst>
    <p:sldId id="256" r:id="rId3"/>
    <p:sldId id="279" r:id="rId5"/>
    <p:sldId id="280" r:id="rId6"/>
    <p:sldId id="326" r:id="rId7"/>
    <p:sldId id="329" r:id="rId8"/>
    <p:sldId id="330" r:id="rId9"/>
    <p:sldId id="331" r:id="rId10"/>
    <p:sldId id="332" r:id="rId11"/>
    <p:sldId id="333" r:id="rId12"/>
    <p:sldId id="289" r:id="rId13"/>
    <p:sldId id="275" r:id="rId14"/>
  </p:sldIdLst>
  <p:sldSz cx="9144000" cy="6858000" type="screen4x3"/>
  <p:notesSz cx="9144000" cy="6858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41"/>
  </p:normalViewPr>
  <p:slideViewPr>
    <p:cSldViewPr showGuides="1">
      <p:cViewPr varScale="1">
        <p:scale>
          <a:sx n="72" d="100"/>
          <a:sy n="72" d="100"/>
        </p:scale>
        <p:origin x="1326" y="54"/>
      </p:cViewPr>
      <p:guideLst>
        <p:guide orient="horz" pos="2160"/>
        <p:guide pos="284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lstStyle>
            <a:lvl1pPr eaLnBrk="1" hangingPunct="1">
              <a:defRPr sz="1200">
                <a:latin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lstStyle>
            <a:lvl1pPr algn="r" eaLnBrk="1" hangingPunct="1">
              <a:defRPr sz="1200">
                <a:latin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wrap="square" lIns="91440" tIns="45720" rIns="91440" bIns="45720" numCol="1" anchor="b" anchorCtr="0" compatLnSpc="1"/>
          <a:lstStyle>
            <a:lvl1pPr eaLnBrk="1" hangingPunct="1">
              <a:defRPr sz="1200">
                <a:latin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lstStyle>
            <a:lvl1pPr algn="r" eaLnBrk="1" hangingPunct="1">
              <a:defRPr sz="1200">
                <a:latin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AC9CFF3-854F-4396-8DA3-74A0D8E286C1}" type="slidenum">
              <a:rPr kumimoji="0" lang="en-US"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lstStyle>
            <a:lvl1pPr eaLnBrk="1" hangingPunct="1">
              <a:defRPr sz="1200">
                <a:latin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lstStyle>
            <a:lvl1pPr algn="r" eaLnBrk="1" hangingPunct="1">
              <a:defRPr sz="1200">
                <a:latin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6513513"/>
            <a:ext cx="3962400" cy="342900"/>
          </a:xfrm>
          <a:prstGeom prst="rect">
            <a:avLst/>
          </a:prstGeom>
        </p:spPr>
        <p:txBody>
          <a:bodyPr vert="horz" wrap="square" lIns="91440" tIns="45720" rIns="91440" bIns="45720" numCol="1" anchor="b" anchorCtr="0" compatLnSpc="1"/>
          <a:lstStyle>
            <a:lvl1pPr eaLnBrk="1" hangingPunct="1">
              <a:defRPr sz="1200">
                <a:latin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lstStyle>
            <a:lvl1pPr algn="r" eaLnBrk="1" hangingPunct="1">
              <a:defRPr sz="1200">
                <a:latin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A85AF5A-07A2-48DD-8D68-73C7F89B54B8}" type="slidenum">
              <a:rPr kumimoji="0" lang="en-US"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chemeClr val="tx1"/>
              </a:solidFill>
              <a:effectLst/>
              <a:uLnTx/>
              <a:uFillTx/>
              <a:latin typeface="Calibri" pitchFamily="34" charset="0"/>
              <a:ea typeface="+mn-ea"/>
              <a:cs typeface="Arial" panose="020B060402020209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Slide Image Placeholder 1"/>
          <p:cNvSpPr>
            <a:spLocks noGrp="1" noRot="1" noChangeAspect="1" noTextEdit="1"/>
          </p:cNvSpPr>
          <p:nvPr>
            <p:ph type="sldImg"/>
          </p:nvPr>
        </p:nvSpPr>
        <p:spPr>
          <a:ln>
            <a:solidFill>
              <a:srgbClr val="000000"/>
            </a:solidFill>
            <a:miter/>
          </a:ln>
        </p:spPr>
      </p:sp>
      <p:sp>
        <p:nvSpPr>
          <p:cNvPr id="5122" name="Notes Placeholder 2"/>
          <p:cNvSpPr>
            <a:spLocks noGrp="1"/>
          </p:cNvSpPr>
          <p:nvPr>
            <p:ph type="body"/>
          </p:nvPr>
        </p:nvSpPr>
        <p:spPr>
          <a:noFill/>
          <a:ln>
            <a:noFill/>
          </a:ln>
        </p:spPr>
        <p:txBody>
          <a:bodyPr wrap="square" lIns="91440" tIns="45720" rIns="91440" bIns="45720" anchor="t"/>
          <a:p>
            <a:pPr lvl="0" eaLnBrk="1" hangingPunct="1">
              <a:spcBef>
                <a:spcPct val="0"/>
              </a:spcBef>
            </a:pPr>
            <a:endParaRPr lang="id-ID"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Slide Image Placeholder 1"/>
          <p:cNvSpPr>
            <a:spLocks noGrp="1" noRot="1" noChangeAspect="1" noTextEdit="1"/>
          </p:cNvSpPr>
          <p:nvPr>
            <p:ph type="sldImg"/>
          </p:nvPr>
        </p:nvSpPr>
        <p:spPr>
          <a:ln>
            <a:solidFill>
              <a:srgbClr val="000000"/>
            </a:solidFill>
            <a:miter/>
          </a:ln>
        </p:spPr>
      </p:sp>
      <p:sp>
        <p:nvSpPr>
          <p:cNvPr id="15362" name="Notes Placeholder 2"/>
          <p:cNvSpPr>
            <a:spLocks noGrp="1"/>
          </p:cNvSpPr>
          <p:nvPr>
            <p:ph type="body"/>
          </p:nvPr>
        </p:nvSpPr>
        <p:spPr>
          <a:noFill/>
          <a:ln>
            <a:noFill/>
          </a:ln>
        </p:spPr>
        <p:txBody>
          <a:bodyPr wrap="square" lIns="91440" tIns="45720" rIns="91440" bIns="45720" anchor="t"/>
          <a:p>
            <a:pPr lvl="0" eaLnBrk="1" hangingPunct="1">
              <a:spcBef>
                <a:spcPct val="0"/>
              </a:spcBef>
            </a:pPr>
            <a:endParaRPr lang="id-ID"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217"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5" name="Shape 84"/>
          <p:cNvSpPr>
            <a:spLocks noGrp="1"/>
          </p:cNvSpPr>
          <p:nvPr>
            <p:ph type="body"/>
          </p:nvPr>
        </p:nvSpPr>
        <p:spPr>
          <a:xfrm>
            <a:off x="685800" y="4343400"/>
            <a:ext cx="5486400" cy="4114800"/>
          </a:xfrm>
          <a:noFill/>
          <a:ln>
            <a:noFill/>
          </a:ln>
        </p:spPr>
        <p:txBody>
          <a:bodyPr wrap="square" lIns="91425" tIns="91425" rIns="91425" bIns="91425" anchor="ctr"/>
          <a:p>
            <a:pPr lvl="0">
              <a:spcBef>
                <a:spcPct val="0"/>
              </a:spcBef>
            </a:pPr>
            <a:endParaRPr lang="en-US" altLang="en-US" dirty="0"/>
          </a:p>
        </p:txBody>
      </p:sp>
      <p:sp>
        <p:nvSpPr>
          <p:cNvPr id="7171" name="Shape 85"/>
          <p:cNvSpPr>
            <a:spLocks noGrp="1" noRot="1" noChangeAspect="1" noTextEdit="1"/>
          </p:cNvSpPr>
          <p:nvPr>
            <p:ph type="sldImg" idx="2"/>
          </p:nvPr>
        </p:nvSpPr>
        <p:spPr>
          <a:xfrm>
            <a:off x="1143000" y="685800"/>
            <a:ext cx="4572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 ang="0">
                <a:pos x="0" y="0"/>
              </a:cxn>
            </a:cxnLst>
            <a:rect l="txL" t="txT" r="txR" b="txB"/>
            <a:pathLst>
              <a:path w="120000" h="120000">
                <a:moveTo>
                  <a:pt x="0" y="0"/>
                </a:moveTo>
                <a:lnTo>
                  <a:pt x="120000" y="0"/>
                </a:lnTo>
                <a:lnTo>
                  <a:pt x="120000" y="120000"/>
                </a:lnTo>
                <a:lnTo>
                  <a:pt x="0" y="120000"/>
                </a:lnTo>
                <a:lnTo>
                  <a:pt x="0" y="0"/>
                </a:lnTo>
                <a:close/>
              </a:path>
            </a:pathLst>
          </a:custGeom>
          <a:ln w="9525">
            <a:solidFill>
              <a:srgbClr val="000000">
                <a:alpha val="100000"/>
              </a:srgbClr>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9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p>
            <a:pPr lvl="0"/>
            <a:r>
              <a:rPr lang="en-US" altLang="en-US" dirty="0"/>
              <a:t>Click to edit Master title style</a:t>
            </a:r>
            <a:endParaRPr lang="en-US" altLang="en-US" dirty="0"/>
          </a:p>
        </p:txBody>
      </p:sp>
      <p:sp>
        <p:nvSpPr>
          <p:cNvPr id="1027" name="Text Placeholder 2"/>
          <p:cNvSpPr>
            <a:spLocks noGrp="1"/>
          </p:cNvSpPr>
          <p:nvPr>
            <p:ph type="body"/>
          </p:nvPr>
        </p:nvSpPr>
        <p:spPr>
          <a:xfrm>
            <a:off x="457200" y="1600200"/>
            <a:ext cx="8229600" cy="4525963"/>
          </a:xfrm>
          <a:prstGeom prst="rect">
            <a:avLst/>
          </a:prstGeom>
          <a:noFill/>
          <a:ln w="9525">
            <a:noFill/>
          </a:ln>
        </p:spPr>
        <p:txBody>
          <a:bodyPr anchor="t"/>
          <a:p>
            <a:pPr lvl="0" indent="-342900"/>
            <a:r>
              <a:rPr lang="en-US" altLang="en-US" dirty="0"/>
              <a:t>Click to edit Master text styles</a:t>
            </a:r>
            <a:endParaRPr lang="en-US" altLang="en-US" dirty="0"/>
          </a:p>
          <a:p>
            <a:pPr lvl="1" indent="-285750"/>
            <a:r>
              <a:rPr lang="en-US" altLang="en-US" dirty="0"/>
              <a:t>Second level</a:t>
            </a:r>
            <a:endParaRPr lang="en-US" altLang="en-US" dirty="0"/>
          </a:p>
          <a:p>
            <a:pPr lvl="2" indent="-228600"/>
            <a:r>
              <a:rPr lang="en-US" altLang="en-US" dirty="0"/>
              <a:t>Third level</a:t>
            </a:r>
            <a:endParaRPr lang="en-US" altLang="en-US" dirty="0"/>
          </a:p>
          <a:p>
            <a:pPr lvl="3" indent="-228600"/>
            <a:r>
              <a:rPr lang="en-US" altLang="en-US" dirty="0"/>
              <a:t>Fourth level</a:t>
            </a:r>
            <a:endParaRPr lang="en-US" altLang="en-US" dirty="0"/>
          </a:p>
          <a:p>
            <a:pPr lvl="4" indent="-228600"/>
            <a:r>
              <a:rPr lang="en-US" altLang="en-US" dirty="0"/>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B4E8D2B-C86B-47F7-83E5-8547BF14DF5B}" type="datetime1">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Kewirausahaan dan Perencanaan Bisnis  </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A4AF67B-DBD5-46C9-8CF1-AD202B0AB99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rPr>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Arial" panose="020B060402020209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4098" name="Picture 2" descr="D:\Picture\logo ibi small.gif"/>
          <p:cNvPicPr>
            <a:picLocks noChangeAspect="1"/>
          </p:cNvPicPr>
          <p:nvPr/>
        </p:nvPicPr>
        <p:blipFill>
          <a:blip r:embed="rId2"/>
          <a:stretch>
            <a:fillRect/>
          </a:stretch>
        </p:blipFill>
        <p:spPr>
          <a:xfrm>
            <a:off x="7524750" y="0"/>
            <a:ext cx="1577975" cy="1577975"/>
          </a:xfrm>
          <a:prstGeom prst="rect">
            <a:avLst/>
          </a:prstGeom>
          <a:noFill/>
          <a:ln w="9525">
            <a:noFill/>
          </a:ln>
        </p:spPr>
      </p:pic>
      <p:sp>
        <p:nvSpPr>
          <p:cNvPr id="2054" name="Text Box 7"/>
          <p:cNvSpPr txBox="1">
            <a:spLocks noChangeArrowheads="1"/>
          </p:cNvSpPr>
          <p:nvPr/>
        </p:nvSpPr>
        <p:spPr bwMode="auto">
          <a:xfrm>
            <a:off x="1222375" y="2434590"/>
            <a:ext cx="7719695" cy="953135"/>
          </a:xfrm>
          <a:prstGeom prst="rect">
            <a:avLst/>
          </a:prstGeom>
          <a:noFill/>
          <a:ln w="9525">
            <a:noFill/>
            <a:miter lim="800000"/>
          </a:ln>
        </p:spPr>
        <p:txBody>
          <a:bodyPr wrap="square">
            <a:spAutoFit/>
          </a:bodyPr>
          <a:lstStyle>
            <a:lvl1pPr eaLnBrk="0" hangingPunct="0">
              <a:defRPr>
                <a:solidFill>
                  <a:schemeClr val="tx1"/>
                </a:solidFill>
                <a:latin typeface="Arial" panose="020B0604020202090204" pitchFamily="34" charset="0"/>
                <a:cs typeface="Arial" panose="020B0604020202090204" pitchFamily="34" charset="0"/>
              </a:defRPr>
            </a:lvl1pPr>
            <a:lvl2pPr marL="742950" indent="-285750" eaLnBrk="0" hangingPunct="0">
              <a:defRPr>
                <a:solidFill>
                  <a:schemeClr val="tx1"/>
                </a:solidFill>
                <a:latin typeface="Arial" panose="020B0604020202090204" pitchFamily="34" charset="0"/>
                <a:cs typeface="Arial" panose="020B0604020202090204" pitchFamily="34" charset="0"/>
              </a:defRPr>
            </a:lvl2pPr>
            <a:lvl3pPr marL="1143000" indent="-228600" eaLnBrk="0" hangingPunct="0">
              <a:defRPr>
                <a:solidFill>
                  <a:schemeClr val="tx1"/>
                </a:solidFill>
                <a:latin typeface="Arial" panose="020B0604020202090204" pitchFamily="34" charset="0"/>
                <a:cs typeface="Arial" panose="020B0604020202090204" pitchFamily="34" charset="0"/>
              </a:defRPr>
            </a:lvl3pPr>
            <a:lvl4pPr marL="1600200" indent="-228600" eaLnBrk="0" hangingPunct="0">
              <a:defRPr>
                <a:solidFill>
                  <a:schemeClr val="tx1"/>
                </a:solidFill>
                <a:latin typeface="Arial" panose="020B0604020202090204" pitchFamily="34" charset="0"/>
                <a:cs typeface="Arial" panose="020B0604020202090204" pitchFamily="34" charset="0"/>
              </a:defRPr>
            </a:lvl4pPr>
            <a:lvl5pPr marL="2057400" indent="-228600" eaLnBrk="0" hangingPunct="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8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90204" pitchFamily="34" charset="0"/>
                <a:ea typeface="+mn-ea"/>
                <a:cs typeface="Arial" panose="020B0604020202090204" pitchFamily="34" charset="0"/>
                <a:sym typeface="+mn-ea"/>
              </a:rPr>
              <a:t>DESAIN DAN SIMULASI RANGKAIAN ELEKTRONIKA</a:t>
            </a:r>
            <a:endParaRPr kumimoji="0" lang="en-US" altLang="en-US" sz="28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90204" pitchFamily="34" charset="0"/>
              <a:ea typeface="+mn-ea"/>
              <a:cs typeface="Arial" panose="020B0604020202090204" pitchFamily="34" charset="0"/>
              <a:sym typeface="+mn-ea"/>
            </a:endParaRPr>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103" name="Rectangle 7"/>
          <p:cNvSpPr txBox="1"/>
          <p:nvPr/>
        </p:nvSpPr>
        <p:spPr>
          <a:xfrm>
            <a:off x="1222375" y="3387725"/>
            <a:ext cx="5365750" cy="488950"/>
          </a:xfrm>
          <a:prstGeom prst="rect">
            <a:avLst/>
          </a:prstGeom>
          <a:noFill/>
          <a:ln w="9525">
            <a:noFill/>
          </a:ln>
        </p:spPr>
        <p:txBody>
          <a:bodyPr anchor="t"/>
          <a:p>
            <a:pPr indent="0" eaLnBrk="0" hangingPunct="0">
              <a:spcBef>
                <a:spcPct val="20000"/>
              </a:spcBef>
              <a:buFont typeface="Arial" panose="020B0604020202090204" pitchFamily="34" charset="0"/>
              <a:buNone/>
            </a:pPr>
            <a:r>
              <a:rPr lang="en-US" sz="2000" dirty="0">
                <a:solidFill>
                  <a:srgbClr val="404040"/>
                </a:solidFill>
                <a:latin typeface="Calibri" pitchFamily="34" charset="0"/>
              </a:rPr>
              <a:t>Kode Matakuliah : SKO 20425</a:t>
            </a:r>
            <a:endParaRPr lang="en-US" sz="2000" dirty="0">
              <a:solidFill>
                <a:srgbClr val="404040"/>
              </a:solidFill>
              <a:latin typeface="Calibri" pitchFamily="34" charset="0"/>
            </a:endParaRPr>
          </a:p>
        </p:txBody>
      </p:sp>
      <p:sp>
        <p:nvSpPr>
          <p:cNvPr id="4104" name="Rectangle 7"/>
          <p:cNvSpPr txBox="1"/>
          <p:nvPr/>
        </p:nvSpPr>
        <p:spPr>
          <a:xfrm>
            <a:off x="1187450" y="4829175"/>
            <a:ext cx="6302375" cy="944563"/>
          </a:xfrm>
          <a:prstGeom prst="rect">
            <a:avLst/>
          </a:prstGeom>
          <a:noFill/>
          <a:ln w="9525">
            <a:noFill/>
          </a:ln>
        </p:spPr>
        <p:txBody>
          <a:bodyPr anchor="t"/>
          <a:p>
            <a:pPr indent="0" eaLnBrk="0" hangingPunct="0">
              <a:spcBef>
                <a:spcPct val="20000"/>
              </a:spcBef>
              <a:buFont typeface="Arial" panose="020B0604020202090204" pitchFamily="34" charset="0"/>
              <a:buNone/>
            </a:pPr>
            <a:r>
              <a:rPr lang="en-ID" altLang="x-none" sz="1800" dirty="0">
                <a:solidFill>
                  <a:srgbClr val="0D0D0D"/>
                </a:solidFill>
                <a:latin typeface="Calibri" pitchFamily="34" charset="0"/>
              </a:rPr>
              <a:t>Dosen Pengampu </a:t>
            </a:r>
            <a:r>
              <a:rPr lang="en-US" altLang="en-ID" sz="1800" dirty="0">
                <a:solidFill>
                  <a:srgbClr val="0D0D0D"/>
                </a:solidFill>
                <a:latin typeface="Calibri" pitchFamily="34" charset="0"/>
              </a:rPr>
              <a:t>Matakuliah</a:t>
            </a:r>
            <a:r>
              <a:rPr lang="en-ID" altLang="x-none" sz="1800" dirty="0">
                <a:solidFill>
                  <a:srgbClr val="0D0D0D"/>
                </a:solidFill>
                <a:latin typeface="Calibri" pitchFamily="34" charset="0"/>
              </a:rPr>
              <a:t>:</a:t>
            </a:r>
            <a:r>
              <a:rPr lang="en-ID" altLang="x-none" sz="2400" dirty="0">
                <a:solidFill>
                  <a:srgbClr val="0D0D0D"/>
                </a:solidFill>
                <a:latin typeface="Calibri" pitchFamily="34" charset="0"/>
              </a:rPr>
              <a:t> </a:t>
            </a:r>
            <a:endParaRPr lang="en-ID" altLang="x-none" sz="2400" dirty="0">
              <a:solidFill>
                <a:srgbClr val="0D0D0D"/>
              </a:solidFill>
              <a:latin typeface="Calibri" pitchFamily="34" charset="0"/>
            </a:endParaRPr>
          </a:p>
          <a:p>
            <a:pPr indent="0" eaLnBrk="0" hangingPunct="0">
              <a:spcBef>
                <a:spcPct val="20000"/>
              </a:spcBef>
              <a:buFont typeface="Arial" panose="020B0604020202090204" pitchFamily="34" charset="0"/>
              <a:buNone/>
            </a:pPr>
            <a:r>
              <a:rPr lang="en-ID" altLang="x-none" sz="2400" dirty="0">
                <a:solidFill>
                  <a:srgbClr val="0D0D0D"/>
                </a:solidFill>
                <a:latin typeface="Calibri" pitchFamily="34" charset="0"/>
              </a:rPr>
              <a:t>Bayu Nugroho, </a:t>
            </a:r>
            <a:r>
              <a:rPr lang="en-US" altLang="en-ID" sz="2400" dirty="0">
                <a:solidFill>
                  <a:srgbClr val="0D0D0D"/>
                </a:solidFill>
                <a:latin typeface="Calibri" pitchFamily="34" charset="0"/>
              </a:rPr>
              <a:t>S.Kom., </a:t>
            </a:r>
            <a:r>
              <a:rPr lang="en-ID" altLang="x-none" sz="2400" dirty="0">
                <a:solidFill>
                  <a:srgbClr val="0D0D0D"/>
                </a:solidFill>
                <a:latin typeface="Calibri" pitchFamily="34" charset="0"/>
              </a:rPr>
              <a:t>M.Eng</a:t>
            </a:r>
            <a:endParaRPr lang="en-ID" altLang="x-none" sz="2400" dirty="0">
              <a:solidFill>
                <a:srgbClr val="0D0D0D"/>
              </a:solidFill>
              <a:latin typeface="Calibri" pitchFamily="34" charset="0"/>
            </a:endParaRPr>
          </a:p>
        </p:txBody>
      </p:sp>
      <p:sp>
        <p:nvSpPr>
          <p:cNvPr id="4105" name="Rectangle 7"/>
          <p:cNvSpPr txBox="1"/>
          <p:nvPr/>
        </p:nvSpPr>
        <p:spPr>
          <a:xfrm>
            <a:off x="1187450" y="298450"/>
            <a:ext cx="3062288" cy="384175"/>
          </a:xfrm>
          <a:prstGeom prst="rect">
            <a:avLst/>
          </a:prstGeom>
          <a:noFill/>
          <a:ln w="9525">
            <a:noFill/>
          </a:ln>
        </p:spPr>
        <p:txBody>
          <a:bodyPr anchor="t"/>
          <a:p>
            <a:pPr indent="0" eaLnBrk="0" hangingPunct="0">
              <a:spcBef>
                <a:spcPct val="20000"/>
              </a:spcBef>
              <a:buFont typeface="Arial" panose="020B0604020202090204" pitchFamily="34" charset="0"/>
              <a:buNone/>
            </a:pPr>
            <a:r>
              <a:rPr lang="en-US" altLang="en-ID" sz="1800" b="1" dirty="0">
                <a:solidFill>
                  <a:srgbClr val="595959"/>
                </a:solidFill>
                <a:latin typeface="Arial Narrow Bold" panose="020B0606020202030204" charset="0"/>
              </a:rPr>
              <a:t>Bahan Ajar</a:t>
            </a:r>
            <a:endParaRPr lang="en-US" altLang="en-ID" sz="1800" b="1" u="sng" dirty="0">
              <a:solidFill>
                <a:srgbClr val="595959"/>
              </a:solidFill>
              <a:latin typeface="Arial Narrow Bold" panose="020B0606020202030204" charset="0"/>
            </a:endParaRPr>
          </a:p>
        </p:txBody>
      </p:sp>
      <p:sp>
        <p:nvSpPr>
          <p:cNvPr id="3" name="Rectangle 7"/>
          <p:cNvSpPr txBox="1"/>
          <p:nvPr/>
        </p:nvSpPr>
        <p:spPr>
          <a:xfrm>
            <a:off x="1222375" y="3981450"/>
            <a:ext cx="5365750" cy="48895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defRPr>
            </a:lvl5pPr>
          </a:lstStyle>
          <a:p>
            <a:pPr marL="0" marR="0" lvl="0" indent="0" algn="l" defTabSz="914400" rtl="0" eaLnBrk="0" fontAlgn="base" latinLnBrk="0" hangingPunct="0">
              <a:lnSpc>
                <a:spcPct val="100000"/>
              </a:lnSpc>
              <a:spcBef>
                <a:spcPct val="20000"/>
              </a:spcBef>
              <a:spcAft>
                <a:spcPct val="0"/>
              </a:spcAft>
              <a:buFont typeface="Arial" panose="020B0604020202090204" pitchFamily="34" charset="0"/>
              <a:buNone/>
            </a:pPr>
            <a:r>
              <a:rPr kumimoji="0" lang="en-US" sz="2400" b="0" i="0" u="none" strike="noStrike" kern="1200" cap="none" spc="0" normalizeH="0" baseline="0" noProof="1" dirty="0">
                <a:solidFill>
                  <a:schemeClr val="accent6">
                    <a:lumMod val="75000"/>
                  </a:schemeClr>
                </a:solidFill>
                <a:latin typeface="+mn-lt"/>
                <a:ea typeface="+mn-ea"/>
                <a:cs typeface="Arial" panose="020B0604020202090204" pitchFamily="34" charset="0"/>
                <a:sym typeface="+mn-ea"/>
              </a:rPr>
              <a:t>Prodi : SISTEM KOMPUTER</a:t>
            </a:r>
            <a:endParaRPr kumimoji="0" lang="en-US" sz="2400" b="0" i="0" u="none" strike="noStrike" kern="1200" cap="none" spc="0" normalizeH="0" baseline="0" noProof="1" dirty="0">
              <a:solidFill>
                <a:schemeClr val="accent6">
                  <a:lumMod val="75000"/>
                </a:schemeClr>
              </a:solidFill>
              <a:latin typeface="+mn-lt"/>
              <a:ea typeface="Arial" panose="020B0604020202090204" pitchFamily="34" charset="0"/>
              <a:cs typeface="Arial" panose="020B0604020202090204" pitchFamily="34" charset="0"/>
              <a:sym typeface="+mn-ea"/>
            </a:endParaRPr>
          </a:p>
        </p:txBody>
      </p:sp>
      <p:pic>
        <p:nvPicPr>
          <p:cNvPr id="4" name="Picture 3"/>
          <p:cNvPicPr>
            <a:picLocks noChangeAspect="1"/>
          </p:cNvPicPr>
          <p:nvPr/>
        </p:nvPicPr>
        <p:blipFill>
          <a:blip r:embed="rId3"/>
          <a:stretch>
            <a:fillRect/>
          </a:stretch>
        </p:blipFill>
        <p:spPr>
          <a:xfrm>
            <a:off x="5473700" y="351155"/>
            <a:ext cx="2127250" cy="875665"/>
          </a:xfrm>
          <a:prstGeom prst="rect">
            <a:avLst/>
          </a:prstGeom>
        </p:spPr>
      </p:pic>
      <p:sp>
        <p:nvSpPr>
          <p:cNvPr id="4102" name="Rectangle 7"/>
          <p:cNvSpPr txBox="1"/>
          <p:nvPr/>
        </p:nvSpPr>
        <p:spPr>
          <a:xfrm>
            <a:off x="1187450" y="1057275"/>
            <a:ext cx="5899150" cy="1146175"/>
          </a:xfrm>
          <a:prstGeom prst="rect">
            <a:avLst/>
          </a:prstGeom>
          <a:noFill/>
          <a:ln w="9525">
            <a:noFill/>
          </a:ln>
        </p:spPr>
        <p:txBody>
          <a:bodyPr anchor="t"/>
          <a:p>
            <a:pPr indent="0" eaLnBrk="0" hangingPunct="0">
              <a:spcBef>
                <a:spcPct val="20000"/>
              </a:spcBef>
              <a:buFont typeface="Arial" panose="020B0604020202090204" pitchFamily="34" charset="0"/>
              <a:buNone/>
            </a:pPr>
            <a:r>
              <a:rPr lang="en-US" altLang="zh-CN" sz="2000" u="sng" dirty="0">
                <a:solidFill>
                  <a:srgbClr val="0070C0"/>
                </a:solidFill>
                <a:latin typeface="Calibri" pitchFamily="34" charset="0"/>
              </a:rPr>
              <a:t>Materi Pembelajaran</a:t>
            </a:r>
            <a:r>
              <a:rPr lang="en-US" altLang="zh-CN" sz="3200" dirty="0">
                <a:solidFill>
                  <a:srgbClr val="0070C0"/>
                </a:solidFill>
                <a:latin typeface="Calibri" pitchFamily="34" charset="0"/>
              </a:rPr>
              <a:t> </a:t>
            </a:r>
            <a:endParaRPr lang="en-US" altLang="zh-CN" sz="3200" dirty="0">
              <a:solidFill>
                <a:srgbClr val="0070C0"/>
              </a:solidFill>
              <a:latin typeface="Calibri" pitchFamily="34" charset="0"/>
            </a:endParaRPr>
          </a:p>
          <a:p>
            <a:pPr indent="0" eaLnBrk="0" hangingPunct="0">
              <a:spcBef>
                <a:spcPct val="20000"/>
              </a:spcBef>
              <a:buFont typeface="Arial" panose="020B0604020202090204" pitchFamily="34" charset="0"/>
              <a:buNone/>
            </a:pPr>
            <a:r>
              <a:rPr lang="en-US" sz="3200" dirty="0">
                <a:solidFill>
                  <a:srgbClr val="0070C0"/>
                </a:solidFill>
                <a:latin typeface="Calibri" pitchFamily="34" charset="0"/>
              </a:rPr>
              <a:t>Matakuliah :</a:t>
            </a:r>
            <a:endParaRPr lang="en-US" sz="3200" dirty="0">
              <a:solidFill>
                <a:srgbClr val="0070C0"/>
              </a:solidFill>
              <a:latin typeface="Calibri"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2</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7335" y="1170305"/>
            <a:ext cx="8608695" cy="1797050"/>
          </a:xfrm>
        </p:spPr>
        <p:txBody>
          <a:bodyPr vert="horz" wrap="square" lIns="91425" tIns="45700" rIns="91425" bIns="45700" anchor="t"/>
          <a:p>
            <a:pPr marL="0" indent="0">
              <a:spcBef>
                <a:spcPct val="0"/>
              </a:spcBef>
              <a:buClr>
                <a:schemeClr val="accent2"/>
              </a:buClr>
              <a:buSzPct val="60000"/>
              <a:buNone/>
            </a:pPr>
            <a:r>
              <a:rPr lang="en-US" sz="2800" b="1" dirty="0"/>
              <a:t>Tugas Mandiri (teori):</a:t>
            </a:r>
            <a:endParaRPr lang="en-US" sz="2800" b="1" dirty="0"/>
          </a:p>
          <a:p>
            <a:pPr marL="0" indent="0">
              <a:spcBef>
                <a:spcPct val="0"/>
              </a:spcBef>
              <a:buClr>
                <a:schemeClr val="accent2"/>
              </a:buClr>
              <a:buSzPct val="60000"/>
              <a:buNone/>
            </a:pPr>
            <a:r>
              <a:rPr lang="en-US" sz="1400" dirty="0"/>
              <a:t> </a:t>
            </a:r>
            <a:endParaRPr lang="en-US" sz="1400" dirty="0"/>
          </a:p>
          <a:p>
            <a:pPr marL="0" indent="0">
              <a:spcBef>
                <a:spcPct val="0"/>
              </a:spcBef>
              <a:buClr>
                <a:schemeClr val="accent2"/>
              </a:buClr>
              <a:buSzPct val="60000"/>
              <a:buNone/>
            </a:pPr>
            <a:r>
              <a:rPr lang="en-US" sz="2800" dirty="0"/>
              <a:t>Review jenis sensor yang ada (jelaskan fungsi dan cara kerja sensor tersebut)</a:t>
            </a:r>
            <a:endParaRPr lang="en-US" sz="2800" dirty="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Shape 81"/>
          <p:cNvSpPr>
            <a:spLocks noGrp="1"/>
          </p:cNvSpPr>
          <p:nvPr/>
        </p:nvSpPr>
        <p:spPr>
          <a:xfrm>
            <a:off x="267335" y="3413125"/>
            <a:ext cx="8608695" cy="2945130"/>
          </a:xfrm>
          <a:prstGeom prst="rect">
            <a:avLst/>
          </a:prstGeom>
          <a:noFill/>
          <a:ln w="9525">
            <a:noFill/>
          </a:ln>
        </p:spPr>
        <p:txBody>
          <a:bodyPr vert="horz" wrap="square" lIns="91425" tIns="45700" rIns="91425" bIns="45700" anchor="t"/>
          <a:lstStyle>
            <a:lvl1pPr marL="342900" indent="-342900" algn="l"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spcBef>
                <a:spcPct val="0"/>
              </a:spcBef>
              <a:buClr>
                <a:schemeClr val="accent2"/>
              </a:buClr>
              <a:buSzPct val="60000"/>
              <a:buNone/>
            </a:pPr>
            <a:r>
              <a:rPr lang="en-US" sz="2800" b="1" dirty="0"/>
              <a:t>Tugas Mandiri (prakt):</a:t>
            </a:r>
            <a:endParaRPr lang="en-US" sz="2800" b="1" dirty="0"/>
          </a:p>
          <a:p>
            <a:pPr marL="0" indent="0">
              <a:spcBef>
                <a:spcPct val="0"/>
              </a:spcBef>
              <a:buClr>
                <a:schemeClr val="accent2"/>
              </a:buClr>
              <a:buSzPct val="60000"/>
              <a:buNone/>
            </a:pPr>
            <a:endParaRPr lang="en-US" sz="1000" b="1" dirty="0"/>
          </a:p>
          <a:p>
            <a:pPr marL="0" indent="0">
              <a:spcBef>
                <a:spcPct val="0"/>
              </a:spcBef>
              <a:buClr>
                <a:schemeClr val="accent2"/>
              </a:buClr>
              <a:buSzPct val="60000"/>
              <a:buNone/>
            </a:pPr>
            <a:r>
              <a:rPr lang="en-US" sz="2400" dirty="0"/>
              <a:t>Gambarkan simbol dalam rangkaian elektronika jenis sensor </a:t>
            </a:r>
            <a:r>
              <a:rPr lang="en-US" sz="2400" dirty="0">
                <a:sym typeface="+mn-ea"/>
              </a:rPr>
              <a:t>berikut ini:</a:t>
            </a:r>
            <a:endParaRPr lang="en-US" sz="2400" dirty="0">
              <a:sym typeface="+mn-ea"/>
            </a:endParaRPr>
          </a:p>
          <a:p>
            <a:pPr marL="0" indent="0">
              <a:spcBef>
                <a:spcPct val="0"/>
              </a:spcBef>
              <a:buClr>
                <a:schemeClr val="accent2"/>
              </a:buClr>
              <a:buSzPct val="60000"/>
              <a:buNone/>
            </a:pPr>
            <a:endParaRPr lang="en-US" sz="1000" dirty="0"/>
          </a:p>
          <a:p>
            <a:pPr marL="0" indent="0">
              <a:spcBef>
                <a:spcPct val="0"/>
              </a:spcBef>
              <a:buClr>
                <a:schemeClr val="accent2"/>
              </a:buClr>
              <a:buSzPct val="60000"/>
              <a:buNone/>
            </a:pPr>
            <a:r>
              <a:rPr lang="en-US" sz="2400" dirty="0">
                <a:sym typeface="+mn-ea"/>
              </a:rPr>
              <a:t>Temperature Sensor, Proximity Sensor, Pressure Sensor, Light Sensor, Smoke, Gas dan Alcohol Sensor, Flow dan Level Sensor</a:t>
            </a:r>
            <a:endParaRPr lang="en-US" sz="2400" dirty="0">
              <a:sym typeface="+mn-ea"/>
            </a:endParaRPr>
          </a:p>
          <a:p>
            <a:pPr marL="0" indent="0">
              <a:spcBef>
                <a:spcPct val="0"/>
              </a:spcBef>
              <a:buClr>
                <a:schemeClr val="accent2"/>
              </a:buClr>
              <a:buSzPct val="60000"/>
              <a:buNone/>
            </a:pPr>
            <a:endParaRPr lang="en-US" sz="2400" dirty="0"/>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Grp="1"/>
          </p:cNvSpPr>
          <p:nvPr>
            <p:ph type="title"/>
            <p:custDataLst>
              <p:tags r:id="rId1"/>
            </p:custDataLst>
          </p:nvPr>
        </p:nvSpPr>
        <p:spPr bwMode="auto">
          <a:xfrm>
            <a:off x="3500430" y="2629326"/>
            <a:ext cx="2428892" cy="1362075"/>
          </a:xfrm>
          <a:ln>
            <a:miter lim="800000"/>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7200" b="0" i="0" u="none" strike="noStrike" kern="1200" cap="none" spc="0" normalizeH="0" baseline="0" noProof="0" dirty="0" smtClean="0">
                <a:ln w="18415" cmpd="sng">
                  <a:solidFill>
                    <a:srgbClr val="FFFFFF"/>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reflection blurRad="6350" stA="60000" endA="900" endPos="58000" dir="5400000" sy="-100000" algn="bl" rotWithShape="0"/>
                </a:effectLst>
                <a:uLnTx/>
                <a:uFillTx/>
                <a:latin typeface="Arial Black" panose="020B0A04020102020204" pitchFamily="34" charset="0"/>
                <a:ea typeface="+mj-ea"/>
                <a:cs typeface="+mj-cs"/>
              </a:rPr>
              <a:t>end</a:t>
            </a:r>
            <a:endParaRPr kumimoji="0" lang="en-US" sz="7200" b="0" i="0" u="none" strike="noStrike" kern="1200" cap="none" spc="0" normalizeH="0" baseline="0" noProof="0" dirty="0">
              <a:ln w="18415" cmpd="sng">
                <a:solidFill>
                  <a:srgbClr val="FFFFFF"/>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reflection blurRad="6350" stA="60000" endA="900" endPos="58000" dir="5400000" sy="-100000" algn="bl" rotWithShape="0"/>
              </a:effectLst>
              <a:uLnTx/>
              <a:uFillTx/>
              <a:latin typeface="Arial Black" panose="020B0A04020102020204" pitchFamily="34" charset="0"/>
              <a:ea typeface="+mj-ea"/>
              <a:cs typeface="+mj-cs"/>
            </a:endParaRPr>
          </a:p>
        </p:txBody>
      </p:sp>
      <p:sp>
        <p:nvSpPr>
          <p:cNvPr id="14339" name="Date Placeholder 3"/>
          <p:cNvSpPr>
            <a:spLocks noGrp="1"/>
          </p:cNvSpPr>
          <p:nvPr>
            <p:ph type="dt" sz="half" idx="10"/>
          </p:nvPr>
        </p:nvSpPr>
        <p:spPr>
          <a:noFill/>
          <a:ln>
            <a:noFill/>
          </a:ln>
        </p:spPr>
        <p:txBody>
          <a:bodyPr wrap="square" lIns="91440" tIns="45720" rIns="91440" bIns="4572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90204" pitchFamily="34" charset="0"/>
                <a:ea typeface="Arial" panose="020B060402020209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Arial" panose="020B0604020202090204" pitchFamily="34" charset="0"/>
                <a:cs typeface="+mn-cs"/>
              </a:defRPr>
            </a:lvl5pPr>
          </a:lstStyle>
          <a:p>
            <a:pPr lvl="0" indent="0" eaLnBrk="1" hangingPunct="1"/>
            <a:r>
              <a:rPr lang="en-US" altLang="en-US" sz="1200" dirty="0">
                <a:solidFill>
                  <a:srgbClr val="898989"/>
                </a:solidFill>
                <a:latin typeface="Calibri" pitchFamily="34" charset="0"/>
              </a:rPr>
              <a:t>*</a:t>
            </a:r>
            <a:endParaRPr lang="en-US" altLang="en-US" sz="1200" dirty="0">
              <a:solidFill>
                <a:srgbClr val="898989"/>
              </a:solidFill>
              <a:latin typeface="Calibri" pitchFamily="34" charset="0"/>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Shape 80"/>
          <p:cNvSpPr>
            <a:spLocks noGrp="1"/>
          </p:cNvSpPr>
          <p:nvPr>
            <p:ph type="title"/>
          </p:nvPr>
        </p:nvSpPr>
        <p:spPr>
          <a:xfrm>
            <a:off x="395288" y="855345"/>
            <a:ext cx="8229600" cy="650875"/>
          </a:xfrm>
        </p:spPr>
        <p:txBody>
          <a:bodyPr vert="horz" wrap="square" lIns="91425" tIns="45700" rIns="91425" bIns="45700" anchor="ctr"/>
          <a:p>
            <a:pPr algn="l">
              <a:buClr>
                <a:srgbClr val="1F497D"/>
              </a:buClr>
              <a:buSzPct val="25000"/>
            </a:pPr>
            <a:r>
              <a:rPr lang="en-US" altLang="en-US" sz="3200" b="1" u="sng" dirty="0">
                <a:latin typeface="Arial" panose="020B0604020202090204" pitchFamily="34" charset="0"/>
                <a:sym typeface="Arial" panose="020B0604020202090204" pitchFamily="34" charset="0"/>
              </a:rPr>
              <a:t>Tables of Content</a:t>
            </a:r>
            <a:endParaRPr lang="en-US" altLang="en-US" sz="3200" b="1" u="sng" dirty="0">
              <a:latin typeface="Arial" panose="020B0604020202090204" pitchFamily="34" charset="0"/>
              <a:ea typeface="Arial" panose="020B0604020202090204" pitchFamily="34" charset="0"/>
              <a:sym typeface="Arial" panose="020B0604020202090204" pitchFamily="34" charset="0"/>
            </a:endParaRPr>
          </a:p>
        </p:txBody>
      </p:sp>
      <p:sp>
        <p:nvSpPr>
          <p:cNvPr id="8194" name="Shape 81"/>
          <p:cNvSpPr>
            <a:spLocks noGrp="1"/>
          </p:cNvSpPr>
          <p:nvPr>
            <p:ph idx="1"/>
          </p:nvPr>
        </p:nvSpPr>
        <p:spPr>
          <a:xfrm>
            <a:off x="395605" y="1577975"/>
            <a:ext cx="8608695" cy="4728845"/>
          </a:xfrm>
        </p:spPr>
        <p:txBody>
          <a:bodyPr vert="horz" wrap="square" lIns="91425" tIns="45700" rIns="91425" bIns="45700" anchor="t"/>
          <a:p>
            <a:pPr marL="0" indent="0">
              <a:spcBef>
                <a:spcPct val="0"/>
              </a:spcBef>
              <a:buClr>
                <a:schemeClr val="accent2"/>
              </a:buClr>
              <a:buSzPct val="60000"/>
              <a:buNone/>
            </a:pPr>
            <a:r>
              <a:rPr lang="en-US" sz="3000" dirty="0">
                <a:sym typeface="+mn-ea"/>
              </a:rPr>
              <a:t>Understanding of Sensors</a:t>
            </a:r>
            <a:endParaRPr lang="en-US" sz="3000" dirty="0">
              <a:sym typeface="+mn-ea"/>
            </a:endParaRPr>
          </a:p>
          <a:p>
            <a:pPr marL="0" indent="0">
              <a:spcBef>
                <a:spcPct val="0"/>
              </a:spcBef>
              <a:buClr>
                <a:schemeClr val="accent2"/>
              </a:buClr>
              <a:buSzPct val="60000"/>
              <a:buNone/>
            </a:pPr>
            <a:r>
              <a:rPr lang="en-US" sz="3000" dirty="0">
                <a:sym typeface="+mn-ea"/>
              </a:rPr>
              <a:t>Sensor </a:t>
            </a:r>
            <a:r>
              <a:rPr lang="en-US" sz="3000" dirty="0">
                <a:sym typeface="+mn-ea"/>
              </a:rPr>
              <a:t>C</a:t>
            </a:r>
            <a:r>
              <a:rPr lang="en-US" sz="3000" dirty="0">
                <a:sym typeface="+mn-ea"/>
              </a:rPr>
              <a:t>lassifications </a:t>
            </a:r>
            <a:endParaRPr lang="en-US" sz="3000" dirty="0">
              <a:sym typeface="+mn-ea"/>
            </a:endParaRPr>
          </a:p>
          <a:p>
            <a:pPr marL="0" indent="0">
              <a:spcBef>
                <a:spcPct val="0"/>
              </a:spcBef>
              <a:buClr>
                <a:schemeClr val="accent2"/>
              </a:buClr>
              <a:buSzPct val="60000"/>
              <a:buNone/>
            </a:pPr>
            <a:r>
              <a:rPr lang="en-US" sz="3000" dirty="0">
                <a:sym typeface="+mn-ea"/>
              </a:rPr>
              <a:t>Sensor Type</a:t>
            </a:r>
            <a:endParaRPr lang="en-US" sz="3000" dirty="0">
              <a:sym typeface="+mn-ea"/>
            </a:endParaRPr>
          </a:p>
          <a:p>
            <a:pPr marL="0" indent="0">
              <a:spcBef>
                <a:spcPct val="0"/>
              </a:spcBef>
              <a:buClr>
                <a:schemeClr val="accent2"/>
              </a:buClr>
              <a:buSzPct val="60000"/>
              <a:buNone/>
            </a:pPr>
            <a:r>
              <a:rPr lang="en-US" sz="2800" dirty="0">
                <a:sym typeface="+mn-ea"/>
              </a:rPr>
              <a:t>	- Temperature Sensor</a:t>
            </a:r>
            <a:endParaRPr lang="en-US" sz="2800" dirty="0">
              <a:sym typeface="+mn-ea"/>
            </a:endParaRPr>
          </a:p>
          <a:p>
            <a:pPr marL="0" indent="0">
              <a:spcBef>
                <a:spcPct val="0"/>
              </a:spcBef>
              <a:buClr>
                <a:schemeClr val="accent2"/>
              </a:buClr>
              <a:buSzPct val="60000"/>
              <a:buNone/>
            </a:pPr>
            <a:r>
              <a:rPr lang="en-US" sz="2800" dirty="0">
                <a:sym typeface="+mn-ea"/>
              </a:rPr>
              <a:t>	- Proximity Sensor </a:t>
            </a:r>
            <a:endParaRPr lang="en-US" sz="2800" dirty="0">
              <a:sym typeface="+mn-ea"/>
            </a:endParaRPr>
          </a:p>
          <a:p>
            <a:pPr marL="0" indent="0">
              <a:spcBef>
                <a:spcPct val="0"/>
              </a:spcBef>
              <a:buClr>
                <a:schemeClr val="accent2"/>
              </a:buClr>
              <a:buSzPct val="60000"/>
              <a:buNone/>
            </a:pPr>
            <a:r>
              <a:rPr lang="en-US" sz="2800" dirty="0">
                <a:sym typeface="+mn-ea"/>
              </a:rPr>
              <a:t>	- Pressure Sensor </a:t>
            </a:r>
            <a:endParaRPr lang="en-US" sz="2800" dirty="0">
              <a:sym typeface="+mn-ea"/>
            </a:endParaRPr>
          </a:p>
          <a:p>
            <a:pPr marL="0" indent="0">
              <a:spcBef>
                <a:spcPct val="0"/>
              </a:spcBef>
              <a:buClr>
                <a:schemeClr val="accent2"/>
              </a:buClr>
              <a:buSzPct val="60000"/>
              <a:buNone/>
            </a:pPr>
            <a:r>
              <a:rPr lang="en-US" sz="2800" dirty="0">
                <a:sym typeface="+mn-ea"/>
              </a:rPr>
              <a:t>	- Light Sensor </a:t>
            </a:r>
            <a:endParaRPr lang="en-US" sz="2800" dirty="0">
              <a:sym typeface="+mn-ea"/>
            </a:endParaRPr>
          </a:p>
          <a:p>
            <a:pPr marL="0" indent="0">
              <a:spcBef>
                <a:spcPct val="0"/>
              </a:spcBef>
              <a:buClr>
                <a:schemeClr val="accent2"/>
              </a:buClr>
              <a:buSzPct val="60000"/>
              <a:buNone/>
            </a:pPr>
            <a:r>
              <a:rPr lang="en-US" sz="2800" dirty="0">
                <a:sym typeface="+mn-ea"/>
              </a:rPr>
              <a:t>	- Smoke, Gas dan Alcohol Sensor</a:t>
            </a:r>
            <a:endParaRPr lang="en-US" sz="2800" dirty="0">
              <a:sym typeface="+mn-ea"/>
            </a:endParaRPr>
          </a:p>
          <a:p>
            <a:pPr marL="0" indent="0">
              <a:spcBef>
                <a:spcPct val="0"/>
              </a:spcBef>
              <a:buClr>
                <a:schemeClr val="accent2"/>
              </a:buClr>
              <a:buSzPct val="60000"/>
              <a:buNone/>
            </a:pPr>
            <a:r>
              <a:rPr lang="en-US" sz="2800" dirty="0">
                <a:sym typeface="+mn-ea"/>
              </a:rPr>
              <a:t>	- Flow dan Level Sensor</a:t>
            </a:r>
            <a:endParaRPr lang="en-US" sz="2800" dirty="0">
              <a:sym typeface="+mn-ea"/>
            </a:endParaRPr>
          </a:p>
          <a:p>
            <a:pPr marL="0" indent="0">
              <a:spcBef>
                <a:spcPct val="0"/>
              </a:spcBef>
              <a:buClr>
                <a:schemeClr val="accent2"/>
              </a:buClr>
              <a:buSzPct val="60000"/>
              <a:buNone/>
            </a:pPr>
            <a:r>
              <a:rPr lang="en-US" sz="3000" dirty="0">
                <a:sym typeface="+mn-ea"/>
              </a:rPr>
              <a:t>Tugas Mandiri</a:t>
            </a:r>
            <a:endParaRPr lang="zh-CN" altLang="x-none" sz="3000">
              <a:solidFill>
                <a:srgbClr val="000000"/>
              </a:solidFill>
              <a:cs typeface="SimSun" charset="0"/>
              <a:sym typeface="Arial" panose="020B0604020202090204" pitchFamily="34" charset="0"/>
            </a:endParaRPr>
          </a:p>
          <a:p>
            <a:pPr marL="0" indent="0">
              <a:lnSpc>
                <a:spcPct val="90000"/>
              </a:lnSpc>
              <a:spcBef>
                <a:spcPct val="0"/>
              </a:spcBef>
              <a:buClrTx/>
              <a:buSzPct val="25000"/>
              <a:buNone/>
            </a:pPr>
            <a:r>
              <a:rPr lang="en-US" sz="3000" i="1" dirty="0">
                <a:solidFill>
                  <a:srgbClr val="000000"/>
                </a:solidFill>
                <a:latin typeface="Arial" panose="020B0604020202090204" pitchFamily="34" charset="0"/>
                <a:sym typeface="Arial" panose="020B0604020202090204" pitchFamily="34" charset="0"/>
              </a:rPr>
              <a:t>	</a:t>
            </a:r>
            <a:endParaRPr lang="en-US" sz="3000" i="1" dirty="0">
              <a:solidFill>
                <a:srgbClr val="000000"/>
              </a:solidFill>
              <a:latin typeface="Arial" panose="020B0604020202090204" pitchFamily="34" charset="0"/>
              <a:ea typeface="Arial" panose="020B0604020202090204" pitchFamily="34" charset="0"/>
              <a:sym typeface="Arial" panose="020B0604020202090204" pitchFamily="34" charset="0"/>
            </a:endParaRPr>
          </a:p>
        </p:txBody>
      </p:sp>
      <p:sp>
        <p:nvSpPr>
          <p:cNvPr id="10241" name="Shape 80"/>
          <p:cNvSpPr>
            <a:spLocks noGrp="1"/>
          </p:cNvSpPr>
          <p:nvPr/>
        </p:nvSpPr>
        <p:spPr>
          <a:xfrm>
            <a:off x="395288" y="339725"/>
            <a:ext cx="8229600" cy="650875"/>
          </a:xfrm>
          <a:prstGeom prst="rect">
            <a:avLst/>
          </a:prstGeom>
          <a:noFill/>
          <a:ln w="9525">
            <a:noFill/>
          </a:ln>
        </p:spPr>
        <p:txBody>
          <a:bodyPr vert="horz" wrap="square" lIns="91425" tIns="45700" rIns="91425" bIns="45700"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1F497D"/>
              </a:buClr>
              <a:buSzPct val="25000"/>
            </a:pPr>
            <a:r>
              <a:rPr lang="en-US" altLang="en-US" sz="1400" b="1" u="sng" dirty="0">
                <a:latin typeface="Arial" panose="020B0604020202090204" pitchFamily="34" charset="0"/>
                <a:sym typeface="Arial" panose="020B0604020202090204" pitchFamily="34" charset="0"/>
              </a:rPr>
              <a:t>Chapter 2</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 name="Picture 3"/>
          <p:cNvPicPr>
            <a:picLocks noChangeAspect="1"/>
          </p:cNvPicPr>
          <p:nvPr/>
        </p:nvPicPr>
        <p:blipFill>
          <a:blip r:embed="rId1"/>
          <a:stretch>
            <a:fillRect/>
          </a:stretch>
        </p:blipFill>
        <p:spPr>
          <a:xfrm>
            <a:off x="5473700" y="351155"/>
            <a:ext cx="2127250" cy="875665"/>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2</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7335" y="728345"/>
            <a:ext cx="8608695" cy="579120"/>
          </a:xfrm>
        </p:spPr>
        <p:txBody>
          <a:bodyPr vert="horz" wrap="square" lIns="91425" tIns="45700" rIns="91425" bIns="45700" anchor="t"/>
          <a:p>
            <a:pPr marL="0" indent="0">
              <a:spcBef>
                <a:spcPct val="0"/>
              </a:spcBef>
              <a:buClr>
                <a:schemeClr val="accent2"/>
              </a:buClr>
              <a:buSzPct val="60000"/>
              <a:buNone/>
            </a:pPr>
            <a:r>
              <a:rPr lang="en-US" sz="3000" b="1" dirty="0">
                <a:sym typeface="+mn-ea"/>
              </a:rPr>
              <a:t>Understanding of Sensors</a:t>
            </a:r>
            <a:endParaRPr lang="en-US" sz="3000" dirty="0">
              <a:sym typeface="+mn-ea"/>
            </a:endParaRPr>
          </a:p>
          <a:p>
            <a:pPr marL="0" indent="0">
              <a:spcBef>
                <a:spcPct val="0"/>
              </a:spcBef>
              <a:buClr>
                <a:schemeClr val="accent2"/>
              </a:buClr>
              <a:buSzPct val="60000"/>
              <a:buNone/>
            </a:pPr>
            <a:endParaRPr lang="en-US" sz="3000" b="1" dirty="0"/>
          </a:p>
          <a:p>
            <a:pPr marL="0" indent="0">
              <a:spcBef>
                <a:spcPct val="0"/>
              </a:spcBef>
              <a:buClr>
                <a:schemeClr val="accent2"/>
              </a:buClr>
              <a:buSzPct val="60000"/>
              <a:buNone/>
            </a:pPr>
            <a:endParaRPr sz="2800" b="1" dirty="0"/>
          </a:p>
        </p:txBody>
      </p:sp>
      <p:sp>
        <p:nvSpPr>
          <p:cNvPr id="4" name="Text Box 3"/>
          <p:cNvSpPr txBox="1"/>
          <p:nvPr/>
        </p:nvSpPr>
        <p:spPr>
          <a:xfrm>
            <a:off x="268605" y="1376680"/>
            <a:ext cx="8519160" cy="1814830"/>
          </a:xfrm>
          <a:prstGeom prst="rect">
            <a:avLst/>
          </a:prstGeom>
          <a:noFill/>
        </p:spPr>
        <p:txBody>
          <a:bodyPr wrap="square" rtlCol="0" anchor="t">
            <a:spAutoFit/>
          </a:bodyPr>
          <a:p>
            <a:r>
              <a:rPr lang="en-US" sz="2800"/>
              <a:t>Sensors are devices used to detect changes in physical quantities such as pressure, force, electrical quantities, light, motion, humidity, temperature, speed and other environmental phenomena.</a:t>
            </a:r>
            <a:endParaRPr lang="en-US" sz="280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ext Box 1"/>
          <p:cNvSpPr txBox="1"/>
          <p:nvPr/>
        </p:nvSpPr>
        <p:spPr>
          <a:xfrm>
            <a:off x="267335" y="3703320"/>
            <a:ext cx="8519160" cy="521970"/>
          </a:xfrm>
          <a:prstGeom prst="rect">
            <a:avLst/>
          </a:prstGeom>
          <a:noFill/>
        </p:spPr>
        <p:txBody>
          <a:bodyPr wrap="square" rtlCol="0" anchor="t">
            <a:spAutoFit/>
          </a:bodyPr>
          <a:p>
            <a:r>
              <a:rPr lang="en-US" sz="2800" b="1" dirty="0">
                <a:latin typeface="Arial Bold" panose="020B0604020202090204" charset="0"/>
                <a:cs typeface="Arial Bold" panose="020B0604020202090204" charset="0"/>
                <a:sym typeface="+mn-ea"/>
              </a:rPr>
              <a:t>Sensor Classifications</a:t>
            </a:r>
            <a:endParaRPr lang="en-US" sz="2800" b="1" dirty="0">
              <a:latin typeface="Arial Bold" panose="020B0604020202090204" charset="0"/>
              <a:cs typeface="Arial Bold" panose="020B0604020202090204" charset="0"/>
              <a:sym typeface="+mn-ea"/>
            </a:endParaRPr>
          </a:p>
        </p:txBody>
      </p:sp>
      <p:sp>
        <p:nvSpPr>
          <p:cNvPr id="5" name="Text Box 4"/>
          <p:cNvSpPr txBox="1"/>
          <p:nvPr/>
        </p:nvSpPr>
        <p:spPr>
          <a:xfrm>
            <a:off x="268605" y="4501515"/>
            <a:ext cx="5320665" cy="521970"/>
          </a:xfrm>
          <a:prstGeom prst="rect">
            <a:avLst/>
          </a:prstGeom>
          <a:noFill/>
        </p:spPr>
        <p:txBody>
          <a:bodyPr wrap="none" rtlCol="0" anchor="t">
            <a:spAutoFit/>
          </a:bodyPr>
          <a:p>
            <a:r>
              <a:rPr lang="en-US" sz="2800" dirty="0">
                <a:sym typeface="+mn-ea"/>
              </a:rPr>
              <a:t>- Active Sensor &amp; </a:t>
            </a:r>
            <a:r>
              <a:rPr lang="en-US" sz="2800" dirty="0">
                <a:sym typeface="+mn-ea"/>
              </a:rPr>
              <a:t>Pasive </a:t>
            </a:r>
            <a:r>
              <a:rPr lang="en-US" sz="2800" dirty="0">
                <a:sym typeface="+mn-ea"/>
              </a:rPr>
              <a:t>Sensor</a:t>
            </a:r>
            <a:endParaRPr lang="en-US" sz="2800"/>
          </a:p>
        </p:txBody>
      </p:sp>
      <p:sp>
        <p:nvSpPr>
          <p:cNvPr id="8" name="Text Box 7"/>
          <p:cNvSpPr txBox="1"/>
          <p:nvPr/>
        </p:nvSpPr>
        <p:spPr>
          <a:xfrm>
            <a:off x="268605" y="5095240"/>
            <a:ext cx="5378450" cy="521970"/>
          </a:xfrm>
          <a:prstGeom prst="rect">
            <a:avLst/>
          </a:prstGeom>
          <a:noFill/>
        </p:spPr>
        <p:txBody>
          <a:bodyPr wrap="none" rtlCol="0" anchor="t">
            <a:spAutoFit/>
          </a:bodyPr>
          <a:p>
            <a:pPr algn="l"/>
            <a:r>
              <a:rPr lang="en-US" sz="2800" dirty="0">
                <a:sym typeface="+mn-ea"/>
              </a:rPr>
              <a:t>- Digital </a:t>
            </a:r>
            <a:r>
              <a:rPr lang="en-US" sz="2800" dirty="0">
                <a:sym typeface="+mn-ea"/>
              </a:rPr>
              <a:t>Sensor </a:t>
            </a:r>
            <a:r>
              <a:rPr lang="en-US" sz="2800" dirty="0">
                <a:sym typeface="+mn-ea"/>
              </a:rPr>
              <a:t>&amp; </a:t>
            </a:r>
            <a:r>
              <a:rPr lang="en-US" sz="2800" dirty="0">
                <a:sym typeface="+mn-ea"/>
              </a:rPr>
              <a:t>Analog </a:t>
            </a:r>
            <a:r>
              <a:rPr lang="en-US" sz="2800" dirty="0">
                <a:sym typeface="+mn-ea"/>
              </a:rPr>
              <a:t>Sensor</a:t>
            </a:r>
            <a:endParaRPr lang="en-US" sz="2800"/>
          </a:p>
        </p:txBody>
      </p:sp>
      <p:pic>
        <p:nvPicPr>
          <p:cNvPr id="10" name="Picture 9" descr="Screen Shot 2022-02-05 at 22.49.22"/>
          <p:cNvPicPr>
            <a:picLocks noChangeAspect="1"/>
          </p:cNvPicPr>
          <p:nvPr/>
        </p:nvPicPr>
        <p:blipFill>
          <a:blip r:embed="rId1"/>
          <a:stretch>
            <a:fillRect/>
          </a:stretch>
        </p:blipFill>
        <p:spPr>
          <a:xfrm>
            <a:off x="5913120" y="4147185"/>
            <a:ext cx="2585085" cy="1569085"/>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Picture 7" descr="Screen Shot 2022-02-05 at 23.13.25"/>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18840000">
            <a:off x="5533390" y="4775835"/>
            <a:ext cx="1912620" cy="1069340"/>
          </a:xfrm>
          <a:prstGeom prst="rect">
            <a:avLst/>
          </a:prstGeom>
        </p:spPr>
      </p:pic>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2</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7335" y="669290"/>
            <a:ext cx="8608695" cy="579120"/>
          </a:xfrm>
        </p:spPr>
        <p:txBody>
          <a:bodyPr vert="horz" wrap="square" lIns="91425" tIns="45700" rIns="91425" bIns="45700" anchor="t"/>
          <a:p>
            <a:pPr marL="0" indent="0">
              <a:spcBef>
                <a:spcPct val="0"/>
              </a:spcBef>
              <a:buClr>
                <a:schemeClr val="accent2"/>
              </a:buClr>
              <a:buSzPct val="60000"/>
              <a:buNone/>
            </a:pPr>
            <a:r>
              <a:rPr lang="en-US" sz="3000" b="1" dirty="0">
                <a:sym typeface="+mn-ea"/>
              </a:rPr>
              <a:t>Sensor Type</a:t>
            </a:r>
            <a:endParaRPr lang="en-US" sz="3000" dirty="0">
              <a:sym typeface="+mn-ea"/>
            </a:endParaRPr>
          </a:p>
          <a:p>
            <a:pPr marL="0" indent="0">
              <a:spcBef>
                <a:spcPct val="0"/>
              </a:spcBef>
              <a:buClr>
                <a:schemeClr val="accent2"/>
              </a:buClr>
              <a:buSzPct val="60000"/>
              <a:buNone/>
            </a:pPr>
            <a:endParaRPr lang="en-US" sz="3000" b="1" dirty="0"/>
          </a:p>
          <a:p>
            <a:pPr marL="0" indent="0">
              <a:spcBef>
                <a:spcPct val="0"/>
              </a:spcBef>
              <a:buClr>
                <a:schemeClr val="accent2"/>
              </a:buClr>
              <a:buSzPct val="60000"/>
              <a:buNone/>
            </a:pPr>
            <a:endParaRPr sz="2800" b="1" dirty="0"/>
          </a:p>
        </p:txBody>
      </p:sp>
      <p:sp>
        <p:nvSpPr>
          <p:cNvPr id="4" name="Text Box 3"/>
          <p:cNvSpPr txBox="1"/>
          <p:nvPr/>
        </p:nvSpPr>
        <p:spPr>
          <a:xfrm>
            <a:off x="268605" y="1973580"/>
            <a:ext cx="8495665" cy="2306955"/>
          </a:xfrm>
          <a:prstGeom prst="rect">
            <a:avLst/>
          </a:prstGeom>
          <a:noFill/>
        </p:spPr>
        <p:txBody>
          <a:bodyPr wrap="square" rtlCol="0" anchor="t">
            <a:spAutoFit/>
          </a:bodyPr>
          <a:p>
            <a:r>
              <a:rPr lang="en-US" sz="2400"/>
              <a:t>A temperature sensor is a device used to measure temperature. This can be air temperature, liquid temperature or the temperature of solid matter. There are different types of temperature sensors available and they each use different technologies and principles to take the temperature measurement.</a:t>
            </a:r>
            <a:endParaRPr lang="en-US" sz="240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2" name="Picture 1" descr="Screen Shot 2022-02-05 at 22.58.26"/>
          <p:cNvPicPr>
            <a:picLocks noChangeAspect="1"/>
          </p:cNvPicPr>
          <p:nvPr/>
        </p:nvPicPr>
        <p:blipFill>
          <a:blip r:embed="rId2"/>
          <a:stretch>
            <a:fillRect/>
          </a:stretch>
        </p:blipFill>
        <p:spPr>
          <a:xfrm>
            <a:off x="159385" y="5212715"/>
            <a:ext cx="1209040" cy="1156970"/>
          </a:xfrm>
          <a:prstGeom prst="rect">
            <a:avLst/>
          </a:prstGeom>
        </p:spPr>
      </p:pic>
      <p:pic>
        <p:nvPicPr>
          <p:cNvPr id="3" name="Picture 2" descr="Screen Shot 2022-02-05 at 22.59.07"/>
          <p:cNvPicPr>
            <a:picLocks noChangeAspect="1"/>
          </p:cNvPicPr>
          <p:nvPr/>
        </p:nvPicPr>
        <p:blipFill>
          <a:blip r:embed="rId3"/>
          <a:stretch>
            <a:fillRect/>
          </a:stretch>
        </p:blipFill>
        <p:spPr>
          <a:xfrm>
            <a:off x="1499870" y="5005705"/>
            <a:ext cx="1727200" cy="1363980"/>
          </a:xfrm>
          <a:prstGeom prst="rect">
            <a:avLst/>
          </a:prstGeom>
        </p:spPr>
      </p:pic>
      <p:pic>
        <p:nvPicPr>
          <p:cNvPr id="5" name="Picture 4" descr="Screen Shot 2022-02-05 at 22.59.56"/>
          <p:cNvPicPr>
            <a:picLocks noChangeAspect="1"/>
          </p:cNvPicPr>
          <p:nvPr/>
        </p:nvPicPr>
        <p:blipFill>
          <a:blip r:embed="rId4"/>
          <a:stretch>
            <a:fillRect/>
          </a:stretch>
        </p:blipFill>
        <p:spPr>
          <a:xfrm>
            <a:off x="3387725" y="4589145"/>
            <a:ext cx="2266950" cy="1780540"/>
          </a:xfrm>
          <a:prstGeom prst="rect">
            <a:avLst/>
          </a:prstGeom>
        </p:spPr>
      </p:pic>
      <p:pic>
        <p:nvPicPr>
          <p:cNvPr id="6" name="Picture 5" descr="Screen Shot 2022-02-05 at 23.07.00"/>
          <p:cNvPicPr>
            <a:picLocks noChangeAspect="1"/>
          </p:cNvPicPr>
          <p:nvPr/>
        </p:nvPicPr>
        <p:blipFill>
          <a:blip r:embed="rId5"/>
          <a:stretch>
            <a:fillRect/>
          </a:stretch>
        </p:blipFill>
        <p:spPr>
          <a:xfrm>
            <a:off x="7365365" y="4210685"/>
            <a:ext cx="1270000" cy="2159000"/>
          </a:xfrm>
          <a:prstGeom prst="rect">
            <a:avLst/>
          </a:prstGeom>
        </p:spPr>
      </p:pic>
      <p:sp>
        <p:nvSpPr>
          <p:cNvPr id="7" name="Text Box 6"/>
          <p:cNvSpPr txBox="1"/>
          <p:nvPr/>
        </p:nvSpPr>
        <p:spPr>
          <a:xfrm>
            <a:off x="267335" y="1248410"/>
            <a:ext cx="3599815" cy="521970"/>
          </a:xfrm>
          <a:prstGeom prst="rect">
            <a:avLst/>
          </a:prstGeom>
          <a:noFill/>
        </p:spPr>
        <p:txBody>
          <a:bodyPr wrap="none" rtlCol="0" anchor="t">
            <a:spAutoFit/>
          </a:bodyPr>
          <a:p>
            <a:r>
              <a:rPr lang="en-US" sz="2800" b="1">
                <a:latin typeface="Arial Bold" panose="020B0604020202090204" charset="0"/>
                <a:cs typeface="Arial Bold" panose="020B0604020202090204" charset="0"/>
                <a:sym typeface="+mn-ea"/>
              </a:rPr>
              <a:t>Temperature sensor</a:t>
            </a:r>
            <a:endParaRPr lang="en-US" sz="2800" b="1">
              <a:latin typeface="Arial Bold" panose="020B0604020202090204" charset="0"/>
              <a:cs typeface="Arial Bold" panose="020B0604020202090204" charset="0"/>
              <a:sym typeface="+mn-ea"/>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Picture 14" descr="Screen Shot 2022-02-06 at 09.47.53"/>
          <p:cNvPicPr>
            <a:picLocks noChangeAspect="1"/>
          </p:cNvPicPr>
          <p:nvPr/>
        </p:nvPicPr>
        <p:blipFill>
          <a:blip r:embed="rId1"/>
          <a:stretch>
            <a:fillRect/>
          </a:stretch>
        </p:blipFill>
        <p:spPr>
          <a:xfrm rot="20040000">
            <a:off x="4919980" y="3731895"/>
            <a:ext cx="2298700" cy="1841500"/>
          </a:xfrm>
          <a:prstGeom prst="rect">
            <a:avLst/>
          </a:prstGeom>
        </p:spPr>
      </p:pic>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2</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8605" y="669290"/>
            <a:ext cx="8608695" cy="579120"/>
          </a:xfrm>
        </p:spPr>
        <p:txBody>
          <a:bodyPr vert="horz" wrap="square" lIns="91425" tIns="45700" rIns="91425" bIns="45700" anchor="t"/>
          <a:p>
            <a:pPr marL="0" indent="0">
              <a:spcBef>
                <a:spcPct val="0"/>
              </a:spcBef>
              <a:buClr>
                <a:schemeClr val="accent2"/>
              </a:buClr>
              <a:buSzPct val="60000"/>
              <a:buNone/>
            </a:pPr>
            <a:r>
              <a:rPr lang="en-US" sz="2800" b="1" dirty="0">
                <a:sym typeface="+mn-ea"/>
              </a:rPr>
              <a:t>Proximity Sensor</a:t>
            </a:r>
            <a:endParaRPr lang="en-US" sz="2800" b="1" dirty="0">
              <a:sym typeface="+mn-ea"/>
            </a:endParaRPr>
          </a:p>
          <a:p>
            <a:pPr marL="0" indent="0">
              <a:spcBef>
                <a:spcPct val="0"/>
              </a:spcBef>
              <a:buClr>
                <a:schemeClr val="accent2"/>
              </a:buClr>
              <a:buSzPct val="60000"/>
              <a:buNone/>
            </a:pPr>
            <a:endParaRPr lang="en-US" sz="2800" b="1" dirty="0"/>
          </a:p>
          <a:p>
            <a:pPr marL="0" indent="0">
              <a:spcBef>
                <a:spcPct val="0"/>
              </a:spcBef>
              <a:buClr>
                <a:schemeClr val="accent2"/>
              </a:buClr>
              <a:buSzPct val="60000"/>
              <a:buNone/>
            </a:pPr>
            <a:endParaRPr sz="2800" b="1" dirty="0"/>
          </a:p>
        </p:txBody>
      </p:sp>
      <p:sp>
        <p:nvSpPr>
          <p:cNvPr id="4" name="Text Box 3"/>
          <p:cNvSpPr txBox="1"/>
          <p:nvPr/>
        </p:nvSpPr>
        <p:spPr>
          <a:xfrm>
            <a:off x="268605" y="1248410"/>
            <a:ext cx="8495665" cy="1938020"/>
          </a:xfrm>
          <a:prstGeom prst="rect">
            <a:avLst/>
          </a:prstGeom>
          <a:noFill/>
        </p:spPr>
        <p:txBody>
          <a:bodyPr wrap="square" rtlCol="0" anchor="t">
            <a:spAutoFit/>
          </a:bodyPr>
          <a:p>
            <a:r>
              <a:rPr lang="en-US" sz="2400"/>
              <a:t>Proximity sensor is a sensor capable of detecting the presence of objects in the vicinity without going through physical contact. The proximity sensor emits an electromagnetic field or beam of electromagnetic radiation, and looks for changes in the field or the return signal.</a:t>
            </a:r>
            <a:endParaRPr lang="en-US" sz="240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Screen Shot 2022-02-05 at 23.21.23"/>
          <p:cNvPicPr>
            <a:picLocks noChangeAspect="1"/>
          </p:cNvPicPr>
          <p:nvPr/>
        </p:nvPicPr>
        <p:blipFill>
          <a:blip r:embed="rId2"/>
          <a:srcRect r="4948"/>
          <a:stretch>
            <a:fillRect/>
          </a:stretch>
        </p:blipFill>
        <p:spPr>
          <a:xfrm>
            <a:off x="3204845" y="3186430"/>
            <a:ext cx="1903095" cy="1468755"/>
          </a:xfrm>
          <a:prstGeom prst="rect">
            <a:avLst/>
          </a:prstGeom>
        </p:spPr>
      </p:pic>
      <p:pic>
        <p:nvPicPr>
          <p:cNvPr id="11" name="Picture 10" descr="Screen Shot 2022-02-05 at 23.23.26"/>
          <p:cNvPicPr>
            <a:picLocks noChangeAspect="1"/>
          </p:cNvPicPr>
          <p:nvPr/>
        </p:nvPicPr>
        <p:blipFill>
          <a:blip r:embed="rId3"/>
          <a:stretch>
            <a:fillRect/>
          </a:stretch>
        </p:blipFill>
        <p:spPr>
          <a:xfrm>
            <a:off x="2807970" y="4937125"/>
            <a:ext cx="2299970" cy="1106805"/>
          </a:xfrm>
          <a:prstGeom prst="rect">
            <a:avLst/>
          </a:prstGeom>
        </p:spPr>
      </p:pic>
      <p:pic>
        <p:nvPicPr>
          <p:cNvPr id="13" name="Picture 12" descr="Screen Shot 2022-02-05 at 23.51.16"/>
          <p:cNvPicPr>
            <a:picLocks noChangeAspect="1"/>
          </p:cNvPicPr>
          <p:nvPr/>
        </p:nvPicPr>
        <p:blipFill>
          <a:blip r:embed="rId4"/>
          <a:stretch>
            <a:fillRect/>
          </a:stretch>
        </p:blipFill>
        <p:spPr>
          <a:xfrm>
            <a:off x="7010400" y="4721225"/>
            <a:ext cx="1866900" cy="1538605"/>
          </a:xfrm>
          <a:prstGeom prst="rect">
            <a:avLst/>
          </a:prstGeom>
        </p:spPr>
      </p:pic>
      <p:pic>
        <p:nvPicPr>
          <p:cNvPr id="14" name="Picture 13" descr="Screen Shot 2022-02-06 at 09.19.44"/>
          <p:cNvPicPr>
            <a:picLocks noChangeAspect="1"/>
          </p:cNvPicPr>
          <p:nvPr/>
        </p:nvPicPr>
        <p:blipFill>
          <a:blip r:embed="rId5">
            <a:clrChange>
              <a:clrFrom>
                <a:srgbClr val="F6F7F3">
                  <a:alpha val="100000"/>
                </a:srgbClr>
              </a:clrFrom>
              <a:clrTo>
                <a:srgbClr val="F6F7F3">
                  <a:alpha val="100000"/>
                  <a:alpha val="0"/>
                </a:srgbClr>
              </a:clrTo>
            </a:clrChange>
          </a:blip>
          <a:stretch>
            <a:fillRect/>
          </a:stretch>
        </p:blipFill>
        <p:spPr>
          <a:xfrm>
            <a:off x="268605" y="4438015"/>
            <a:ext cx="2260600" cy="1333500"/>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2</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8605" y="669290"/>
            <a:ext cx="8608695" cy="579120"/>
          </a:xfrm>
        </p:spPr>
        <p:txBody>
          <a:bodyPr vert="horz" wrap="square" lIns="91425" tIns="45700" rIns="91425" bIns="45700" anchor="t"/>
          <a:p>
            <a:pPr marL="0" indent="0">
              <a:spcBef>
                <a:spcPct val="0"/>
              </a:spcBef>
              <a:buClr>
                <a:schemeClr val="accent2"/>
              </a:buClr>
              <a:buSzPct val="60000"/>
              <a:buNone/>
            </a:pPr>
            <a:r>
              <a:rPr lang="en-US" sz="2800" b="1" dirty="0">
                <a:sym typeface="+mn-ea"/>
              </a:rPr>
              <a:t>Pressure Sensor</a:t>
            </a:r>
            <a:endParaRPr lang="en-US" sz="2800" b="1" dirty="0">
              <a:sym typeface="+mn-ea"/>
            </a:endParaRPr>
          </a:p>
          <a:p>
            <a:pPr marL="0" indent="0">
              <a:spcBef>
                <a:spcPct val="0"/>
              </a:spcBef>
              <a:buClr>
                <a:schemeClr val="accent2"/>
              </a:buClr>
              <a:buSzPct val="60000"/>
              <a:buNone/>
            </a:pPr>
            <a:endParaRPr lang="en-US" sz="2800" b="1" dirty="0"/>
          </a:p>
          <a:p>
            <a:pPr marL="0" indent="0">
              <a:spcBef>
                <a:spcPct val="0"/>
              </a:spcBef>
              <a:buClr>
                <a:schemeClr val="accent2"/>
              </a:buClr>
              <a:buSzPct val="60000"/>
              <a:buNone/>
            </a:pPr>
            <a:endParaRPr sz="2800" b="1" dirty="0"/>
          </a:p>
        </p:txBody>
      </p:sp>
      <p:sp>
        <p:nvSpPr>
          <p:cNvPr id="4" name="Text Box 3"/>
          <p:cNvSpPr txBox="1"/>
          <p:nvPr/>
        </p:nvSpPr>
        <p:spPr>
          <a:xfrm>
            <a:off x="268605" y="1176655"/>
            <a:ext cx="8495665" cy="2676525"/>
          </a:xfrm>
          <a:prstGeom prst="rect">
            <a:avLst/>
          </a:prstGeom>
          <a:noFill/>
        </p:spPr>
        <p:txBody>
          <a:bodyPr wrap="square" rtlCol="0" anchor="t">
            <a:spAutoFit/>
          </a:bodyPr>
          <a:p>
            <a:r>
              <a:rPr lang="en-US" sz="2400"/>
              <a:t>A pressure sensor is a device for pressure measurement of gases or liquids. Pressure is an expression of the force required to stop a fluid from expanding, and is usually stated in terms of force per unit area. A pressure sensor usually acts as a transducer; it generates a signal as a function of the pressure imposed. For the purposes of this article, such a signal is electrical.</a:t>
            </a:r>
            <a:endParaRPr lang="en-US" sz="240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2" name="Picture 1" descr="Screen Shot 2022-02-06 at 09.21.39"/>
          <p:cNvPicPr>
            <a:picLocks noChangeAspect="1"/>
          </p:cNvPicPr>
          <p:nvPr/>
        </p:nvPicPr>
        <p:blipFill>
          <a:blip r:embed="rId1"/>
          <a:stretch>
            <a:fillRect/>
          </a:stretch>
        </p:blipFill>
        <p:spPr>
          <a:xfrm>
            <a:off x="347980" y="4514850"/>
            <a:ext cx="1551940" cy="1478280"/>
          </a:xfrm>
          <a:prstGeom prst="rect">
            <a:avLst/>
          </a:prstGeom>
        </p:spPr>
      </p:pic>
      <p:pic>
        <p:nvPicPr>
          <p:cNvPr id="3" name="Picture 2" descr="Screen Shot 2022-02-06 at 09.22.10"/>
          <p:cNvPicPr>
            <a:picLocks noChangeAspect="1"/>
          </p:cNvPicPr>
          <p:nvPr/>
        </p:nvPicPr>
        <p:blipFill>
          <a:blip r:embed="rId2"/>
          <a:stretch>
            <a:fillRect/>
          </a:stretch>
        </p:blipFill>
        <p:spPr>
          <a:xfrm>
            <a:off x="2390140" y="4563745"/>
            <a:ext cx="1582420" cy="1380490"/>
          </a:xfrm>
          <a:prstGeom prst="rect">
            <a:avLst/>
          </a:prstGeom>
        </p:spPr>
      </p:pic>
      <p:pic>
        <p:nvPicPr>
          <p:cNvPr id="5" name="Picture 4" descr="Screen Shot 2022-02-06 at 09.22.41"/>
          <p:cNvPicPr>
            <a:picLocks noChangeAspect="1"/>
          </p:cNvPicPr>
          <p:nvPr/>
        </p:nvPicPr>
        <p:blipFill>
          <a:blip r:embed="rId3"/>
          <a:stretch>
            <a:fillRect/>
          </a:stretch>
        </p:blipFill>
        <p:spPr>
          <a:xfrm>
            <a:off x="4351020" y="4243070"/>
            <a:ext cx="1562735" cy="1818005"/>
          </a:xfrm>
          <a:prstGeom prst="rect">
            <a:avLst/>
          </a:prstGeom>
        </p:spPr>
      </p:pic>
      <p:pic>
        <p:nvPicPr>
          <p:cNvPr id="6" name="Picture 5" descr="Screen Shot 2022-02-06 at 09.23.31"/>
          <p:cNvPicPr>
            <a:picLocks noChangeAspect="1"/>
          </p:cNvPicPr>
          <p:nvPr/>
        </p:nvPicPr>
        <p:blipFill>
          <a:blip r:embed="rId4"/>
          <a:stretch>
            <a:fillRect/>
          </a:stretch>
        </p:blipFill>
        <p:spPr>
          <a:xfrm>
            <a:off x="6332220" y="4331970"/>
            <a:ext cx="2087245" cy="1468755"/>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2</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8605" y="669290"/>
            <a:ext cx="8608695" cy="579120"/>
          </a:xfrm>
        </p:spPr>
        <p:txBody>
          <a:bodyPr vert="horz" wrap="square" lIns="91425" tIns="45700" rIns="91425" bIns="45700" anchor="t"/>
          <a:p>
            <a:pPr marL="0" indent="0">
              <a:spcBef>
                <a:spcPct val="0"/>
              </a:spcBef>
              <a:buClr>
                <a:schemeClr val="accent2"/>
              </a:buClr>
              <a:buSzPct val="60000"/>
              <a:buNone/>
            </a:pPr>
            <a:r>
              <a:rPr lang="en-US" sz="2800" b="1" dirty="0">
                <a:sym typeface="+mn-ea"/>
              </a:rPr>
              <a:t>Light Sensor</a:t>
            </a:r>
            <a:endParaRPr lang="en-US" sz="2800" b="1" dirty="0">
              <a:sym typeface="+mn-ea"/>
            </a:endParaRPr>
          </a:p>
          <a:p>
            <a:pPr marL="0" indent="0">
              <a:spcBef>
                <a:spcPct val="0"/>
              </a:spcBef>
              <a:buClr>
                <a:schemeClr val="accent2"/>
              </a:buClr>
              <a:buSzPct val="60000"/>
              <a:buNone/>
            </a:pPr>
            <a:endParaRPr lang="en-US" sz="2800" b="1" dirty="0"/>
          </a:p>
          <a:p>
            <a:pPr marL="0" indent="0">
              <a:spcBef>
                <a:spcPct val="0"/>
              </a:spcBef>
              <a:buClr>
                <a:schemeClr val="accent2"/>
              </a:buClr>
              <a:buSzPct val="60000"/>
              <a:buNone/>
            </a:pPr>
            <a:endParaRPr sz="2800" b="1" dirty="0"/>
          </a:p>
        </p:txBody>
      </p:sp>
      <p:sp>
        <p:nvSpPr>
          <p:cNvPr id="4" name="Text Box 3"/>
          <p:cNvSpPr txBox="1"/>
          <p:nvPr/>
        </p:nvSpPr>
        <p:spPr>
          <a:xfrm>
            <a:off x="268605" y="1248410"/>
            <a:ext cx="8495665" cy="1568450"/>
          </a:xfrm>
          <a:prstGeom prst="rect">
            <a:avLst/>
          </a:prstGeom>
          <a:noFill/>
        </p:spPr>
        <p:txBody>
          <a:bodyPr wrap="square" rtlCol="0" anchor="t">
            <a:spAutoFit/>
          </a:bodyPr>
          <a:p>
            <a:r>
              <a:rPr lang="en-US" sz="2400"/>
              <a:t>A light sensor is a device used to convert light into electrical quantities. The working principle of this tool is to convert energy from photons into electrons. Ideally one photon can generate one electron.</a:t>
            </a:r>
            <a:endParaRPr lang="en-US" sz="240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2" name="Picture 1" descr="Screen Shot 2022-02-06 at 09.26.42"/>
          <p:cNvPicPr>
            <a:picLocks noChangeAspect="1"/>
          </p:cNvPicPr>
          <p:nvPr/>
        </p:nvPicPr>
        <p:blipFill>
          <a:blip r:embed="rId1"/>
          <a:stretch>
            <a:fillRect/>
          </a:stretch>
        </p:blipFill>
        <p:spPr>
          <a:xfrm>
            <a:off x="4735195" y="2868930"/>
            <a:ext cx="1235710" cy="746760"/>
          </a:xfrm>
          <a:prstGeom prst="rect">
            <a:avLst/>
          </a:prstGeom>
        </p:spPr>
      </p:pic>
      <p:pic>
        <p:nvPicPr>
          <p:cNvPr id="3" name="Picture 2" descr="Screen Shot 2022-02-06 at 09.28.07"/>
          <p:cNvPicPr>
            <a:picLocks noChangeAspect="1"/>
          </p:cNvPicPr>
          <p:nvPr/>
        </p:nvPicPr>
        <p:blipFill>
          <a:blip r:embed="rId2"/>
          <a:stretch>
            <a:fillRect/>
          </a:stretch>
        </p:blipFill>
        <p:spPr>
          <a:xfrm>
            <a:off x="208915" y="4236085"/>
            <a:ext cx="2171700" cy="2044700"/>
          </a:xfrm>
          <a:prstGeom prst="rect">
            <a:avLst/>
          </a:prstGeom>
        </p:spPr>
      </p:pic>
      <p:pic>
        <p:nvPicPr>
          <p:cNvPr id="5" name="Picture 4" descr="Screen Shot 2022-02-06 at 09.28.47"/>
          <p:cNvPicPr>
            <a:picLocks noChangeAspect="1"/>
          </p:cNvPicPr>
          <p:nvPr/>
        </p:nvPicPr>
        <p:blipFill>
          <a:blip r:embed="rId3"/>
          <a:stretch>
            <a:fillRect/>
          </a:stretch>
        </p:blipFill>
        <p:spPr>
          <a:xfrm>
            <a:off x="2482215" y="3615690"/>
            <a:ext cx="1918970" cy="1748790"/>
          </a:xfrm>
          <a:prstGeom prst="rect">
            <a:avLst/>
          </a:prstGeom>
        </p:spPr>
      </p:pic>
      <p:pic>
        <p:nvPicPr>
          <p:cNvPr id="6" name="Picture 5" descr="Screen Shot 2022-02-06 at 09.30.04"/>
          <p:cNvPicPr>
            <a:picLocks noChangeAspect="1"/>
          </p:cNvPicPr>
          <p:nvPr/>
        </p:nvPicPr>
        <p:blipFill>
          <a:blip r:embed="rId4"/>
          <a:stretch>
            <a:fillRect/>
          </a:stretch>
        </p:blipFill>
        <p:spPr>
          <a:xfrm>
            <a:off x="4502785" y="4502785"/>
            <a:ext cx="1866900" cy="1511300"/>
          </a:xfrm>
          <a:prstGeom prst="rect">
            <a:avLst/>
          </a:prstGeom>
        </p:spPr>
      </p:pic>
      <p:pic>
        <p:nvPicPr>
          <p:cNvPr id="7" name="Picture 6" descr="Screen Shot 2022-02-06 at 09.31.26"/>
          <p:cNvPicPr>
            <a:picLocks noChangeAspect="1"/>
          </p:cNvPicPr>
          <p:nvPr/>
        </p:nvPicPr>
        <p:blipFill>
          <a:blip r:embed="rId5"/>
          <a:stretch>
            <a:fillRect/>
          </a:stretch>
        </p:blipFill>
        <p:spPr>
          <a:xfrm>
            <a:off x="6513830" y="3375660"/>
            <a:ext cx="2273300" cy="222885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2</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8605" y="669290"/>
            <a:ext cx="8608695" cy="579120"/>
          </a:xfrm>
        </p:spPr>
        <p:txBody>
          <a:bodyPr vert="horz" wrap="square" lIns="91425" tIns="45700" rIns="91425" bIns="45700" anchor="t"/>
          <a:p>
            <a:pPr marL="0" indent="0">
              <a:spcBef>
                <a:spcPct val="0"/>
              </a:spcBef>
              <a:buClr>
                <a:schemeClr val="accent2"/>
              </a:buClr>
              <a:buSzPct val="60000"/>
              <a:buNone/>
            </a:pPr>
            <a:r>
              <a:rPr lang="en-US" sz="2800" b="1" dirty="0">
                <a:sym typeface="+mn-ea"/>
              </a:rPr>
              <a:t>Smoke, Gas dan Alcohol Sensor</a:t>
            </a:r>
            <a:endParaRPr lang="en-US" sz="2800" b="1" dirty="0">
              <a:sym typeface="+mn-ea"/>
            </a:endParaRPr>
          </a:p>
          <a:p>
            <a:pPr marL="0" indent="0">
              <a:spcBef>
                <a:spcPct val="0"/>
              </a:spcBef>
              <a:buClr>
                <a:schemeClr val="accent2"/>
              </a:buClr>
              <a:buSzPct val="60000"/>
              <a:buNone/>
            </a:pPr>
            <a:endParaRPr lang="en-US" sz="2800" b="1" dirty="0"/>
          </a:p>
          <a:p>
            <a:pPr marL="0" indent="0">
              <a:spcBef>
                <a:spcPct val="0"/>
              </a:spcBef>
              <a:buClr>
                <a:schemeClr val="accent2"/>
              </a:buClr>
              <a:buSzPct val="60000"/>
              <a:buNone/>
            </a:pPr>
            <a:endParaRPr sz="2800" b="1" dirty="0"/>
          </a:p>
        </p:txBody>
      </p:sp>
      <p:sp>
        <p:nvSpPr>
          <p:cNvPr id="4" name="Text Box 3"/>
          <p:cNvSpPr txBox="1"/>
          <p:nvPr/>
        </p:nvSpPr>
        <p:spPr>
          <a:xfrm>
            <a:off x="268605" y="1248410"/>
            <a:ext cx="8495665" cy="1938020"/>
          </a:xfrm>
          <a:prstGeom prst="rect">
            <a:avLst/>
          </a:prstGeom>
          <a:noFill/>
        </p:spPr>
        <p:txBody>
          <a:bodyPr wrap="square" rtlCol="0" anchor="t">
            <a:spAutoFit/>
          </a:bodyPr>
          <a:p>
            <a:r>
              <a:rPr lang="en-US" sz="2400"/>
              <a:t>The sensor detects these and turns the electricity supply on. It can be used to detect the presence of carbon monoxide gas (CO). Smoke alarms or gas alarms work on the same principle. In a fire many gas particles are created and trigger the gas sensor so the fire alarm sounds.</a:t>
            </a:r>
            <a:endParaRPr lang="en-US" sz="240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7" descr="Screen Shot 2022-02-06 at 09.35.49"/>
          <p:cNvPicPr>
            <a:picLocks noChangeAspect="1"/>
          </p:cNvPicPr>
          <p:nvPr/>
        </p:nvPicPr>
        <p:blipFill>
          <a:blip r:embed="rId1"/>
          <a:stretch>
            <a:fillRect/>
          </a:stretch>
        </p:blipFill>
        <p:spPr>
          <a:xfrm>
            <a:off x="268605" y="4314825"/>
            <a:ext cx="2248535" cy="1758315"/>
          </a:xfrm>
          <a:prstGeom prst="rect">
            <a:avLst/>
          </a:prstGeom>
        </p:spPr>
      </p:pic>
      <p:pic>
        <p:nvPicPr>
          <p:cNvPr id="10" name="Picture 9" descr="Screen Shot 2022-02-06 at 09.36.40"/>
          <p:cNvPicPr>
            <a:picLocks noChangeAspect="1"/>
          </p:cNvPicPr>
          <p:nvPr/>
        </p:nvPicPr>
        <p:blipFill>
          <a:blip r:embed="rId2">
            <a:clrChange>
              <a:clrFrom>
                <a:srgbClr val="F7F6F6">
                  <a:alpha val="100000"/>
                </a:srgbClr>
              </a:clrFrom>
              <a:clrTo>
                <a:srgbClr val="F7F6F6">
                  <a:alpha val="100000"/>
                  <a:alpha val="0"/>
                </a:srgbClr>
              </a:clrTo>
            </a:clrChange>
          </a:blip>
          <a:stretch>
            <a:fillRect/>
          </a:stretch>
        </p:blipFill>
        <p:spPr>
          <a:xfrm rot="2100000">
            <a:off x="3933190" y="3964305"/>
            <a:ext cx="1985645" cy="2105025"/>
          </a:xfrm>
          <a:prstGeom prst="rect">
            <a:avLst/>
          </a:prstGeom>
        </p:spPr>
      </p:pic>
      <p:pic>
        <p:nvPicPr>
          <p:cNvPr id="11" name="Picture 10" descr="Screen Shot 2022-02-06 at 09.37.38"/>
          <p:cNvPicPr>
            <a:picLocks noChangeAspect="1"/>
          </p:cNvPicPr>
          <p:nvPr/>
        </p:nvPicPr>
        <p:blipFill>
          <a:blip r:embed="rId3">
            <a:clrChange>
              <a:clrFrom>
                <a:srgbClr val="FDFDFD">
                  <a:alpha val="100000"/>
                </a:srgbClr>
              </a:clrFrom>
              <a:clrTo>
                <a:srgbClr val="FDFDFD">
                  <a:alpha val="100000"/>
                  <a:alpha val="0"/>
                </a:srgbClr>
              </a:clrTo>
            </a:clrChange>
          </a:blip>
          <a:stretch>
            <a:fillRect/>
          </a:stretch>
        </p:blipFill>
        <p:spPr>
          <a:xfrm>
            <a:off x="2138680" y="3585210"/>
            <a:ext cx="1716405" cy="1323975"/>
          </a:xfrm>
          <a:prstGeom prst="rect">
            <a:avLst/>
          </a:prstGeom>
        </p:spPr>
      </p:pic>
      <p:pic>
        <p:nvPicPr>
          <p:cNvPr id="12" name="Picture 11" descr="Screen Shot 2022-02-06 at 09.38.35"/>
          <p:cNvPicPr>
            <a:picLocks noChangeAspect="1"/>
          </p:cNvPicPr>
          <p:nvPr/>
        </p:nvPicPr>
        <p:blipFill>
          <a:blip r:embed="rId4"/>
          <a:stretch>
            <a:fillRect/>
          </a:stretch>
        </p:blipFill>
        <p:spPr>
          <a:xfrm>
            <a:off x="6437630" y="3909060"/>
            <a:ext cx="2158365" cy="2164080"/>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hape 80"/>
          <p:cNvSpPr>
            <a:spLocks noGrp="1"/>
          </p:cNvSpPr>
          <p:nvPr>
            <p:ph type="title"/>
          </p:nvPr>
        </p:nvSpPr>
        <p:spPr>
          <a:xfrm>
            <a:off x="268288" y="212725"/>
            <a:ext cx="8229600" cy="650875"/>
          </a:xfrm>
        </p:spPr>
        <p:txBody>
          <a:bodyPr vert="horz" wrap="square" lIns="91425" tIns="45700" rIns="91425" bIns="45700" anchor="ctr"/>
          <a:p>
            <a:pPr algn="l">
              <a:buClr>
                <a:srgbClr val="1F497D"/>
              </a:buClr>
              <a:buSzPct val="25000"/>
            </a:pPr>
            <a:r>
              <a:rPr lang="en-US" altLang="en-US" sz="1400" b="1" u="sng" dirty="0">
                <a:latin typeface="Arial" panose="020B0604020202090204" pitchFamily="34" charset="0"/>
                <a:sym typeface="Arial" panose="020B0604020202090204" pitchFamily="34" charset="0"/>
              </a:rPr>
              <a:t>Chapter 2</a:t>
            </a:r>
            <a:endParaRPr lang="en-US" altLang="en-US" sz="1400" b="1" u="sng" dirty="0">
              <a:latin typeface="Arial" panose="020B0604020202090204" pitchFamily="34" charset="0"/>
              <a:ea typeface="Arial" panose="020B0604020202090204" pitchFamily="34" charset="0"/>
              <a:sym typeface="Arial" panose="020B0604020202090204" pitchFamily="34" charset="0"/>
            </a:endParaRPr>
          </a:p>
        </p:txBody>
      </p:sp>
      <p:sp>
        <p:nvSpPr>
          <p:cNvPr id="10242" name="Shape 81"/>
          <p:cNvSpPr>
            <a:spLocks noGrp="1"/>
          </p:cNvSpPr>
          <p:nvPr>
            <p:ph idx="1"/>
          </p:nvPr>
        </p:nvSpPr>
        <p:spPr>
          <a:xfrm>
            <a:off x="268605" y="669290"/>
            <a:ext cx="8608695" cy="579120"/>
          </a:xfrm>
        </p:spPr>
        <p:txBody>
          <a:bodyPr vert="horz" wrap="square" lIns="91425" tIns="45700" rIns="91425" bIns="45700" anchor="t"/>
          <a:p>
            <a:pPr marL="0" indent="0">
              <a:spcBef>
                <a:spcPct val="0"/>
              </a:spcBef>
              <a:buClr>
                <a:schemeClr val="accent2"/>
              </a:buClr>
              <a:buSzPct val="60000"/>
              <a:buNone/>
            </a:pPr>
            <a:r>
              <a:rPr lang="en-US" sz="2800" b="1" dirty="0">
                <a:sym typeface="+mn-ea"/>
              </a:rPr>
              <a:t>Flow dan Level Sensor</a:t>
            </a:r>
            <a:endParaRPr lang="en-US" sz="2800" b="1" dirty="0">
              <a:sym typeface="+mn-ea"/>
            </a:endParaRPr>
          </a:p>
          <a:p>
            <a:pPr marL="0" indent="0">
              <a:spcBef>
                <a:spcPct val="0"/>
              </a:spcBef>
              <a:buClr>
                <a:schemeClr val="accent2"/>
              </a:buClr>
              <a:buSzPct val="60000"/>
              <a:buNone/>
            </a:pPr>
            <a:endParaRPr lang="en-US" sz="2800" b="1" dirty="0"/>
          </a:p>
          <a:p>
            <a:pPr marL="0" indent="0">
              <a:spcBef>
                <a:spcPct val="0"/>
              </a:spcBef>
              <a:buClr>
                <a:schemeClr val="accent2"/>
              </a:buClr>
              <a:buSzPct val="60000"/>
              <a:buNone/>
            </a:pPr>
            <a:endParaRPr sz="2800" b="1" dirty="0"/>
          </a:p>
        </p:txBody>
      </p:sp>
      <p:sp>
        <p:nvSpPr>
          <p:cNvPr id="4" name="Text Box 3"/>
          <p:cNvSpPr txBox="1"/>
          <p:nvPr/>
        </p:nvSpPr>
        <p:spPr>
          <a:xfrm>
            <a:off x="268605" y="1347470"/>
            <a:ext cx="8495665" cy="829945"/>
          </a:xfrm>
          <a:prstGeom prst="rect">
            <a:avLst/>
          </a:prstGeom>
          <a:noFill/>
        </p:spPr>
        <p:txBody>
          <a:bodyPr wrap="square" rtlCol="0" anchor="t">
            <a:spAutoFit/>
          </a:bodyPr>
          <a:p>
            <a:r>
              <a:rPr lang="en-US" sz="2400"/>
              <a:t>Flow and Level switches for measuring liquids or dry materials, with current, millivolt or relay outputs.</a:t>
            </a:r>
            <a:endParaRPr lang="en-US" sz="2400"/>
          </a:p>
        </p:txBody>
      </p:sp>
      <p:sp>
        <p:nvSpPr>
          <p:cNvPr id="9" name="Footer Placeholder 4"/>
          <p:cNvSpPr txBox="1">
            <a:spLocks noGrp="1"/>
          </p:cNvSpPr>
          <p:nvPr>
            <p:ph type="ftr" sz="quarter" idx="11"/>
          </p:nvPr>
        </p:nvSpPr>
        <p:spPr>
          <a:xfrm>
            <a:off x="2876550" y="6488430"/>
            <a:ext cx="3637280" cy="365125"/>
          </a:xfr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Desain dan Simulasi Rangkaian Elektronika</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ext Box 1"/>
          <p:cNvSpPr txBox="1"/>
          <p:nvPr/>
        </p:nvSpPr>
        <p:spPr>
          <a:xfrm>
            <a:off x="268605" y="2348230"/>
            <a:ext cx="8495665" cy="1568450"/>
          </a:xfrm>
          <a:prstGeom prst="rect">
            <a:avLst/>
          </a:prstGeom>
          <a:noFill/>
        </p:spPr>
        <p:txBody>
          <a:bodyPr wrap="square" rtlCol="0" anchor="t">
            <a:spAutoFit/>
          </a:bodyPr>
          <a:p>
            <a:r>
              <a:rPr lang="en-US" sz="2400"/>
              <a:t>Flow sensors are devices used for measuring the flow rate or quantity of a moving liquid or gas (22). New materials have been introduced into flow sensors to improve their performance.</a:t>
            </a:r>
            <a:endParaRPr lang="en-US" sz="2400"/>
          </a:p>
        </p:txBody>
      </p:sp>
      <p:pic>
        <p:nvPicPr>
          <p:cNvPr id="3" name="Picture 2" descr="Screen Shot 2022-02-06 at 09.44.04"/>
          <p:cNvPicPr>
            <a:picLocks noChangeAspect="1"/>
          </p:cNvPicPr>
          <p:nvPr/>
        </p:nvPicPr>
        <p:blipFill>
          <a:blip r:embed="rId1"/>
          <a:stretch>
            <a:fillRect/>
          </a:stretch>
        </p:blipFill>
        <p:spPr>
          <a:xfrm>
            <a:off x="268605" y="4768215"/>
            <a:ext cx="1930400" cy="1447800"/>
          </a:xfrm>
          <a:prstGeom prst="rect">
            <a:avLst/>
          </a:prstGeom>
        </p:spPr>
      </p:pic>
      <p:pic>
        <p:nvPicPr>
          <p:cNvPr id="5" name="Picture 4" descr="Screen Shot 2022-02-06 at 09.44.32"/>
          <p:cNvPicPr>
            <a:picLocks noChangeAspect="1"/>
          </p:cNvPicPr>
          <p:nvPr/>
        </p:nvPicPr>
        <p:blipFill>
          <a:blip r:embed="rId2"/>
          <a:stretch>
            <a:fillRect/>
          </a:stretch>
        </p:blipFill>
        <p:spPr>
          <a:xfrm>
            <a:off x="2604770" y="4471035"/>
            <a:ext cx="2331085" cy="1658620"/>
          </a:xfrm>
          <a:prstGeom prst="rect">
            <a:avLst/>
          </a:prstGeom>
        </p:spPr>
      </p:pic>
      <p:pic>
        <p:nvPicPr>
          <p:cNvPr id="6" name="Picture 5" descr="Screen Shot 2022-02-06 at 09.45.41"/>
          <p:cNvPicPr>
            <a:picLocks noChangeAspect="1"/>
          </p:cNvPicPr>
          <p:nvPr/>
        </p:nvPicPr>
        <p:blipFill>
          <a:blip r:embed="rId3"/>
          <a:stretch>
            <a:fillRect/>
          </a:stretch>
        </p:blipFill>
        <p:spPr>
          <a:xfrm>
            <a:off x="6741795" y="4606925"/>
            <a:ext cx="2022475" cy="1609090"/>
          </a:xfrm>
          <a:prstGeom prst="rect">
            <a:avLst/>
          </a:prstGeom>
        </p:spPr>
      </p:pic>
      <p:pic>
        <p:nvPicPr>
          <p:cNvPr id="7" name="Picture 6" descr="Screen Shot 2022-02-06 at 09.46.43"/>
          <p:cNvPicPr>
            <a:picLocks noChangeAspect="1"/>
          </p:cNvPicPr>
          <p:nvPr/>
        </p:nvPicPr>
        <p:blipFill>
          <a:blip r:embed="rId4"/>
          <a:stretch>
            <a:fillRect/>
          </a:stretch>
        </p:blipFill>
        <p:spPr>
          <a:xfrm>
            <a:off x="5205730" y="3802380"/>
            <a:ext cx="1308100" cy="2222500"/>
          </a:xfrm>
          <a:prstGeom prst="rect">
            <a:avLst/>
          </a:prstGeom>
        </p:spPr>
      </p:pic>
    </p:spTree>
  </p:cSld>
  <p:clrMapOvr>
    <a:masterClrMapping/>
  </p:clrMapOvr>
  <p:transition spd="slow">
    <p:cut/>
  </p:transition>
</p:sld>
</file>

<file path=ppt/tags/tag1.xml><?xml version="1.0" encoding="utf-8"?>
<p:tagLst xmlns:p="http://schemas.openxmlformats.org/presentationml/2006/main">
  <p:tag name="PRESENTER_SHAPEINFO" val="&lt;ThreeDShapeInfo&gt;&lt;uuid val=&quot;{05A44488-2ACF-4347-AB47-2512FC001EB7}&quot;/&gt;&lt;filename val=&quot;D:\template ppt\template darmajaya\flash template\data\asimages\{05A44488-2ACF-4347-AB47-2512FC001EB7}.png&quot;/&gt;&lt;hasEffects val=&quot;1&quot;/&gt;&lt;left val=&quot;168.72&quot;/&gt;&lt;top val=&quot;177.84&quot;/&gt;&lt;width val=&quot;391.92&quot;/&gt;&lt;height val=&quot;205.2&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3367</Words>
  <Application>WPS Writer</Application>
  <PresentationFormat>On-screen Show (4:3)</PresentationFormat>
  <Paragraphs>133</Paragraphs>
  <Slides>11</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11</vt:i4>
      </vt:variant>
    </vt:vector>
  </HeadingPairs>
  <TitlesOfParts>
    <vt:vector size="25" baseType="lpstr">
      <vt:lpstr>Arial</vt:lpstr>
      <vt:lpstr>SimSun</vt:lpstr>
      <vt:lpstr>Wingdings</vt:lpstr>
      <vt:lpstr>Calibri</vt:lpstr>
      <vt:lpstr>Helvetica Neue</vt:lpstr>
      <vt:lpstr>Arial Narrow Bold</vt:lpstr>
      <vt:lpstr>SimSun</vt:lpstr>
      <vt:lpstr>宋体-简</vt:lpstr>
      <vt:lpstr>Arial Black</vt:lpstr>
      <vt:lpstr>微软雅黑</vt:lpstr>
      <vt:lpstr>汉仪旗黑</vt:lpstr>
      <vt:lpstr>Arial Unicode MS</vt:lpstr>
      <vt:lpstr>Arial Bold</vt:lpstr>
      <vt:lpstr>Office Theme</vt:lpstr>
      <vt:lpstr>PowerPoint 演示文稿</vt:lpstr>
      <vt:lpstr>Tables of Content</vt:lpstr>
      <vt:lpstr>Chapter 2</vt:lpstr>
      <vt:lpstr>Chapter 2</vt:lpstr>
      <vt:lpstr>Chapter 2</vt:lpstr>
      <vt:lpstr>Chapter 2</vt:lpstr>
      <vt:lpstr>Chapter 2</vt:lpstr>
      <vt:lpstr>Chapter 2</vt:lpstr>
      <vt:lpstr>Chapter 2</vt:lpstr>
      <vt:lpstr>Chapter 2</vt:lpstr>
      <vt:lpstr>end</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bayunugroho</cp:lastModifiedBy>
  <cp:revision>359</cp:revision>
  <dcterms:created xsi:type="dcterms:W3CDTF">2022-02-06T02:53:49Z</dcterms:created>
  <dcterms:modified xsi:type="dcterms:W3CDTF">2022-02-06T02:53:49Z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