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302" r:id="rId2"/>
    <p:sldId id="257" r:id="rId3"/>
    <p:sldId id="258" r:id="rId4"/>
    <p:sldId id="259" r:id="rId5"/>
    <p:sldId id="260" r:id="rId6"/>
    <p:sldId id="300" r:id="rId7"/>
  </p:sldIdLst>
  <p:sldSz cx="9144000" cy="6858000" type="screen4x3"/>
  <p:notesSz cx="7045325" cy="9345613"/>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2" autoAdjust="0"/>
    <p:restoredTop sz="94580" autoAdjust="0"/>
  </p:normalViewPr>
  <p:slideViewPr>
    <p:cSldViewPr>
      <p:cViewPr varScale="1">
        <p:scale>
          <a:sx n="59" d="100"/>
          <a:sy n="59" d="100"/>
        </p:scale>
        <p:origin x="768"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F431B9-8314-49E7-AECB-721653098BD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D4B3648-06D7-4F4A-842D-FFA1E3C2BD69}">
      <dgm:prSet custT="1"/>
      <dgm:spPr/>
      <dgm:t>
        <a:bodyPr/>
        <a:lstStyle/>
        <a:p>
          <a:r>
            <a:rPr lang="ms-MY" sz="1800" dirty="0"/>
            <a:t>Menurut Hidayat ada beberapa pendekatan yang bisa dijadikan pertimbangan dalam melakukan perencanaan pariwisata yaitu;</a:t>
          </a:r>
          <a:endParaRPr lang="en-US" sz="1800" dirty="0"/>
        </a:p>
      </dgm:t>
    </dgm:pt>
    <dgm:pt modelId="{0E13F8D5-2967-4EF8-A7C9-7821CC763B62}" type="parTrans" cxnId="{8F08ABA5-7D8A-46FD-9BC9-556E6EE4DC30}">
      <dgm:prSet/>
      <dgm:spPr/>
      <dgm:t>
        <a:bodyPr/>
        <a:lstStyle/>
        <a:p>
          <a:endParaRPr lang="en-US"/>
        </a:p>
      </dgm:t>
    </dgm:pt>
    <dgm:pt modelId="{02DC0D18-FA96-4844-8A08-993B5DBF64DC}" type="sibTrans" cxnId="{8F08ABA5-7D8A-46FD-9BC9-556E6EE4DC30}">
      <dgm:prSet/>
      <dgm:spPr/>
      <dgm:t>
        <a:bodyPr/>
        <a:lstStyle/>
        <a:p>
          <a:endParaRPr lang="en-US"/>
        </a:p>
      </dgm:t>
    </dgm:pt>
    <dgm:pt modelId="{044FF808-B20D-4040-939C-CF1E927E5095}">
      <dgm:prSet custT="1"/>
      <dgm:spPr/>
      <dgm:t>
        <a:bodyPr/>
        <a:lstStyle/>
        <a:p>
          <a:r>
            <a:rPr lang="ms-MY" sz="1400" dirty="0"/>
            <a:t>Continuous Incremental and Flexible Approach, yaitu proses perencanaan ini yang berlangsung berdasarkan apa saja kebutuhan yang terjadi dengan melihat timbal balik dari kebijakan yang sudah dijalankan.</a:t>
          </a:r>
          <a:endParaRPr lang="en-US" sz="1400" dirty="0"/>
        </a:p>
      </dgm:t>
    </dgm:pt>
    <dgm:pt modelId="{0A379F6B-2BFE-4392-88FA-FD40F1BA1F9C}" type="parTrans" cxnId="{AF4C0685-B6D5-46EE-9120-92CD9B20C5A5}">
      <dgm:prSet/>
      <dgm:spPr/>
      <dgm:t>
        <a:bodyPr/>
        <a:lstStyle/>
        <a:p>
          <a:endParaRPr lang="en-US"/>
        </a:p>
      </dgm:t>
    </dgm:pt>
    <dgm:pt modelId="{66BD9D86-80BC-4166-8E49-9269D85E5931}" type="sibTrans" cxnId="{AF4C0685-B6D5-46EE-9120-92CD9B20C5A5}">
      <dgm:prSet/>
      <dgm:spPr/>
      <dgm:t>
        <a:bodyPr/>
        <a:lstStyle/>
        <a:p>
          <a:endParaRPr lang="en-US"/>
        </a:p>
      </dgm:t>
    </dgm:pt>
    <dgm:pt modelId="{D6486E2D-C986-495D-9928-714A199E950C}">
      <dgm:prSet custT="1"/>
      <dgm:spPr/>
      <dgm:t>
        <a:bodyPr/>
        <a:lstStyle/>
        <a:p>
          <a:r>
            <a:rPr lang="ms-MY" sz="1400" dirty="0"/>
            <a:t>System and comprehensive Approach, yaitu proses perencanaan yang melihat pariwisata adalah sebuah sistem yang saling berhubungan dan perlu direncanakan dalam pelaksanaannya. Pendekatan ini juga melihat berbagai implikasi sosial ekonomi yang terjadi sehingga sistem yang dikembangkan secara keseluruhan saling terintegrasi.</a:t>
          </a:r>
          <a:endParaRPr lang="en-US" sz="1400" dirty="0"/>
        </a:p>
      </dgm:t>
    </dgm:pt>
    <dgm:pt modelId="{5409E195-0748-471F-87DB-31B28CCF36BD}" type="parTrans" cxnId="{799ECF35-04F1-4C24-BF75-6839DBC653F9}">
      <dgm:prSet/>
      <dgm:spPr/>
      <dgm:t>
        <a:bodyPr/>
        <a:lstStyle/>
        <a:p>
          <a:endParaRPr lang="en-US"/>
        </a:p>
      </dgm:t>
    </dgm:pt>
    <dgm:pt modelId="{6B0F2D00-2AD0-4294-87EF-AAB5F0AFBDA4}" type="sibTrans" cxnId="{799ECF35-04F1-4C24-BF75-6839DBC653F9}">
      <dgm:prSet/>
      <dgm:spPr/>
      <dgm:t>
        <a:bodyPr/>
        <a:lstStyle/>
        <a:p>
          <a:endParaRPr lang="en-US"/>
        </a:p>
      </dgm:t>
    </dgm:pt>
    <dgm:pt modelId="{F0F539D5-C7BE-4764-B15E-79A55BEC9BB9}">
      <dgm:prSet custT="1"/>
      <dgm:spPr/>
      <dgm:t>
        <a:bodyPr/>
        <a:lstStyle/>
        <a:p>
          <a:r>
            <a:rPr lang="ms-MY" sz="1400" dirty="0"/>
            <a:t>Environmental and sustainable development approach, di mana pengembangan pariwisata seharusnya memperhatikan faktor lingkungan dengan memaksimalkan adanya keterlibatan masyarakat lokal dalam berbagai kegiatan pariwisata yang berkesinambungan.</a:t>
          </a:r>
          <a:endParaRPr lang="en-US" sz="1400" dirty="0"/>
        </a:p>
      </dgm:t>
    </dgm:pt>
    <dgm:pt modelId="{7E766D9D-0EBA-4B44-A0FD-5EC08AED3203}" type="parTrans" cxnId="{65A312AC-936A-4717-824A-A36F00CCE66C}">
      <dgm:prSet/>
      <dgm:spPr/>
      <dgm:t>
        <a:bodyPr/>
        <a:lstStyle/>
        <a:p>
          <a:endParaRPr lang="en-US"/>
        </a:p>
      </dgm:t>
    </dgm:pt>
    <dgm:pt modelId="{4453A1A5-0400-470D-A777-875A14E322C4}" type="sibTrans" cxnId="{65A312AC-936A-4717-824A-A36F00CCE66C}">
      <dgm:prSet/>
      <dgm:spPr/>
      <dgm:t>
        <a:bodyPr/>
        <a:lstStyle/>
        <a:p>
          <a:endParaRPr lang="en-US"/>
        </a:p>
      </dgm:t>
    </dgm:pt>
    <dgm:pt modelId="{073A4373-7BA8-4836-A3AC-3FEB26B9B27E}">
      <dgm:prSet custT="1"/>
      <dgm:spPr/>
      <dgm:t>
        <a:bodyPr/>
        <a:lstStyle/>
        <a:p>
          <a:r>
            <a:rPr lang="ms-MY" sz="1400" dirty="0"/>
            <a:t>Implementable Approach, bahwa kebijakan yang digunakan dalam pengembangan pariwisata ini harus memiliki formulasi yang realistis dan dapat dikembangkan menjadi kebijakan terencana dengan hasil yang bisa diukur (Hidayat, 2016)</a:t>
          </a:r>
          <a:endParaRPr lang="en-US" sz="1400" dirty="0"/>
        </a:p>
      </dgm:t>
    </dgm:pt>
    <dgm:pt modelId="{7A788E52-7F4B-4C7A-8883-B784C14B5C74}" type="parTrans" cxnId="{B3697B3A-9F4A-4FCB-A197-D65B684D0484}">
      <dgm:prSet/>
      <dgm:spPr/>
      <dgm:t>
        <a:bodyPr/>
        <a:lstStyle/>
        <a:p>
          <a:endParaRPr lang="en-US"/>
        </a:p>
      </dgm:t>
    </dgm:pt>
    <dgm:pt modelId="{E63553B6-F653-4E92-90AF-CEBAB81F7F48}" type="sibTrans" cxnId="{B3697B3A-9F4A-4FCB-A197-D65B684D0484}">
      <dgm:prSet/>
      <dgm:spPr/>
      <dgm:t>
        <a:bodyPr/>
        <a:lstStyle/>
        <a:p>
          <a:endParaRPr lang="en-US"/>
        </a:p>
      </dgm:t>
    </dgm:pt>
    <dgm:pt modelId="{A690252F-F30F-4346-AD00-1EDC334B19A9}" type="pres">
      <dgm:prSet presAssocID="{4CF431B9-8314-49E7-AECB-721653098BDF}" presName="linear" presStyleCnt="0">
        <dgm:presLayoutVars>
          <dgm:animLvl val="lvl"/>
          <dgm:resizeHandles val="exact"/>
        </dgm:presLayoutVars>
      </dgm:prSet>
      <dgm:spPr/>
    </dgm:pt>
    <dgm:pt modelId="{2602FE8F-B71F-4CE7-AA6C-175BF83DAF0B}" type="pres">
      <dgm:prSet presAssocID="{5D4B3648-06D7-4F4A-842D-FFA1E3C2BD69}" presName="parentText" presStyleLbl="node1" presStyleIdx="0" presStyleCnt="1" custLinFactNeighborX="106" custLinFactNeighborY="687">
        <dgm:presLayoutVars>
          <dgm:chMax val="0"/>
          <dgm:bulletEnabled val="1"/>
        </dgm:presLayoutVars>
      </dgm:prSet>
      <dgm:spPr/>
    </dgm:pt>
    <dgm:pt modelId="{50F0513F-BA77-4915-8566-D6CD4953D0B8}" type="pres">
      <dgm:prSet presAssocID="{5D4B3648-06D7-4F4A-842D-FFA1E3C2BD69}" presName="childText" presStyleLbl="revTx" presStyleIdx="0" presStyleCnt="1">
        <dgm:presLayoutVars>
          <dgm:bulletEnabled val="1"/>
        </dgm:presLayoutVars>
      </dgm:prSet>
      <dgm:spPr/>
    </dgm:pt>
  </dgm:ptLst>
  <dgm:cxnLst>
    <dgm:cxn modelId="{EEBF9C01-66E1-48CA-B9EE-53EA01A7BF5D}" type="presOf" srcId="{5D4B3648-06D7-4F4A-842D-FFA1E3C2BD69}" destId="{2602FE8F-B71F-4CE7-AA6C-175BF83DAF0B}" srcOrd="0" destOrd="0" presId="urn:microsoft.com/office/officeart/2005/8/layout/vList2"/>
    <dgm:cxn modelId="{7B60DA1D-4FAC-46F3-B099-07087A21FAB0}" type="presOf" srcId="{D6486E2D-C986-495D-9928-714A199E950C}" destId="{50F0513F-BA77-4915-8566-D6CD4953D0B8}" srcOrd="0" destOrd="1" presId="urn:microsoft.com/office/officeart/2005/8/layout/vList2"/>
    <dgm:cxn modelId="{50B08F30-1BFE-4A16-AA86-4C74D4DA39BD}" type="presOf" srcId="{F0F539D5-C7BE-4764-B15E-79A55BEC9BB9}" destId="{50F0513F-BA77-4915-8566-D6CD4953D0B8}" srcOrd="0" destOrd="2" presId="urn:microsoft.com/office/officeart/2005/8/layout/vList2"/>
    <dgm:cxn modelId="{799ECF35-04F1-4C24-BF75-6839DBC653F9}" srcId="{5D4B3648-06D7-4F4A-842D-FFA1E3C2BD69}" destId="{D6486E2D-C986-495D-9928-714A199E950C}" srcOrd="1" destOrd="0" parTransId="{5409E195-0748-471F-87DB-31B28CCF36BD}" sibTransId="{6B0F2D00-2AD0-4294-87EF-AAB5F0AFBDA4}"/>
    <dgm:cxn modelId="{B3697B3A-9F4A-4FCB-A197-D65B684D0484}" srcId="{5D4B3648-06D7-4F4A-842D-FFA1E3C2BD69}" destId="{073A4373-7BA8-4836-A3AC-3FEB26B9B27E}" srcOrd="3" destOrd="0" parTransId="{7A788E52-7F4B-4C7A-8883-B784C14B5C74}" sibTransId="{E63553B6-F653-4E92-90AF-CEBAB81F7F48}"/>
    <dgm:cxn modelId="{32B5D468-F723-4A8F-BEA1-D7C064B760DC}" type="presOf" srcId="{073A4373-7BA8-4836-A3AC-3FEB26B9B27E}" destId="{50F0513F-BA77-4915-8566-D6CD4953D0B8}" srcOrd="0" destOrd="3" presId="urn:microsoft.com/office/officeart/2005/8/layout/vList2"/>
    <dgm:cxn modelId="{6AAC2476-D49C-43FC-B49D-5E2DAD48BD68}" type="presOf" srcId="{4CF431B9-8314-49E7-AECB-721653098BDF}" destId="{A690252F-F30F-4346-AD00-1EDC334B19A9}" srcOrd="0" destOrd="0" presId="urn:microsoft.com/office/officeart/2005/8/layout/vList2"/>
    <dgm:cxn modelId="{AF4C0685-B6D5-46EE-9120-92CD9B20C5A5}" srcId="{5D4B3648-06D7-4F4A-842D-FFA1E3C2BD69}" destId="{044FF808-B20D-4040-939C-CF1E927E5095}" srcOrd="0" destOrd="0" parTransId="{0A379F6B-2BFE-4392-88FA-FD40F1BA1F9C}" sibTransId="{66BD9D86-80BC-4166-8E49-9269D85E5931}"/>
    <dgm:cxn modelId="{8F08ABA5-7D8A-46FD-9BC9-556E6EE4DC30}" srcId="{4CF431B9-8314-49E7-AECB-721653098BDF}" destId="{5D4B3648-06D7-4F4A-842D-FFA1E3C2BD69}" srcOrd="0" destOrd="0" parTransId="{0E13F8D5-2967-4EF8-A7C9-7821CC763B62}" sibTransId="{02DC0D18-FA96-4844-8A08-993B5DBF64DC}"/>
    <dgm:cxn modelId="{65A312AC-936A-4717-824A-A36F00CCE66C}" srcId="{5D4B3648-06D7-4F4A-842D-FFA1E3C2BD69}" destId="{F0F539D5-C7BE-4764-B15E-79A55BEC9BB9}" srcOrd="2" destOrd="0" parTransId="{7E766D9D-0EBA-4B44-A0FD-5EC08AED3203}" sibTransId="{4453A1A5-0400-470D-A777-875A14E322C4}"/>
    <dgm:cxn modelId="{871426CF-84B3-45D3-8FE0-752F535B5A3D}" type="presOf" srcId="{044FF808-B20D-4040-939C-CF1E927E5095}" destId="{50F0513F-BA77-4915-8566-D6CD4953D0B8}" srcOrd="0" destOrd="0" presId="urn:microsoft.com/office/officeart/2005/8/layout/vList2"/>
    <dgm:cxn modelId="{03D93816-C1DD-49C7-9C67-842385D6397D}" type="presParOf" srcId="{A690252F-F30F-4346-AD00-1EDC334B19A9}" destId="{2602FE8F-B71F-4CE7-AA6C-175BF83DAF0B}" srcOrd="0" destOrd="0" presId="urn:microsoft.com/office/officeart/2005/8/layout/vList2"/>
    <dgm:cxn modelId="{B021780E-5C22-4C22-A718-19B07855FFAF}" type="presParOf" srcId="{A690252F-F30F-4346-AD00-1EDC334B19A9}" destId="{50F0513F-BA77-4915-8566-D6CD4953D0B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2FE8F-B71F-4CE7-AA6C-175BF83DAF0B}">
      <dsp:nvSpPr>
        <dsp:cNvPr id="0" name=""/>
        <dsp:cNvSpPr/>
      </dsp:nvSpPr>
      <dsp:spPr>
        <a:xfrm>
          <a:off x="0" y="27318"/>
          <a:ext cx="5036058" cy="882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ms-MY" sz="1800" kern="1200" dirty="0"/>
            <a:t>Menurut Hidayat ada beberapa pendekatan yang bisa dijadikan pertimbangan dalam melakukan perencanaan pariwisata yaitu;</a:t>
          </a:r>
          <a:endParaRPr lang="en-US" sz="1800" kern="1200" dirty="0"/>
        </a:p>
      </dsp:txBody>
      <dsp:txXfrm>
        <a:off x="43081" y="70399"/>
        <a:ext cx="4949896" cy="796348"/>
      </dsp:txXfrm>
    </dsp:sp>
    <dsp:sp modelId="{50F0513F-BA77-4915-8566-D6CD4953D0B8}">
      <dsp:nvSpPr>
        <dsp:cNvPr id="0" name=""/>
        <dsp:cNvSpPr/>
      </dsp:nvSpPr>
      <dsp:spPr>
        <a:xfrm>
          <a:off x="0" y="886380"/>
          <a:ext cx="5036058" cy="341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9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ms-MY" sz="1400" kern="1200" dirty="0"/>
            <a:t>Continuous Incremental and Flexible Approach, yaitu proses perencanaan ini yang berlangsung berdasarkan apa saja kebutuhan yang terjadi dengan melihat timbal balik dari kebijakan yang sudah dijalankan.</a:t>
          </a:r>
          <a:endParaRPr lang="en-US" sz="1400" kern="1200" dirty="0"/>
        </a:p>
        <a:p>
          <a:pPr marL="114300" lvl="1" indent="-114300" algn="l" defTabSz="622300">
            <a:lnSpc>
              <a:spcPct val="90000"/>
            </a:lnSpc>
            <a:spcBef>
              <a:spcPct val="0"/>
            </a:spcBef>
            <a:spcAft>
              <a:spcPct val="20000"/>
            </a:spcAft>
            <a:buChar char="•"/>
          </a:pPr>
          <a:r>
            <a:rPr lang="ms-MY" sz="1400" kern="1200" dirty="0"/>
            <a:t>System and comprehensive Approach, yaitu proses perencanaan yang melihat pariwisata adalah sebuah sistem yang saling berhubungan dan perlu direncanakan dalam pelaksanaannya. Pendekatan ini juga melihat berbagai implikasi sosial ekonomi yang terjadi sehingga sistem yang dikembangkan secara keseluruhan saling terintegrasi.</a:t>
          </a:r>
          <a:endParaRPr lang="en-US" sz="1400" kern="1200" dirty="0"/>
        </a:p>
        <a:p>
          <a:pPr marL="114300" lvl="1" indent="-114300" algn="l" defTabSz="622300">
            <a:lnSpc>
              <a:spcPct val="90000"/>
            </a:lnSpc>
            <a:spcBef>
              <a:spcPct val="0"/>
            </a:spcBef>
            <a:spcAft>
              <a:spcPct val="20000"/>
            </a:spcAft>
            <a:buChar char="•"/>
          </a:pPr>
          <a:r>
            <a:rPr lang="ms-MY" sz="1400" kern="1200" dirty="0"/>
            <a:t>Environmental and sustainable development approach, di mana pengembangan pariwisata seharusnya memperhatikan faktor lingkungan dengan memaksimalkan adanya keterlibatan masyarakat lokal dalam berbagai kegiatan pariwisata yang berkesinambungan.</a:t>
          </a:r>
          <a:endParaRPr lang="en-US" sz="1400" kern="1200" dirty="0"/>
        </a:p>
        <a:p>
          <a:pPr marL="114300" lvl="1" indent="-114300" algn="l" defTabSz="622300">
            <a:lnSpc>
              <a:spcPct val="90000"/>
            </a:lnSpc>
            <a:spcBef>
              <a:spcPct val="0"/>
            </a:spcBef>
            <a:spcAft>
              <a:spcPct val="20000"/>
            </a:spcAft>
            <a:buChar char="•"/>
          </a:pPr>
          <a:r>
            <a:rPr lang="ms-MY" sz="1400" kern="1200" dirty="0"/>
            <a:t>Implementable Approach, bahwa kebijakan yang digunakan dalam pengembangan pariwisata ini harus memiliki formulasi yang realistis dan dapat dikembangkan menjadi kebijakan terencana dengan hasil yang bisa diukur (Hidayat, 2016)</a:t>
          </a:r>
          <a:endParaRPr lang="en-US" sz="1400" kern="1200" dirty="0"/>
        </a:p>
      </dsp:txBody>
      <dsp:txXfrm>
        <a:off x="0" y="886380"/>
        <a:ext cx="5036058" cy="34132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Slide Judul">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id-ID"/>
              <a:t>Klik untuk mengedit gaya judul Master</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d-ID"/>
              <a:t>Klik untuk mengedit gaya subjudul Master</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5923F103-BC34-4FE4-A40E-EDDEECFDA5D0}" type="datetimeFigureOut">
              <a:rPr lang="en-US" dirty="0"/>
              <a:pPr/>
              <a:t>12/18/2023</a:t>
            </a:fld>
            <a:endParaRPr lang="en-US" dirty="0"/>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104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Judul dan Ko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66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4" r:id="rId5"/>
    <p:sldLayoutId id="2147483655" r:id="rId6"/>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bijakan pembangunan pariwisata kabupaten sikka | PPT">
            <a:extLst>
              <a:ext uri="{FF2B5EF4-FFF2-40B4-BE49-F238E27FC236}">
                <a16:creationId xmlns:a16="http://schemas.microsoft.com/office/drawing/2014/main" id="{C0D2097E-36E5-5A5F-3298-63F6F5EAA5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8962" b="-2"/>
          <a:stretch/>
        </p:blipFill>
        <p:spPr bwMode="auto">
          <a:xfrm>
            <a:off x="317503" y="1158874"/>
            <a:ext cx="3699713" cy="4540253"/>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a:noFill/>
          <a:extLst>
            <a:ext uri="{909E8E84-426E-40DD-AFC4-6F175D3DCCD1}">
              <a14:hiddenFill xmlns:a14="http://schemas.microsoft.com/office/drawing/2010/main">
                <a:solidFill>
                  <a:srgbClr val="FFFFFF"/>
                </a:solidFill>
              </a14:hiddenFill>
            </a:ext>
          </a:extLst>
        </p:spPr>
      </p:pic>
      <p:sp>
        <p:nvSpPr>
          <p:cNvPr id="2" name="Judul 1">
            <a:extLst>
              <a:ext uri="{FF2B5EF4-FFF2-40B4-BE49-F238E27FC236}">
                <a16:creationId xmlns:a16="http://schemas.microsoft.com/office/drawing/2014/main" id="{1B2CC267-243A-552A-5B85-A6714391A5B2}"/>
              </a:ext>
            </a:extLst>
          </p:cNvPr>
          <p:cNvSpPr>
            <a:spLocks noGrp="1"/>
          </p:cNvSpPr>
          <p:nvPr>
            <p:ph type="ctrTitle"/>
          </p:nvPr>
        </p:nvSpPr>
        <p:spPr>
          <a:xfrm>
            <a:off x="4271296" y="1788200"/>
            <a:ext cx="4071413" cy="2365315"/>
          </a:xfrm>
        </p:spPr>
        <p:txBody>
          <a:bodyPr>
            <a:normAutofit/>
          </a:bodyPr>
          <a:lstStyle/>
          <a:p>
            <a:pPr>
              <a:lnSpc>
                <a:spcPct val="90000"/>
              </a:lnSpc>
            </a:pPr>
            <a:r>
              <a:rPr lang="ms-MY" sz="3150">
                <a:latin typeface="Times New Roman" panose="02020603050405020304" pitchFamily="18" charset="0"/>
                <a:ea typeface="Times New Roman" panose="02020603050405020304" pitchFamily="18" charset="0"/>
              </a:rPr>
              <a:t>Kebijakan dan Strategi</a:t>
            </a:r>
            <a:r>
              <a:rPr lang="ms-MY" sz="3150" spc="4">
                <a:latin typeface="Times New Roman" panose="02020603050405020304" pitchFamily="18" charset="0"/>
                <a:ea typeface="Times New Roman" panose="02020603050405020304" pitchFamily="18" charset="0"/>
              </a:rPr>
              <a:t> </a:t>
            </a:r>
            <a:r>
              <a:rPr lang="ms-MY" sz="3150" spc="-23">
                <a:latin typeface="Times New Roman" panose="02020603050405020304" pitchFamily="18" charset="0"/>
                <a:ea typeface="Times New Roman" panose="02020603050405020304" pitchFamily="18" charset="0"/>
              </a:rPr>
              <a:t>Pembangunan</a:t>
            </a:r>
            <a:r>
              <a:rPr lang="ms-MY" sz="3150" spc="-68">
                <a:latin typeface="Times New Roman" panose="02020603050405020304" pitchFamily="18" charset="0"/>
                <a:ea typeface="Times New Roman" panose="02020603050405020304" pitchFamily="18" charset="0"/>
              </a:rPr>
              <a:t> </a:t>
            </a:r>
            <a:r>
              <a:rPr lang="ms-MY" sz="3150" spc="-19">
                <a:latin typeface="Times New Roman" panose="02020603050405020304" pitchFamily="18" charset="0"/>
                <a:ea typeface="Times New Roman" panose="02020603050405020304" pitchFamily="18" charset="0"/>
              </a:rPr>
              <a:t>Pariwisata</a:t>
            </a:r>
            <a:br>
              <a:rPr lang="id-ID" sz="3150">
                <a:latin typeface="Times New Roman" panose="02020603050405020304" pitchFamily="18" charset="0"/>
                <a:ea typeface="Times New Roman" panose="02020603050405020304" pitchFamily="18" charset="0"/>
              </a:rPr>
            </a:br>
            <a:endParaRPr lang="id-ID" sz="3150"/>
          </a:p>
        </p:txBody>
      </p:sp>
      <p:sp>
        <p:nvSpPr>
          <p:cNvPr id="3" name="Subjudul 2">
            <a:extLst>
              <a:ext uri="{FF2B5EF4-FFF2-40B4-BE49-F238E27FC236}">
                <a16:creationId xmlns:a16="http://schemas.microsoft.com/office/drawing/2014/main" id="{7B24D61D-B568-9EA2-8A9C-B6503BA20662}"/>
              </a:ext>
            </a:extLst>
          </p:cNvPr>
          <p:cNvSpPr>
            <a:spLocks noGrp="1"/>
          </p:cNvSpPr>
          <p:nvPr>
            <p:ph type="subTitle" idx="1"/>
          </p:nvPr>
        </p:nvSpPr>
        <p:spPr>
          <a:xfrm>
            <a:off x="4271296" y="4300999"/>
            <a:ext cx="4071413" cy="1216742"/>
          </a:xfrm>
        </p:spPr>
        <p:txBody>
          <a:bodyPr>
            <a:normAutofit fontScale="62500" lnSpcReduction="20000"/>
          </a:bodyPr>
          <a:lstStyle/>
          <a:p>
            <a:r>
              <a:rPr lang="id-ID" b="0" i="0" dirty="0">
                <a:solidFill>
                  <a:srgbClr val="040C28"/>
                </a:solidFill>
                <a:effectLst/>
                <a:latin typeface="Google Sans"/>
              </a:rPr>
              <a:t>Strategi merupakan gambaran besar untuk mencapai tujuan sedangkan kebijakan adalah aturan atau acuan untuk merealisasikan strategi tersebut</a:t>
            </a:r>
            <a:endParaRPr lang="id-ID" dirty="0"/>
          </a:p>
        </p:txBody>
      </p:sp>
    </p:spTree>
    <p:extLst>
      <p:ext uri="{BB962C8B-B14F-4D97-AF65-F5344CB8AC3E}">
        <p14:creationId xmlns:p14="http://schemas.microsoft.com/office/powerpoint/2010/main" val="10874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DD1CF06A-91BB-E57B-9A31-FD193FD94D49}"/>
              </a:ext>
            </a:extLst>
          </p:cNvPr>
          <p:cNvSpPr>
            <a:spLocks noGrp="1"/>
          </p:cNvSpPr>
          <p:nvPr>
            <p:ph type="title"/>
          </p:nvPr>
        </p:nvSpPr>
        <p:spPr>
          <a:xfrm>
            <a:off x="628650" y="365125"/>
            <a:ext cx="7886700" cy="1306443"/>
          </a:xfrm>
        </p:spPr>
        <p:txBody>
          <a:bodyPr>
            <a:normAutofit/>
          </a:bodyPr>
          <a:lstStyle/>
          <a:p>
            <a:r>
              <a:rPr lang="ms-MY" sz="3500">
                <a:latin typeface="Trebuchet MS" panose="020B0603020202020204" pitchFamily="34" charset="0"/>
                <a:ea typeface="Trebuchet MS" panose="020B0603020202020204" pitchFamily="34" charset="0"/>
                <a:cs typeface="Trebuchet MS" panose="020B0603020202020204" pitchFamily="34" charset="0"/>
              </a:rPr>
              <a:t>Kebijakan</a:t>
            </a:r>
            <a:r>
              <a:rPr lang="ms-MY" sz="3500" spc="-45">
                <a:latin typeface="Trebuchet MS" panose="020B0603020202020204" pitchFamily="34" charset="0"/>
                <a:ea typeface="Trebuchet MS" panose="020B0603020202020204" pitchFamily="34" charset="0"/>
                <a:cs typeface="Trebuchet MS" panose="020B0603020202020204" pitchFamily="34" charset="0"/>
              </a:rPr>
              <a:t> </a:t>
            </a:r>
            <a:r>
              <a:rPr lang="ms-MY" sz="3500">
                <a:latin typeface="Trebuchet MS" panose="020B0603020202020204" pitchFamily="34" charset="0"/>
                <a:ea typeface="Trebuchet MS" panose="020B0603020202020204" pitchFamily="34" charset="0"/>
                <a:cs typeface="Trebuchet MS" panose="020B0603020202020204" pitchFamily="34" charset="0"/>
              </a:rPr>
              <a:t>Pariwisata</a:t>
            </a:r>
            <a:br>
              <a:rPr lang="id-ID" sz="3500">
                <a:latin typeface="Trebuchet MS" panose="020B0603020202020204" pitchFamily="34" charset="0"/>
                <a:ea typeface="Trebuchet MS" panose="020B0603020202020204" pitchFamily="34" charset="0"/>
                <a:cs typeface="Trebuchet MS" panose="020B0603020202020204" pitchFamily="34" charset="0"/>
              </a:rPr>
            </a:br>
            <a:endParaRPr lang="id-ID" sz="3500"/>
          </a:p>
        </p:txBody>
      </p:sp>
      <p:pic>
        <p:nvPicPr>
          <p:cNvPr id="6" name="Picture 5">
            <a:extLst>
              <a:ext uri="{FF2B5EF4-FFF2-40B4-BE49-F238E27FC236}">
                <a16:creationId xmlns:a16="http://schemas.microsoft.com/office/drawing/2014/main" id="{50DEC6AA-EBFE-617F-8280-7D35BB5E398A}"/>
              </a:ext>
            </a:extLst>
          </p:cNvPr>
          <p:cNvPicPr>
            <a:picLocks noChangeAspect="1"/>
          </p:cNvPicPr>
          <p:nvPr/>
        </p:nvPicPr>
        <p:blipFill rotWithShape="1">
          <a:blip r:embed="rId2"/>
          <a:srcRect l="30619" r="28971" b="2"/>
          <a:stretch/>
        </p:blipFill>
        <p:spPr>
          <a:xfrm>
            <a:off x="5991969" y="1904282"/>
            <a:ext cx="2567320" cy="4224808"/>
          </a:xfrm>
          <a:prstGeom prst="rect">
            <a:avLst/>
          </a:prstGeom>
        </p:spPr>
      </p:pic>
      <p:graphicFrame>
        <p:nvGraphicFramePr>
          <p:cNvPr id="5" name="Tampungan Konten 2">
            <a:extLst>
              <a:ext uri="{FF2B5EF4-FFF2-40B4-BE49-F238E27FC236}">
                <a16:creationId xmlns:a16="http://schemas.microsoft.com/office/drawing/2014/main" id="{B34A1547-E950-C288-AA46-19D27312C6A0}"/>
              </a:ext>
            </a:extLst>
          </p:cNvPr>
          <p:cNvGraphicFramePr>
            <a:graphicFrameLocks noGrp="1"/>
          </p:cNvGraphicFramePr>
          <p:nvPr>
            <p:ph idx="1"/>
            <p:extLst>
              <p:ext uri="{D42A27DB-BD31-4B8C-83A1-F6EECF244321}">
                <p14:modId xmlns:p14="http://schemas.microsoft.com/office/powerpoint/2010/main" val="2600101892"/>
              </p:ext>
            </p:extLst>
          </p:nvPr>
        </p:nvGraphicFramePr>
        <p:xfrm>
          <a:off x="628650" y="1825625"/>
          <a:ext cx="5036058" cy="4303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138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A03F2D20-C680-1628-5582-5D185B0682CC}"/>
              </a:ext>
            </a:extLst>
          </p:cNvPr>
          <p:cNvSpPr>
            <a:spLocks noGrp="1"/>
          </p:cNvSpPr>
          <p:nvPr>
            <p:ph type="title"/>
          </p:nvPr>
        </p:nvSpPr>
        <p:spPr>
          <a:xfrm>
            <a:off x="630936" y="548640"/>
            <a:ext cx="2700645" cy="5431536"/>
          </a:xfrm>
        </p:spPr>
        <p:txBody>
          <a:bodyPr>
            <a:normAutofit/>
          </a:bodyPr>
          <a:lstStyle/>
          <a:p>
            <a:pPr>
              <a:lnSpc>
                <a:spcPct val="90000"/>
              </a:lnSpc>
            </a:pPr>
            <a:r>
              <a:rPr lang="id-ID" sz="2200" b="0">
                <a:latin typeface="Google Sans"/>
              </a:rPr>
              <a:t>Kebijakan kepariwisataan dapat dirumuskan sebagai berikut segala sesuatu tindakan instansi pemerintah dan badan atau organisasi masyarakat yang mempengaruhi kehidupan kepariwisataan itu sendiri</a:t>
            </a:r>
            <a:endParaRPr lang="id-ID" sz="22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mpungan Konten 2">
            <a:extLst>
              <a:ext uri="{FF2B5EF4-FFF2-40B4-BE49-F238E27FC236}">
                <a16:creationId xmlns:a16="http://schemas.microsoft.com/office/drawing/2014/main" id="{2AEF4DC4-45B8-E833-E4D7-AFBE68DE0BC3}"/>
              </a:ext>
            </a:extLst>
          </p:cNvPr>
          <p:cNvSpPr>
            <a:spLocks noGrp="1"/>
          </p:cNvSpPr>
          <p:nvPr>
            <p:ph idx="1"/>
          </p:nvPr>
        </p:nvSpPr>
        <p:spPr>
          <a:xfrm>
            <a:off x="3844813" y="552091"/>
            <a:ext cx="4668251" cy="5431536"/>
          </a:xfrm>
        </p:spPr>
        <p:txBody>
          <a:bodyPr anchor="ctr">
            <a:normAutofit/>
          </a:bodyPr>
          <a:lstStyle/>
          <a:p>
            <a:pPr marL="185261">
              <a:lnSpc>
                <a:spcPct val="90000"/>
              </a:lnSpc>
              <a:spcBef>
                <a:spcPts val="0"/>
              </a:spcBef>
            </a:pPr>
            <a:r>
              <a:rPr lang="ms-MY" sz="1900" spc="-4">
                <a:ea typeface="Times New Roman" panose="02020603050405020304" pitchFamily="18" charset="0"/>
              </a:rPr>
              <a:t>Adapun</a:t>
            </a:r>
            <a:r>
              <a:rPr lang="ms-MY" sz="1900" spc="75">
                <a:ea typeface="Times New Roman" panose="02020603050405020304" pitchFamily="18" charset="0"/>
              </a:rPr>
              <a:t> </a:t>
            </a:r>
            <a:r>
              <a:rPr lang="ms-MY" sz="1900" spc="-4">
                <a:ea typeface="Times New Roman" panose="02020603050405020304" pitchFamily="18" charset="0"/>
              </a:rPr>
              <a:t>tujuan</a:t>
            </a:r>
            <a:r>
              <a:rPr lang="ms-MY" sz="1900" spc="79">
                <a:ea typeface="Times New Roman" panose="02020603050405020304" pitchFamily="18" charset="0"/>
              </a:rPr>
              <a:t> </a:t>
            </a:r>
            <a:r>
              <a:rPr lang="ms-MY" sz="1900" spc="-4">
                <a:ea typeface="Times New Roman" panose="02020603050405020304" pitchFamily="18" charset="0"/>
              </a:rPr>
              <a:t>kebijakan</a:t>
            </a:r>
            <a:r>
              <a:rPr lang="ms-MY" sz="1900" spc="79">
                <a:ea typeface="Times New Roman" panose="02020603050405020304" pitchFamily="18" charset="0"/>
              </a:rPr>
              <a:t> </a:t>
            </a:r>
            <a:r>
              <a:rPr lang="ms-MY" sz="1900">
                <a:ea typeface="Times New Roman" panose="02020603050405020304" pitchFamily="18" charset="0"/>
              </a:rPr>
              <a:t>pariwisata</a:t>
            </a:r>
            <a:r>
              <a:rPr lang="ms-MY" sz="1900" spc="79">
                <a:ea typeface="Times New Roman" panose="02020603050405020304" pitchFamily="18" charset="0"/>
              </a:rPr>
              <a:t> </a:t>
            </a:r>
            <a:r>
              <a:rPr lang="ms-MY" sz="1900">
                <a:ea typeface="Times New Roman" panose="02020603050405020304" pitchFamily="18" charset="0"/>
              </a:rPr>
              <a:t>yang</a:t>
            </a:r>
            <a:r>
              <a:rPr lang="ms-MY" sz="1900" spc="79">
                <a:ea typeface="Times New Roman" panose="02020603050405020304" pitchFamily="18" charset="0"/>
              </a:rPr>
              <a:t> </a:t>
            </a:r>
            <a:r>
              <a:rPr lang="ms-MY" sz="1900">
                <a:ea typeface="Times New Roman" panose="02020603050405020304" pitchFamily="18" charset="0"/>
              </a:rPr>
              <a:t>paling</a:t>
            </a:r>
            <a:r>
              <a:rPr lang="ms-MY" sz="1900" spc="75">
                <a:ea typeface="Times New Roman" panose="02020603050405020304" pitchFamily="18" charset="0"/>
              </a:rPr>
              <a:t> </a:t>
            </a:r>
            <a:r>
              <a:rPr lang="ms-MY" sz="1900">
                <a:ea typeface="Times New Roman" panose="02020603050405020304" pitchFamily="18" charset="0"/>
              </a:rPr>
              <a:t>banyak</a:t>
            </a:r>
            <a:r>
              <a:rPr lang="ms-MY" sz="1900" spc="79">
                <a:ea typeface="Times New Roman" panose="02020603050405020304" pitchFamily="18" charset="0"/>
              </a:rPr>
              <a:t> </a:t>
            </a:r>
            <a:r>
              <a:rPr lang="ms-MY" sz="1900">
                <a:ea typeface="Times New Roman" panose="02020603050405020304" pitchFamily="18" charset="0"/>
              </a:rPr>
              <a:t>dijalankan</a:t>
            </a:r>
            <a:r>
              <a:rPr lang="ms-MY" sz="1900" spc="79">
                <a:ea typeface="Times New Roman" panose="02020603050405020304" pitchFamily="18" charset="0"/>
              </a:rPr>
              <a:t> </a:t>
            </a:r>
            <a:r>
              <a:rPr lang="ms-MY" sz="1900">
                <a:ea typeface="Times New Roman" panose="02020603050405020304" pitchFamily="18" charset="0"/>
              </a:rPr>
              <a:t>oleh</a:t>
            </a:r>
            <a:r>
              <a:rPr lang="ms-MY" sz="1900" spc="-195">
                <a:ea typeface="Times New Roman" panose="02020603050405020304" pitchFamily="18" charset="0"/>
              </a:rPr>
              <a:t> </a:t>
            </a:r>
            <a:r>
              <a:rPr lang="ms-MY" sz="1900" spc="-23">
                <a:ea typeface="Times New Roman" panose="02020603050405020304" pitchFamily="18" charset="0"/>
              </a:rPr>
              <a:t>pemerintah</a:t>
            </a:r>
            <a:r>
              <a:rPr lang="ms-MY" sz="1900" spc="-49">
                <a:ea typeface="Times New Roman" panose="02020603050405020304" pitchFamily="18" charset="0"/>
              </a:rPr>
              <a:t> </a:t>
            </a:r>
            <a:r>
              <a:rPr lang="ms-MY" sz="1900" spc="-23">
                <a:ea typeface="Times New Roman" panose="02020603050405020304" pitchFamily="18" charset="0"/>
              </a:rPr>
              <a:t>di</a:t>
            </a:r>
            <a:r>
              <a:rPr lang="ms-MY" sz="1900" spc="-49">
                <a:ea typeface="Times New Roman" panose="02020603050405020304" pitchFamily="18" charset="0"/>
              </a:rPr>
              <a:t> </a:t>
            </a:r>
            <a:r>
              <a:rPr lang="ms-MY" sz="1900" spc="-23">
                <a:ea typeface="Times New Roman" panose="02020603050405020304" pitchFamily="18" charset="0"/>
              </a:rPr>
              <a:t>antaranya</a:t>
            </a:r>
            <a:r>
              <a:rPr lang="ms-MY" sz="1900" spc="-49">
                <a:ea typeface="Times New Roman" panose="02020603050405020304" pitchFamily="18" charset="0"/>
              </a:rPr>
              <a:t> </a:t>
            </a:r>
            <a:r>
              <a:rPr lang="ms-MY" sz="1900" spc="-23">
                <a:ea typeface="Times New Roman" panose="02020603050405020304" pitchFamily="18" charset="0"/>
              </a:rPr>
              <a:t>adalah:</a:t>
            </a:r>
            <a:endParaRPr lang="id-ID" sz="1900">
              <a:ea typeface="Times New Roman" panose="02020603050405020304" pitchFamily="18" charset="0"/>
            </a:endParaRPr>
          </a:p>
          <a:p>
            <a:pPr marL="257175" marR="252413" indent="-257175">
              <a:lnSpc>
                <a:spcPct val="90000"/>
              </a:lnSpc>
              <a:spcBef>
                <a:spcPts val="461"/>
              </a:spcBef>
              <a:buSzPts val="1100"/>
              <a:buFont typeface="Times New Roman" panose="02020603050405020304" pitchFamily="18" charset="0"/>
              <a:buAutoNum type="arabicPeriod"/>
              <a:tabLst>
                <a:tab pos="357188" algn="l"/>
              </a:tabLst>
            </a:pPr>
            <a:r>
              <a:rPr lang="ms-MY" sz="1900" spc="-4">
                <a:ea typeface="Times New Roman" panose="02020603050405020304" pitchFamily="18" charset="0"/>
              </a:rPr>
              <a:t>Untuk</a:t>
            </a:r>
            <a:r>
              <a:rPr lang="ms-MY" sz="1900" spc="105">
                <a:ea typeface="Times New Roman" panose="02020603050405020304" pitchFamily="18" charset="0"/>
              </a:rPr>
              <a:t> </a:t>
            </a:r>
            <a:r>
              <a:rPr lang="ms-MY" sz="1900" spc="-4">
                <a:ea typeface="Times New Roman" panose="02020603050405020304" pitchFamily="18" charset="0"/>
              </a:rPr>
              <a:t>mempromosikan</a:t>
            </a:r>
            <a:r>
              <a:rPr lang="ms-MY" sz="1900" spc="105">
                <a:ea typeface="Times New Roman" panose="02020603050405020304" pitchFamily="18" charset="0"/>
              </a:rPr>
              <a:t> </a:t>
            </a:r>
            <a:r>
              <a:rPr lang="ms-MY" sz="1900" spc="-4">
                <a:ea typeface="Times New Roman" panose="02020603050405020304" pitchFamily="18" charset="0"/>
              </a:rPr>
              <a:t>destinasi</a:t>
            </a:r>
            <a:r>
              <a:rPr lang="ms-MY" sz="1900" spc="105">
                <a:ea typeface="Times New Roman" panose="02020603050405020304" pitchFamily="18" charset="0"/>
              </a:rPr>
              <a:t> </a:t>
            </a:r>
            <a:r>
              <a:rPr lang="ms-MY" sz="1900" spc="-4">
                <a:ea typeface="Times New Roman" panose="02020603050405020304" pitchFamily="18" charset="0"/>
              </a:rPr>
              <a:t>pariwisata</a:t>
            </a:r>
            <a:r>
              <a:rPr lang="ms-MY" sz="1900" spc="105">
                <a:ea typeface="Times New Roman" panose="02020603050405020304" pitchFamily="18" charset="0"/>
              </a:rPr>
              <a:t> </a:t>
            </a:r>
            <a:r>
              <a:rPr lang="ms-MY" sz="1900" spc="-4">
                <a:ea typeface="Times New Roman" panose="02020603050405020304" pitchFamily="18" charset="0"/>
              </a:rPr>
              <a:t>baik</a:t>
            </a:r>
            <a:r>
              <a:rPr lang="ms-MY" sz="1900" spc="105">
                <a:ea typeface="Times New Roman" panose="02020603050405020304" pitchFamily="18" charset="0"/>
              </a:rPr>
              <a:t> </a:t>
            </a:r>
            <a:r>
              <a:rPr lang="ms-MY" sz="1900" spc="-4">
                <a:ea typeface="Times New Roman" panose="02020603050405020304" pitchFamily="18" charset="0"/>
              </a:rPr>
              <a:t>secara</a:t>
            </a:r>
            <a:r>
              <a:rPr lang="ms-MY" sz="1900" spc="105">
                <a:ea typeface="Times New Roman" panose="02020603050405020304" pitchFamily="18" charset="0"/>
              </a:rPr>
              <a:t> </a:t>
            </a:r>
            <a:r>
              <a:rPr lang="ms-MY" sz="1900" spc="-4">
                <a:ea typeface="Times New Roman" panose="02020603050405020304" pitchFamily="18" charset="0"/>
              </a:rPr>
              <a:t>internal</a:t>
            </a:r>
            <a:r>
              <a:rPr lang="ms-MY" sz="1900" spc="-195">
                <a:ea typeface="Times New Roman" panose="02020603050405020304" pitchFamily="18" charset="0"/>
              </a:rPr>
              <a:t> </a:t>
            </a:r>
            <a:r>
              <a:rPr lang="ms-MY" sz="1900" spc="-4">
                <a:ea typeface="Times New Roman" panose="02020603050405020304" pitchFamily="18" charset="0"/>
              </a:rPr>
              <a:t>maupun</a:t>
            </a:r>
            <a:r>
              <a:rPr lang="ms-MY" sz="1900" spc="-8">
                <a:ea typeface="Times New Roman" panose="02020603050405020304" pitchFamily="18" charset="0"/>
              </a:rPr>
              <a:t> </a:t>
            </a:r>
            <a:r>
              <a:rPr lang="ms-MY" sz="1900" spc="-4">
                <a:ea typeface="Times New Roman" panose="02020603050405020304" pitchFamily="18" charset="0"/>
              </a:rPr>
              <a:t>eksternal.</a:t>
            </a:r>
            <a:endParaRPr lang="id-ID" sz="1900" spc="-4">
              <a:ea typeface="Times New Roman" panose="02020603050405020304" pitchFamily="18" charset="0"/>
            </a:endParaRPr>
          </a:p>
          <a:p>
            <a:pPr marL="257175" marR="252413" indent="-257175">
              <a:lnSpc>
                <a:spcPct val="90000"/>
              </a:lnSpc>
              <a:spcBef>
                <a:spcPts val="0"/>
              </a:spcBef>
              <a:buSzPts val="1100"/>
              <a:buFont typeface="Times New Roman" panose="02020603050405020304" pitchFamily="18" charset="0"/>
              <a:buAutoNum type="arabicPeriod"/>
              <a:tabLst>
                <a:tab pos="357188" algn="l"/>
              </a:tabLst>
            </a:pPr>
            <a:r>
              <a:rPr lang="ms-MY" sz="1900" spc="-4">
                <a:ea typeface="Times New Roman" panose="02020603050405020304" pitchFamily="18" charset="0"/>
              </a:rPr>
              <a:t>Untuk</a:t>
            </a:r>
            <a:r>
              <a:rPr lang="ms-MY" sz="1900" spc="94">
                <a:ea typeface="Times New Roman" panose="02020603050405020304" pitchFamily="18" charset="0"/>
              </a:rPr>
              <a:t> </a:t>
            </a:r>
            <a:r>
              <a:rPr lang="ms-MY" sz="1900" spc="-4">
                <a:ea typeface="Times New Roman" panose="02020603050405020304" pitchFamily="18" charset="0"/>
              </a:rPr>
              <a:t>meningkatkan</a:t>
            </a:r>
            <a:r>
              <a:rPr lang="ms-MY" sz="1900" spc="94">
                <a:ea typeface="Times New Roman" panose="02020603050405020304" pitchFamily="18" charset="0"/>
              </a:rPr>
              <a:t> </a:t>
            </a:r>
            <a:r>
              <a:rPr lang="ms-MY" sz="1900" spc="-4">
                <a:ea typeface="Times New Roman" panose="02020603050405020304" pitchFamily="18" charset="0"/>
              </a:rPr>
              <a:t>pertumbuhan</a:t>
            </a:r>
            <a:r>
              <a:rPr lang="ms-MY" sz="1900" spc="98">
                <a:ea typeface="Times New Roman" panose="02020603050405020304" pitchFamily="18" charset="0"/>
              </a:rPr>
              <a:t> </a:t>
            </a:r>
            <a:r>
              <a:rPr lang="ms-MY" sz="1900" spc="-4">
                <a:ea typeface="Times New Roman" panose="02020603050405020304" pitchFamily="18" charset="0"/>
              </a:rPr>
              <a:t>sektor</a:t>
            </a:r>
            <a:r>
              <a:rPr lang="ms-MY" sz="1900" spc="94">
                <a:ea typeface="Times New Roman" panose="02020603050405020304" pitchFamily="18" charset="0"/>
              </a:rPr>
              <a:t> </a:t>
            </a:r>
            <a:r>
              <a:rPr lang="ms-MY" sz="1900" spc="-4">
                <a:ea typeface="Times New Roman" panose="02020603050405020304" pitchFamily="18" charset="0"/>
              </a:rPr>
              <a:t>pariwisata</a:t>
            </a:r>
            <a:r>
              <a:rPr lang="ms-MY" sz="1900" spc="98">
                <a:ea typeface="Times New Roman" panose="02020603050405020304" pitchFamily="18" charset="0"/>
              </a:rPr>
              <a:t> </a:t>
            </a:r>
            <a:r>
              <a:rPr lang="ms-MY" sz="1900" spc="-4">
                <a:ea typeface="Times New Roman" panose="02020603050405020304" pitchFamily="18" charset="0"/>
              </a:rPr>
              <a:t>sebagai</a:t>
            </a:r>
            <a:r>
              <a:rPr lang="ms-MY" sz="1900" spc="94">
                <a:ea typeface="Times New Roman" panose="02020603050405020304" pitchFamily="18" charset="0"/>
              </a:rPr>
              <a:t> </a:t>
            </a:r>
            <a:r>
              <a:rPr lang="ms-MY" sz="1900" spc="-4">
                <a:ea typeface="Times New Roman" panose="02020603050405020304" pitchFamily="18" charset="0"/>
              </a:rPr>
              <a:t>bagian</a:t>
            </a:r>
            <a:r>
              <a:rPr lang="ms-MY" sz="1900" spc="-195">
                <a:ea typeface="Times New Roman" panose="02020603050405020304" pitchFamily="18" charset="0"/>
              </a:rPr>
              <a:t> </a:t>
            </a:r>
            <a:r>
              <a:rPr lang="ms-MY" sz="1900" spc="-4">
                <a:ea typeface="Times New Roman" panose="02020603050405020304" pitchFamily="18" charset="0"/>
              </a:rPr>
              <a:t>peningkatan</a:t>
            </a:r>
            <a:r>
              <a:rPr lang="ms-MY" sz="1900" spc="-8">
                <a:ea typeface="Times New Roman" panose="02020603050405020304" pitchFamily="18" charset="0"/>
              </a:rPr>
              <a:t> </a:t>
            </a:r>
            <a:r>
              <a:rPr lang="ms-MY" sz="1900" spc="-4">
                <a:ea typeface="Times New Roman" panose="02020603050405020304" pitchFamily="18" charset="0"/>
              </a:rPr>
              <a:t>devisa negara.</a:t>
            </a:r>
            <a:endParaRPr lang="id-ID" sz="1900" spc="-4">
              <a:ea typeface="Times New Roman" panose="02020603050405020304" pitchFamily="18" charset="0"/>
            </a:endParaRPr>
          </a:p>
          <a:p>
            <a:pPr marL="257175" indent="-257175">
              <a:lnSpc>
                <a:spcPct val="90000"/>
              </a:lnSpc>
              <a:spcBef>
                <a:spcPts val="0"/>
              </a:spcBef>
              <a:buSzPts val="1100"/>
              <a:buFont typeface="Times New Roman" panose="02020603050405020304" pitchFamily="18" charset="0"/>
              <a:buAutoNum type="arabicPeriod"/>
              <a:tabLst>
                <a:tab pos="357188" algn="l"/>
              </a:tabLst>
            </a:pPr>
            <a:r>
              <a:rPr lang="ms-MY" sz="1900" spc="-4">
                <a:ea typeface="Times New Roman" panose="02020603050405020304" pitchFamily="18" charset="0"/>
              </a:rPr>
              <a:t>Untuk</a:t>
            </a:r>
            <a:r>
              <a:rPr lang="ms-MY" sz="1900" spc="-23">
                <a:ea typeface="Times New Roman" panose="02020603050405020304" pitchFamily="18" charset="0"/>
              </a:rPr>
              <a:t> </a:t>
            </a:r>
            <a:r>
              <a:rPr lang="ms-MY" sz="1900" spc="-4">
                <a:ea typeface="Times New Roman" panose="02020603050405020304" pitchFamily="18" charset="0"/>
              </a:rPr>
              <a:t>mendorong</a:t>
            </a:r>
            <a:r>
              <a:rPr lang="ms-MY" sz="1900" spc="-19">
                <a:ea typeface="Times New Roman" panose="02020603050405020304" pitchFamily="18" charset="0"/>
              </a:rPr>
              <a:t> </a:t>
            </a:r>
            <a:r>
              <a:rPr lang="ms-MY" sz="1900" spc="-4">
                <a:ea typeface="Times New Roman" panose="02020603050405020304" pitchFamily="18" charset="0"/>
              </a:rPr>
              <a:t>keberlanjutan</a:t>
            </a:r>
            <a:r>
              <a:rPr lang="ms-MY" sz="1900" spc="-23">
                <a:ea typeface="Times New Roman" panose="02020603050405020304" pitchFamily="18" charset="0"/>
              </a:rPr>
              <a:t> </a:t>
            </a:r>
            <a:r>
              <a:rPr lang="ms-MY" sz="1900" spc="-4">
                <a:ea typeface="Times New Roman" panose="02020603050405020304" pitchFamily="18" charset="0"/>
              </a:rPr>
              <a:t>sektor</a:t>
            </a:r>
            <a:r>
              <a:rPr lang="ms-MY" sz="1900" spc="-19">
                <a:ea typeface="Times New Roman" panose="02020603050405020304" pitchFamily="18" charset="0"/>
              </a:rPr>
              <a:t> </a:t>
            </a:r>
            <a:r>
              <a:rPr lang="ms-MY" sz="1900" spc="-4">
                <a:ea typeface="Times New Roman" panose="02020603050405020304" pitchFamily="18" charset="0"/>
              </a:rPr>
              <a:t>pariwisata</a:t>
            </a:r>
            <a:r>
              <a:rPr lang="ms-MY" sz="1900" spc="-23">
                <a:ea typeface="Times New Roman" panose="02020603050405020304" pitchFamily="18" charset="0"/>
              </a:rPr>
              <a:t> </a:t>
            </a:r>
            <a:r>
              <a:rPr lang="ms-MY" sz="1900" spc="-4">
                <a:ea typeface="Times New Roman" panose="02020603050405020304" pitchFamily="18" charset="0"/>
              </a:rPr>
              <a:t>agar</a:t>
            </a:r>
            <a:r>
              <a:rPr lang="ms-MY" sz="1900" spc="-19">
                <a:ea typeface="Times New Roman" panose="02020603050405020304" pitchFamily="18" charset="0"/>
              </a:rPr>
              <a:t> </a:t>
            </a:r>
            <a:r>
              <a:rPr lang="ms-MY" sz="1900" spc="-4">
                <a:ea typeface="Times New Roman" panose="02020603050405020304" pitchFamily="18" charset="0"/>
              </a:rPr>
              <a:t>berkelanjutan.</a:t>
            </a:r>
            <a:endParaRPr lang="id-ID" sz="1900" spc="-4">
              <a:ea typeface="Times New Roman" panose="02020603050405020304" pitchFamily="18" charset="0"/>
            </a:endParaRPr>
          </a:p>
          <a:p>
            <a:pPr marL="257175" marR="251936" indent="-257175">
              <a:lnSpc>
                <a:spcPct val="90000"/>
              </a:lnSpc>
              <a:spcBef>
                <a:spcPts val="127"/>
              </a:spcBef>
              <a:buSzPts val="1100"/>
              <a:buFont typeface="Times New Roman" panose="02020603050405020304" pitchFamily="18" charset="0"/>
              <a:buAutoNum type="arabicPeriod"/>
              <a:tabLst>
                <a:tab pos="357188" algn="l"/>
              </a:tabLst>
            </a:pPr>
            <a:r>
              <a:rPr lang="ms-MY" sz="1900" spc="-4">
                <a:ea typeface="Times New Roman" panose="02020603050405020304" pitchFamily="18" charset="0"/>
              </a:rPr>
              <a:t>Untuk</a:t>
            </a:r>
            <a:r>
              <a:rPr lang="ms-MY" sz="1900" spc="34">
                <a:ea typeface="Times New Roman" panose="02020603050405020304" pitchFamily="18" charset="0"/>
              </a:rPr>
              <a:t> </a:t>
            </a:r>
            <a:r>
              <a:rPr lang="ms-MY" sz="1900" spc="-4">
                <a:ea typeface="Times New Roman" panose="02020603050405020304" pitchFamily="18" charset="0"/>
              </a:rPr>
              <a:t>menggalang</a:t>
            </a:r>
            <a:r>
              <a:rPr lang="ms-MY" sz="1900" spc="38">
                <a:ea typeface="Times New Roman" panose="02020603050405020304" pitchFamily="18" charset="0"/>
              </a:rPr>
              <a:t> </a:t>
            </a:r>
            <a:r>
              <a:rPr lang="ms-MY" sz="1900" spc="-4">
                <a:ea typeface="Times New Roman" panose="02020603050405020304" pitchFamily="18" charset="0"/>
              </a:rPr>
              <a:t>keikutsertaan</a:t>
            </a:r>
            <a:r>
              <a:rPr lang="ms-MY" sz="1900" spc="38">
                <a:ea typeface="Times New Roman" panose="02020603050405020304" pitchFamily="18" charset="0"/>
              </a:rPr>
              <a:t> </a:t>
            </a:r>
            <a:r>
              <a:rPr lang="ms-MY" sz="1900" spc="-4">
                <a:ea typeface="Times New Roman" panose="02020603050405020304" pitchFamily="18" charset="0"/>
              </a:rPr>
              <a:t>pihak</a:t>
            </a:r>
            <a:r>
              <a:rPr lang="ms-MY" sz="1900" spc="38">
                <a:ea typeface="Times New Roman" panose="02020603050405020304" pitchFamily="18" charset="0"/>
              </a:rPr>
              <a:t> </a:t>
            </a:r>
            <a:r>
              <a:rPr lang="ms-MY" sz="1900" spc="-4">
                <a:ea typeface="Times New Roman" panose="02020603050405020304" pitchFamily="18" charset="0"/>
              </a:rPr>
              <a:t>swasta</a:t>
            </a:r>
            <a:r>
              <a:rPr lang="ms-MY" sz="1900" spc="34">
                <a:ea typeface="Times New Roman" panose="02020603050405020304" pitchFamily="18" charset="0"/>
              </a:rPr>
              <a:t> </a:t>
            </a:r>
            <a:r>
              <a:rPr lang="ms-MY" sz="1900" spc="-4">
                <a:ea typeface="Times New Roman" panose="02020603050405020304" pitchFamily="18" charset="0"/>
              </a:rPr>
              <a:t>dalam</a:t>
            </a:r>
            <a:r>
              <a:rPr lang="ms-MY" sz="1900" spc="34">
                <a:ea typeface="Times New Roman" panose="02020603050405020304" pitchFamily="18" charset="0"/>
              </a:rPr>
              <a:t> </a:t>
            </a:r>
            <a:r>
              <a:rPr lang="ms-MY" sz="1900" spc="-4">
                <a:ea typeface="Times New Roman" panose="02020603050405020304" pitchFamily="18" charset="0"/>
              </a:rPr>
              <a:t>pengembangan</a:t>
            </a:r>
            <a:r>
              <a:rPr lang="ms-MY" sz="1900" spc="-195">
                <a:ea typeface="Times New Roman" panose="02020603050405020304" pitchFamily="18" charset="0"/>
              </a:rPr>
              <a:t> </a:t>
            </a:r>
            <a:r>
              <a:rPr lang="ms-MY" sz="1900" spc="-4">
                <a:ea typeface="Times New Roman" panose="02020603050405020304" pitchFamily="18" charset="0"/>
              </a:rPr>
              <a:t>destinasi</a:t>
            </a:r>
            <a:r>
              <a:rPr lang="ms-MY" sz="1900" spc="-11">
                <a:ea typeface="Times New Roman" panose="02020603050405020304" pitchFamily="18" charset="0"/>
              </a:rPr>
              <a:t> </a:t>
            </a:r>
            <a:r>
              <a:rPr lang="ms-MY" sz="1900" spc="-4">
                <a:ea typeface="Times New Roman" panose="02020603050405020304" pitchFamily="18" charset="0"/>
              </a:rPr>
              <a:t>agar</a:t>
            </a:r>
            <a:r>
              <a:rPr lang="ms-MY" sz="1900" spc="-11">
                <a:ea typeface="Times New Roman" panose="02020603050405020304" pitchFamily="18" charset="0"/>
              </a:rPr>
              <a:t> </a:t>
            </a:r>
            <a:r>
              <a:rPr lang="ms-MY" sz="1900" spc="-4">
                <a:ea typeface="Times New Roman" panose="02020603050405020304" pitchFamily="18" charset="0"/>
              </a:rPr>
              <a:t>terjadi</a:t>
            </a:r>
            <a:r>
              <a:rPr lang="ms-MY" sz="1900" spc="-11">
                <a:ea typeface="Times New Roman" panose="02020603050405020304" pitchFamily="18" charset="0"/>
              </a:rPr>
              <a:t> </a:t>
            </a:r>
            <a:r>
              <a:rPr lang="ms-MY" sz="1900" spc="-4">
                <a:ea typeface="Times New Roman" panose="02020603050405020304" pitchFamily="18" charset="0"/>
              </a:rPr>
              <a:t>sinergi</a:t>
            </a:r>
            <a:r>
              <a:rPr lang="ms-MY" sz="1900" spc="-8">
                <a:ea typeface="Times New Roman" panose="02020603050405020304" pitchFamily="18" charset="0"/>
              </a:rPr>
              <a:t> </a:t>
            </a:r>
            <a:r>
              <a:rPr lang="ms-MY" sz="1900" spc="-4">
                <a:ea typeface="Times New Roman" panose="02020603050405020304" pitchFamily="18" charset="0"/>
              </a:rPr>
              <a:t>antara</a:t>
            </a:r>
            <a:r>
              <a:rPr lang="ms-MY" sz="1900" spc="-11">
                <a:ea typeface="Times New Roman" panose="02020603050405020304" pitchFamily="18" charset="0"/>
              </a:rPr>
              <a:t> </a:t>
            </a:r>
            <a:r>
              <a:rPr lang="ms-MY" sz="1900" spc="-4">
                <a:ea typeface="Times New Roman" panose="02020603050405020304" pitchFamily="18" charset="0"/>
              </a:rPr>
              <a:t>pemerintah</a:t>
            </a:r>
            <a:r>
              <a:rPr lang="ms-MY" sz="1900" spc="-11">
                <a:ea typeface="Times New Roman" panose="02020603050405020304" pitchFamily="18" charset="0"/>
              </a:rPr>
              <a:t> </a:t>
            </a:r>
            <a:r>
              <a:rPr lang="ms-MY" sz="1900" spc="-4">
                <a:ea typeface="Times New Roman" panose="02020603050405020304" pitchFamily="18" charset="0"/>
              </a:rPr>
              <a:t>dengan</a:t>
            </a:r>
            <a:r>
              <a:rPr lang="ms-MY" sz="1900" spc="-11">
                <a:ea typeface="Times New Roman" panose="02020603050405020304" pitchFamily="18" charset="0"/>
              </a:rPr>
              <a:t> </a:t>
            </a:r>
            <a:r>
              <a:rPr lang="ms-MY" sz="1900" spc="-4">
                <a:ea typeface="Times New Roman" panose="02020603050405020304" pitchFamily="18" charset="0"/>
              </a:rPr>
              <a:t>investor.</a:t>
            </a:r>
            <a:endParaRPr lang="id-ID" sz="1900" spc="-4">
              <a:ea typeface="Times New Roman" panose="02020603050405020304" pitchFamily="18" charset="0"/>
            </a:endParaRPr>
          </a:p>
          <a:p>
            <a:pPr marL="257175" marR="251460" indent="-257175">
              <a:lnSpc>
                <a:spcPct val="90000"/>
              </a:lnSpc>
              <a:spcBef>
                <a:spcPts val="0"/>
              </a:spcBef>
              <a:buSzPts val="1100"/>
              <a:buFont typeface="Times New Roman" panose="02020603050405020304" pitchFamily="18" charset="0"/>
              <a:buAutoNum type="arabicPeriod"/>
              <a:tabLst>
                <a:tab pos="357188" algn="l"/>
              </a:tabLst>
            </a:pPr>
            <a:r>
              <a:rPr lang="ms-MY" sz="1900" spc="-4">
                <a:ea typeface="Times New Roman" panose="02020603050405020304" pitchFamily="18" charset="0"/>
              </a:rPr>
              <a:t>Untuk</a:t>
            </a:r>
            <a:r>
              <a:rPr lang="ms-MY" sz="1900" spc="90">
                <a:ea typeface="Times New Roman" panose="02020603050405020304" pitchFamily="18" charset="0"/>
              </a:rPr>
              <a:t> </a:t>
            </a:r>
            <a:r>
              <a:rPr lang="ms-MY" sz="1900" spc="-4">
                <a:ea typeface="Times New Roman" panose="02020603050405020304" pitchFamily="18" charset="0"/>
              </a:rPr>
              <a:t>mendorong</a:t>
            </a:r>
            <a:r>
              <a:rPr lang="ms-MY" sz="1900" spc="90">
                <a:ea typeface="Times New Roman" panose="02020603050405020304" pitchFamily="18" charset="0"/>
              </a:rPr>
              <a:t> </a:t>
            </a:r>
            <a:r>
              <a:rPr lang="ms-MY" sz="1900" spc="-4">
                <a:ea typeface="Times New Roman" panose="02020603050405020304" pitchFamily="18" charset="0"/>
              </a:rPr>
              <a:t>pengembangan</a:t>
            </a:r>
            <a:r>
              <a:rPr lang="ms-MY" sz="1900" spc="90">
                <a:ea typeface="Times New Roman" panose="02020603050405020304" pitchFamily="18" charset="0"/>
              </a:rPr>
              <a:t> </a:t>
            </a:r>
            <a:r>
              <a:rPr lang="ms-MY" sz="1900" spc="-4">
                <a:ea typeface="Times New Roman" panose="02020603050405020304" pitchFamily="18" charset="0"/>
              </a:rPr>
              <a:t>kebudayaan</a:t>
            </a:r>
            <a:r>
              <a:rPr lang="ms-MY" sz="1900" spc="90">
                <a:ea typeface="Times New Roman" panose="02020603050405020304" pitchFamily="18" charset="0"/>
              </a:rPr>
              <a:t> </a:t>
            </a:r>
            <a:r>
              <a:rPr lang="ms-MY" sz="1900" spc="-4">
                <a:ea typeface="Times New Roman" panose="02020603050405020304" pitchFamily="18" charset="0"/>
              </a:rPr>
              <a:t>sehingga</a:t>
            </a:r>
            <a:r>
              <a:rPr lang="ms-MY" sz="1900" spc="90">
                <a:ea typeface="Times New Roman" panose="02020603050405020304" pitchFamily="18" charset="0"/>
              </a:rPr>
              <a:t> </a:t>
            </a:r>
            <a:r>
              <a:rPr lang="ms-MY" sz="1900" spc="-4">
                <a:ea typeface="Times New Roman" panose="02020603050405020304" pitchFamily="18" charset="0"/>
              </a:rPr>
              <a:t>dapat</a:t>
            </a:r>
            <a:r>
              <a:rPr lang="ms-MY" sz="1900" spc="-195">
                <a:ea typeface="Times New Roman" panose="02020603050405020304" pitchFamily="18" charset="0"/>
              </a:rPr>
              <a:t> </a:t>
            </a:r>
            <a:r>
              <a:rPr lang="ms-MY" sz="1900" spc="-4">
                <a:ea typeface="Times New Roman" panose="02020603050405020304" pitchFamily="18" charset="0"/>
              </a:rPr>
              <a:t>menjadi</a:t>
            </a:r>
            <a:r>
              <a:rPr lang="ms-MY" sz="1900" spc="-11">
                <a:ea typeface="Times New Roman" panose="02020603050405020304" pitchFamily="18" charset="0"/>
              </a:rPr>
              <a:t> </a:t>
            </a:r>
            <a:r>
              <a:rPr lang="ms-MY" sz="1900" spc="-4">
                <a:ea typeface="Times New Roman" panose="02020603050405020304" pitchFamily="18" charset="0"/>
              </a:rPr>
              <a:t>instrumen</a:t>
            </a:r>
            <a:r>
              <a:rPr lang="ms-MY" sz="1900" spc="-8">
                <a:ea typeface="Times New Roman" panose="02020603050405020304" pitchFamily="18" charset="0"/>
              </a:rPr>
              <a:t> </a:t>
            </a:r>
            <a:r>
              <a:rPr lang="ms-MY" sz="1900" spc="-4">
                <a:ea typeface="Times New Roman" panose="02020603050405020304" pitchFamily="18" charset="0"/>
              </a:rPr>
              <a:t>dalam</a:t>
            </a:r>
            <a:r>
              <a:rPr lang="ms-MY" sz="1900" spc="-8">
                <a:ea typeface="Times New Roman" panose="02020603050405020304" pitchFamily="18" charset="0"/>
              </a:rPr>
              <a:t> </a:t>
            </a:r>
            <a:r>
              <a:rPr lang="ms-MY" sz="1900" spc="-4">
                <a:ea typeface="Times New Roman" panose="02020603050405020304" pitchFamily="18" charset="0"/>
              </a:rPr>
              <a:t>perdamaian</a:t>
            </a:r>
            <a:r>
              <a:rPr lang="ms-MY" sz="1900" spc="-8">
                <a:ea typeface="Times New Roman" panose="02020603050405020304" pitchFamily="18" charset="0"/>
              </a:rPr>
              <a:t> </a:t>
            </a:r>
            <a:r>
              <a:rPr lang="ms-MY" sz="1900" spc="-4">
                <a:ea typeface="Times New Roman" panose="02020603050405020304" pitchFamily="18" charset="0"/>
              </a:rPr>
              <a:t>dan</a:t>
            </a:r>
            <a:r>
              <a:rPr lang="ms-MY" sz="1900" spc="-8">
                <a:ea typeface="Times New Roman" panose="02020603050405020304" pitchFamily="18" charset="0"/>
              </a:rPr>
              <a:t> </a:t>
            </a:r>
            <a:r>
              <a:rPr lang="ms-MY" sz="1900" spc="-4">
                <a:ea typeface="Times New Roman" panose="02020603050405020304" pitchFamily="18" charset="0"/>
              </a:rPr>
              <a:t>hak</a:t>
            </a:r>
            <a:r>
              <a:rPr lang="ms-MY" sz="1900" spc="-8">
                <a:ea typeface="Times New Roman" panose="02020603050405020304" pitchFamily="18" charset="0"/>
              </a:rPr>
              <a:t> </a:t>
            </a:r>
            <a:r>
              <a:rPr lang="ms-MY" sz="1900" spc="-4">
                <a:ea typeface="Times New Roman" panose="02020603050405020304" pitchFamily="18" charset="0"/>
              </a:rPr>
              <a:t>asasi</a:t>
            </a:r>
            <a:r>
              <a:rPr lang="ms-MY" sz="1900" spc="-8">
                <a:ea typeface="Times New Roman" panose="02020603050405020304" pitchFamily="18" charset="0"/>
              </a:rPr>
              <a:t> </a:t>
            </a:r>
            <a:r>
              <a:rPr lang="ms-MY" sz="1900" spc="-4">
                <a:ea typeface="Times New Roman" panose="02020603050405020304" pitchFamily="18" charset="0"/>
              </a:rPr>
              <a:t>manusia.</a:t>
            </a:r>
            <a:endParaRPr lang="id-ID" sz="1900" spc="-4">
              <a:ea typeface="Times New Roman" panose="02020603050405020304" pitchFamily="18" charset="0"/>
            </a:endParaRPr>
          </a:p>
          <a:p>
            <a:pPr>
              <a:lnSpc>
                <a:spcPct val="90000"/>
              </a:lnSpc>
            </a:pPr>
            <a:endParaRPr lang="id-ID" sz="1900"/>
          </a:p>
        </p:txBody>
      </p:sp>
    </p:spTree>
    <p:extLst>
      <p:ext uri="{BB962C8B-B14F-4D97-AF65-F5344CB8AC3E}">
        <p14:creationId xmlns:p14="http://schemas.microsoft.com/office/powerpoint/2010/main" val="1438622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6461CD08-4F17-D153-8EEB-A66324C73741}"/>
              </a:ext>
            </a:extLst>
          </p:cNvPr>
          <p:cNvSpPr>
            <a:spLocks noGrp="1"/>
          </p:cNvSpPr>
          <p:nvPr>
            <p:ph type="title"/>
          </p:nvPr>
        </p:nvSpPr>
        <p:spPr>
          <a:xfrm>
            <a:off x="866216" y="980728"/>
            <a:ext cx="2206658" cy="1371947"/>
          </a:xfrm>
        </p:spPr>
        <p:txBody>
          <a:bodyPr>
            <a:normAutofit fontScale="90000"/>
          </a:bodyPr>
          <a:lstStyle/>
          <a:p>
            <a:pPr>
              <a:lnSpc>
                <a:spcPct val="90000"/>
              </a:lnSpc>
            </a:pPr>
            <a:r>
              <a:rPr lang="ms-MY" sz="1600" spc="-4" dirty="0">
                <a:latin typeface="Times New Roman" panose="02020603050405020304" pitchFamily="18" charset="0"/>
                <a:ea typeface="Times New Roman" panose="02020603050405020304" pitchFamily="18" charset="0"/>
              </a:rPr>
              <a:t>Tujuan kebijakan pariwisata ini kemudian dirumuskan </a:t>
            </a:r>
            <a:r>
              <a:rPr lang="ms-MY" sz="1600" dirty="0">
                <a:latin typeface="Times New Roman" panose="02020603050405020304" pitchFamily="18" charset="0"/>
                <a:ea typeface="Times New Roman" panose="02020603050405020304" pitchFamily="18" charset="0"/>
              </a:rPr>
              <a:t>oleh negara dalam</a:t>
            </a:r>
            <a:r>
              <a:rPr lang="ms-MY" sz="1600" spc="4" dirty="0">
                <a:latin typeface="Times New Roman" panose="02020603050405020304" pitchFamily="18" charset="0"/>
                <a:ea typeface="Times New Roman" panose="02020603050405020304" pitchFamily="18" charset="0"/>
              </a:rPr>
              <a:t> </a:t>
            </a:r>
            <a:r>
              <a:rPr lang="ms-MY" sz="1600" spc="-23" dirty="0">
                <a:latin typeface="Times New Roman" panose="02020603050405020304" pitchFamily="18" charset="0"/>
                <a:ea typeface="Times New Roman" panose="02020603050405020304" pitchFamily="18" charset="0"/>
              </a:rPr>
              <a:t>berbagai</a:t>
            </a:r>
            <a:r>
              <a:rPr lang="ms-MY" sz="1600" spc="-49" dirty="0">
                <a:latin typeface="Times New Roman" panose="02020603050405020304" pitchFamily="18" charset="0"/>
                <a:ea typeface="Times New Roman" panose="02020603050405020304" pitchFamily="18" charset="0"/>
              </a:rPr>
              <a:t> </a:t>
            </a:r>
            <a:r>
              <a:rPr lang="ms-MY" sz="1600" spc="-23" dirty="0">
                <a:latin typeface="Times New Roman" panose="02020603050405020304" pitchFamily="18" charset="0"/>
                <a:ea typeface="Times New Roman" panose="02020603050405020304" pitchFamily="18" charset="0"/>
              </a:rPr>
              <a:t>sasaran</a:t>
            </a:r>
            <a:r>
              <a:rPr lang="ms-MY" sz="1600" spc="-49" dirty="0">
                <a:latin typeface="Times New Roman" panose="02020603050405020304" pitchFamily="18" charset="0"/>
                <a:ea typeface="Times New Roman" panose="02020603050405020304" pitchFamily="18" charset="0"/>
              </a:rPr>
              <a:t> </a:t>
            </a:r>
            <a:r>
              <a:rPr lang="ms-MY" sz="1600" spc="-23" dirty="0">
                <a:latin typeface="Times New Roman" panose="02020603050405020304" pitchFamily="18" charset="0"/>
                <a:ea typeface="Times New Roman" panose="02020603050405020304" pitchFamily="18" charset="0"/>
              </a:rPr>
              <a:t>yang</a:t>
            </a:r>
            <a:r>
              <a:rPr lang="ms-MY" sz="1600" spc="-49" dirty="0">
                <a:latin typeface="Times New Roman" panose="02020603050405020304" pitchFamily="18" charset="0"/>
                <a:ea typeface="Times New Roman" panose="02020603050405020304" pitchFamily="18" charset="0"/>
              </a:rPr>
              <a:t> </a:t>
            </a:r>
            <a:r>
              <a:rPr lang="ms-MY" sz="1600" spc="-19" dirty="0">
                <a:latin typeface="Times New Roman" panose="02020603050405020304" pitchFamily="18" charset="0"/>
                <a:ea typeface="Times New Roman" panose="02020603050405020304" pitchFamily="18" charset="0"/>
              </a:rPr>
              <a:t>meliputi</a:t>
            </a:r>
            <a:r>
              <a:rPr lang="ms-MY" sz="1050" spc="-19" dirty="0">
                <a:latin typeface="Times New Roman" panose="02020603050405020304" pitchFamily="18" charset="0"/>
                <a:ea typeface="Times New Roman" panose="02020603050405020304" pitchFamily="18" charset="0"/>
              </a:rPr>
              <a:t>:</a:t>
            </a:r>
            <a:br>
              <a:rPr lang="id-ID" sz="1050" dirty="0">
                <a:latin typeface="Times New Roman" panose="02020603050405020304" pitchFamily="18" charset="0"/>
                <a:ea typeface="Times New Roman" panose="02020603050405020304" pitchFamily="18" charset="0"/>
              </a:rPr>
            </a:br>
            <a:endParaRPr lang="id-ID" sz="1050" dirty="0"/>
          </a:p>
        </p:txBody>
      </p:sp>
      <p:pic>
        <p:nvPicPr>
          <p:cNvPr id="2050" name="Picture 2" descr="Pengembangan Pariwisata Daerah | PPT">
            <a:extLst>
              <a:ext uri="{FF2B5EF4-FFF2-40B4-BE49-F238E27FC236}">
                <a16:creationId xmlns:a16="http://schemas.microsoft.com/office/drawing/2014/main" id="{BF2660D9-5699-5A46-B39A-A55129F7FB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817" b="-2"/>
          <a:stretch/>
        </p:blipFill>
        <p:spPr bwMode="auto">
          <a:xfrm>
            <a:off x="3895956" y="1460063"/>
            <a:ext cx="4793650" cy="3937874"/>
          </a:xfrm>
          <a:prstGeom prst="rect">
            <a:avLst/>
          </a:prstGeom>
          <a:noFill/>
          <a:extLst>
            <a:ext uri="{909E8E84-426E-40DD-AFC4-6F175D3DCCD1}">
              <a14:hiddenFill xmlns:a14="http://schemas.microsoft.com/office/drawing/2010/main">
                <a:solidFill>
                  <a:srgbClr val="FFFFFF"/>
                </a:solidFill>
              </a14:hiddenFill>
            </a:ext>
          </a:extLst>
        </p:spPr>
      </p:pic>
      <p:sp>
        <p:nvSpPr>
          <p:cNvPr id="3" name="Tampungan Konten 2">
            <a:extLst>
              <a:ext uri="{FF2B5EF4-FFF2-40B4-BE49-F238E27FC236}">
                <a16:creationId xmlns:a16="http://schemas.microsoft.com/office/drawing/2014/main" id="{FE099C18-7979-BCA2-D46C-982C365D63C1}"/>
              </a:ext>
            </a:extLst>
          </p:cNvPr>
          <p:cNvSpPr>
            <a:spLocks noGrp="1"/>
          </p:cNvSpPr>
          <p:nvPr>
            <p:ph idx="1"/>
          </p:nvPr>
        </p:nvSpPr>
        <p:spPr>
          <a:xfrm>
            <a:off x="866216" y="2447925"/>
            <a:ext cx="2350295" cy="2924175"/>
          </a:xfrm>
        </p:spPr>
        <p:txBody>
          <a:bodyPr>
            <a:normAutofit fontScale="92500" lnSpcReduction="20000"/>
          </a:bodyPr>
          <a:lstStyle/>
          <a:p>
            <a:r>
              <a:rPr lang="ms-MY" spc="-23">
                <a:ea typeface="Times New Roman" panose="02020603050405020304" pitchFamily="18" charset="0"/>
              </a:rPr>
              <a:t>Kebijakan</a:t>
            </a:r>
            <a:r>
              <a:rPr lang="ms-MY" spc="-45">
                <a:ea typeface="Times New Roman" panose="02020603050405020304" pitchFamily="18" charset="0"/>
              </a:rPr>
              <a:t> </a:t>
            </a:r>
            <a:r>
              <a:rPr lang="ms-MY" spc="-23">
                <a:ea typeface="Times New Roman" panose="02020603050405020304" pitchFamily="18" charset="0"/>
              </a:rPr>
              <a:t>Penggunaan</a:t>
            </a:r>
            <a:r>
              <a:rPr lang="ms-MY" spc="-45">
                <a:ea typeface="Times New Roman" panose="02020603050405020304" pitchFamily="18" charset="0"/>
              </a:rPr>
              <a:t> </a:t>
            </a:r>
            <a:r>
              <a:rPr lang="ms-MY" spc="-23">
                <a:ea typeface="Times New Roman" panose="02020603050405020304" pitchFamily="18" charset="0"/>
              </a:rPr>
              <a:t>Teknologi</a:t>
            </a:r>
          </a:p>
          <a:p>
            <a:r>
              <a:rPr lang="ms-MY" b="1" spc="-23">
                <a:ea typeface="Times New Roman" panose="02020603050405020304" pitchFamily="18" charset="0"/>
              </a:rPr>
              <a:t>Kebijakan</a:t>
            </a:r>
            <a:r>
              <a:rPr lang="ms-MY" b="1" spc="-45">
                <a:ea typeface="Times New Roman" panose="02020603050405020304" pitchFamily="18" charset="0"/>
              </a:rPr>
              <a:t> </a:t>
            </a:r>
            <a:r>
              <a:rPr lang="ms-MY" b="1" spc="-23">
                <a:ea typeface="Times New Roman" panose="02020603050405020304" pitchFamily="18" charset="0"/>
              </a:rPr>
              <a:t>Nation</a:t>
            </a:r>
            <a:r>
              <a:rPr lang="ms-MY" b="1" spc="-41">
                <a:ea typeface="Times New Roman" panose="02020603050405020304" pitchFamily="18" charset="0"/>
              </a:rPr>
              <a:t> </a:t>
            </a:r>
            <a:r>
              <a:rPr lang="ms-MY" b="1" spc="-23">
                <a:ea typeface="Times New Roman" panose="02020603050405020304" pitchFamily="18" charset="0"/>
              </a:rPr>
              <a:t>Branding</a:t>
            </a:r>
            <a:endParaRPr lang="id-ID" b="1">
              <a:solidFill>
                <a:schemeClr val="tx1"/>
              </a:solidFill>
              <a:effectLst/>
              <a:latin typeface="Times New Roman" panose="02020603050405020304" pitchFamily="18" charset="0"/>
              <a:ea typeface="Times New Roman" panose="02020603050405020304" pitchFamily="18" charset="0"/>
            </a:endParaRPr>
          </a:p>
          <a:p>
            <a:r>
              <a:rPr lang="ms-MY" b="1" spc="-23">
                <a:ea typeface="Times New Roman" panose="02020603050405020304" pitchFamily="18" charset="0"/>
              </a:rPr>
              <a:t>Kebijakan</a:t>
            </a:r>
            <a:r>
              <a:rPr lang="ms-MY" b="1" spc="-49">
                <a:ea typeface="Times New Roman" panose="02020603050405020304" pitchFamily="18" charset="0"/>
              </a:rPr>
              <a:t> </a:t>
            </a:r>
            <a:r>
              <a:rPr lang="ms-MY" b="1" spc="-19">
                <a:ea typeface="Times New Roman" panose="02020603050405020304" pitchFamily="18" charset="0"/>
              </a:rPr>
              <a:t>Bebas</a:t>
            </a:r>
            <a:r>
              <a:rPr lang="ms-MY" b="1" spc="-49">
                <a:ea typeface="Times New Roman" panose="02020603050405020304" pitchFamily="18" charset="0"/>
              </a:rPr>
              <a:t> </a:t>
            </a:r>
            <a:r>
              <a:rPr lang="ms-MY" b="1" spc="-19">
                <a:ea typeface="Times New Roman" panose="02020603050405020304" pitchFamily="18" charset="0"/>
              </a:rPr>
              <a:t>Visa</a:t>
            </a:r>
            <a:endParaRPr lang="id-ID" b="1">
              <a:solidFill>
                <a:schemeClr val="tx1"/>
              </a:solidFill>
              <a:effectLst/>
              <a:latin typeface="Times New Roman" panose="02020603050405020304" pitchFamily="18" charset="0"/>
              <a:ea typeface="Times New Roman" panose="02020603050405020304" pitchFamily="18" charset="0"/>
            </a:endParaRPr>
          </a:p>
          <a:p>
            <a:pPr marL="0" indent="0">
              <a:buNone/>
            </a:pPr>
            <a:endParaRPr lang="id-ID">
              <a:solidFill>
                <a:schemeClr val="tx1"/>
              </a:solidFill>
            </a:endParaRPr>
          </a:p>
        </p:txBody>
      </p:sp>
    </p:spTree>
    <p:extLst>
      <p:ext uri="{BB962C8B-B14F-4D97-AF65-F5344CB8AC3E}">
        <p14:creationId xmlns:p14="http://schemas.microsoft.com/office/powerpoint/2010/main" val="357582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75D304D5-755F-3438-527A-F034D350F6F5}"/>
              </a:ext>
            </a:extLst>
          </p:cNvPr>
          <p:cNvSpPr>
            <a:spLocks noGrp="1"/>
          </p:cNvSpPr>
          <p:nvPr>
            <p:ph type="title"/>
          </p:nvPr>
        </p:nvSpPr>
        <p:spPr>
          <a:xfrm>
            <a:off x="628650" y="365125"/>
            <a:ext cx="7886700" cy="1325563"/>
          </a:xfrm>
        </p:spPr>
        <p:txBody>
          <a:bodyPr>
            <a:normAutofit/>
          </a:bodyPr>
          <a:lstStyle/>
          <a:p>
            <a:pPr>
              <a:lnSpc>
                <a:spcPct val="90000"/>
              </a:lnSpc>
            </a:pPr>
            <a:r>
              <a:rPr lang="ms-MY" sz="4300">
                <a:latin typeface="Trebuchet MS" panose="020B0603020202020204" pitchFamily="34" charset="0"/>
                <a:ea typeface="Trebuchet MS" panose="020B0603020202020204" pitchFamily="34" charset="0"/>
                <a:cs typeface="Trebuchet MS" panose="020B0603020202020204" pitchFamily="34" charset="0"/>
              </a:rPr>
              <a:t>Strategi</a:t>
            </a:r>
            <a:r>
              <a:rPr lang="ms-MY" sz="4300" spc="-41">
                <a:latin typeface="Trebuchet MS" panose="020B0603020202020204" pitchFamily="34" charset="0"/>
                <a:ea typeface="Trebuchet MS" panose="020B0603020202020204" pitchFamily="34" charset="0"/>
                <a:cs typeface="Trebuchet MS" panose="020B0603020202020204" pitchFamily="34" charset="0"/>
              </a:rPr>
              <a:t> </a:t>
            </a:r>
            <a:r>
              <a:rPr lang="ms-MY" sz="4300">
                <a:latin typeface="Trebuchet MS" panose="020B0603020202020204" pitchFamily="34" charset="0"/>
                <a:ea typeface="Trebuchet MS" panose="020B0603020202020204" pitchFamily="34" charset="0"/>
                <a:cs typeface="Trebuchet MS" panose="020B0603020202020204" pitchFamily="34" charset="0"/>
              </a:rPr>
              <a:t>Pariwisata</a:t>
            </a:r>
            <a:br>
              <a:rPr lang="id-ID" sz="4300">
                <a:latin typeface="Trebuchet MS" panose="020B0603020202020204" pitchFamily="34" charset="0"/>
                <a:ea typeface="Trebuchet MS" panose="020B0603020202020204" pitchFamily="34" charset="0"/>
                <a:cs typeface="Trebuchet MS" panose="020B0603020202020204" pitchFamily="34" charset="0"/>
              </a:rPr>
            </a:br>
            <a:endParaRPr lang="id-ID" sz="43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mpungan Konten 2">
            <a:extLst>
              <a:ext uri="{FF2B5EF4-FFF2-40B4-BE49-F238E27FC236}">
                <a16:creationId xmlns:a16="http://schemas.microsoft.com/office/drawing/2014/main" id="{D7DBF9CF-892F-B592-E05E-E7F236DA48AE}"/>
              </a:ext>
            </a:extLst>
          </p:cNvPr>
          <p:cNvSpPr>
            <a:spLocks noGrp="1"/>
          </p:cNvSpPr>
          <p:nvPr>
            <p:ph idx="1"/>
          </p:nvPr>
        </p:nvSpPr>
        <p:spPr>
          <a:xfrm>
            <a:off x="628650" y="1929384"/>
            <a:ext cx="7886700" cy="4251960"/>
          </a:xfrm>
        </p:spPr>
        <p:txBody>
          <a:bodyPr>
            <a:normAutofit/>
          </a:bodyPr>
          <a:lstStyle/>
          <a:p>
            <a:pPr>
              <a:lnSpc>
                <a:spcPct val="90000"/>
              </a:lnSpc>
            </a:pPr>
            <a:r>
              <a:rPr lang="ms-MY" sz="1800" spc="-4">
                <a:ea typeface="Times New Roman" panose="02020603050405020304" pitchFamily="18" charset="0"/>
              </a:rPr>
              <a:t>Pengembangan objek wisata. Penyediaan sarana dan prasarana dalam</a:t>
            </a:r>
            <a:r>
              <a:rPr lang="ms-MY" sz="1800" spc="4">
                <a:ea typeface="Times New Roman" panose="02020603050405020304" pitchFamily="18" charset="0"/>
              </a:rPr>
              <a:t> </a:t>
            </a:r>
            <a:r>
              <a:rPr lang="ms-MY" sz="1800" spc="-4">
                <a:ea typeface="Times New Roman" panose="02020603050405020304" pitchFamily="18" charset="0"/>
              </a:rPr>
              <a:t>pengembangan objek wisata diperlukan agar bisa bersaing dengan</a:t>
            </a:r>
            <a:r>
              <a:rPr lang="ms-MY" sz="1800" spc="4">
                <a:ea typeface="Times New Roman" panose="02020603050405020304" pitchFamily="18" charset="0"/>
              </a:rPr>
              <a:t> </a:t>
            </a:r>
            <a:r>
              <a:rPr lang="ms-MY" sz="1800" spc="-4">
                <a:ea typeface="Times New Roman" panose="02020603050405020304" pitchFamily="18" charset="0"/>
              </a:rPr>
              <a:t>objek</a:t>
            </a:r>
            <a:r>
              <a:rPr lang="ms-MY" sz="1800" spc="4">
                <a:ea typeface="Times New Roman" panose="02020603050405020304" pitchFamily="18" charset="0"/>
              </a:rPr>
              <a:t> </a:t>
            </a:r>
            <a:r>
              <a:rPr lang="ms-MY" sz="1800" spc="-4">
                <a:ea typeface="Times New Roman" panose="02020603050405020304" pitchFamily="18" charset="0"/>
              </a:rPr>
              <a:t>wisata</a:t>
            </a:r>
            <a:r>
              <a:rPr lang="ms-MY" sz="1800" spc="4">
                <a:ea typeface="Times New Roman" panose="02020603050405020304" pitchFamily="18" charset="0"/>
              </a:rPr>
              <a:t> </a:t>
            </a:r>
            <a:r>
              <a:rPr lang="ms-MY" sz="1800" spc="-4">
                <a:ea typeface="Times New Roman" panose="02020603050405020304" pitchFamily="18" charset="0"/>
              </a:rPr>
              <a:t>lainnya.</a:t>
            </a:r>
            <a:r>
              <a:rPr lang="ms-MY" sz="1800" spc="4">
                <a:ea typeface="Times New Roman" panose="02020603050405020304" pitchFamily="18" charset="0"/>
              </a:rPr>
              <a:t> </a:t>
            </a:r>
            <a:r>
              <a:rPr lang="ms-MY" sz="1800" spc="-4">
                <a:ea typeface="Times New Roman" panose="02020603050405020304" pitchFamily="18" charset="0"/>
              </a:rPr>
              <a:t>Penyediaan</a:t>
            </a:r>
            <a:r>
              <a:rPr lang="ms-MY" sz="1800" spc="4">
                <a:ea typeface="Times New Roman" panose="02020603050405020304" pitchFamily="18" charset="0"/>
              </a:rPr>
              <a:t> </a:t>
            </a:r>
            <a:r>
              <a:rPr lang="ms-MY" sz="1800" spc="-4">
                <a:ea typeface="Times New Roman" panose="02020603050405020304" pitchFamily="18" charset="0"/>
              </a:rPr>
              <a:t>akomodasi</a:t>
            </a:r>
            <a:r>
              <a:rPr lang="ms-MY" sz="1800" spc="4">
                <a:ea typeface="Times New Roman" panose="02020603050405020304" pitchFamily="18" charset="0"/>
              </a:rPr>
              <a:t> </a:t>
            </a:r>
            <a:r>
              <a:rPr lang="ms-MY" sz="1800" spc="-4">
                <a:ea typeface="Times New Roman" panose="02020603050405020304" pitchFamily="18" charset="0"/>
              </a:rPr>
              <a:t>yang</a:t>
            </a:r>
            <a:r>
              <a:rPr lang="ms-MY" sz="1800" spc="4">
                <a:ea typeface="Times New Roman" panose="02020603050405020304" pitchFamily="18" charset="0"/>
              </a:rPr>
              <a:t> </a:t>
            </a:r>
            <a:r>
              <a:rPr lang="ms-MY" sz="1800" spc="-4">
                <a:ea typeface="Times New Roman" panose="02020603050405020304" pitchFamily="18" charset="0"/>
              </a:rPr>
              <a:t>menarik</a:t>
            </a:r>
            <a:r>
              <a:rPr lang="ms-MY" sz="1800" spc="4">
                <a:ea typeface="Times New Roman" panose="02020603050405020304" pitchFamily="18" charset="0"/>
              </a:rPr>
              <a:t> </a:t>
            </a:r>
            <a:r>
              <a:rPr lang="ms-MY" sz="1800" spc="-4">
                <a:ea typeface="Times New Roman" panose="02020603050405020304" pitchFamily="18" charset="0"/>
              </a:rPr>
              <a:t>merupakan bagian yang tidak dapat dipisahkan dari pengembangan</a:t>
            </a:r>
            <a:r>
              <a:rPr lang="ms-MY" sz="1800" spc="4">
                <a:ea typeface="Times New Roman" panose="02020603050405020304" pitchFamily="18" charset="0"/>
              </a:rPr>
              <a:t> </a:t>
            </a:r>
            <a:r>
              <a:rPr lang="ms-MY" sz="1800" spc="-4">
                <a:ea typeface="Times New Roman" panose="02020603050405020304" pitchFamily="18" charset="0"/>
              </a:rPr>
              <a:t>objek wisata ini. Kurangnya akomodasi yang tersedia dan kurang</a:t>
            </a:r>
            <a:r>
              <a:rPr lang="ms-MY" sz="1800" spc="4">
                <a:ea typeface="Times New Roman" panose="02020603050405020304" pitchFamily="18" charset="0"/>
              </a:rPr>
              <a:t> </a:t>
            </a:r>
            <a:r>
              <a:rPr lang="ms-MY" sz="1800" spc="-4">
                <a:ea typeface="Times New Roman" panose="02020603050405020304" pitchFamily="18" charset="0"/>
              </a:rPr>
              <a:t>memadainya dapat menjadi alasan kurangnya kunjungan wisatawan</a:t>
            </a:r>
            <a:r>
              <a:rPr lang="ms-MY" sz="1800" spc="4">
                <a:ea typeface="Times New Roman" panose="02020603050405020304" pitchFamily="18" charset="0"/>
              </a:rPr>
              <a:t> </a:t>
            </a:r>
            <a:r>
              <a:rPr lang="ms-MY" sz="1800" spc="-4">
                <a:ea typeface="Times New Roman" panose="02020603050405020304" pitchFamily="18" charset="0"/>
              </a:rPr>
              <a:t>(Goodal,</a:t>
            </a:r>
            <a:r>
              <a:rPr lang="ms-MY" sz="1800" spc="-8">
                <a:ea typeface="Times New Roman" panose="02020603050405020304" pitchFamily="18" charset="0"/>
              </a:rPr>
              <a:t> </a:t>
            </a:r>
            <a:r>
              <a:rPr lang="ms-MY" sz="1800" spc="-4">
                <a:ea typeface="Times New Roman" panose="02020603050405020304" pitchFamily="18" charset="0"/>
              </a:rPr>
              <a:t>1989).</a:t>
            </a:r>
            <a:endParaRPr lang="id-ID" sz="1800" spc="-4">
              <a:ea typeface="Times New Roman" panose="02020603050405020304" pitchFamily="18" charset="0"/>
            </a:endParaRPr>
          </a:p>
          <a:p>
            <a:pPr>
              <a:lnSpc>
                <a:spcPct val="90000"/>
              </a:lnSpc>
            </a:pPr>
            <a:r>
              <a:rPr lang="ms-MY" sz="1800">
                <a:ea typeface="Times New Roman" panose="02020603050405020304" pitchFamily="18" charset="0"/>
              </a:rPr>
              <a:t>Promosi</a:t>
            </a:r>
            <a:r>
              <a:rPr lang="ms-MY" sz="1800" spc="4">
                <a:ea typeface="Times New Roman" panose="02020603050405020304" pitchFamily="18" charset="0"/>
              </a:rPr>
              <a:t> </a:t>
            </a:r>
            <a:r>
              <a:rPr lang="ms-MY" sz="1800">
                <a:ea typeface="Times New Roman" panose="02020603050405020304" pitchFamily="18" charset="0"/>
              </a:rPr>
              <a:t>wisata.</a:t>
            </a:r>
            <a:r>
              <a:rPr lang="ms-MY" sz="1800" spc="4">
                <a:ea typeface="Times New Roman" panose="02020603050405020304" pitchFamily="18" charset="0"/>
              </a:rPr>
              <a:t> </a:t>
            </a:r>
            <a:r>
              <a:rPr lang="ms-MY" sz="1800">
                <a:ea typeface="Times New Roman" panose="02020603050405020304" pitchFamily="18" charset="0"/>
              </a:rPr>
              <a:t>Strategi</a:t>
            </a:r>
            <a:r>
              <a:rPr lang="ms-MY" sz="1800" spc="4">
                <a:ea typeface="Times New Roman" panose="02020603050405020304" pitchFamily="18" charset="0"/>
              </a:rPr>
              <a:t> </a:t>
            </a:r>
            <a:r>
              <a:rPr lang="ms-MY" sz="1800">
                <a:ea typeface="Times New Roman" panose="02020603050405020304" pitchFamily="18" charset="0"/>
              </a:rPr>
              <a:t>lain</a:t>
            </a:r>
            <a:r>
              <a:rPr lang="ms-MY" sz="1800" spc="4">
                <a:ea typeface="Times New Roman" panose="02020603050405020304" pitchFamily="18" charset="0"/>
              </a:rPr>
              <a:t> </a:t>
            </a:r>
            <a:r>
              <a:rPr lang="ms-MY" sz="1800">
                <a:ea typeface="Times New Roman" panose="02020603050405020304" pitchFamily="18" charset="0"/>
              </a:rPr>
              <a:t>yang</a:t>
            </a:r>
            <a:r>
              <a:rPr lang="ms-MY" sz="1800" spc="4">
                <a:ea typeface="Times New Roman" panose="02020603050405020304" pitchFamily="18" charset="0"/>
              </a:rPr>
              <a:t> </a:t>
            </a:r>
            <a:r>
              <a:rPr lang="ms-MY" sz="1800">
                <a:ea typeface="Times New Roman" panose="02020603050405020304" pitchFamily="18" charset="0"/>
              </a:rPr>
              <a:t>bisa</a:t>
            </a:r>
            <a:r>
              <a:rPr lang="ms-MY" sz="1800" spc="4">
                <a:ea typeface="Times New Roman" panose="02020603050405020304" pitchFamily="18" charset="0"/>
              </a:rPr>
              <a:t> </a:t>
            </a:r>
            <a:r>
              <a:rPr lang="ms-MY" sz="1800">
                <a:ea typeface="Times New Roman" panose="02020603050405020304" pitchFamily="18" charset="0"/>
              </a:rPr>
              <a:t>dijalankan</a:t>
            </a:r>
            <a:r>
              <a:rPr lang="ms-MY" sz="1800" spc="4">
                <a:ea typeface="Times New Roman" panose="02020603050405020304" pitchFamily="18" charset="0"/>
              </a:rPr>
              <a:t> </a:t>
            </a:r>
            <a:r>
              <a:rPr lang="ms-MY" sz="1800">
                <a:ea typeface="Times New Roman" panose="02020603050405020304" pitchFamily="18" charset="0"/>
              </a:rPr>
              <a:t>adalah</a:t>
            </a:r>
            <a:r>
              <a:rPr lang="ms-MY" sz="1800" spc="4">
                <a:ea typeface="Times New Roman" panose="02020603050405020304" pitchFamily="18" charset="0"/>
              </a:rPr>
              <a:t> </a:t>
            </a:r>
            <a:r>
              <a:rPr lang="ms-MY" sz="1800">
                <a:ea typeface="Times New Roman" panose="02020603050405020304" pitchFamily="18" charset="0"/>
              </a:rPr>
              <a:t>dengan</a:t>
            </a:r>
            <a:r>
              <a:rPr lang="ms-MY" sz="1800" spc="4">
                <a:ea typeface="Times New Roman" panose="02020603050405020304" pitchFamily="18" charset="0"/>
              </a:rPr>
              <a:t> </a:t>
            </a:r>
            <a:r>
              <a:rPr lang="ms-MY" sz="1800">
                <a:ea typeface="Times New Roman" panose="02020603050405020304" pitchFamily="18" charset="0"/>
              </a:rPr>
              <a:t>meningkatkan</a:t>
            </a:r>
            <a:r>
              <a:rPr lang="ms-MY" sz="1800" spc="143">
                <a:ea typeface="Times New Roman" panose="02020603050405020304" pitchFamily="18" charset="0"/>
              </a:rPr>
              <a:t> </a:t>
            </a:r>
            <a:r>
              <a:rPr lang="ms-MY" sz="1800">
                <a:ea typeface="Times New Roman" panose="02020603050405020304" pitchFamily="18" charset="0"/>
              </a:rPr>
              <a:t>promosi</a:t>
            </a:r>
          </a:p>
          <a:p>
            <a:pPr>
              <a:lnSpc>
                <a:spcPct val="90000"/>
              </a:lnSpc>
            </a:pPr>
            <a:r>
              <a:rPr lang="ms-MY" sz="1800">
                <a:ea typeface="Times New Roman" panose="02020603050405020304" pitchFamily="18" charset="0"/>
              </a:rPr>
              <a:t>Pembuatan rencana jangka pendek maupun jangka panjang mengenai</a:t>
            </a:r>
            <a:r>
              <a:rPr lang="ms-MY" sz="1800" spc="4">
                <a:ea typeface="Times New Roman" panose="02020603050405020304" pitchFamily="18" charset="0"/>
              </a:rPr>
              <a:t> </a:t>
            </a:r>
            <a:r>
              <a:rPr lang="ms-MY" sz="1800">
                <a:ea typeface="Times New Roman" panose="02020603050405020304" pitchFamily="18" charset="0"/>
              </a:rPr>
              <a:t>destinasi</a:t>
            </a:r>
            <a:r>
              <a:rPr lang="ms-MY" sz="1800" spc="4">
                <a:ea typeface="Times New Roman" panose="02020603050405020304" pitchFamily="18" charset="0"/>
              </a:rPr>
              <a:t> </a:t>
            </a:r>
            <a:r>
              <a:rPr lang="ms-MY" sz="1800">
                <a:ea typeface="Times New Roman" panose="02020603050405020304" pitchFamily="18" charset="0"/>
              </a:rPr>
              <a:t>wisata.</a:t>
            </a:r>
            <a:r>
              <a:rPr lang="ms-MY" sz="1800" spc="4">
                <a:ea typeface="Times New Roman" panose="02020603050405020304" pitchFamily="18" charset="0"/>
              </a:rPr>
              <a:t> </a:t>
            </a:r>
            <a:r>
              <a:rPr lang="ms-MY" sz="1800">
                <a:ea typeface="Times New Roman" panose="02020603050405020304" pitchFamily="18" charset="0"/>
              </a:rPr>
              <a:t>Rencana</a:t>
            </a:r>
            <a:r>
              <a:rPr lang="ms-MY" sz="1800" spc="4">
                <a:ea typeface="Times New Roman" panose="02020603050405020304" pitchFamily="18" charset="0"/>
              </a:rPr>
              <a:t> </a:t>
            </a:r>
            <a:r>
              <a:rPr lang="ms-MY" sz="1800">
                <a:ea typeface="Times New Roman" panose="02020603050405020304" pitchFamily="18" charset="0"/>
              </a:rPr>
              <a:t>ini</a:t>
            </a:r>
            <a:r>
              <a:rPr lang="ms-MY" sz="1800" spc="4">
                <a:ea typeface="Times New Roman" panose="02020603050405020304" pitchFamily="18" charset="0"/>
              </a:rPr>
              <a:t> </a:t>
            </a:r>
            <a:r>
              <a:rPr lang="ms-MY" sz="1800">
                <a:ea typeface="Times New Roman" panose="02020603050405020304" pitchFamily="18" charset="0"/>
              </a:rPr>
              <a:t>diperlukan</a:t>
            </a:r>
            <a:r>
              <a:rPr lang="ms-MY" sz="1800" spc="4">
                <a:ea typeface="Times New Roman" panose="02020603050405020304" pitchFamily="18" charset="0"/>
              </a:rPr>
              <a:t> </a:t>
            </a:r>
            <a:r>
              <a:rPr lang="ms-MY" sz="1800">
                <a:ea typeface="Times New Roman" panose="02020603050405020304" pitchFamily="18" charset="0"/>
              </a:rPr>
              <a:t>untuk</a:t>
            </a:r>
            <a:r>
              <a:rPr lang="ms-MY" sz="1800" spc="4">
                <a:ea typeface="Times New Roman" panose="02020603050405020304" pitchFamily="18" charset="0"/>
              </a:rPr>
              <a:t> </a:t>
            </a:r>
            <a:r>
              <a:rPr lang="ms-MY" sz="1800">
                <a:ea typeface="Times New Roman" panose="02020603050405020304" pitchFamily="18" charset="0"/>
              </a:rPr>
              <a:t>melihat</a:t>
            </a:r>
            <a:r>
              <a:rPr lang="ms-MY" sz="1800" spc="4">
                <a:ea typeface="Times New Roman" panose="02020603050405020304" pitchFamily="18" charset="0"/>
              </a:rPr>
              <a:t> </a:t>
            </a:r>
            <a:r>
              <a:rPr lang="ms-MY" sz="1800">
                <a:ea typeface="Times New Roman" panose="02020603050405020304" pitchFamily="18" charset="0"/>
              </a:rPr>
              <a:t>bagaimana</a:t>
            </a:r>
            <a:r>
              <a:rPr lang="ms-MY" sz="1800" spc="4">
                <a:ea typeface="Times New Roman" panose="02020603050405020304" pitchFamily="18" charset="0"/>
              </a:rPr>
              <a:t> </a:t>
            </a:r>
            <a:r>
              <a:rPr lang="ms-MY" sz="1800">
                <a:ea typeface="Times New Roman" panose="02020603050405020304" pitchFamily="18" charset="0"/>
              </a:rPr>
              <a:t>pengembangan</a:t>
            </a:r>
            <a:r>
              <a:rPr lang="ms-MY" sz="1800" spc="4">
                <a:ea typeface="Times New Roman" panose="02020603050405020304" pitchFamily="18" charset="0"/>
              </a:rPr>
              <a:t> </a:t>
            </a:r>
            <a:r>
              <a:rPr lang="ms-MY" sz="1800">
                <a:ea typeface="Times New Roman" panose="02020603050405020304" pitchFamily="18" charset="0"/>
              </a:rPr>
              <a:t>wisata</a:t>
            </a:r>
            <a:r>
              <a:rPr lang="ms-MY" sz="1800" spc="4">
                <a:ea typeface="Times New Roman" panose="02020603050405020304" pitchFamily="18" charset="0"/>
              </a:rPr>
              <a:t> </a:t>
            </a:r>
            <a:r>
              <a:rPr lang="ms-MY" sz="1800">
                <a:ea typeface="Times New Roman" panose="02020603050405020304" pitchFamily="18" charset="0"/>
              </a:rPr>
              <a:t>berhubungan</a:t>
            </a:r>
            <a:r>
              <a:rPr lang="ms-MY" sz="1800" spc="4">
                <a:ea typeface="Times New Roman" panose="02020603050405020304" pitchFamily="18" charset="0"/>
              </a:rPr>
              <a:t> </a:t>
            </a:r>
            <a:r>
              <a:rPr lang="ms-MY" sz="1800">
                <a:ea typeface="Times New Roman" panose="02020603050405020304" pitchFamily="18" charset="0"/>
              </a:rPr>
              <a:t>dengan</a:t>
            </a:r>
            <a:r>
              <a:rPr lang="ms-MY" sz="1800" spc="4">
                <a:ea typeface="Times New Roman" panose="02020603050405020304" pitchFamily="18" charset="0"/>
              </a:rPr>
              <a:t> </a:t>
            </a:r>
            <a:r>
              <a:rPr lang="ms-MY" sz="1800">
                <a:ea typeface="Times New Roman" panose="02020603050405020304" pitchFamily="18" charset="0"/>
              </a:rPr>
              <a:t>parameter</a:t>
            </a:r>
            <a:r>
              <a:rPr lang="ms-MY" sz="1800" spc="4">
                <a:ea typeface="Times New Roman" panose="02020603050405020304" pitchFamily="18" charset="0"/>
              </a:rPr>
              <a:t> </a:t>
            </a:r>
            <a:r>
              <a:rPr lang="ms-MY" sz="1800">
                <a:ea typeface="Times New Roman" panose="02020603050405020304" pitchFamily="18" charset="0"/>
              </a:rPr>
              <a:t>ekonomi,</a:t>
            </a:r>
          </a:p>
          <a:p>
            <a:pPr>
              <a:lnSpc>
                <a:spcPct val="90000"/>
              </a:lnSpc>
            </a:pPr>
            <a:r>
              <a:rPr lang="ms-MY" sz="1800" spc="-4">
                <a:ea typeface="Times New Roman" panose="02020603050405020304" pitchFamily="18" charset="0"/>
              </a:rPr>
              <a:t>Pelaksanaan prinsip pembangunan berkelanjutan. Sektor pariwisata ini</a:t>
            </a:r>
            <a:r>
              <a:rPr lang="ms-MY" sz="1800" spc="4">
                <a:ea typeface="Times New Roman" panose="02020603050405020304" pitchFamily="18" charset="0"/>
              </a:rPr>
              <a:t> </a:t>
            </a:r>
            <a:r>
              <a:rPr lang="ms-MY" sz="1800" spc="-4">
                <a:ea typeface="Times New Roman" panose="02020603050405020304" pitchFamily="18" charset="0"/>
              </a:rPr>
              <a:t>seharusnya</a:t>
            </a:r>
            <a:r>
              <a:rPr lang="ms-MY" sz="1800" spc="4">
                <a:ea typeface="Times New Roman" panose="02020603050405020304" pitchFamily="18" charset="0"/>
              </a:rPr>
              <a:t> </a:t>
            </a:r>
            <a:r>
              <a:rPr lang="ms-MY" sz="1800" spc="-4">
                <a:ea typeface="Times New Roman" panose="02020603050405020304" pitchFamily="18" charset="0"/>
              </a:rPr>
              <a:t>dilaksanakan</a:t>
            </a:r>
            <a:r>
              <a:rPr lang="ms-MY" sz="1800" spc="4">
                <a:ea typeface="Times New Roman" panose="02020603050405020304" pitchFamily="18" charset="0"/>
              </a:rPr>
              <a:t> </a:t>
            </a:r>
            <a:r>
              <a:rPr lang="ms-MY" sz="1800" spc="-4">
                <a:ea typeface="Times New Roman" panose="02020603050405020304" pitchFamily="18" charset="0"/>
              </a:rPr>
              <a:t>dengan</a:t>
            </a:r>
            <a:r>
              <a:rPr lang="ms-MY" sz="1800" spc="4">
                <a:ea typeface="Times New Roman" panose="02020603050405020304" pitchFamily="18" charset="0"/>
              </a:rPr>
              <a:t> </a:t>
            </a:r>
            <a:r>
              <a:rPr lang="ms-MY" sz="1800" spc="-4">
                <a:ea typeface="Times New Roman" panose="02020603050405020304" pitchFamily="18" charset="0"/>
              </a:rPr>
              <a:t>tetap</a:t>
            </a:r>
            <a:r>
              <a:rPr lang="ms-MY" sz="1800" spc="4">
                <a:ea typeface="Times New Roman" panose="02020603050405020304" pitchFamily="18" charset="0"/>
              </a:rPr>
              <a:t> </a:t>
            </a:r>
            <a:r>
              <a:rPr lang="ms-MY" sz="1800" spc="-4">
                <a:ea typeface="Times New Roman" panose="02020603050405020304" pitchFamily="18" charset="0"/>
              </a:rPr>
              <a:t>mengedepankan</a:t>
            </a:r>
            <a:r>
              <a:rPr lang="ms-MY" sz="1800" spc="4">
                <a:ea typeface="Times New Roman" panose="02020603050405020304" pitchFamily="18" charset="0"/>
              </a:rPr>
              <a:t> </a:t>
            </a:r>
            <a:r>
              <a:rPr lang="ms-MY" sz="1800" spc="-4">
                <a:ea typeface="Times New Roman" panose="02020603050405020304" pitchFamily="18" charset="0"/>
              </a:rPr>
              <a:t>pembangunan</a:t>
            </a:r>
            <a:r>
              <a:rPr lang="ms-MY" sz="1800" spc="4">
                <a:ea typeface="Times New Roman" panose="02020603050405020304" pitchFamily="18" charset="0"/>
              </a:rPr>
              <a:t> </a:t>
            </a:r>
            <a:r>
              <a:rPr lang="ms-MY" sz="1800" spc="-4">
                <a:ea typeface="Times New Roman" panose="02020603050405020304" pitchFamily="18" charset="0"/>
              </a:rPr>
              <a:t>berkelanjutan</a:t>
            </a:r>
            <a:r>
              <a:rPr lang="ms-MY" sz="1800" spc="4">
                <a:ea typeface="Times New Roman" panose="02020603050405020304" pitchFamily="18" charset="0"/>
              </a:rPr>
              <a:t> </a:t>
            </a:r>
            <a:r>
              <a:rPr lang="ms-MY" sz="1800" spc="-4">
                <a:ea typeface="Times New Roman" panose="02020603050405020304" pitchFamily="18" charset="0"/>
              </a:rPr>
              <a:t>khususnya</a:t>
            </a:r>
            <a:r>
              <a:rPr lang="ms-MY" sz="1800" spc="4">
                <a:ea typeface="Times New Roman" panose="02020603050405020304" pitchFamily="18" charset="0"/>
              </a:rPr>
              <a:t> </a:t>
            </a:r>
            <a:r>
              <a:rPr lang="ms-MY" sz="1800" spc="-4">
                <a:ea typeface="Times New Roman" panose="02020603050405020304" pitchFamily="18" charset="0"/>
              </a:rPr>
              <a:t>perencanaan</a:t>
            </a:r>
            <a:r>
              <a:rPr lang="ms-MY" sz="1800" spc="4">
                <a:ea typeface="Times New Roman" panose="02020603050405020304" pitchFamily="18" charset="0"/>
              </a:rPr>
              <a:t> </a:t>
            </a:r>
            <a:r>
              <a:rPr lang="ms-MY" sz="1800" spc="-4">
                <a:ea typeface="Times New Roman" panose="02020603050405020304" pitchFamily="18" charset="0"/>
              </a:rPr>
              <a:t>strategis</a:t>
            </a:r>
            <a:r>
              <a:rPr lang="ms-MY" sz="1800" spc="4">
                <a:ea typeface="Times New Roman" panose="02020603050405020304" pitchFamily="18" charset="0"/>
              </a:rPr>
              <a:t> </a:t>
            </a:r>
            <a:r>
              <a:rPr lang="ms-MY" sz="1800" spc="-4">
                <a:ea typeface="Times New Roman" panose="02020603050405020304" pitchFamily="18" charset="0"/>
              </a:rPr>
              <a:t>yang</a:t>
            </a:r>
            <a:r>
              <a:rPr lang="ms-MY" sz="1800" spc="4">
                <a:ea typeface="Times New Roman" panose="02020603050405020304" pitchFamily="18" charset="0"/>
              </a:rPr>
              <a:t> </a:t>
            </a:r>
            <a:r>
              <a:rPr lang="ms-MY" sz="1800" spc="-4">
                <a:ea typeface="Times New Roman" panose="02020603050405020304" pitchFamily="18" charset="0"/>
              </a:rPr>
              <a:t>melibatkan</a:t>
            </a:r>
            <a:r>
              <a:rPr lang="ms-MY" sz="1800" spc="4">
                <a:ea typeface="Times New Roman" panose="02020603050405020304" pitchFamily="18" charset="0"/>
              </a:rPr>
              <a:t> </a:t>
            </a:r>
            <a:r>
              <a:rPr lang="ms-MY" sz="1800" spc="-4">
                <a:ea typeface="Times New Roman" panose="02020603050405020304" pitchFamily="18" charset="0"/>
              </a:rPr>
              <a:t>pemerintah</a:t>
            </a:r>
            <a:r>
              <a:rPr lang="ms-MY" sz="1800" spc="4">
                <a:ea typeface="Times New Roman" panose="02020603050405020304" pitchFamily="18" charset="0"/>
              </a:rPr>
              <a:t> </a:t>
            </a:r>
            <a:r>
              <a:rPr lang="ms-MY" sz="1800" spc="-4">
                <a:ea typeface="Times New Roman" panose="02020603050405020304" pitchFamily="18" charset="0"/>
              </a:rPr>
              <a:t>sebagai</a:t>
            </a:r>
            <a:r>
              <a:rPr lang="ms-MY" sz="1800" spc="4">
                <a:ea typeface="Times New Roman" panose="02020603050405020304" pitchFamily="18" charset="0"/>
              </a:rPr>
              <a:t> </a:t>
            </a:r>
            <a:r>
              <a:rPr lang="ms-MY" sz="1800" spc="-4">
                <a:ea typeface="Times New Roman" panose="02020603050405020304" pitchFamily="18" charset="0"/>
              </a:rPr>
              <a:t>stakeholder</a:t>
            </a:r>
            <a:r>
              <a:rPr lang="ms-MY" sz="1800" spc="4">
                <a:ea typeface="Times New Roman" panose="02020603050405020304" pitchFamily="18" charset="0"/>
              </a:rPr>
              <a:t> </a:t>
            </a:r>
            <a:r>
              <a:rPr lang="ms-MY" sz="1800" spc="-4">
                <a:ea typeface="Times New Roman" panose="02020603050405020304" pitchFamily="18" charset="0"/>
              </a:rPr>
              <a:t>yang</a:t>
            </a:r>
            <a:r>
              <a:rPr lang="ms-MY" sz="1800" spc="4">
                <a:ea typeface="Times New Roman" panose="02020603050405020304" pitchFamily="18" charset="0"/>
              </a:rPr>
              <a:t> </a:t>
            </a:r>
            <a:r>
              <a:rPr lang="ms-MY" sz="1800" spc="-4">
                <a:ea typeface="Times New Roman" panose="02020603050405020304" pitchFamily="18" charset="0"/>
              </a:rPr>
              <a:t>diintegrasikan</a:t>
            </a:r>
            <a:r>
              <a:rPr lang="ms-MY" sz="1800" spc="4">
                <a:ea typeface="Times New Roman" panose="02020603050405020304" pitchFamily="18" charset="0"/>
              </a:rPr>
              <a:t> </a:t>
            </a:r>
            <a:r>
              <a:rPr lang="ms-MY" sz="1800" spc="-4">
                <a:ea typeface="Times New Roman" panose="02020603050405020304" pitchFamily="18" charset="0"/>
              </a:rPr>
              <a:t>ke</a:t>
            </a:r>
            <a:r>
              <a:rPr lang="ms-MY" sz="1800" spc="4">
                <a:ea typeface="Times New Roman" panose="02020603050405020304" pitchFamily="18" charset="0"/>
              </a:rPr>
              <a:t> </a:t>
            </a:r>
            <a:r>
              <a:rPr lang="ms-MY" sz="1800" spc="-4">
                <a:ea typeface="Times New Roman" panose="02020603050405020304" pitchFamily="18" charset="0"/>
              </a:rPr>
              <a:t>dalam</a:t>
            </a:r>
            <a:r>
              <a:rPr lang="ms-MY" sz="1800" spc="4">
                <a:ea typeface="Times New Roman" panose="02020603050405020304" pitchFamily="18" charset="0"/>
              </a:rPr>
              <a:t> </a:t>
            </a:r>
            <a:r>
              <a:rPr lang="ms-MY" sz="1800" spc="-4">
                <a:ea typeface="Times New Roman" panose="02020603050405020304" pitchFamily="18" charset="0"/>
              </a:rPr>
              <a:t>perencanaan</a:t>
            </a:r>
            <a:r>
              <a:rPr lang="ms-MY" sz="1800" spc="-8">
                <a:ea typeface="Times New Roman" panose="02020603050405020304" pitchFamily="18" charset="0"/>
              </a:rPr>
              <a:t> </a:t>
            </a:r>
            <a:r>
              <a:rPr lang="ms-MY" sz="1800" spc="-4">
                <a:ea typeface="Times New Roman" panose="02020603050405020304" pitchFamily="18" charset="0"/>
              </a:rPr>
              <a:t>destinasi pariwisata lokal.</a:t>
            </a:r>
            <a:endParaRPr lang="id-ID" sz="1800" spc="-4">
              <a:ea typeface="Times New Roman" panose="02020603050405020304" pitchFamily="18" charset="0"/>
            </a:endParaRPr>
          </a:p>
          <a:p>
            <a:pPr>
              <a:lnSpc>
                <a:spcPct val="90000"/>
              </a:lnSpc>
            </a:pPr>
            <a:endParaRPr lang="id-ID" sz="1800"/>
          </a:p>
        </p:txBody>
      </p:sp>
    </p:spTree>
    <p:extLst>
      <p:ext uri="{BB962C8B-B14F-4D97-AF65-F5344CB8AC3E}">
        <p14:creationId xmlns:p14="http://schemas.microsoft.com/office/powerpoint/2010/main" val="1136380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2946</TotalTime>
  <Words>420</Words>
  <Application>Microsoft Office PowerPoint</Application>
  <PresentationFormat>Tampilan Layar (4:3)</PresentationFormat>
  <Paragraphs>28</Paragraphs>
  <Slides>6</Slides>
  <Notes>0</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6</vt:i4>
      </vt:variant>
    </vt:vector>
  </HeadingPairs>
  <TitlesOfParts>
    <vt:vector size="12" baseType="lpstr">
      <vt:lpstr>Arial</vt:lpstr>
      <vt:lpstr>Calibri</vt:lpstr>
      <vt:lpstr>Google Sans</vt:lpstr>
      <vt:lpstr>Times New Roman</vt:lpstr>
      <vt:lpstr>Trebuchet MS</vt:lpstr>
      <vt:lpstr>Office Theme</vt:lpstr>
      <vt:lpstr>Kebijakan dan Strategi Pembangunan Pariwisata </vt:lpstr>
      <vt:lpstr>Kebijakan Pariwisata </vt:lpstr>
      <vt:lpstr>Kebijakan kepariwisataan dapat dirumuskan sebagai berikut segala sesuatu tindakan instansi pemerintah dan badan atau organisasi masyarakat yang mempengaruhi kehidupan kepariwisataan itu sendiri</vt:lpstr>
      <vt:lpstr>Tujuan kebijakan pariwisata ini kemudian dirumuskan oleh negara dalam berbagai sasaran yang meliputi: </vt:lpstr>
      <vt:lpstr>Strategi Pariwisata </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yusminar wahyuningsih</cp:lastModifiedBy>
  <cp:revision>444</cp:revision>
  <cp:lastPrinted>2017-08-29T02:54:51Z</cp:lastPrinted>
  <dcterms:created xsi:type="dcterms:W3CDTF">2010-04-18T12:06:30Z</dcterms:created>
  <dcterms:modified xsi:type="dcterms:W3CDTF">2023-12-18T10:50:38Z</dcterms:modified>
</cp:coreProperties>
</file>