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99" r:id="rId3"/>
    <p:sldId id="307" r:id="rId4"/>
    <p:sldId id="301" r:id="rId5"/>
    <p:sldId id="302" r:id="rId6"/>
    <p:sldId id="308" r:id="rId7"/>
    <p:sldId id="309" r:id="rId8"/>
    <p:sldId id="303" r:id="rId9"/>
    <p:sldId id="304" r:id="rId10"/>
    <p:sldId id="305" r:id="rId11"/>
    <p:sldId id="306" r:id="rId12"/>
    <p:sldId id="300" r:id="rId13"/>
  </p:sldIdLst>
  <p:sldSz cx="9144000" cy="6858000" type="screen4x3"/>
  <p:notesSz cx="7045325" cy="9345613"/>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52" d="100"/>
          <a:sy n="52" d="100"/>
        </p:scale>
        <p:origin x="1608" y="48"/>
      </p:cViewPr>
      <p:guideLst>
        <p:guide orient="horz" pos="2160"/>
        <p:guide pos="2880"/>
      </p:guideLst>
    </p:cSldViewPr>
  </p:slideViewPr>
  <p:notesTextViewPr>
    <p:cViewPr>
      <p:scale>
        <a:sx n="100" d="100"/>
        <a:sy n="100" d="100"/>
      </p:scale>
      <p:origin x="0" y="-372"/>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EF779-E066-19A1-D7A3-B608B16CE2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D04FD7-A00B-07D4-398C-132FDAB104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2C2CC2-61E9-DE91-34E9-C98CCD31BF5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a:t>
            </a:r>
            <a:r>
              <a:rPr lang="id-ID" dirty="0"/>
              <a:t> seperti investasi dalam teknologi ramah lingkungan, pelatihan tenaga kerja, dan sertifikasi internasional yang memerlukan biaya besar.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4. </a:t>
            </a:r>
            <a:r>
              <a:rPr lang="id-ID" dirty="0"/>
              <a:t>seperti pemahaman yang rendah mengenai manfaat standar layanan berkualitas, minimnya edukasi tentang hak dan kewajiban wisatawan, serta kurangnya sosialisasi dari pihak terkait.</a:t>
            </a:r>
          </a:p>
          <a:p>
            <a:endParaRPr lang="id-ID" dirty="0"/>
          </a:p>
        </p:txBody>
      </p:sp>
      <p:sp>
        <p:nvSpPr>
          <p:cNvPr id="4" name="Date Placeholder 3">
            <a:extLst>
              <a:ext uri="{FF2B5EF4-FFF2-40B4-BE49-F238E27FC236}">
                <a16:creationId xmlns:a16="http://schemas.microsoft.com/office/drawing/2014/main" id="{0911110E-A811-B60F-4ED8-0334E041B45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756838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6B58E7-0C41-FABE-8F06-770170066E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38D631-20D5-F26E-10E9-891964E5AB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83C25B-9F4B-E973-60D5-EDF98B5DE375}"/>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D3C1C810-F41E-B062-E9BB-594AE6DAD6B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513589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a:t>
            </a:r>
            <a:r>
              <a:rPr lang="id-ID" dirty="0"/>
              <a:t>yang mencakup persyaratan fasilitas, kualitas layanan, kebersihan, keamanan, serta manajemen operasional untuk memastikan kenyamanan dan keselamatan tamu hotel.</a:t>
            </a:r>
          </a:p>
          <a:p>
            <a:r>
              <a:rPr lang="en-US" dirty="0"/>
              <a:t>2. Sama kayak 1 </a:t>
            </a:r>
            <a:r>
              <a:rPr lang="en-US" dirty="0" err="1"/>
              <a:t>tapi</a:t>
            </a:r>
            <a:r>
              <a:rPr lang="en-US" dirty="0"/>
              <a:t> </a:t>
            </a:r>
            <a:r>
              <a:rPr lang="en-US" dirty="0" err="1"/>
              <a:t>ini</a:t>
            </a:r>
            <a:r>
              <a:rPr lang="en-US" dirty="0"/>
              <a:t> </a:t>
            </a:r>
            <a:r>
              <a:rPr lang="en-US" dirty="0" err="1"/>
              <a:t>untuk</a:t>
            </a:r>
            <a:r>
              <a:rPr lang="en-US" dirty="0"/>
              <a:t> </a:t>
            </a:r>
            <a:r>
              <a:rPr lang="en-US" dirty="0" err="1"/>
              <a:t>restoran</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 </a:t>
            </a:r>
            <a:r>
              <a:rPr lang="id-ID" dirty="0"/>
              <a:t>standar operasional bagi agen perjalanan, kepatuhan terhadap regulasi, serta peningkatan kualitas pelayanan bagi wisatawan domestik dan internasional.</a:t>
            </a:r>
          </a:p>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1490061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Sama </a:t>
            </a:r>
            <a:r>
              <a:rPr lang="en-US" dirty="0" err="1"/>
              <a:t>seperti</a:t>
            </a:r>
            <a:r>
              <a:rPr lang="en-US" dirty="0"/>
              <a:t> </a:t>
            </a:r>
            <a:r>
              <a:rPr lang="en-US" dirty="0" err="1"/>
              <a:t>standar</a:t>
            </a:r>
            <a:r>
              <a:rPr lang="en-US" dirty="0"/>
              <a:t> yang </a:t>
            </a:r>
            <a:r>
              <a:rPr lang="en-US" dirty="0" err="1"/>
              <a:t>atas</a:t>
            </a:r>
            <a:r>
              <a:rPr lang="en-US" dirty="0"/>
              <a:t> </a:t>
            </a:r>
            <a:r>
              <a:rPr lang="id-ID" dirty="0"/>
              <a:t>untuk memastikan standar perhotelan yang optimal.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a:t>
            </a:r>
            <a:r>
              <a:rPr lang="id-ID" dirty="0"/>
              <a:t>mencakup pedoman aksesibilitas dalam layanan pariwisata, standar fasilitas bagi penyandang disabilitas, serta pelatihan bagi tenaga kerja untuk memberikan pelayanan yang ramah dan inklusif.</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a:t>
            </a:r>
            <a:r>
              <a:rPr lang="id-ID" dirty="0"/>
              <a:t> yang mencakup pedoman pengelolaan berkelanjutan,</a:t>
            </a:r>
            <a:r>
              <a:rPr lang="en-US" dirty="0"/>
              <a:t> </a:t>
            </a:r>
            <a:r>
              <a:rPr lang="id-ID" dirty="0"/>
              <a:t>manfaat sosial-ekonomi bagi masyarakat lokal, pelestarian budaya, serta konservasi lingkungan untuk memastikan pariwisata yang bertanggung jawab dan berkelanjutan.</a:t>
            </a:r>
          </a:p>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16401964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37846-2121-2422-9B05-5C7888AAF9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4AEA8D-7F70-97AE-923C-70EAFE1AD0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F7E523-CA21-4971-0BFF-ECC3F99F9DA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a:t>
            </a:r>
            <a:r>
              <a:rPr lang="id-ID" dirty="0"/>
              <a:t>seperti kemampuan berbicara dengan jelas, mendengarkan secara aktif, serta memahami dan merespons kebutuhan wisatawan dengan empati.</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a:t>
            </a:r>
            <a:r>
              <a:rPr lang="id-ID" dirty="0"/>
              <a:t>seperti memberikan solusi yang cepat dan efektif, menenangkan pelanggan yang tidak puas, serta mengambil tindakan proaktif untuk mencegah masalah serupa di masa depan.</a:t>
            </a:r>
          </a:p>
          <a:p>
            <a:endParaRPr lang="id-ID" dirty="0"/>
          </a:p>
        </p:txBody>
      </p:sp>
      <p:sp>
        <p:nvSpPr>
          <p:cNvPr id="4" name="Date Placeholder 3">
            <a:extLst>
              <a:ext uri="{FF2B5EF4-FFF2-40B4-BE49-F238E27FC236}">
                <a16:creationId xmlns:a16="http://schemas.microsoft.com/office/drawing/2014/main" id="{A085DD3C-298E-9B06-8BFC-44A26E81FF9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588561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AC1729-F36E-4CD6-36C0-E68F6DDA98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9CEACB-DD2D-F179-8C2B-A38D757BF0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9BB9E8-17BE-0CE7-5E4E-7090CE5A995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a:t>
            </a:r>
            <a:r>
              <a:rPr lang="id-ID" dirty="0"/>
              <a:t> seperti mengenali adat istiadat, preferensi kuliner, bahasa, serta etika sosial yang berlaku di negara asal wisatawan untuk memberikan pelayanan yang lebih personal dan menghormati keberagaman budaya.</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4.</a:t>
            </a:r>
            <a:r>
              <a:rPr lang="id-ID" dirty="0"/>
              <a:t> seperti menjalin komunikasi yang efektif dengan rekan kerja, berbagi tugas secara kolaboratif, serta cepat menyesuaikan diri dengan teknologi dan tren baru dalam industri pariwisata.</a:t>
            </a:r>
          </a:p>
          <a:p>
            <a:endParaRPr lang="id-ID" dirty="0"/>
          </a:p>
        </p:txBody>
      </p:sp>
      <p:sp>
        <p:nvSpPr>
          <p:cNvPr id="4" name="Date Placeholder 3">
            <a:extLst>
              <a:ext uri="{FF2B5EF4-FFF2-40B4-BE49-F238E27FC236}">
                <a16:creationId xmlns:a16="http://schemas.microsoft.com/office/drawing/2014/main" id="{2A9483F1-F5DC-51DF-A26B-2094FC28108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185907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08A57D-C451-A149-9E0F-737C9E5B93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15D8EF-5EFC-79C7-EE02-103BACA0F7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E1AC06-4E93-712F-B8E4-8A409E35BA1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a:t>
            </a:r>
            <a:r>
              <a:rPr lang="id-ID" dirty="0"/>
              <a:t>Pelatihan staf dalam layanan pelanggan, peningkatan fasilitas dengan teknologi modern, penerapan standar kebersihan internasional, serta pengelolaan keluhan tamu secara profesional.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a:t>
            </a:r>
            <a:r>
              <a:rPr lang="id-ID" dirty="0"/>
              <a:t> Pengelolaan makanan yang higienis dengan standar keamanan pangan, pelayanan yang efisien dan ramah, penggunaan bahan baku berkualitas, serta penerapan konsep keberlanjutan dalam operasional restoran.</a:t>
            </a:r>
          </a:p>
          <a:p>
            <a:endParaRPr lang="id-ID" dirty="0"/>
          </a:p>
        </p:txBody>
      </p:sp>
      <p:sp>
        <p:nvSpPr>
          <p:cNvPr id="4" name="Date Placeholder 3">
            <a:extLst>
              <a:ext uri="{FF2B5EF4-FFF2-40B4-BE49-F238E27FC236}">
                <a16:creationId xmlns:a16="http://schemas.microsoft.com/office/drawing/2014/main" id="{74A69B73-9750-9AE0-E391-2CDA96E2A07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811714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37959D-A579-09D5-F18F-E9D7878622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666553-D380-4474-75E7-1C67E20B6A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85539C-70FB-FFA0-5E97-79B116002BA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 </a:t>
            </a:r>
            <a:r>
              <a:rPr lang="id-ID" dirty="0"/>
              <a:t>Keamanan kendaraan dengan inspeksi rutin, kenyamanan melalui fasilitas yang memadai, kepatuhan terhadap regulasi transportasi, serta pelayanan pelanggan yang ramah dan responsif terhadap kebutuhan wisatawan.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4.</a:t>
            </a:r>
            <a:r>
              <a:rPr lang="id-ID" dirty="0"/>
              <a:t> Infrastruktur yang memadai seperti akses jalan dan fasilitas umum, informasi yang jelas melalui papan petunjuk dan pusat informasi wisata, serta penerapan praktik keberlanjutan dalam pengelolaan lingkungan dan pelestarian budaya lokal.</a:t>
            </a:r>
          </a:p>
          <a:p>
            <a:endParaRPr lang="id-ID" dirty="0"/>
          </a:p>
        </p:txBody>
      </p:sp>
      <p:sp>
        <p:nvSpPr>
          <p:cNvPr id="4" name="Date Placeholder 3">
            <a:extLst>
              <a:ext uri="{FF2B5EF4-FFF2-40B4-BE49-F238E27FC236}">
                <a16:creationId xmlns:a16="http://schemas.microsoft.com/office/drawing/2014/main" id="{80787E46-8995-E64A-BDF8-F6317F67CF7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729807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1F3F1F-D191-D7AB-8A1A-F8DA15E099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57D00C-472C-1A3A-70FF-0AF161BC27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B602B0-E9CA-6C4B-D8EA-005217EFB5B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a:t>
            </a:r>
            <a:r>
              <a:rPr lang="id-ID" dirty="0"/>
              <a:t>termasuk minimnya program peningkatan keterampilan dan kurangnya akses terhadap sertifikasi profesi.</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a:t>
            </a:r>
            <a:r>
              <a:rPr lang="id-ID" dirty="0"/>
              <a:t> seperti kurangnya pengawasan, keterbatasan sumber daya, serta perbedaan interpretasi dalam implementasi regulasi.</a:t>
            </a:r>
          </a:p>
          <a:p>
            <a:endParaRPr lang="id-ID" dirty="0"/>
          </a:p>
        </p:txBody>
      </p:sp>
      <p:sp>
        <p:nvSpPr>
          <p:cNvPr id="4" name="Date Placeholder 3">
            <a:extLst>
              <a:ext uri="{FF2B5EF4-FFF2-40B4-BE49-F238E27FC236}">
                <a16:creationId xmlns:a16="http://schemas.microsoft.com/office/drawing/2014/main" id="{1E7B04FC-3493-8225-8BBD-FA02EEBD3F4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502916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 Pelayanan Destinasi Wisata</a:t>
            </a:r>
            <a:endPar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27535-9158-D116-C3BA-443D21A743E6}"/>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B63963DE-1D3B-9A9E-95E9-F644AAFE0E3A}"/>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Tantangan dalam Penerapan Standar Pelayanan Pariwisata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CE61661B-8C38-E836-C59F-646877FD942D}"/>
              </a:ext>
            </a:extLst>
          </p:cNvPr>
          <p:cNvSpPr txBox="1">
            <a:spLocks/>
          </p:cNvSpPr>
          <p:nvPr/>
        </p:nvSpPr>
        <p:spPr>
          <a:xfrm>
            <a:off x="457200" y="1988840"/>
            <a:ext cx="8229600" cy="413732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AutoNum type="arabicPeriod"/>
            </a:pPr>
            <a:r>
              <a:rPr lang="en-US" dirty="0" err="1">
                <a:solidFill>
                  <a:schemeClr val="tx1"/>
                </a:solidFill>
                <a:latin typeface="Cambria" panose="02040503050406030204" pitchFamily="18" charset="0"/>
                <a:cs typeface="Arial" panose="020B0604020202020204" pitchFamily="34" charset="0"/>
              </a:rPr>
              <a:t>Kurangnya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pelatihan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bagi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tenaga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kerja</a:t>
            </a:r>
            <a:r>
              <a:rPr lang="en-US" dirty="0">
                <a:solidFill>
                  <a:schemeClr val="tx1"/>
                </a:solidFill>
                <a:latin typeface="Cambria" panose="02040503050406030204" pitchFamily="18" charset="0"/>
                <a:cs typeface="Arial" panose="020B0604020202020204" pitchFamily="34" charset="0"/>
              </a:rPr>
              <a:t> di </a:t>
            </a:r>
            <a:r>
              <a:rPr lang="en-US" dirty="0" err="1">
                <a:solidFill>
                  <a:schemeClr val="tx1"/>
                </a:solidFill>
                <a:latin typeface="Cambria" panose="02040503050406030204" pitchFamily="18" charset="0"/>
                <a:cs typeface="Arial" panose="020B0604020202020204" pitchFamily="34" charset="0"/>
              </a:rPr>
              <a:t>sektor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pariwisata</a:t>
            </a:r>
            <a:r>
              <a:rPr lang="en-US" dirty="0">
                <a:solidFill>
                  <a:schemeClr val="tx1"/>
                </a:solidFill>
                <a:latin typeface="Cambria" panose="02040503050406030204" pitchFamily="18" charset="0"/>
                <a:cs typeface="Arial" panose="020B0604020202020204" pitchFamily="34" charset="0"/>
              </a:rPr>
              <a:t>.</a:t>
            </a:r>
          </a:p>
          <a:p>
            <a:pPr marL="514350" indent="-514350" algn="l">
              <a:buAutoNum type="arabicPeriod"/>
            </a:pP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dirty="0" err="1">
                <a:solidFill>
                  <a:schemeClr val="tx1"/>
                </a:solidFill>
                <a:latin typeface="Cambria" panose="02040503050406030204" pitchFamily="18" charset="0"/>
                <a:cs typeface="Arial" panose="020B0604020202020204" pitchFamily="34" charset="0"/>
              </a:rPr>
              <a:t>Ketidaksesuaian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antara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standar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nasional</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praktik</a:t>
            </a:r>
            <a:r>
              <a:rPr lang="en-US" dirty="0">
                <a:solidFill>
                  <a:schemeClr val="tx1"/>
                </a:solidFill>
                <a:latin typeface="Cambria" panose="02040503050406030204" pitchFamily="18" charset="0"/>
                <a:cs typeface="Arial" panose="020B0604020202020204" pitchFamily="34" charset="0"/>
              </a:rPr>
              <a:t> di </a:t>
            </a:r>
            <a:r>
              <a:rPr lang="en-US" dirty="0" err="1">
                <a:solidFill>
                  <a:schemeClr val="tx1"/>
                </a:solidFill>
                <a:latin typeface="Cambria" panose="02040503050406030204" pitchFamily="18" charset="0"/>
                <a:cs typeface="Arial" panose="020B0604020202020204" pitchFamily="34" charset="0"/>
              </a:rPr>
              <a:t>lapangan</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4247873032"/>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B7CC8E-A4DE-BF6B-D6AE-7A83581C9897}"/>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C26F34C6-6DB4-BA8F-1123-104FA09DB1F7}"/>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Tantangan dalam Penerapan Standar Pelayanan Pariwisata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4E3F46CE-BB52-0623-E2C4-4E937A1E8EBE}"/>
              </a:ext>
            </a:extLst>
          </p:cNvPr>
          <p:cNvSpPr txBox="1">
            <a:spLocks/>
          </p:cNvSpPr>
          <p:nvPr/>
        </p:nvSpPr>
        <p:spPr>
          <a:xfrm>
            <a:off x="457200" y="1988840"/>
            <a:ext cx="8229600" cy="413732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rabicPeriod" startAt="3"/>
            </a:pPr>
            <a:r>
              <a:rPr lang="en-US" dirty="0" err="1">
                <a:solidFill>
                  <a:schemeClr val="tx1"/>
                </a:solidFill>
                <a:latin typeface="Cambria" panose="02040503050406030204" pitchFamily="18" charset="0"/>
                <a:cs typeface="Arial" panose="020B0604020202020204" pitchFamily="34" charset="0"/>
              </a:rPr>
              <a:t>Biaya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tinggi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penerapan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standar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kualitas</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keberlanjutan</a:t>
            </a:r>
            <a:r>
              <a:rPr lang="en-US" dirty="0">
                <a:solidFill>
                  <a:schemeClr val="tx1"/>
                </a:solidFill>
                <a:latin typeface="Cambria" panose="02040503050406030204" pitchFamily="18" charset="0"/>
                <a:cs typeface="Arial" panose="020B0604020202020204" pitchFamily="34" charset="0"/>
              </a:rPr>
              <a:t>.</a:t>
            </a:r>
          </a:p>
          <a:p>
            <a:pPr marL="514350" indent="-514350" algn="l">
              <a:buFont typeface="+mj-lt"/>
              <a:buAutoNum type="arabicPeriod" startAt="3"/>
            </a:pP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startAt="3"/>
            </a:pPr>
            <a:r>
              <a:rPr lang="en-US" dirty="0" err="1">
                <a:solidFill>
                  <a:schemeClr val="tx1"/>
                </a:solidFill>
                <a:latin typeface="Cambria" panose="02040503050406030204" pitchFamily="18" charset="0"/>
                <a:cs typeface="Arial" panose="020B0604020202020204" pitchFamily="34" charset="0"/>
              </a:rPr>
              <a:t>Kurangnya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kesadaran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wisatawan</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pelaku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industri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tentang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pentingnya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standar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pelayanan</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290957995"/>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Pengertian Standar Pelayanan Pariwisata</a:t>
            </a:r>
          </a:p>
        </p:txBody>
      </p:sp>
      <p:sp>
        <p:nvSpPr>
          <p:cNvPr id="4" name="Content Placeholder 2"/>
          <p:cNvSpPr txBox="1">
            <a:spLocks/>
          </p:cNvSpPr>
          <p:nvPr/>
        </p:nvSpPr>
        <p:spPr>
          <a:xfrm>
            <a:off x="457200" y="2204864"/>
            <a:ext cx="8229600" cy="39212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Standar pelayanan pariwisata adalah seperangkat pedoman dan kriteria yang ditetapkan untuk memastikan bahwa layanan yang diberikan kepada wisatawan memenuhi atau melebihi harapan mereka. Standar ini mencakup berbagai aspek, seperti kualitas layanan, keramahan, keamanan, kebersihan, serta pengalaman wisata yang menyenangkan dan berkesan.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68E7D3-E70D-77F4-72EB-F85F14B7CDF0}"/>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A4838CD8-49AF-3C2E-BA5C-61ED2BA8F67C}"/>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Pengertian Pelayanan dalam Pariwisata</a:t>
            </a:r>
          </a:p>
        </p:txBody>
      </p:sp>
      <p:sp>
        <p:nvSpPr>
          <p:cNvPr id="4" name="Content Placeholder 2">
            <a:extLst>
              <a:ext uri="{FF2B5EF4-FFF2-40B4-BE49-F238E27FC236}">
                <a16:creationId xmlns:a16="http://schemas.microsoft.com/office/drawing/2014/main" id="{AF711B0D-13C7-2085-FFE9-9594DAE554C0}"/>
              </a:ext>
            </a:extLst>
          </p:cNvPr>
          <p:cNvSpPr txBox="1">
            <a:spLocks/>
          </p:cNvSpPr>
          <p:nvPr/>
        </p:nvSpPr>
        <p:spPr>
          <a:xfrm>
            <a:off x="457200" y="1988840"/>
            <a:ext cx="8229600" cy="413732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dirty="0" err="1">
                <a:solidFill>
                  <a:schemeClr val="tx1"/>
                </a:solidFill>
                <a:latin typeface="Cambria" panose="02040503050406030204" pitchFamily="18" charset="0"/>
                <a:cs typeface="Arial" panose="020B0604020202020204" pitchFamily="34" charset="0"/>
              </a:rPr>
              <a:t>Pelayanan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industri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pariwisata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adalah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serangkaian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tindakan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prosedur</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interaksi</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bertujuan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memberikan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pengalaman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terbaik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bagi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wisatawan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Pelayanan</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baik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tidak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hanya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meningkatkan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kepuasan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pelanggan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tetapi</a:t>
            </a:r>
            <a:r>
              <a:rPr lang="en-US" dirty="0">
                <a:solidFill>
                  <a:schemeClr val="tx1"/>
                </a:solidFill>
                <a:latin typeface="Cambria" panose="02040503050406030204" pitchFamily="18" charset="0"/>
                <a:cs typeface="Arial" panose="020B0604020202020204" pitchFamily="34" charset="0"/>
              </a:rPr>
              <a:t> juga </a:t>
            </a:r>
            <a:r>
              <a:rPr lang="en-US" dirty="0" err="1">
                <a:solidFill>
                  <a:schemeClr val="tx1"/>
                </a:solidFill>
                <a:latin typeface="Cambria" panose="02040503050406030204" pitchFamily="18" charset="0"/>
                <a:cs typeface="Arial" panose="020B0604020202020204" pitchFamily="34" charset="0"/>
              </a:rPr>
              <a:t>mendukung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citra</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keberlanjutan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destinasi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wisata</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2772340222"/>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47D79B-7B4F-C1C7-01D8-035A656E838D}"/>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B9D11274-4635-B561-9902-511812591F7C}"/>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Standar Pelayanan Pariwisata di Tingkat Nasional dan Internasional</a:t>
            </a:r>
          </a:p>
        </p:txBody>
      </p:sp>
      <p:sp>
        <p:nvSpPr>
          <p:cNvPr id="4" name="Content Placeholder 2">
            <a:extLst>
              <a:ext uri="{FF2B5EF4-FFF2-40B4-BE49-F238E27FC236}">
                <a16:creationId xmlns:a16="http://schemas.microsoft.com/office/drawing/2014/main" id="{38258E9F-5280-0B41-AAC0-C82F6023A783}"/>
              </a:ext>
            </a:extLst>
          </p:cNvPr>
          <p:cNvSpPr txBox="1">
            <a:spLocks/>
          </p:cNvSpPr>
          <p:nvPr/>
        </p:nvSpPr>
        <p:spPr>
          <a:xfrm>
            <a:off x="457200" y="2204864"/>
            <a:ext cx="8229600" cy="39212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Standar Nasional Indonesia (SNI) untuk Pariwisata:</a:t>
            </a:r>
            <a:endParaRPr lang="en-US" b="1" dirty="0">
              <a:solidFill>
                <a:schemeClr val="tx1"/>
              </a:solidFill>
              <a:latin typeface="Cambria" panose="02040503050406030204" pitchFamily="18" charset="0"/>
              <a:cs typeface="Arial" panose="020B0604020202020204" pitchFamily="34" charset="0"/>
            </a:endParaRPr>
          </a:p>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SNI 9042:2021 tentang Standar Usaha Hotel</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SNI 9043:2021 tentang Standar Usaha Restoran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SNI 9044:2021 tentang Standar Usaha Biro Perjalanan Wisata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96236462"/>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AE4FC-E07C-53B7-00C8-DFA23DE627FF}"/>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43D2823-FA76-24BA-DAFE-41D26BF0E929}"/>
              </a:ext>
            </a:extLst>
          </p:cNvPr>
          <p:cNvSpPr txBox="1">
            <a:spLocks/>
          </p:cNvSpPr>
          <p:nvPr/>
        </p:nvSpPr>
        <p:spPr>
          <a:xfrm>
            <a:off x="457200" y="1124744"/>
            <a:ext cx="8229600" cy="500141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err="1">
                <a:solidFill>
                  <a:schemeClr val="tx1"/>
                </a:solidFill>
                <a:latin typeface="Cambria" panose="02040503050406030204" pitchFamily="18" charset="0"/>
                <a:cs typeface="Arial" panose="020B0604020202020204" pitchFamily="34" charset="0"/>
              </a:rPr>
              <a:t>Standar</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Internasional</a:t>
            </a:r>
            <a:r>
              <a:rPr lang="en-US" b="1" dirty="0">
                <a:solidFill>
                  <a:schemeClr val="tx1"/>
                </a:solidFill>
                <a:latin typeface="Cambria" panose="02040503050406030204" pitchFamily="18" charset="0"/>
                <a:cs typeface="Arial" panose="020B0604020202020204" pitchFamily="34" charset="0"/>
              </a:rPr>
              <a:t>:</a:t>
            </a:r>
          </a:p>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dirty="0">
                <a:solidFill>
                  <a:schemeClr val="tx1"/>
                </a:solidFill>
                <a:latin typeface="Cambria" panose="02040503050406030204" pitchFamily="18" charset="0"/>
                <a:cs typeface="Arial" panose="020B0604020202020204" pitchFamily="34" charset="0"/>
              </a:rPr>
              <a:t>ISO 22483:2020 – </a:t>
            </a:r>
            <a:r>
              <a:rPr lang="en-US" dirty="0" err="1">
                <a:solidFill>
                  <a:schemeClr val="tx1"/>
                </a:solidFill>
                <a:latin typeface="Cambria" panose="02040503050406030204" pitchFamily="18" charset="0"/>
                <a:cs typeface="Arial" panose="020B0604020202020204" pitchFamily="34" charset="0"/>
              </a:rPr>
              <a:t>Standar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layanan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bagi</a:t>
            </a:r>
            <a:r>
              <a:rPr lang="en-US" dirty="0">
                <a:solidFill>
                  <a:schemeClr val="tx1"/>
                </a:solidFill>
                <a:latin typeface="Cambria" panose="02040503050406030204" pitchFamily="18" charset="0"/>
                <a:cs typeface="Arial" panose="020B0604020202020204" pitchFamily="34" charset="0"/>
              </a:rPr>
              <a:t> hotel</a:t>
            </a:r>
          </a:p>
          <a:p>
            <a:pPr marL="514350" indent="-514350" algn="l">
              <a:buAutoNum type="arabicPeriod"/>
            </a:pPr>
            <a:r>
              <a:rPr lang="en-US" dirty="0">
                <a:solidFill>
                  <a:schemeClr val="tx1"/>
                </a:solidFill>
                <a:latin typeface="Cambria" panose="02040503050406030204" pitchFamily="18" charset="0"/>
                <a:cs typeface="Arial" panose="020B0604020202020204" pitchFamily="34" charset="0"/>
              </a:rPr>
              <a:t>ISO 21902:2021 – </a:t>
            </a:r>
            <a:r>
              <a:rPr lang="en-US" dirty="0" err="1">
                <a:solidFill>
                  <a:schemeClr val="tx1"/>
                </a:solidFill>
                <a:latin typeface="Cambria" panose="02040503050406030204" pitchFamily="18" charset="0"/>
                <a:cs typeface="Arial" panose="020B0604020202020204" pitchFamily="34" charset="0"/>
              </a:rPr>
              <a:t>Pariwisata</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inklusif</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bagi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penyandang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disabilitas</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dirty="0">
                <a:solidFill>
                  <a:schemeClr val="tx1"/>
                </a:solidFill>
                <a:latin typeface="Cambria" panose="02040503050406030204" pitchFamily="18" charset="0"/>
                <a:cs typeface="Arial" panose="020B0604020202020204" pitchFamily="34" charset="0"/>
              </a:rPr>
              <a:t>Global Sustainable Tourism Council (GSTC) Criteria – </a:t>
            </a:r>
            <a:r>
              <a:rPr lang="en-US" dirty="0" err="1">
                <a:solidFill>
                  <a:schemeClr val="tx1"/>
                </a:solidFill>
                <a:latin typeface="Cambria" panose="02040503050406030204" pitchFamily="18" charset="0"/>
                <a:cs typeface="Arial" panose="020B0604020202020204" pitchFamily="34" charset="0"/>
              </a:rPr>
              <a:t>Standar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keberlanjutan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untuk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destinasi</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bisnis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pariwisata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823673347"/>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69F646-4D6D-0886-30F9-BAE695391F71}"/>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7746C821-5143-6C76-C35C-6B9814A15040}"/>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Peran Sumber Daya Manusia (SDM) dalam Pelayanan Pariwisata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2AA9E5B4-721F-DB52-C571-55825FD60FA0}"/>
              </a:ext>
            </a:extLst>
          </p:cNvPr>
          <p:cNvSpPr txBox="1">
            <a:spLocks/>
          </p:cNvSpPr>
          <p:nvPr/>
        </p:nvSpPr>
        <p:spPr>
          <a:xfrm>
            <a:off x="457200" y="1916832"/>
            <a:ext cx="8229600" cy="4209331"/>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dirty="0" err="1">
                <a:solidFill>
                  <a:schemeClr val="tx1"/>
                </a:solidFill>
                <a:latin typeface="Cambria" panose="02040503050406030204" pitchFamily="18" charset="0"/>
                <a:cs typeface="Arial" panose="020B0604020202020204" pitchFamily="34" charset="0"/>
              </a:rPr>
              <a:t>Sumber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daya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manusia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memiliki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utama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menentukan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kualitas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layanan</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diberikan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kepada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wisatawan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Beberapa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aspek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penting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dari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peran</a:t>
            </a:r>
            <a:r>
              <a:rPr lang="en-US" dirty="0">
                <a:solidFill>
                  <a:schemeClr val="tx1"/>
                </a:solidFill>
                <a:latin typeface="Cambria" panose="02040503050406030204" pitchFamily="18" charset="0"/>
                <a:cs typeface="Arial" panose="020B0604020202020204" pitchFamily="34" charset="0"/>
              </a:rPr>
              <a:t> SDM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pelayanan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pariwisata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meliputi</a:t>
            </a:r>
            <a:r>
              <a:rPr lang="en-US" dirty="0">
                <a:solidFill>
                  <a:schemeClr val="tx1"/>
                </a:solidFill>
                <a:latin typeface="Cambria" panose="02040503050406030204" pitchFamily="18" charset="0"/>
                <a:cs typeface="Arial" panose="020B0604020202020204" pitchFamily="34" charset="0"/>
              </a:rPr>
              <a:t>:</a:t>
            </a:r>
          </a:p>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AutoNum type="alphaLcPeriod"/>
            </a:pPr>
            <a:r>
              <a:rPr lang="en-US" b="1" dirty="0" err="1">
                <a:solidFill>
                  <a:schemeClr val="tx1"/>
                </a:solidFill>
                <a:latin typeface="Cambria" panose="02040503050406030204" pitchFamily="18" charset="0"/>
                <a:cs typeface="Arial" panose="020B0604020202020204" pitchFamily="34" charset="0"/>
              </a:rPr>
              <a:t>Kompetensi</a:t>
            </a:r>
            <a:r>
              <a:rPr lang="en-US" b="1" dirty="0">
                <a:solidFill>
                  <a:schemeClr val="tx1"/>
                </a:solidFill>
                <a:latin typeface="Cambria" panose="02040503050406030204" pitchFamily="18" charset="0"/>
                <a:cs typeface="Arial" panose="020B0604020202020204" pitchFamily="34" charset="0"/>
              </a:rPr>
              <a:t> dan </a:t>
            </a:r>
            <a:r>
              <a:rPr lang="en-US" b="1" dirty="0" err="1">
                <a:solidFill>
                  <a:schemeClr val="tx1"/>
                </a:solidFill>
                <a:latin typeface="Cambria" panose="02040503050406030204" pitchFamily="18" charset="0"/>
                <a:cs typeface="Arial" panose="020B0604020202020204" pitchFamily="34" charset="0"/>
              </a:rPr>
              <a:t>Profesionalisme</a:t>
            </a:r>
            <a:r>
              <a:rPr lang="en-US" b="1" dirty="0">
                <a:solidFill>
                  <a:schemeClr val="tx1"/>
                </a:solidFill>
                <a:latin typeface="Cambria" panose="02040503050406030204" pitchFamily="18" charset="0"/>
                <a:cs typeface="Arial" panose="020B0604020202020204" pitchFamily="34" charset="0"/>
              </a:rPr>
              <a:t> SDM</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Keterampilan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komunikasi</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baik</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Kemampuan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menyelesaikan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masalah</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menangani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keluhan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pelanggan</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746209444"/>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51C2F-3473-AE78-A776-C280EBA7D0D7}"/>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DF830493-E991-F179-89FB-D963F093CDF8}"/>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Peran Sumber Daya Manusia (SDM) dalam Pelayanan Pariwisata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CC482448-E54A-4931-E7FD-DF64305194D8}"/>
              </a:ext>
            </a:extLst>
          </p:cNvPr>
          <p:cNvSpPr txBox="1">
            <a:spLocks/>
          </p:cNvSpPr>
          <p:nvPr/>
        </p:nvSpPr>
        <p:spPr>
          <a:xfrm>
            <a:off x="457200" y="1916832"/>
            <a:ext cx="8229600" cy="420933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Pemahaman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budaya</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kebiasaan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wisatawan</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Kemampuan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bekerja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tim</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beradaptasi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dengan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perubahan</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851443578"/>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37CE8-EE95-FDC7-AA67-259A7A1D301E}"/>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319C39EF-426B-F64D-28EE-047060C75E7D}"/>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Implementasi Standar Pelayanan dalam Industri Pariwisata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68E14ED2-1B07-87E4-CDF7-163DE84A35F6}"/>
              </a:ext>
            </a:extLst>
          </p:cNvPr>
          <p:cNvSpPr txBox="1">
            <a:spLocks/>
          </p:cNvSpPr>
          <p:nvPr/>
        </p:nvSpPr>
        <p:spPr>
          <a:xfrm>
            <a:off x="457200" y="2204864"/>
            <a:ext cx="8229600" cy="39212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b="1" dirty="0">
                <a:solidFill>
                  <a:schemeClr val="tx1"/>
                </a:solidFill>
                <a:latin typeface="Cambria" panose="02040503050406030204" pitchFamily="18" charset="0"/>
                <a:cs typeface="Arial" panose="020B0604020202020204" pitchFamily="34" charset="0"/>
              </a:rPr>
              <a:t>Sektor Perhotelan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Pelatihan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staf</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peningkatan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fasilitas</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standar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kebersihan</a:t>
            </a:r>
            <a:r>
              <a:rPr lang="en-US" dirty="0">
                <a:solidFill>
                  <a:schemeClr val="tx1"/>
                </a:solidFill>
                <a:latin typeface="Cambria" panose="02040503050406030204" pitchFamily="18" charset="0"/>
                <a:cs typeface="Arial" panose="020B0604020202020204" pitchFamily="34" charset="0"/>
              </a:rPr>
              <a:t>.</a:t>
            </a:r>
          </a:p>
          <a:p>
            <a:pPr marL="514350" indent="-514350" algn="l">
              <a:buAutoNum type="arabicPeriod"/>
            </a:pP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b="1" dirty="0">
                <a:solidFill>
                  <a:schemeClr val="tx1"/>
                </a:solidFill>
                <a:latin typeface="Cambria" panose="02040503050406030204" pitchFamily="18" charset="0"/>
                <a:cs typeface="Arial" panose="020B0604020202020204" pitchFamily="34" charset="0"/>
              </a:rPr>
              <a:t>Sektor </a:t>
            </a:r>
            <a:r>
              <a:rPr lang="en-US" b="1" dirty="0" err="1">
                <a:solidFill>
                  <a:schemeClr val="tx1"/>
                </a:solidFill>
                <a:latin typeface="Cambria" panose="02040503050406030204" pitchFamily="18" charset="0"/>
                <a:cs typeface="Arial" panose="020B0604020202020204" pitchFamily="34" charset="0"/>
              </a:rPr>
              <a:t>Restoran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Pengelolaan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makanan</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higienis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pelayanan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cepat</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keramahan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staf</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579512212"/>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511D4B-F96F-20F6-44E4-04C78CED7887}"/>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C13AF0C2-D0B9-D436-4A01-7ACF3F8BFFB5}"/>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Implementasi Standar Pelayanan dalam Industri Pariwisata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79F0817C-003F-500B-A7F3-A7F969070B0E}"/>
              </a:ext>
            </a:extLst>
          </p:cNvPr>
          <p:cNvSpPr txBox="1">
            <a:spLocks/>
          </p:cNvSpPr>
          <p:nvPr/>
        </p:nvSpPr>
        <p:spPr>
          <a:xfrm>
            <a:off x="457200" y="2204864"/>
            <a:ext cx="8229600" cy="39212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rabicPeriod" startAt="3"/>
            </a:pPr>
            <a:r>
              <a:rPr lang="en-US" b="1" dirty="0">
                <a:solidFill>
                  <a:schemeClr val="tx1"/>
                </a:solidFill>
                <a:latin typeface="Cambria" panose="02040503050406030204" pitchFamily="18" charset="0"/>
                <a:cs typeface="Arial" panose="020B0604020202020204" pitchFamily="34" charset="0"/>
              </a:rPr>
              <a:t>Sektor </a:t>
            </a:r>
            <a:r>
              <a:rPr lang="en-US" b="1" dirty="0" err="1">
                <a:solidFill>
                  <a:schemeClr val="tx1"/>
                </a:solidFill>
                <a:latin typeface="Cambria" panose="02040503050406030204" pitchFamily="18" charset="0"/>
                <a:cs typeface="Arial" panose="020B0604020202020204" pitchFamily="34" charset="0"/>
              </a:rPr>
              <a:t>Transportasi</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Wisata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Keamanan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kendaraan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kenyamanan</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pelayanan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pelanggan</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baik</a:t>
            </a:r>
            <a:r>
              <a:rPr lang="en-US" dirty="0">
                <a:solidFill>
                  <a:schemeClr val="tx1"/>
                </a:solidFill>
                <a:latin typeface="Cambria" panose="02040503050406030204" pitchFamily="18" charset="0"/>
                <a:cs typeface="Arial" panose="020B0604020202020204" pitchFamily="34" charset="0"/>
              </a:rPr>
              <a:t>.</a:t>
            </a:r>
          </a:p>
          <a:p>
            <a:pPr marL="514350" indent="-514350" algn="l">
              <a:buFont typeface="+mj-lt"/>
              <a:buAutoNum type="arabicPeriod" startAt="3"/>
            </a:pPr>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startAt="3"/>
            </a:pPr>
            <a:r>
              <a:rPr lang="en-US" b="1" dirty="0" err="1">
                <a:solidFill>
                  <a:schemeClr val="tx1"/>
                </a:solidFill>
                <a:latin typeface="Cambria" panose="02040503050406030204" pitchFamily="18" charset="0"/>
                <a:cs typeface="Arial" panose="020B0604020202020204" pitchFamily="34" charset="0"/>
              </a:rPr>
              <a:t>Destinasi</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Wisata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Infrastruktur</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memadai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informasi</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jelas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serta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keberlanjutan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lingkungan</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budaya</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970176717"/>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3296</TotalTime>
  <Words>813</Words>
  <Application>Microsoft Office PowerPoint</Application>
  <PresentationFormat>On-screen Show (4:3)</PresentationFormat>
  <Paragraphs>66</Paragraphs>
  <Slides>12</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456</cp:revision>
  <cp:lastPrinted>2017-08-29T02:54:51Z</cp:lastPrinted>
  <dcterms:created xsi:type="dcterms:W3CDTF">2010-04-18T12:06:30Z</dcterms:created>
  <dcterms:modified xsi:type="dcterms:W3CDTF">2025-03-19T08:36:03Z</dcterms:modified>
</cp:coreProperties>
</file>