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2" r:id="rId3"/>
    <p:sldId id="283" r:id="rId4"/>
    <p:sldId id="284" r:id="rId5"/>
    <p:sldId id="285" r:id="rId6"/>
    <p:sldId id="286" r:id="rId7"/>
    <p:sldId id="288" r:id="rId8"/>
    <p:sldId id="275" r:id="rId9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8598935-B52F-48AA-8D4D-7B8B909BAD2C}" type="datetimeFigureOut">
              <a:rPr lang="en-US"/>
              <a:pPr>
                <a:defRPr/>
              </a:pPr>
              <a:t>9/2/2015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CA4D35-E790-4FBD-8DE9-4CD628AAA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34A928-C75A-4328-977D-A6309071D51A}" type="datetimeFigureOut">
              <a:rPr lang="en-US"/>
              <a:pPr>
                <a:defRPr/>
              </a:pPr>
              <a:t>9/2/2015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CE9B8E-4FD7-46DD-B6E9-BB3DE2DEC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4016B-ECC4-4CEA-BBE2-DA6C4689E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FC598-44F5-4C40-8A0F-7D5D56F5B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66A9C-367E-4709-8671-68E39B31A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240F0-6239-440B-B0BD-2BC2CF184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06109-6F25-429B-A6C5-A159D88DF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E7A61-3729-4232-B281-3FA9A40A2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981C8-B8ED-4C72-98EC-39A9DC351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A5868-AB98-496E-8836-6670989B7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6F81C-E45B-42AD-944A-AF5D1F3EA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9B8CC-0F9B-41F7-B670-574957BF2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7D360-05CB-41AB-8E2B-A8C39DB6A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D851B8-79EC-421E-8799-D4291EB2D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1714488"/>
            <a:ext cx="8786842" cy="27392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Pertemuan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ke-9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PANCASILA SEBAGAI SISTEM FILSAFAT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Cambria" pitchFamily="18" charset="0"/>
            </a:endParaRPr>
          </a:p>
        </p:txBody>
      </p:sp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80621-D088-4B18-A074-DCEB17057ED7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2976" y="4786322"/>
            <a:ext cx="66014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Pancasila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Filsafat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Sistem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0770F-9438-4394-8602-B8D59337AB1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79388" y="1214438"/>
            <a:ext cx="8785225" cy="9144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2400" b="1" dirty="0">
                <a:latin typeface="Cambria" pitchFamily="18" charset="0"/>
              </a:rPr>
              <a:t>FILSAFAT:  </a:t>
            </a:r>
            <a:r>
              <a:rPr lang="id-ID" sz="2000" b="1" dirty="0">
                <a:latin typeface="Cambria" pitchFamily="18" charset="0"/>
                <a:sym typeface="Wingdings" pitchFamily="2" charset="2"/>
              </a:rPr>
              <a:t> </a:t>
            </a:r>
            <a:r>
              <a:rPr lang="id-ID" sz="2000" b="1" i="1" dirty="0">
                <a:latin typeface="Cambria" pitchFamily="18" charset="0"/>
                <a:sym typeface="Wingdings" pitchFamily="2" charset="2"/>
              </a:rPr>
              <a:t>philo </a:t>
            </a:r>
            <a:r>
              <a:rPr lang="id-ID" sz="2000" b="1" dirty="0">
                <a:latin typeface="Cambria" pitchFamily="18" charset="0"/>
                <a:sym typeface="Wingdings" pitchFamily="2" charset="2"/>
              </a:rPr>
              <a:t>(cinta), philos (pecinta), </a:t>
            </a:r>
            <a:r>
              <a:rPr lang="id-ID" sz="2000" b="1" i="1" dirty="0">
                <a:latin typeface="Cambria" pitchFamily="18" charset="0"/>
                <a:sym typeface="Wingdings" pitchFamily="2" charset="2"/>
              </a:rPr>
              <a:t>phylein  </a:t>
            </a:r>
            <a:r>
              <a:rPr lang="id-ID" sz="2000" b="1" dirty="0">
                <a:latin typeface="Cambria" pitchFamily="18" charset="0"/>
                <a:sym typeface="Wingdings" pitchFamily="2" charset="2"/>
              </a:rPr>
              <a:t>(mencintai)</a:t>
            </a:r>
          </a:p>
          <a:p>
            <a:pPr>
              <a:spcBef>
                <a:spcPct val="50000"/>
              </a:spcBef>
              <a:defRPr/>
            </a:pPr>
            <a:r>
              <a:rPr lang="id-ID" sz="2000" b="1" dirty="0">
                <a:latin typeface="Cambria" pitchFamily="18" charset="0"/>
                <a:sym typeface="Wingdings" pitchFamily="2" charset="2"/>
              </a:rPr>
              <a:t>                         </a:t>
            </a:r>
            <a:r>
              <a:rPr lang="en-US" sz="2000" b="1" dirty="0">
                <a:latin typeface="Cambria" pitchFamily="18" charset="0"/>
                <a:sym typeface="Wingdings" pitchFamily="2" charset="2"/>
              </a:rPr>
              <a:t>  </a:t>
            </a:r>
            <a:r>
              <a:rPr lang="id-ID" sz="2000" b="1" dirty="0">
                <a:latin typeface="Cambria" pitchFamily="18" charset="0"/>
                <a:sym typeface="Wingdings" pitchFamily="2" charset="2"/>
              </a:rPr>
              <a:t></a:t>
            </a:r>
            <a:r>
              <a:rPr lang="id-ID" sz="2000" b="1" i="1" dirty="0">
                <a:latin typeface="Cambria" pitchFamily="18" charset="0"/>
                <a:sym typeface="Wingdings" pitchFamily="2" charset="2"/>
              </a:rPr>
              <a:t>sophos, sophia </a:t>
            </a:r>
            <a:r>
              <a:rPr lang="id-ID" sz="2000" b="1" dirty="0">
                <a:latin typeface="Cambria" pitchFamily="18" charset="0"/>
                <a:sym typeface="Wingdings" pitchFamily="2" charset="2"/>
              </a:rPr>
              <a:t>(hikmah, kearifan, kebijaksanaan)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50825" y="2216150"/>
            <a:ext cx="8569325" cy="641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b="1" dirty="0">
                <a:solidFill>
                  <a:srgbClr val="3333FF"/>
                </a:solidFill>
              </a:rPr>
              <a:t>Manusia sepanjang hayat selalu mengidamkan kebijaksanaan, kebaikan, kebenaran, keindahan dan sebagainya. Ia akan selalu berfilsafat.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63538" y="2857500"/>
            <a:ext cx="8351837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Cabang</a:t>
            </a:r>
            <a:r>
              <a:rPr lang="id-ID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filsafat: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id-ID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Metafisika (ontologi, kosmologi, antropologi)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id-ID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Epistemologi (pengetahuan)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id-ID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Aksiologis (nilai)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id-ID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Logika (jalan pemikiran)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id-ID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Etika (tingkah laku)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id-ID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Estetika (keindahan)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8813" y="357188"/>
            <a:ext cx="67151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PENGERTIAN FILSAFAT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6829C-31B5-439A-B4E0-2A1A8944279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388" y="1412875"/>
            <a:ext cx="8856662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SISTEM : </a:t>
            </a:r>
          </a:p>
          <a:p>
            <a:pPr>
              <a:spcBef>
                <a:spcPct val="50000"/>
              </a:spcBef>
              <a:defRPr/>
            </a:pPr>
            <a:r>
              <a:rPr lang="id-ID" sz="2000" b="1" dirty="0">
                <a:latin typeface="Cambria" pitchFamily="18" charset="0"/>
              </a:rPr>
              <a:t>Suatu kesatuan yang terdiri atas bagian-bagian,</a:t>
            </a:r>
          </a:p>
          <a:p>
            <a:pPr>
              <a:spcBef>
                <a:spcPct val="50000"/>
              </a:spcBef>
              <a:defRPr/>
            </a:pPr>
            <a:r>
              <a:rPr lang="id-ID" sz="2000" b="1" dirty="0">
                <a:latin typeface="Cambria" pitchFamily="18" charset="0"/>
              </a:rPr>
              <a:t>tiap bagaian memiliki fungsi sendiri, </a:t>
            </a:r>
          </a:p>
          <a:p>
            <a:pPr>
              <a:spcBef>
                <a:spcPct val="50000"/>
              </a:spcBef>
              <a:defRPr/>
            </a:pPr>
            <a:r>
              <a:rPr lang="id-ID" sz="2000" b="1" dirty="0">
                <a:latin typeface="Cambria" pitchFamily="18" charset="0"/>
              </a:rPr>
              <a:t>ada ketergantungan antar bagian,</a:t>
            </a:r>
          </a:p>
          <a:p>
            <a:pPr>
              <a:spcBef>
                <a:spcPct val="50000"/>
              </a:spcBef>
              <a:defRPr/>
            </a:pPr>
            <a:r>
              <a:rPr lang="id-ID" sz="2000" b="1" dirty="0">
                <a:latin typeface="Cambria" pitchFamily="18" charset="0"/>
              </a:rPr>
              <a:t>mengarah pada tujuan tertentu,</a:t>
            </a:r>
          </a:p>
          <a:p>
            <a:pPr>
              <a:spcBef>
                <a:spcPct val="50000"/>
              </a:spcBef>
              <a:defRPr/>
            </a:pPr>
            <a:r>
              <a:rPr lang="id-ID" sz="2000" b="1" dirty="0">
                <a:latin typeface="Cambria" pitchFamily="18" charset="0"/>
              </a:rPr>
              <a:t>Terjadi pada lingkungan yang kompleks</a:t>
            </a:r>
            <a:endParaRPr lang="en-US" sz="2000" b="1" dirty="0">
              <a:latin typeface="Cambria" pitchFamily="18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7250" y="1428750"/>
            <a:ext cx="27066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57188" y="4572000"/>
            <a:ext cx="8135937" cy="822325"/>
          </a:xfrm>
          <a:prstGeom prst="rect">
            <a:avLst/>
          </a:prstGeom>
          <a:solidFill>
            <a:srgbClr val="DAA1F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sz="2400" b="1">
                <a:solidFill>
                  <a:srgbClr val="0033CC"/>
                </a:solidFill>
              </a:rPr>
              <a:t>Pancasila merupakan suatu sistem nilai yang terejawantah melalui sila-sila</a:t>
            </a:r>
            <a:endParaRPr lang="en-US" sz="2400" b="1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8" y="428625"/>
            <a:ext cx="82867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Pancasila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sebagai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Sistem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Filsafat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09875" y="63500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>
                <a:latin typeface="Cambria" pitchFamily="18" charset="0"/>
              </a:rPr>
              <a:t>Pendidikan Pancasila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38875" y="6350000"/>
            <a:ext cx="2133600" cy="365125"/>
          </a:xfrm>
        </p:spPr>
        <p:txBody>
          <a:bodyPr/>
          <a:lstStyle/>
          <a:p>
            <a:pPr>
              <a:defRPr/>
            </a:pPr>
            <a:fld id="{043C76A9-D575-4F91-8A35-6F6C918D5FEC}" type="slidenum">
              <a:rPr lang="en-US" smtClean="0">
                <a:latin typeface="Cambria" pitchFamily="18" charset="0"/>
              </a:rPr>
              <a:pPr>
                <a:defRPr/>
              </a:pPr>
              <a:t>4</a:t>
            </a:fld>
            <a:endParaRPr lang="en-US">
              <a:latin typeface="Cambria" pitchFamily="18" charset="0"/>
            </a:endParaRPr>
          </a:p>
        </p:txBody>
      </p:sp>
      <p:sp>
        <p:nvSpPr>
          <p:cNvPr id="6" name="Date Placeholder 6"/>
          <p:cNvSpPr txBox="1">
            <a:spLocks/>
          </p:cNvSpPr>
          <p:nvPr/>
        </p:nvSpPr>
        <p:spPr>
          <a:xfrm>
            <a:off x="142875" y="6350000"/>
            <a:ext cx="2133600" cy="365125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  <a:latin typeface="Cambria" pitchFamily="18" charset="0"/>
              </a:rPr>
              <a:t>5/4/2010</a:t>
            </a:r>
          </a:p>
        </p:txBody>
      </p:sp>
      <p:sp>
        <p:nvSpPr>
          <p:cNvPr id="7173" name="Line 7"/>
          <p:cNvSpPr>
            <a:spLocks noChangeShapeType="1"/>
          </p:cNvSpPr>
          <p:nvPr/>
        </p:nvSpPr>
        <p:spPr bwMode="auto">
          <a:xfrm flipH="1">
            <a:off x="153988" y="865188"/>
            <a:ext cx="2881312" cy="3960812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4" name="Line 8"/>
          <p:cNvSpPr>
            <a:spLocks noChangeShapeType="1"/>
          </p:cNvSpPr>
          <p:nvPr/>
        </p:nvSpPr>
        <p:spPr bwMode="auto">
          <a:xfrm>
            <a:off x="3033713" y="865188"/>
            <a:ext cx="0" cy="4824412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Line 9"/>
          <p:cNvSpPr>
            <a:spLocks noChangeShapeType="1"/>
          </p:cNvSpPr>
          <p:nvPr/>
        </p:nvSpPr>
        <p:spPr bwMode="auto">
          <a:xfrm>
            <a:off x="153988" y="4826000"/>
            <a:ext cx="2881312" cy="863600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6" name="Line 10"/>
          <p:cNvSpPr>
            <a:spLocks noChangeShapeType="1"/>
          </p:cNvSpPr>
          <p:nvPr/>
        </p:nvSpPr>
        <p:spPr bwMode="auto">
          <a:xfrm flipV="1">
            <a:off x="153988" y="3889375"/>
            <a:ext cx="3313112" cy="936625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Line 11"/>
          <p:cNvSpPr>
            <a:spLocks noChangeShapeType="1"/>
          </p:cNvSpPr>
          <p:nvPr/>
        </p:nvSpPr>
        <p:spPr bwMode="auto">
          <a:xfrm>
            <a:off x="3394075" y="3889375"/>
            <a:ext cx="2879725" cy="720725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" name="Line 12"/>
          <p:cNvSpPr>
            <a:spLocks noChangeShapeType="1"/>
          </p:cNvSpPr>
          <p:nvPr/>
        </p:nvSpPr>
        <p:spPr bwMode="auto">
          <a:xfrm flipV="1">
            <a:off x="3033713" y="4610100"/>
            <a:ext cx="3240087" cy="1079500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" name="Line 13"/>
          <p:cNvSpPr>
            <a:spLocks noChangeShapeType="1"/>
          </p:cNvSpPr>
          <p:nvPr/>
        </p:nvSpPr>
        <p:spPr bwMode="auto">
          <a:xfrm>
            <a:off x="3033713" y="865188"/>
            <a:ext cx="360362" cy="3024187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4"/>
          <p:cNvSpPr>
            <a:spLocks noChangeShapeType="1"/>
          </p:cNvSpPr>
          <p:nvPr/>
        </p:nvSpPr>
        <p:spPr bwMode="auto">
          <a:xfrm>
            <a:off x="3033713" y="865188"/>
            <a:ext cx="3240087" cy="3744912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15"/>
          <p:cNvSpPr>
            <a:spLocks noChangeShapeType="1"/>
          </p:cNvSpPr>
          <p:nvPr/>
        </p:nvSpPr>
        <p:spPr bwMode="auto">
          <a:xfrm>
            <a:off x="801688" y="3960813"/>
            <a:ext cx="2232025" cy="649287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16"/>
          <p:cNvSpPr>
            <a:spLocks noChangeShapeType="1"/>
          </p:cNvSpPr>
          <p:nvPr/>
        </p:nvSpPr>
        <p:spPr bwMode="auto">
          <a:xfrm flipV="1">
            <a:off x="801688" y="3384550"/>
            <a:ext cx="2519362" cy="576263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17"/>
          <p:cNvSpPr>
            <a:spLocks noChangeShapeType="1"/>
          </p:cNvSpPr>
          <p:nvPr/>
        </p:nvSpPr>
        <p:spPr bwMode="auto">
          <a:xfrm flipV="1">
            <a:off x="3033713" y="3960813"/>
            <a:ext cx="2663825" cy="649287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18"/>
          <p:cNvSpPr>
            <a:spLocks noChangeShapeType="1"/>
          </p:cNvSpPr>
          <p:nvPr/>
        </p:nvSpPr>
        <p:spPr bwMode="auto">
          <a:xfrm>
            <a:off x="3328988" y="3382963"/>
            <a:ext cx="2376487" cy="576262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19"/>
          <p:cNvSpPr>
            <a:spLocks noChangeShapeType="1"/>
          </p:cNvSpPr>
          <p:nvPr/>
        </p:nvSpPr>
        <p:spPr bwMode="auto">
          <a:xfrm>
            <a:off x="2025650" y="4321175"/>
            <a:ext cx="0" cy="0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20"/>
          <p:cNvSpPr>
            <a:spLocks noChangeShapeType="1"/>
          </p:cNvSpPr>
          <p:nvPr/>
        </p:nvSpPr>
        <p:spPr bwMode="auto">
          <a:xfrm>
            <a:off x="1377950" y="3097213"/>
            <a:ext cx="1655763" cy="433387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Line 21"/>
          <p:cNvSpPr>
            <a:spLocks noChangeShapeType="1"/>
          </p:cNvSpPr>
          <p:nvPr/>
        </p:nvSpPr>
        <p:spPr bwMode="auto">
          <a:xfrm flipV="1">
            <a:off x="1377950" y="2736850"/>
            <a:ext cx="1871663" cy="360363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22"/>
          <p:cNvSpPr>
            <a:spLocks noChangeShapeType="1"/>
          </p:cNvSpPr>
          <p:nvPr/>
        </p:nvSpPr>
        <p:spPr bwMode="auto">
          <a:xfrm>
            <a:off x="3249613" y="2736850"/>
            <a:ext cx="1727200" cy="360363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23"/>
          <p:cNvSpPr>
            <a:spLocks noChangeShapeType="1"/>
          </p:cNvSpPr>
          <p:nvPr/>
        </p:nvSpPr>
        <p:spPr bwMode="auto">
          <a:xfrm flipV="1">
            <a:off x="3033713" y="3097213"/>
            <a:ext cx="1943100" cy="431800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0" name="Line 24"/>
          <p:cNvSpPr>
            <a:spLocks noChangeShapeType="1"/>
          </p:cNvSpPr>
          <p:nvPr/>
        </p:nvSpPr>
        <p:spPr bwMode="auto">
          <a:xfrm>
            <a:off x="1952625" y="2376488"/>
            <a:ext cx="1081088" cy="215900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1" name="Line 25"/>
          <p:cNvSpPr>
            <a:spLocks noChangeShapeType="1"/>
          </p:cNvSpPr>
          <p:nvPr/>
        </p:nvSpPr>
        <p:spPr bwMode="auto">
          <a:xfrm flipV="1">
            <a:off x="1954213" y="2160588"/>
            <a:ext cx="1223962" cy="215900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2" name="Line 26"/>
          <p:cNvSpPr>
            <a:spLocks noChangeShapeType="1"/>
          </p:cNvSpPr>
          <p:nvPr/>
        </p:nvSpPr>
        <p:spPr bwMode="auto">
          <a:xfrm flipV="1">
            <a:off x="3033713" y="2305050"/>
            <a:ext cx="1223962" cy="287338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3" name="Line 27"/>
          <p:cNvSpPr>
            <a:spLocks noChangeShapeType="1"/>
          </p:cNvSpPr>
          <p:nvPr/>
        </p:nvSpPr>
        <p:spPr bwMode="auto">
          <a:xfrm>
            <a:off x="3178175" y="2160588"/>
            <a:ext cx="1081088" cy="144462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4113213" y="885825"/>
            <a:ext cx="3816350" cy="40005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sz="2000">
                <a:solidFill>
                  <a:srgbClr val="C00000"/>
                </a:solidFill>
                <a:latin typeface="Cambria" pitchFamily="18" charset="0"/>
              </a:rPr>
              <a:t>Sila I menjiawai sila II, III, IV, V</a:t>
            </a:r>
            <a:endParaRPr lang="en-US" sz="200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4978400" y="1649413"/>
            <a:ext cx="3065463" cy="70802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000">
                <a:solidFill>
                  <a:srgbClr val="C00000"/>
                </a:solidFill>
                <a:latin typeface="Cambria" pitchFamily="18" charset="0"/>
              </a:rPr>
              <a:t>Sila II, dijiwai sila I</a:t>
            </a:r>
          </a:p>
          <a:p>
            <a:r>
              <a:rPr lang="id-ID" sz="2000">
                <a:solidFill>
                  <a:srgbClr val="C00000"/>
                </a:solidFill>
                <a:latin typeface="Cambria" pitchFamily="18" charset="0"/>
              </a:rPr>
              <a:t>Menjiwai sila III, IV, dan V</a:t>
            </a:r>
            <a:endParaRPr lang="en-US" sz="200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5553075" y="2520950"/>
            <a:ext cx="2990850" cy="70802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000">
                <a:solidFill>
                  <a:srgbClr val="C00000"/>
                </a:solidFill>
                <a:latin typeface="Cambria" pitchFamily="18" charset="0"/>
              </a:rPr>
              <a:t>Sila III, dijiwai sila I dan II</a:t>
            </a:r>
          </a:p>
          <a:p>
            <a:r>
              <a:rPr lang="id-ID" sz="2000">
                <a:solidFill>
                  <a:srgbClr val="C00000"/>
                </a:solidFill>
                <a:latin typeface="Cambria" pitchFamily="18" charset="0"/>
              </a:rPr>
              <a:t>Menjiwai sila IV dan V</a:t>
            </a:r>
            <a:endParaRPr lang="en-US" sz="200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 flipV="1">
            <a:off x="5049838" y="2952750"/>
            <a:ext cx="433387" cy="144463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 flipV="1">
            <a:off x="4257675" y="1873250"/>
            <a:ext cx="647700" cy="43180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>
            <a:off x="3033713" y="865188"/>
            <a:ext cx="1008062" cy="71437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6072188" y="3506788"/>
            <a:ext cx="2857500" cy="70802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000">
                <a:solidFill>
                  <a:srgbClr val="C00000"/>
                </a:solidFill>
                <a:latin typeface="Cambria" pitchFamily="18" charset="0"/>
              </a:rPr>
              <a:t>Sila IV dijiwai sila I, II, III</a:t>
            </a:r>
          </a:p>
          <a:p>
            <a:r>
              <a:rPr lang="id-ID" sz="2000">
                <a:solidFill>
                  <a:srgbClr val="C00000"/>
                </a:solidFill>
                <a:latin typeface="Cambria" pitchFamily="18" charset="0"/>
              </a:rPr>
              <a:t>Menjiwai sila V</a:t>
            </a:r>
            <a:endParaRPr lang="en-US" sz="200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5614988" y="3889375"/>
            <a:ext cx="431800" cy="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4178300" y="5311775"/>
            <a:ext cx="936625" cy="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 Box 39"/>
          <p:cNvSpPr txBox="1">
            <a:spLocks noChangeArrowheads="1"/>
          </p:cNvSpPr>
          <p:nvPr/>
        </p:nvSpPr>
        <p:spPr bwMode="auto">
          <a:xfrm>
            <a:off x="5121275" y="5097463"/>
            <a:ext cx="3665538" cy="40005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sz="2000">
                <a:solidFill>
                  <a:srgbClr val="C00000"/>
                </a:solidFill>
                <a:latin typeface="Cambria" pitchFamily="18" charset="0"/>
              </a:rPr>
              <a:t>Sila V dijiwai sila I, II, III, dan IV</a:t>
            </a:r>
            <a:endParaRPr lang="en-US" sz="200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9" name="Text Box 40"/>
          <p:cNvSpPr txBox="1">
            <a:spLocks noChangeArrowheads="1"/>
          </p:cNvSpPr>
          <p:nvPr/>
        </p:nvSpPr>
        <p:spPr bwMode="auto">
          <a:xfrm>
            <a:off x="1000125" y="190500"/>
            <a:ext cx="7993063" cy="5238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d-ID" sz="2800" b="1" dirty="0">
                <a:solidFill>
                  <a:srgbClr val="FFFF00"/>
                </a:solidFill>
                <a:latin typeface="Cambria" pitchFamily="18" charset="0"/>
              </a:rPr>
              <a:t>SUSUNAN PANCASILA HIERARKHIS PIRAMIDAL</a:t>
            </a:r>
            <a:endParaRPr lang="en-US" sz="2800" b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406" y="5786454"/>
            <a:ext cx="800105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err="1">
                <a:latin typeface="Cambria" pitchFamily="18" charset="0"/>
              </a:rPr>
              <a:t>Sila-sila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Pancasila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saling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mengisi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dan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mengkualifikasi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41" name="Date Placeholder 4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D19CB-DBEF-4C8F-A1F4-D3503880891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8596" y="357166"/>
            <a:ext cx="821537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err="1">
                <a:latin typeface="Cambria" pitchFamily="18" charset="0"/>
              </a:rPr>
              <a:t>Dasar</a:t>
            </a:r>
            <a:r>
              <a:rPr lang="en-US" sz="4000" dirty="0">
                <a:latin typeface="Cambria" pitchFamily="18" charset="0"/>
              </a:rPr>
              <a:t> </a:t>
            </a:r>
            <a:r>
              <a:rPr lang="en-US" sz="4000" dirty="0" err="1" smtClean="0">
                <a:latin typeface="Cambria" pitchFamily="18" charset="0"/>
              </a:rPr>
              <a:t>Ontologis</a:t>
            </a:r>
            <a:r>
              <a:rPr lang="en-US" sz="4000" dirty="0" smtClean="0">
                <a:latin typeface="Cambria" pitchFamily="18" charset="0"/>
              </a:rPr>
              <a:t> </a:t>
            </a:r>
            <a:r>
              <a:rPr lang="en-US" sz="4000" dirty="0" err="1">
                <a:latin typeface="Cambria" pitchFamily="18" charset="0"/>
              </a:rPr>
              <a:t>Pancasila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8200" name="TextBox 5"/>
          <p:cNvSpPr txBox="1">
            <a:spLocks noChangeArrowheads="1"/>
          </p:cNvSpPr>
          <p:nvPr/>
        </p:nvSpPr>
        <p:spPr bwMode="auto">
          <a:xfrm>
            <a:off x="428625" y="1214438"/>
            <a:ext cx="8215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Cambria" pitchFamily="18" charset="0"/>
              </a:rPr>
              <a:t>Sila-saila</a:t>
            </a:r>
            <a:r>
              <a:rPr lang="en-US" sz="2000" b="1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ambria" pitchFamily="18" charset="0"/>
              </a:rPr>
              <a:t>Pancasila</a:t>
            </a:r>
            <a:r>
              <a:rPr lang="en-US" sz="2000" b="1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ambria" pitchFamily="18" charset="0"/>
              </a:rPr>
              <a:t>merupakan</a:t>
            </a:r>
            <a:r>
              <a:rPr lang="en-US" sz="2000" b="1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ambria" pitchFamily="18" charset="0"/>
              </a:rPr>
              <a:t>perwujudan</a:t>
            </a:r>
            <a:r>
              <a:rPr lang="en-US" sz="2000" b="1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ambria" pitchFamily="18" charset="0"/>
              </a:rPr>
              <a:t>hakekat</a:t>
            </a:r>
            <a:r>
              <a:rPr lang="en-US" sz="2000" b="1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ambria" pitchFamily="18" charset="0"/>
              </a:rPr>
              <a:t>kodrat</a:t>
            </a:r>
            <a:r>
              <a:rPr lang="en-US" sz="2000" b="1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ambria" pitchFamily="18" charset="0"/>
              </a:rPr>
              <a:t>manusia</a:t>
            </a:r>
            <a:r>
              <a:rPr lang="en-US" sz="2000" b="1" dirty="0">
                <a:solidFill>
                  <a:srgbClr val="7030A0"/>
                </a:solidFill>
                <a:latin typeface="Cambria" pitchFamily="18" charset="0"/>
              </a:rPr>
              <a:t> yang </a:t>
            </a:r>
            <a:r>
              <a:rPr lang="en-US" sz="2000" b="1" i="1" dirty="0" err="1">
                <a:solidFill>
                  <a:srgbClr val="7030A0"/>
                </a:solidFill>
                <a:latin typeface="Cambria" pitchFamily="18" charset="0"/>
              </a:rPr>
              <a:t>monodualis</a:t>
            </a:r>
            <a:r>
              <a:rPr lang="en-US" sz="2000" b="1" i="1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ambria" pitchFamily="18" charset="0"/>
              </a:rPr>
              <a:t>sekaligus</a:t>
            </a:r>
            <a:r>
              <a:rPr lang="en-US" sz="2000" b="1" i="1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Cambria" pitchFamily="18" charset="0"/>
              </a:rPr>
              <a:t>monopluralis</a:t>
            </a:r>
            <a:r>
              <a:rPr lang="en-US" sz="2000" b="1" i="1" dirty="0">
                <a:solidFill>
                  <a:srgbClr val="7030A0"/>
                </a:solidFill>
                <a:latin typeface="Cambria" pitchFamily="18" charset="0"/>
              </a:rPr>
              <a:t>.</a:t>
            </a:r>
            <a:endParaRPr lang="en-US" sz="2000" b="1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1934" y="1928802"/>
            <a:ext cx="214314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 err="1"/>
              <a:t>Hakekat</a:t>
            </a:r>
            <a:r>
              <a:rPr lang="en-US" b="1" dirty="0"/>
              <a:t> </a:t>
            </a:r>
            <a:r>
              <a:rPr lang="en-US" b="1" dirty="0" err="1"/>
              <a:t>Kodrat</a:t>
            </a:r>
            <a:r>
              <a:rPr lang="en-US" b="1" dirty="0"/>
              <a:t> </a:t>
            </a:r>
            <a:r>
              <a:rPr lang="en-US" b="1" dirty="0" err="1"/>
              <a:t>Manusia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14414" y="3059668"/>
            <a:ext cx="2071702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err="1">
                <a:latin typeface="Cambria" pitchFamily="18" charset="0"/>
              </a:rPr>
              <a:t>Bentuk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</a:rPr>
              <a:t>Kodrat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7686" y="2928934"/>
            <a:ext cx="1857388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err="1">
                <a:latin typeface="Cambria" pitchFamily="18" charset="0"/>
              </a:rPr>
              <a:t>Kedudukan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</a:rPr>
              <a:t>Kodrat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3702" y="2916792"/>
            <a:ext cx="1857388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err="1">
                <a:latin typeface="Cambria" pitchFamily="18" charset="0"/>
              </a:rPr>
              <a:t>Sifat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</a:rPr>
              <a:t>Kodrat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3845486"/>
            <a:ext cx="142876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Cambria" pitchFamily="18" charset="0"/>
              </a:rPr>
              <a:t>Raga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57422" y="3845486"/>
            <a:ext cx="150019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Jiwa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5400000">
            <a:off x="-172556" y="5229209"/>
            <a:ext cx="1428760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latin typeface="Cambria" pitchFamily="18" charset="0"/>
              </a:rPr>
              <a:t>Anorganis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342899" y="5229209"/>
            <a:ext cx="1428760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Cambria" pitchFamily="18" charset="0"/>
              </a:rPr>
              <a:t>Animal</a:t>
            </a:r>
          </a:p>
        </p:txBody>
      </p:sp>
      <p:sp>
        <p:nvSpPr>
          <p:cNvPr id="15" name="TextBox 14"/>
          <p:cNvSpPr txBox="1"/>
          <p:nvPr/>
        </p:nvSpPr>
        <p:spPr>
          <a:xfrm rot="5400000">
            <a:off x="871483" y="5229209"/>
            <a:ext cx="1428760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 smtClean="0">
                <a:latin typeface="Cambria" pitchFamily="18" charset="0"/>
              </a:rPr>
              <a:t>Human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1843097" y="5229209"/>
            <a:ext cx="142876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 smtClean="0">
                <a:latin typeface="Cambria" pitchFamily="18" charset="0"/>
              </a:rPr>
              <a:t>Akal/</a:t>
            </a:r>
            <a:r>
              <a:rPr lang="en-US" sz="2000" b="1" dirty="0" err="1" smtClean="0">
                <a:latin typeface="Cambria" pitchFamily="18" charset="0"/>
              </a:rPr>
              <a:t>Cipt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5400000">
            <a:off x="2399212" y="5229209"/>
            <a:ext cx="142876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Cambria" pitchFamily="18" charset="0"/>
              </a:rPr>
              <a:t>Rasa</a:t>
            </a:r>
          </a:p>
        </p:txBody>
      </p:sp>
      <p:sp>
        <p:nvSpPr>
          <p:cNvPr id="18" name="TextBox 17"/>
          <p:cNvSpPr txBox="1"/>
          <p:nvPr/>
        </p:nvSpPr>
        <p:spPr>
          <a:xfrm rot="5400000">
            <a:off x="2943185" y="5229209"/>
            <a:ext cx="1428760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latin typeface="Cambria" pitchFamily="18" charset="0"/>
              </a:rPr>
              <a:t>Kehendak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3764722" y="4907738"/>
            <a:ext cx="2071702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latin typeface="Cambria" pitchFamily="18" charset="0"/>
              </a:rPr>
              <a:t>Mahluk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</a:rPr>
              <a:t>Pribadi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5400000">
            <a:off x="4720947" y="4923127"/>
            <a:ext cx="207170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err="1"/>
              <a:t>Mahluk</a:t>
            </a:r>
            <a:r>
              <a:rPr lang="en-US" dirty="0"/>
              <a:t> </a:t>
            </a:r>
            <a:r>
              <a:rPr lang="en-US" dirty="0" err="1"/>
              <a:t>Tuhan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5400000">
            <a:off x="5979299" y="4907738"/>
            <a:ext cx="2071702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Cambria" pitchFamily="18" charset="0"/>
              </a:rPr>
              <a:t>Individual</a:t>
            </a:r>
          </a:p>
        </p:txBody>
      </p:sp>
      <p:sp>
        <p:nvSpPr>
          <p:cNvPr id="22" name="TextBox 21"/>
          <p:cNvSpPr txBox="1"/>
          <p:nvPr/>
        </p:nvSpPr>
        <p:spPr>
          <a:xfrm rot="5400000">
            <a:off x="7066258" y="4907738"/>
            <a:ext cx="2071702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err="1">
                <a:latin typeface="Cambria" pitchFamily="18" charset="0"/>
              </a:rPr>
              <a:t>Sosial</a:t>
            </a:r>
            <a:endParaRPr lang="en-US" sz="2000" dirty="0">
              <a:latin typeface="Cambria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10800000" flipV="1">
            <a:off x="2428875" y="2571750"/>
            <a:ext cx="2071688" cy="3571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5035550" y="2749550"/>
            <a:ext cx="35718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715000" y="2571750"/>
            <a:ext cx="1714500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 flipV="1">
            <a:off x="1143000" y="3500438"/>
            <a:ext cx="928688" cy="2857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286000" y="3500438"/>
            <a:ext cx="857250" cy="2857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4714875" y="3714750"/>
            <a:ext cx="500063" cy="2857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286375" y="3714750"/>
            <a:ext cx="500063" cy="2857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6965156" y="3393282"/>
            <a:ext cx="642937" cy="5715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6200000" flipH="1">
            <a:off x="7551738" y="3449638"/>
            <a:ext cx="642937" cy="4587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 flipV="1">
            <a:off x="500063" y="4286250"/>
            <a:ext cx="500062" cy="3571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858019" y="4571213"/>
            <a:ext cx="428625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143000" y="4286250"/>
            <a:ext cx="428625" cy="3571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0800000" flipV="1">
            <a:off x="2571750" y="4286250"/>
            <a:ext cx="500063" cy="3571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2858294" y="4499769"/>
            <a:ext cx="428625" cy="1587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071813" y="4286250"/>
            <a:ext cx="500062" cy="3571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5780B09-393E-4071-A83A-EC64303A5A1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8596" y="428604"/>
            <a:ext cx="821537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en-US" sz="4000" b="1" dirty="0" err="1">
                <a:latin typeface="Cambria" pitchFamily="18" charset="0"/>
              </a:rPr>
              <a:t>Dasar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Epistemologi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Pancasila</a:t>
            </a:r>
            <a:endParaRPr lang="en-US" sz="4000" b="1" dirty="0">
              <a:latin typeface="Cambria" pitchFamily="18" charset="0"/>
            </a:endParaRPr>
          </a:p>
        </p:txBody>
      </p:sp>
      <p:pic>
        <p:nvPicPr>
          <p:cNvPr id="13" name="Picture 2" descr="F:\LAMPUNG\GALERY\KARIKATUR\pengetahuan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693813"/>
            <a:ext cx="2838463" cy="3306947"/>
          </a:xfrm>
          <a:prstGeom prst="rect">
            <a:avLst/>
          </a:prstGeom>
          <a:noFill/>
        </p:spPr>
      </p:pic>
      <p:sp>
        <p:nvSpPr>
          <p:cNvPr id="14" name="Oval Callout 13"/>
          <p:cNvSpPr/>
          <p:nvPr/>
        </p:nvSpPr>
        <p:spPr>
          <a:xfrm>
            <a:off x="1571604" y="1500174"/>
            <a:ext cx="5072098" cy="1214446"/>
          </a:xfrm>
          <a:prstGeom prst="wedgeEllipseCallout">
            <a:avLst>
              <a:gd name="adj1" fmla="val 38402"/>
              <a:gd name="adj2" fmla="val 8401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Hasil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perolehan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pengetahuan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mendalam</a:t>
            </a:r>
            <a:endParaRPr lang="en-US" sz="2400" b="1" dirty="0"/>
          </a:p>
        </p:txBody>
      </p:sp>
      <p:sp>
        <p:nvSpPr>
          <p:cNvPr id="15" name="Oval Callout 14"/>
          <p:cNvSpPr/>
          <p:nvPr/>
        </p:nvSpPr>
        <p:spPr>
          <a:xfrm>
            <a:off x="785786" y="3000372"/>
            <a:ext cx="4286312" cy="1214446"/>
          </a:xfrm>
          <a:prstGeom prst="wedgeEllipseCallout">
            <a:avLst>
              <a:gd name="adj1" fmla="val 71453"/>
              <a:gd name="adj2" fmla="val -2175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Bukti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pengalaman</a:t>
            </a:r>
            <a:endParaRPr lang="en-US" sz="2400" b="1" dirty="0"/>
          </a:p>
        </p:txBody>
      </p:sp>
      <p:sp>
        <p:nvSpPr>
          <p:cNvPr id="16" name="Oval Callout 15"/>
          <p:cNvSpPr/>
          <p:nvPr/>
        </p:nvSpPr>
        <p:spPr>
          <a:xfrm>
            <a:off x="0" y="4429132"/>
            <a:ext cx="5072098" cy="1214446"/>
          </a:xfrm>
          <a:prstGeom prst="wedgeEllipseCallout">
            <a:avLst>
              <a:gd name="adj1" fmla="val 65444"/>
              <a:gd name="adj2" fmla="val -9346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Objek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pengetahuan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yg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selalu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jadi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bahan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kajian</a:t>
            </a:r>
            <a:endParaRPr lang="en-US" sz="2400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A5289AF-B1C4-4EFF-8982-6D8FC7CEC09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1472" y="357166"/>
            <a:ext cx="800105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en-US" sz="4000" b="1" dirty="0" err="1">
                <a:latin typeface="Cambria" pitchFamily="18" charset="0"/>
              </a:rPr>
              <a:t>Dasar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Aksiologi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Pancasila</a:t>
            </a:r>
            <a:endParaRPr lang="en-US" sz="4000" b="1" dirty="0">
              <a:latin typeface="Cambria" pitchFamily="18" charset="0"/>
            </a:endParaRPr>
          </a:p>
        </p:txBody>
      </p:sp>
      <p:pic>
        <p:nvPicPr>
          <p:cNvPr id="13" name="Picture 5" descr="Garuda Pancasila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47" y="1071563"/>
            <a:ext cx="664368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85786" y="3143248"/>
            <a:ext cx="4929222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latin typeface="Cambria" pitchFamily="18" charset="0"/>
              </a:rPr>
              <a:t>Sistem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nilai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kerokhanian</a:t>
            </a:r>
            <a:r>
              <a:rPr lang="en-US" sz="2400" b="1" dirty="0" smtClean="0">
                <a:latin typeface="Cambria" pitchFamily="18" charset="0"/>
              </a:rPr>
              <a:t> / </a:t>
            </a:r>
          </a:p>
          <a:p>
            <a:pPr>
              <a:defRPr/>
            </a:pPr>
            <a:r>
              <a:rPr lang="en-US" sz="2400" b="1" dirty="0" err="1" smtClean="0">
                <a:latin typeface="Cambria" pitchFamily="18" charset="0"/>
              </a:rPr>
              <a:t>nilai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>
                <a:latin typeface="Cambria" pitchFamily="18" charset="0"/>
              </a:rPr>
              <a:t>spiritual </a:t>
            </a:r>
            <a:endParaRPr lang="en-US" sz="2400" b="1" dirty="0" smtClean="0">
              <a:latin typeface="Cambria" pitchFamily="18" charset="0"/>
            </a:endParaRPr>
          </a:p>
          <a:p>
            <a:pPr lvl="2">
              <a:buFontTx/>
              <a:buChar char="-"/>
              <a:defRPr/>
            </a:pPr>
            <a:r>
              <a:rPr lang="en-US" sz="2400" b="1" dirty="0" err="1" smtClean="0">
                <a:latin typeface="Cambria" pitchFamily="18" charset="0"/>
              </a:rPr>
              <a:t>nilai</a:t>
            </a:r>
            <a:r>
              <a:rPr lang="en-US" sz="2400" b="1" dirty="0" smtClean="0">
                <a:latin typeface="Cambria" pitchFamily="18" charset="0"/>
              </a:rPr>
              <a:t> material</a:t>
            </a:r>
          </a:p>
          <a:p>
            <a:pPr lvl="2">
              <a:buFontTx/>
              <a:buChar char="-"/>
              <a:defRPr/>
            </a:pPr>
            <a:r>
              <a:rPr lang="en-US" sz="2400" b="1" dirty="0" err="1" smtClean="0">
                <a:latin typeface="Cambria" pitchFamily="18" charset="0"/>
              </a:rPr>
              <a:t>nilai</a:t>
            </a:r>
            <a:r>
              <a:rPr lang="en-US" sz="2400" b="1" dirty="0" smtClean="0">
                <a:latin typeface="Cambria" pitchFamily="18" charset="0"/>
              </a:rPr>
              <a:t> vital</a:t>
            </a:r>
          </a:p>
          <a:p>
            <a:pPr lvl="2">
              <a:buFontTx/>
              <a:buChar char="-"/>
              <a:defRPr/>
            </a:pPr>
            <a:r>
              <a:rPr lang="en-US" sz="2400" b="1" dirty="0" err="1" smtClean="0">
                <a:latin typeface="Cambria" pitchFamily="18" charset="0"/>
              </a:rPr>
              <a:t>nilai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kebenaran</a:t>
            </a:r>
            <a:endParaRPr lang="en-US" sz="2400" b="1" dirty="0" smtClean="0">
              <a:latin typeface="Cambria" pitchFamily="18" charset="0"/>
            </a:endParaRPr>
          </a:p>
          <a:p>
            <a:pPr lvl="2">
              <a:buFontTx/>
              <a:buChar char="-"/>
              <a:defRPr/>
            </a:pPr>
            <a:r>
              <a:rPr lang="en-US" sz="2400" b="1" dirty="0" err="1" smtClean="0">
                <a:latin typeface="Cambria" pitchFamily="18" charset="0"/>
              </a:rPr>
              <a:t>nilai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keindahan</a:t>
            </a:r>
            <a:endParaRPr lang="en-US" sz="2400" b="1" dirty="0" smtClean="0">
              <a:latin typeface="Cambria" pitchFamily="18" charset="0"/>
            </a:endParaRPr>
          </a:p>
          <a:p>
            <a:pPr lvl="2">
              <a:buFontTx/>
              <a:buChar char="-"/>
              <a:defRPr/>
            </a:pPr>
            <a:r>
              <a:rPr lang="en-US" sz="2400" b="1" dirty="0" err="1" smtClean="0">
                <a:latin typeface="Cambria" pitchFamily="18" charset="0"/>
              </a:rPr>
              <a:t>nilai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kebaikan</a:t>
            </a:r>
            <a:r>
              <a:rPr lang="en-US" sz="2400" b="1" dirty="0" smtClean="0">
                <a:latin typeface="Cambria" pitchFamily="18" charset="0"/>
              </a:rPr>
              <a:t>,</a:t>
            </a:r>
          </a:p>
          <a:p>
            <a:pPr lvl="2">
              <a:buFontTx/>
              <a:buChar char="-"/>
              <a:defRPr/>
            </a:pPr>
            <a:r>
              <a:rPr lang="en-US" sz="2400" b="1" dirty="0" err="1" smtClean="0">
                <a:latin typeface="Cambria" pitchFamily="18" charset="0"/>
              </a:rPr>
              <a:t>nilai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kesucian</a:t>
            </a:r>
            <a:r>
              <a:rPr lang="en-US" sz="2400" b="1" dirty="0">
                <a:latin typeface="Cambria" pitchFamily="18" charset="0"/>
              </a:rPr>
              <a:t>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629327"/>
            <a:ext cx="2428892" cy="1362075"/>
          </a:xfrm>
        </p:spPr>
        <p:txBody>
          <a:bodyPr rtlCol="0">
            <a:normAutofit/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  <a:endParaRPr lang="en-US" sz="7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A355F-FDA1-4718-99D4-29E70D65B67F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324</Words>
  <Application>Microsoft Office PowerPoint</Application>
  <PresentationFormat>On-screen Show (4:3)</PresentationFormat>
  <Paragraphs>90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end</vt:lpstr>
    </vt:vector>
  </TitlesOfParts>
  <Company>IBI Darmajaya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Banon</cp:lastModifiedBy>
  <cp:revision>87</cp:revision>
  <dcterms:created xsi:type="dcterms:W3CDTF">2010-04-18T12:06:30Z</dcterms:created>
  <dcterms:modified xsi:type="dcterms:W3CDTF">2015-09-02T07:16:40Z</dcterms:modified>
</cp:coreProperties>
</file>