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299" r:id="rId3"/>
    <p:sldId id="301" r:id="rId4"/>
    <p:sldId id="302" r:id="rId5"/>
    <p:sldId id="304" r:id="rId6"/>
    <p:sldId id="303" r:id="rId7"/>
    <p:sldId id="305" r:id="rId8"/>
    <p:sldId id="306" r:id="rId9"/>
    <p:sldId id="307" r:id="rId10"/>
    <p:sldId id="324" r:id="rId11"/>
    <p:sldId id="325" r:id="rId12"/>
    <p:sldId id="308" r:id="rId13"/>
    <p:sldId id="309" r:id="rId14"/>
    <p:sldId id="310" r:id="rId15"/>
    <p:sldId id="311" r:id="rId16"/>
    <p:sldId id="312" r:id="rId17"/>
    <p:sldId id="313" r:id="rId18"/>
    <p:sldId id="314" r:id="rId19"/>
    <p:sldId id="315" r:id="rId20"/>
    <p:sldId id="326" r:id="rId21"/>
    <p:sldId id="327" r:id="rId22"/>
    <p:sldId id="316" r:id="rId23"/>
    <p:sldId id="317" r:id="rId24"/>
    <p:sldId id="318" r:id="rId25"/>
    <p:sldId id="319" r:id="rId26"/>
    <p:sldId id="320" r:id="rId27"/>
    <p:sldId id="321" r:id="rId28"/>
    <p:sldId id="322" r:id="rId29"/>
    <p:sldId id="323" r:id="rId30"/>
    <p:sldId id="328" r:id="rId31"/>
    <p:sldId id="329" r:id="rId32"/>
    <p:sldId id="300" r:id="rId33"/>
  </p:sldIdLst>
  <p:sldSz cx="9144000" cy="6858000" type="screen4x3"/>
  <p:notesSz cx="7045325" cy="9345613"/>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3" userDrawn="1">
          <p15:clr>
            <a:srgbClr val="A4A3A4"/>
          </p15:clr>
        </p15:guide>
        <p15:guide id="2" pos="221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 initials="R" lastIdx="4" clrIdx="0">
    <p:extLst>
      <p:ext uri="{19B8F6BF-5375-455C-9EA6-DF929625EA0E}">
        <p15:presenceInfo xmlns:p15="http://schemas.microsoft.com/office/powerpoint/2012/main" userId="Ray" providerId="None"/>
      </p:ext>
    </p:extLst>
  </p:cmAuthor>
  <p:cmAuthor id="2" name="user" initials="u" lastIdx="1" clrIdx="1">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72" autoAdjust="0"/>
    <p:restoredTop sz="87273" autoAdjust="0"/>
  </p:normalViewPr>
  <p:slideViewPr>
    <p:cSldViewPr>
      <p:cViewPr>
        <p:scale>
          <a:sx n="50" d="100"/>
          <a:sy n="50" d="100"/>
        </p:scale>
        <p:origin x="1648" y="-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46" y="-96"/>
      </p:cViewPr>
      <p:guideLst>
        <p:guide orient="horz" pos="2943"/>
        <p:guide pos="221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sz="quarter"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Footer Placeholder 3"/>
          <p:cNvSpPr>
            <a:spLocks noGrp="1"/>
          </p:cNvSpPr>
          <p:nvPr>
            <p:ph type="ftr" sz="quarter" idx="2"/>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5" name="Slide Number Placeholder 4"/>
          <p:cNvSpPr>
            <a:spLocks noGrp="1"/>
          </p:cNvSpPr>
          <p:nvPr>
            <p:ph type="sldNum" sz="quarter" idx="3"/>
          </p:nvPr>
        </p:nvSpPr>
        <p:spPr>
          <a:xfrm>
            <a:off x="3990721" y="8876711"/>
            <a:ext cx="3052974" cy="467281"/>
          </a:xfrm>
          <a:prstGeom prst="rect">
            <a:avLst/>
          </a:prstGeom>
        </p:spPr>
        <p:txBody>
          <a:bodyPr vert="horz" lIns="92556" tIns="46278" rIns="92556" bIns="46278" rtlCol="0" anchor="b"/>
          <a:lstStyle>
            <a:lvl1pPr algn="r">
              <a:defRPr sz="1200"/>
            </a:lvl1pPr>
          </a:lstStyle>
          <a:p>
            <a:fld id="{8BA5DDAD-591B-4217-B96A-323B84A14E26}" type="slidenum">
              <a:rPr lang="en-US" smtClean="0"/>
              <a:pPr/>
              <a:t>‹#›</a:t>
            </a:fld>
            <a:endParaRPr lang="en-US"/>
          </a:p>
        </p:txBody>
      </p:sp>
    </p:spTree>
    <p:extLst>
      <p:ext uri="{BB962C8B-B14F-4D97-AF65-F5344CB8AC3E}">
        <p14:creationId xmlns:p14="http://schemas.microsoft.com/office/powerpoint/2010/main" val="310736257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Slide Image Placeholder 3"/>
          <p:cNvSpPr>
            <a:spLocks noGrp="1" noRot="1" noChangeAspect="1"/>
          </p:cNvSpPr>
          <p:nvPr>
            <p:ph type="sldImg" idx="2"/>
          </p:nvPr>
        </p:nvSpPr>
        <p:spPr>
          <a:xfrm>
            <a:off x="1187450" y="701675"/>
            <a:ext cx="4670425" cy="3503613"/>
          </a:xfrm>
          <a:prstGeom prst="rect">
            <a:avLst/>
          </a:prstGeom>
          <a:noFill/>
          <a:ln w="12700">
            <a:solidFill>
              <a:prstClr val="black"/>
            </a:solidFill>
          </a:ln>
        </p:spPr>
        <p:txBody>
          <a:bodyPr vert="horz" lIns="92556" tIns="46278" rIns="92556" bIns="46278" rtlCol="0" anchor="ctr"/>
          <a:lstStyle/>
          <a:p>
            <a:endParaRPr lang="en-US"/>
          </a:p>
        </p:txBody>
      </p:sp>
      <p:sp>
        <p:nvSpPr>
          <p:cNvPr id="5" name="Notes Placeholder 4"/>
          <p:cNvSpPr>
            <a:spLocks noGrp="1"/>
          </p:cNvSpPr>
          <p:nvPr>
            <p:ph type="body" sz="quarter" idx="3"/>
          </p:nvPr>
        </p:nvSpPr>
        <p:spPr>
          <a:xfrm>
            <a:off x="704533" y="4439167"/>
            <a:ext cx="5636260" cy="4205526"/>
          </a:xfrm>
          <a:prstGeom prst="rect">
            <a:avLst/>
          </a:prstGeom>
        </p:spPr>
        <p:txBody>
          <a:bodyPr vert="horz" lIns="92556" tIns="46278" rIns="92556" bIns="462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1"/>
            <a:ext cx="3052974" cy="467281"/>
          </a:xfrm>
          <a:prstGeom prst="rect">
            <a:avLst/>
          </a:prstGeom>
        </p:spPr>
        <p:txBody>
          <a:bodyPr vert="horz" lIns="92556" tIns="46278" rIns="92556" bIns="46278" rtlCol="0" anchor="b"/>
          <a:lstStyle>
            <a:lvl1pPr algn="r">
              <a:defRPr sz="1200"/>
            </a:lvl1pPr>
          </a:lstStyle>
          <a:p>
            <a:fld id="{C1A58231-9198-4C99-9FBD-A70F6638DE2B}" type="slidenum">
              <a:rPr lang="en-US" smtClean="0"/>
              <a:pPr/>
              <a:t>‹#›</a:t>
            </a:fld>
            <a:endParaRPr lang="en-US"/>
          </a:p>
        </p:txBody>
      </p:sp>
    </p:spTree>
    <p:extLst>
      <p:ext uri="{BB962C8B-B14F-4D97-AF65-F5344CB8AC3E}">
        <p14:creationId xmlns:p14="http://schemas.microsoft.com/office/powerpoint/2010/main" val="120456335"/>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2251195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054D4-4E7C-A10E-A5EE-A419AAA74D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99FF20-74D3-9785-06D7-39E1E0B055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DBD09D-5E6F-1303-7674-99EDAC7E23AB}"/>
              </a:ext>
            </a:extLst>
          </p:cNvPr>
          <p:cNvSpPr>
            <a:spLocks noGrp="1"/>
          </p:cNvSpPr>
          <p:nvPr>
            <p:ph type="body" idx="1"/>
          </p:nvPr>
        </p:nvSpPr>
        <p:spPr/>
        <p:txBody>
          <a:bodyPr/>
          <a:lstStyle/>
          <a:p>
            <a:pPr marL="228600" indent="-228600">
              <a:buAutoNum type="arabicPeriod"/>
            </a:pPr>
            <a:r>
              <a:rPr lang="id-ID" b="1" dirty="0"/>
              <a:t>Contoh</a:t>
            </a:r>
            <a:r>
              <a:rPr lang="id-ID" dirty="0"/>
              <a:t>: Untuk proyek pembangunan </a:t>
            </a:r>
            <a:r>
              <a:rPr lang="id-ID" i="1" dirty="0"/>
              <a:t>eco-resort</a:t>
            </a:r>
            <a:r>
              <a:rPr lang="id-ID" dirty="0"/>
              <a:t>, ruang lingkup pengawasan meliputi jadwal konstruksi, anggaran pembelian material dan upah pekerja, kualitas bangunan dan fasilitas, potensi risiko lingkungan, serta penggunaan sumber daya air dan listrik.</a:t>
            </a:r>
            <a:endParaRPr lang="en-US" dirty="0"/>
          </a:p>
          <a:p>
            <a:pPr marL="228600" indent="-228600">
              <a:buAutoNum type="arabicPeriod"/>
            </a:pPr>
            <a:r>
              <a:rPr lang="id-ID" b="1" dirty="0"/>
              <a:t>Contoh</a:t>
            </a:r>
            <a:r>
              <a:rPr lang="id-ID" dirty="0"/>
              <a:t>: Standar kinerja untuk pembangunan </a:t>
            </a:r>
            <a:r>
              <a:rPr lang="id-ID" i="1" dirty="0"/>
              <a:t>eco-resort</a:t>
            </a:r>
            <a:r>
              <a:rPr lang="id-ID" dirty="0"/>
              <a:t> bisa berupa: pembangunan selesai dalam 12 bulan, biaya tidak melebihi Rp 100 miliar, sertifikasi bangunan hijau level Gold, dan tidak ada keluhan serius dari masyarakat sekitar terkait dampak lingkungan.</a:t>
            </a:r>
            <a:endParaRPr lang="en-US" dirty="0"/>
          </a:p>
          <a:p>
            <a:pPr marL="228600" indent="-228600">
              <a:buAutoNum type="arabicPeriod"/>
            </a:pPr>
            <a:r>
              <a:rPr lang="id-ID" b="1" dirty="0"/>
              <a:t>Contoh</a:t>
            </a:r>
            <a:r>
              <a:rPr lang="id-ID" dirty="0"/>
              <a:t>: Indikator kinerja untuk </a:t>
            </a:r>
            <a:r>
              <a:rPr lang="id-ID" i="1" dirty="0"/>
              <a:t>eco-resort</a:t>
            </a:r>
            <a:r>
              <a:rPr lang="id-ID" dirty="0"/>
              <a:t> meliputi: persentase penyelesaian konstruksi per bulan, </a:t>
            </a:r>
            <a:r>
              <a:rPr lang="id-ID" i="1" dirty="0"/>
              <a:t>cost variance</a:t>
            </a:r>
            <a:r>
              <a:rPr lang="id-ID" dirty="0"/>
              <a:t> (CV) dan </a:t>
            </a:r>
            <a:r>
              <a:rPr lang="id-ID" i="1" dirty="0"/>
              <a:t>schedule variance</a:t>
            </a:r>
            <a:r>
              <a:rPr lang="id-ID" dirty="0"/>
              <a:t> (SV) dari EVM, jumlah temuan audit kualitas, jumlah insiden lingkungan yang dilaporkan, dan tingkat efisiensi penggunaan energi.</a:t>
            </a:r>
          </a:p>
        </p:txBody>
      </p:sp>
      <p:sp>
        <p:nvSpPr>
          <p:cNvPr id="4" name="Date Placeholder 3">
            <a:extLst>
              <a:ext uri="{FF2B5EF4-FFF2-40B4-BE49-F238E27FC236}">
                <a16:creationId xmlns:a16="http://schemas.microsoft.com/office/drawing/2014/main" id="{C03CDA9C-F8B6-328A-3302-FA44FCF92FFA}"/>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890231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A5DA9-B926-8EA3-AD1C-3CF3D6987A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60027B-DD00-6139-2D2E-AE6CD4B88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E939C9-A7A9-BED7-BBFE-CD727B01D33C}"/>
              </a:ext>
            </a:extLst>
          </p:cNvPr>
          <p:cNvSpPr>
            <a:spLocks noGrp="1"/>
          </p:cNvSpPr>
          <p:nvPr>
            <p:ph type="body" idx="1"/>
          </p:nvPr>
        </p:nvSpPr>
        <p:spPr/>
        <p:txBody>
          <a:bodyPr/>
          <a:lstStyle/>
          <a:p>
            <a:pPr marL="0" indent="0">
              <a:buNone/>
            </a:pPr>
            <a:r>
              <a:rPr lang="en-US" dirty="0"/>
              <a:t>4. </a:t>
            </a:r>
            <a:r>
              <a:rPr lang="id-ID" b="1" dirty="0"/>
              <a:t>Contoh</a:t>
            </a:r>
            <a:r>
              <a:rPr lang="id-ID" dirty="0"/>
              <a:t>: Data kemajuan konstruksi dikumpulkan melalui observasi lapangan harian dan laporan mingguan dari kontraktor. Data keuangan dikumpulkan dari laporan akuntansi bulanan. Data kualitas dikumpulkan melalui inspeksi rutin dan </a:t>
            </a:r>
            <a:r>
              <a:rPr lang="id-ID" i="1" dirty="0"/>
              <a:t>checklist</a:t>
            </a:r>
            <a:r>
              <a:rPr lang="id-ID" dirty="0"/>
              <a:t>. Data risiko lingkungan dari pemantauan sensor.</a:t>
            </a:r>
            <a:endParaRPr lang="en-US" dirty="0"/>
          </a:p>
          <a:p>
            <a:pPr marL="0" indent="0">
              <a:buNone/>
            </a:pPr>
            <a:r>
              <a:rPr lang="en-US" dirty="0"/>
              <a:t>5. </a:t>
            </a:r>
            <a:r>
              <a:rPr lang="id-ID" b="1" dirty="0"/>
              <a:t>Contoh</a:t>
            </a:r>
            <a:r>
              <a:rPr lang="id-ID" dirty="0"/>
              <a:t>: Pengawasan kemajuan fisik dilakukan harian oleh mandor, laporan mingguan oleh manajer proyek, dan tinjauan bulanan oleh komite pengarah proyek. Audit kualitas dilakukan setiap dua minggu.</a:t>
            </a:r>
            <a:endParaRPr lang="en-US" dirty="0"/>
          </a:p>
          <a:p>
            <a:pPr marL="0" indent="0">
              <a:buNone/>
            </a:pPr>
            <a:r>
              <a:rPr lang="en-US" dirty="0"/>
              <a:t>6. </a:t>
            </a:r>
            <a:r>
              <a:rPr lang="id-ID" b="1" dirty="0"/>
              <a:t>Contoh</a:t>
            </a:r>
            <a:r>
              <a:rPr lang="id-ID" dirty="0"/>
              <a:t>: Manajer konstruksi bertanggung jawab atas pengawasan jadwal dan kualitas fisik. Manajer keuangan bertanggung jawab atas pengawasan biaya. Tim HSE (Health, Safety, Environment) bertanggung jawab atas pengawasan risiko lingkungan.</a:t>
            </a:r>
          </a:p>
        </p:txBody>
      </p:sp>
      <p:sp>
        <p:nvSpPr>
          <p:cNvPr id="4" name="Date Placeholder 3">
            <a:extLst>
              <a:ext uri="{FF2B5EF4-FFF2-40B4-BE49-F238E27FC236}">
                <a16:creationId xmlns:a16="http://schemas.microsoft.com/office/drawing/2014/main" id="{E5ACA739-CCD3-490B-978B-213DB7894C79}"/>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821849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13C23-9A98-2B4B-39CF-AE2A549D08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CD0052-BA89-7153-0539-C1AA9C34A2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DA2C49-9AE5-44A9-8F04-12EA24B202F1}"/>
              </a:ext>
            </a:extLst>
          </p:cNvPr>
          <p:cNvSpPr>
            <a:spLocks noGrp="1"/>
          </p:cNvSpPr>
          <p:nvPr>
            <p:ph type="body" idx="1"/>
          </p:nvPr>
        </p:nvSpPr>
        <p:spPr/>
        <p:txBody>
          <a:bodyPr/>
          <a:lstStyle/>
          <a:p>
            <a:pPr marL="0" indent="0">
              <a:buNone/>
            </a:pPr>
            <a:r>
              <a:rPr lang="en-US" dirty="0" err="1"/>
              <a:t>Aktual</a:t>
            </a:r>
            <a:r>
              <a:rPr lang="en-US" dirty="0"/>
              <a:t> (</a:t>
            </a:r>
            <a:r>
              <a:rPr lang="en-US" dirty="0" err="1"/>
              <a:t>benar-benar</a:t>
            </a:r>
            <a:r>
              <a:rPr lang="en-US" dirty="0"/>
              <a:t> </a:t>
            </a:r>
            <a:r>
              <a:rPr lang="en-US" dirty="0" err="1"/>
              <a:t>terjadi</a:t>
            </a:r>
            <a:r>
              <a:rPr lang="en-US" dirty="0"/>
              <a:t>/</a:t>
            </a:r>
            <a:r>
              <a:rPr lang="en-US" dirty="0" err="1"/>
              <a:t>ada</a:t>
            </a:r>
            <a:r>
              <a:rPr lang="en-US" dirty="0"/>
              <a:t>)</a:t>
            </a:r>
          </a:p>
          <a:p>
            <a:pPr marL="228600" indent="-228600">
              <a:buAutoNum type="arabicPeriod"/>
            </a:pPr>
            <a:r>
              <a:rPr lang="id-ID" dirty="0"/>
              <a:t>persentase pekerjaan konstruksi yang telah diselesaikan pada pembangunan fasilitas pendukung.</a:t>
            </a:r>
            <a:endParaRPr lang="en-US" dirty="0"/>
          </a:p>
          <a:p>
            <a:pPr marL="228600" indent="-228600">
              <a:buAutoNum type="arabicPeriod"/>
            </a:pPr>
            <a:r>
              <a:rPr lang="nn-NO" dirty="0"/>
              <a:t>Persentase penyelesaian konstruksi (45%) lebih rendah dari target (50%).“</a:t>
            </a:r>
            <a:endParaRPr lang="en-US" dirty="0"/>
          </a:p>
          <a:p>
            <a:pPr marL="228600" indent="-228600">
              <a:buAutoNum type="arabicPeriod"/>
            </a:pPr>
            <a:r>
              <a:rPr lang="id-ID" dirty="0"/>
              <a:t>"Proyek konstruksi tertinggal 5% dari jadwal.“</a:t>
            </a:r>
            <a:endParaRPr lang="en-US" dirty="0"/>
          </a:p>
          <a:p>
            <a:pPr marL="228600" indent="-228600">
              <a:buAutoNum type="arabicPeriod"/>
            </a:pPr>
            <a:r>
              <a:rPr lang="id-ID" dirty="0"/>
              <a:t>"Keterlambatan konstruksi terjadi karena masalah pengiriman material dari pemasok utama."</a:t>
            </a:r>
          </a:p>
        </p:txBody>
      </p:sp>
      <p:sp>
        <p:nvSpPr>
          <p:cNvPr id="4" name="Date Placeholder 3">
            <a:extLst>
              <a:ext uri="{FF2B5EF4-FFF2-40B4-BE49-F238E27FC236}">
                <a16:creationId xmlns:a16="http://schemas.microsoft.com/office/drawing/2014/main" id="{B2FCBA99-9FAA-A03D-20DF-19CC6EF47B36}"/>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708295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FFAEE-A817-A50A-C9D5-0F58FEB3F0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476DB-C9AF-08F1-6462-00B66F9D11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ADE6EF-1472-E159-3029-DDE908F653EC}"/>
              </a:ext>
            </a:extLst>
          </p:cNvPr>
          <p:cNvSpPr>
            <a:spLocks noGrp="1"/>
          </p:cNvSpPr>
          <p:nvPr>
            <p:ph type="body" idx="1"/>
          </p:nvPr>
        </p:nvSpPr>
        <p:spPr/>
        <p:txBody>
          <a:bodyPr/>
          <a:lstStyle/>
          <a:p>
            <a:pPr marL="228600" indent="-228600">
              <a:buAutoNum type="arabicPeriod"/>
            </a:pPr>
            <a:endParaRPr lang="id-ID" dirty="0"/>
          </a:p>
        </p:txBody>
      </p:sp>
      <p:sp>
        <p:nvSpPr>
          <p:cNvPr id="4" name="Date Placeholder 3">
            <a:extLst>
              <a:ext uri="{FF2B5EF4-FFF2-40B4-BE49-F238E27FC236}">
                <a16:creationId xmlns:a16="http://schemas.microsoft.com/office/drawing/2014/main" id="{AD39E271-1C32-A70C-6EB0-08EC72FAA3DC}"/>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837858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3F1AB-0F62-0F44-DFD5-D5886C36F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2984D5-DF93-7BEB-79F7-06A38A3DC2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6662D1-E3A6-BAD1-4CDB-C1BDD53DFEDB}"/>
              </a:ext>
            </a:extLst>
          </p:cNvPr>
          <p:cNvSpPr>
            <a:spLocks noGrp="1"/>
          </p:cNvSpPr>
          <p:nvPr>
            <p:ph type="body" idx="1"/>
          </p:nvPr>
        </p:nvSpPr>
        <p:spPr/>
        <p:txBody>
          <a:bodyPr/>
          <a:lstStyle/>
          <a:p>
            <a:pPr marL="228600" indent="-228600">
              <a:buAutoNum type="arabicPeriod"/>
            </a:pPr>
            <a:endParaRPr lang="id-ID" dirty="0"/>
          </a:p>
        </p:txBody>
      </p:sp>
      <p:sp>
        <p:nvSpPr>
          <p:cNvPr id="4" name="Date Placeholder 3">
            <a:extLst>
              <a:ext uri="{FF2B5EF4-FFF2-40B4-BE49-F238E27FC236}">
                <a16:creationId xmlns:a16="http://schemas.microsoft.com/office/drawing/2014/main" id="{6927DEF9-E58A-17AF-9252-1149680024D9}"/>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881813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B322D-2EBD-F7C2-9D48-33635689DD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DA9981-29E4-A44E-7A03-69112BA88C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8541A3-F72B-1DEA-3A85-BDA6697F460A}"/>
              </a:ext>
            </a:extLst>
          </p:cNvPr>
          <p:cNvSpPr>
            <a:spLocks noGrp="1"/>
          </p:cNvSpPr>
          <p:nvPr>
            <p:ph type="body" idx="1"/>
          </p:nvPr>
        </p:nvSpPr>
        <p:spPr/>
        <p:txBody>
          <a:bodyPr/>
          <a:lstStyle/>
          <a:p>
            <a:pPr marL="228600" indent="-228600">
              <a:buAutoNum type="arabicPeriod"/>
            </a:pPr>
            <a:endParaRPr lang="id-ID" dirty="0"/>
          </a:p>
        </p:txBody>
      </p:sp>
      <p:sp>
        <p:nvSpPr>
          <p:cNvPr id="4" name="Date Placeholder 3">
            <a:extLst>
              <a:ext uri="{FF2B5EF4-FFF2-40B4-BE49-F238E27FC236}">
                <a16:creationId xmlns:a16="http://schemas.microsoft.com/office/drawing/2014/main" id="{312C8136-5302-F25B-E87E-ED4F075D4DB4}"/>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146407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32A2DB-2275-1A5D-0E27-72C423C195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105AAC-451F-3CF4-1D13-9C13CB83A8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09D1CB-0356-68C2-124D-41073129F7DE}"/>
              </a:ext>
            </a:extLst>
          </p:cNvPr>
          <p:cNvSpPr>
            <a:spLocks noGrp="1"/>
          </p:cNvSpPr>
          <p:nvPr>
            <p:ph type="body" idx="1"/>
          </p:nvPr>
        </p:nvSpPr>
        <p:spPr/>
        <p:txBody>
          <a:bodyPr/>
          <a:lstStyle/>
          <a:p>
            <a:pPr marL="228600" indent="-228600">
              <a:buAutoNum type="arabicPeriod"/>
            </a:pPr>
            <a:r>
              <a:rPr lang="id-ID" b="1" dirty="0"/>
              <a:t>Contoh</a:t>
            </a:r>
            <a:r>
              <a:rPr lang="id-ID" dirty="0"/>
              <a:t>: Untuk proyek pembangunan </a:t>
            </a:r>
            <a:r>
              <a:rPr lang="id-ID" i="1" dirty="0"/>
              <a:t>theme park</a:t>
            </a:r>
            <a:r>
              <a:rPr lang="id-ID" dirty="0"/>
              <a:t>, indikator kemajuan fisik bisa berupa: "Penyelesaian 80% struktur roller coaster utama pada bulan ke-6" atau "Pembukaan 3 wahana baru pada kuartal ketiga.“</a:t>
            </a:r>
            <a:endParaRPr lang="en-US" dirty="0"/>
          </a:p>
          <a:p>
            <a:pPr marL="228600" indent="-228600">
              <a:buAutoNum type="arabicPeriod"/>
            </a:pPr>
            <a:r>
              <a:rPr lang="id-ID" b="1" dirty="0"/>
              <a:t>Contoh</a:t>
            </a:r>
            <a:r>
              <a:rPr lang="id-ID" dirty="0"/>
              <a:t>: "Tingkat penyerapan anggaran untuk kampanye pemasaran destinasi mencapai 75% pada akhir bulan kedua," atau "Pendapatan dari penjualan tiket harian mencapai Rp 50 juta/hari."</a:t>
            </a:r>
          </a:p>
        </p:txBody>
      </p:sp>
      <p:sp>
        <p:nvSpPr>
          <p:cNvPr id="4" name="Date Placeholder 3">
            <a:extLst>
              <a:ext uri="{FF2B5EF4-FFF2-40B4-BE49-F238E27FC236}">
                <a16:creationId xmlns:a16="http://schemas.microsoft.com/office/drawing/2014/main" id="{6E752370-4662-585F-536F-0E85C927F806}"/>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4124189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44232-E526-D4F1-FEEE-C13D39F37A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6AD01D-4DE5-452D-A9B9-CE80824D59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DE1E21-6AB2-4FC7-9266-6250D0E7B541}"/>
              </a:ext>
            </a:extLst>
          </p:cNvPr>
          <p:cNvSpPr>
            <a:spLocks noGrp="1"/>
          </p:cNvSpPr>
          <p:nvPr>
            <p:ph type="body" idx="1"/>
          </p:nvPr>
        </p:nvSpPr>
        <p:spPr/>
        <p:txBody>
          <a:bodyPr/>
          <a:lstStyle/>
          <a:p>
            <a:pPr marL="0" indent="0">
              <a:buNone/>
            </a:pPr>
            <a:r>
              <a:rPr lang="en-US" dirty="0"/>
              <a:t>3. </a:t>
            </a:r>
            <a:r>
              <a:rPr lang="id-ID" b="1" dirty="0"/>
              <a:t>Contoh</a:t>
            </a:r>
            <a:r>
              <a:rPr lang="id-ID" dirty="0"/>
              <a:t>: "Skor kepuasan pengunjung terhadap pelayanan pemandu wisata rata-rata 4.5 dari 5," atau "Jumlah keluhan terkait kebersihan toilet tidak lebih dari 2 per minggu.“</a:t>
            </a:r>
            <a:endParaRPr lang="en-US" dirty="0"/>
          </a:p>
          <a:p>
            <a:pPr marL="0" indent="0">
              <a:buNone/>
            </a:pPr>
            <a:r>
              <a:rPr lang="en-US" dirty="0"/>
              <a:t>4. </a:t>
            </a:r>
            <a:r>
              <a:rPr lang="id-ID" b="1" dirty="0"/>
              <a:t>Contoh</a:t>
            </a:r>
            <a:r>
              <a:rPr lang="id-ID" dirty="0"/>
              <a:t>: "Volume limbah plastik yang didaur ulang dari area wisata meningkat 30% setiap bulan," atau "Luas area mangrove yang direhabilitasi mencapai 5 hektar dalam 6 bulan.“</a:t>
            </a:r>
            <a:endParaRPr lang="en-US" dirty="0"/>
          </a:p>
          <a:p>
            <a:pPr marL="0" indent="0">
              <a:buNone/>
            </a:pPr>
            <a:r>
              <a:rPr lang="en-US" dirty="0"/>
              <a:t>5. </a:t>
            </a:r>
            <a:r>
              <a:rPr lang="id-ID" b="1" dirty="0"/>
              <a:t>Contoh</a:t>
            </a:r>
            <a:r>
              <a:rPr lang="id-ID" dirty="0"/>
              <a:t>: "Jumlah tenaga kerja lokal yang dipekerjakan di </a:t>
            </a:r>
            <a:r>
              <a:rPr lang="id-ID" i="1" dirty="0"/>
              <a:t>resort</a:t>
            </a:r>
            <a:r>
              <a:rPr lang="id-ID" dirty="0"/>
              <a:t> baru mencapai 150 orang," atau "Tingkat partisipasi masyarakat dalam program pelatihan </a:t>
            </a:r>
            <a:r>
              <a:rPr lang="id-ID" i="1" dirty="0"/>
              <a:t>homestay</a:t>
            </a:r>
            <a:r>
              <a:rPr lang="id-ID" dirty="0"/>
              <a:t> mencapai 90%."</a:t>
            </a:r>
          </a:p>
        </p:txBody>
      </p:sp>
      <p:sp>
        <p:nvSpPr>
          <p:cNvPr id="4" name="Date Placeholder 3">
            <a:extLst>
              <a:ext uri="{FF2B5EF4-FFF2-40B4-BE49-F238E27FC236}">
                <a16:creationId xmlns:a16="http://schemas.microsoft.com/office/drawing/2014/main" id="{7CEAFFCD-5A92-FAA9-3B5D-56343AE9D61E}"/>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1065119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977C4-E95F-8BB0-02E2-B9DEA28508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72B149-6FE9-231E-6271-1B3BBA5F57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09DBB7-9186-DAAE-4604-3510395DB2E2}"/>
              </a:ext>
            </a:extLst>
          </p:cNvPr>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id-ID" sz="1200" dirty="0">
                <a:solidFill>
                  <a:schemeClr val="tx1"/>
                </a:solidFill>
                <a:latin typeface="Cambria" panose="02040503050406030204" pitchFamily="18" charset="0"/>
                <a:cs typeface="Arial" panose="020B0604020202020204" pitchFamily="34" charset="0"/>
              </a:rPr>
              <a:t>Mengunjungi lokasi pembangunan homestay di desa wisata, memantau operasional tour operator, atau melihat langsung kondisi kebersihan di destinasi.</a:t>
            </a:r>
            <a:endParaRPr lang="en-US" sz="1200" dirty="0">
              <a:solidFill>
                <a:schemeClr val="tx1"/>
              </a:solidFill>
              <a:latin typeface="Cambria" panose="02040503050406030204" pitchFamily="18"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dirty="0">
              <a:solidFill>
                <a:schemeClr val="tx1"/>
              </a:solidFill>
              <a:latin typeface="Cambria" panose="02040503050406030204" pitchFamily="18" charset="0"/>
              <a:cs typeface="Arial" panose="020B0604020202020204" pitchFamily="34" charset="0"/>
            </a:endParaRPr>
          </a:p>
          <a:p>
            <a:pPr marL="228600" indent="-228600">
              <a:buAutoNum type="arabicPeriod"/>
            </a:pPr>
            <a:r>
              <a:rPr lang="id-ID" dirty="0"/>
              <a:t>Wawancara dengan manajer proyek hotel, staf operasional, atau wisatawan untuk mendapatkan pandangan mereka tentang kemajuan dan masalah.</a:t>
            </a:r>
          </a:p>
        </p:txBody>
      </p:sp>
      <p:sp>
        <p:nvSpPr>
          <p:cNvPr id="4" name="Date Placeholder 3">
            <a:extLst>
              <a:ext uri="{FF2B5EF4-FFF2-40B4-BE49-F238E27FC236}">
                <a16:creationId xmlns:a16="http://schemas.microsoft.com/office/drawing/2014/main" id="{5FF5B1FF-6A2A-5099-7ADD-6FF35DA1BFFF}"/>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344947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50F42-0541-0339-EDD1-012B749C30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060A-CBA5-6D0F-B19E-61A5C1F529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3E25BF-BCEF-12D3-3228-337A878A3DB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a:t>
            </a:r>
            <a:r>
              <a:rPr lang="id-ID" dirty="0"/>
              <a:t>Survei kepuasan pengunjung, survei persepsi masyarakat terhadap proyek, atau survei kebutuhan pelatihan staf pariwisata</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a:t>
            </a:r>
            <a:r>
              <a:rPr lang="id-ID" dirty="0"/>
              <a:t>.</a:t>
            </a:r>
            <a:r>
              <a:rPr lang="en-US" dirty="0"/>
              <a:t> </a:t>
            </a:r>
            <a:r>
              <a:rPr lang="id-ID" dirty="0"/>
              <a:t>FGD dengan perwakilan komunitas lokal tentang dampak proyek, atau dengan kelompok pelaku usaha pariwisata tentang tantangan operasional.</a:t>
            </a:r>
          </a:p>
        </p:txBody>
      </p:sp>
      <p:sp>
        <p:nvSpPr>
          <p:cNvPr id="4" name="Date Placeholder 3">
            <a:extLst>
              <a:ext uri="{FF2B5EF4-FFF2-40B4-BE49-F238E27FC236}">
                <a16:creationId xmlns:a16="http://schemas.microsoft.com/office/drawing/2014/main" id="{2BEC8498-B772-A375-B6C2-4A34A3C211EA}"/>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281315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485598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943A3-8565-B5C6-D6B8-170EE71E17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F94B83-AFBD-9832-EC72-54231E39F4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A4D6D6-2495-CAF1-0D81-9CBA233036DB}"/>
              </a:ext>
            </a:extLst>
          </p:cNvPr>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id-ID" dirty="0"/>
          </a:p>
        </p:txBody>
      </p:sp>
      <p:sp>
        <p:nvSpPr>
          <p:cNvPr id="4" name="Date Placeholder 3">
            <a:extLst>
              <a:ext uri="{FF2B5EF4-FFF2-40B4-BE49-F238E27FC236}">
                <a16:creationId xmlns:a16="http://schemas.microsoft.com/office/drawing/2014/main" id="{17269A09-F4EE-4882-DB2F-DEDA008CCC4E}"/>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5854021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73E37-E0A8-5D69-38B4-1D2B7A5FFD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A8D6DE-51D8-79B5-CCCE-8E3289EB2C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AB3EDF-213B-C70F-DF7A-2B1B9A5D2583}"/>
              </a:ext>
            </a:extLst>
          </p:cNvPr>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id-ID" dirty="0"/>
          </a:p>
        </p:txBody>
      </p:sp>
      <p:sp>
        <p:nvSpPr>
          <p:cNvPr id="4" name="Date Placeholder 3">
            <a:extLst>
              <a:ext uri="{FF2B5EF4-FFF2-40B4-BE49-F238E27FC236}">
                <a16:creationId xmlns:a16="http://schemas.microsoft.com/office/drawing/2014/main" id="{D8CFDD65-5FC3-A8AA-8330-A22CFF8ADB61}"/>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1551374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114FD-64E4-9E05-C42B-24EAF60BFC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D181E7-F6C7-F7F9-7907-C83FFF5DC0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6EB5E9-8E0B-DDD5-982E-80EE355BA5D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a:t>
            </a:r>
            <a:r>
              <a:rPr lang="id-ID" sz="1200" dirty="0">
                <a:solidFill>
                  <a:schemeClr val="tx1"/>
                </a:solidFill>
                <a:latin typeface="Cambria" panose="02040503050406030204" pitchFamily="18" charset="0"/>
                <a:cs typeface="Arial" panose="020B0604020202020204" pitchFamily="34" charset="0"/>
              </a:rPr>
              <a:t>Menganalisis jumlah kunjungan wisatawan, pendapatan rata-rata per wisatawan, tingkat hunian hotel, atau jumlah lapangan kerja yang tercipta.</a:t>
            </a:r>
            <a:endParaRPr lang="en-US" sz="1200" dirty="0">
              <a:solidFill>
                <a:schemeClr val="tx1"/>
              </a:solidFill>
              <a:latin typeface="Cambria" panose="020405030504060302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 </a:t>
            </a:r>
            <a:r>
              <a:rPr lang="id-ID" sz="1200" dirty="0">
                <a:solidFill>
                  <a:schemeClr val="tx1"/>
                </a:solidFill>
                <a:latin typeface="Cambria" panose="02040503050406030204" pitchFamily="18" charset="0"/>
                <a:cs typeface="Arial" panose="020B0604020202020204" pitchFamily="34" charset="0"/>
              </a:rPr>
              <a:t>Memahami persepsi masyarakat lokal tentang dampak sosial proyek, pengalaman wisatawan, atau cerita sukses dari pelaku usaha kecil.</a:t>
            </a:r>
            <a:endParaRPr lang="id-ID" dirty="0"/>
          </a:p>
        </p:txBody>
      </p:sp>
      <p:sp>
        <p:nvSpPr>
          <p:cNvPr id="4" name="Date Placeholder 3">
            <a:extLst>
              <a:ext uri="{FF2B5EF4-FFF2-40B4-BE49-F238E27FC236}">
                <a16:creationId xmlns:a16="http://schemas.microsoft.com/office/drawing/2014/main" id="{8C484EB3-A97D-17F6-12BE-52D34BCBC2E2}"/>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0698896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DD6DD-A5EB-65AF-DBC4-520373574A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2B11C2-0BFB-1534-6AA7-9DC54C7094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6F568A-CC28-77F9-6B74-717D6380258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a:t>
            </a:r>
            <a:r>
              <a:rPr lang="id-ID" sz="1200" b="1" dirty="0">
                <a:solidFill>
                  <a:schemeClr val="tx1"/>
                </a:solidFill>
                <a:latin typeface="Cambria" panose="02040503050406030204" pitchFamily="18" charset="0"/>
                <a:cs typeface="Arial" panose="020B0604020202020204" pitchFamily="34" charset="0"/>
              </a:rPr>
              <a:t> </a:t>
            </a:r>
            <a:r>
              <a:rPr lang="id-ID" sz="1200" b="0" dirty="0">
                <a:solidFill>
                  <a:schemeClr val="tx1"/>
                </a:solidFill>
                <a:latin typeface="Cambria" panose="02040503050406030204" pitchFamily="18" charset="0"/>
                <a:cs typeface="Arial" panose="020B0604020202020204" pitchFamily="34" charset="0"/>
              </a:rPr>
              <a:t>Studi kasus tentang keberhasilan atau kegagalan pengembangan desa wisata, atau analisis mendalam tentang dampak festival budaya tertentu.</a:t>
            </a:r>
            <a:endParaRPr lang="en-US" sz="1200" b="0" dirty="0">
              <a:solidFill>
                <a:schemeClr val="tx1"/>
              </a:solidFill>
              <a:latin typeface="Cambria" panose="020405030504060302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Cambria" panose="02040503050406030204" pitchFamily="18" charset="0"/>
                <a:cs typeface="Arial" panose="020B0604020202020204" pitchFamily="34" charset="0"/>
              </a:rPr>
              <a:t>3.</a:t>
            </a:r>
            <a:r>
              <a:rPr lang="id-ID" dirty="0"/>
              <a:t> Membandingkan tingkat kepuasan pengunjung di destinasi yang baru dikembangkan dengan destinasi serupa yang sudah mapan, atau membandingkan efisiensi operasional hotel baru dengan hotel kompetitor</a:t>
            </a:r>
            <a:endParaRPr lang="id-ID" b="0" dirty="0"/>
          </a:p>
        </p:txBody>
      </p:sp>
      <p:sp>
        <p:nvSpPr>
          <p:cNvPr id="4" name="Date Placeholder 3">
            <a:extLst>
              <a:ext uri="{FF2B5EF4-FFF2-40B4-BE49-F238E27FC236}">
                <a16:creationId xmlns:a16="http://schemas.microsoft.com/office/drawing/2014/main" id="{626F583E-E82F-CA63-C69A-067127C8902F}"/>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0209585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55A84-10CA-3AAD-321C-B58807C3B0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457EA9-5A5F-1FB8-BA4D-2C228E22BC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F17B26-77B2-D045-6D1C-764A2B6FF3C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4. </a:t>
            </a:r>
            <a:r>
              <a:rPr lang="id-ID" sz="1200" dirty="0">
                <a:solidFill>
                  <a:schemeClr val="tx1"/>
                </a:solidFill>
                <a:latin typeface="Cambria" panose="02040503050406030204" pitchFamily="18" charset="0"/>
                <a:cs typeface="Arial" panose="020B0604020202020204" pitchFamily="34" charset="0"/>
              </a:rPr>
              <a:t>Menilai apakah manfaat ekonomi (pendapatan, lapangan kerja) dan non-ekonomi (pelestarian budaya, peningkatan citra destinasi) dari pembangunan infrastruktur pariwisata lebih besar daripada biayanya.</a:t>
            </a:r>
            <a:endParaRPr lang="id-ID" b="0" dirty="0"/>
          </a:p>
        </p:txBody>
      </p:sp>
      <p:sp>
        <p:nvSpPr>
          <p:cNvPr id="4" name="Date Placeholder 3">
            <a:extLst>
              <a:ext uri="{FF2B5EF4-FFF2-40B4-BE49-F238E27FC236}">
                <a16:creationId xmlns:a16="http://schemas.microsoft.com/office/drawing/2014/main" id="{E0F1AB3F-CC1B-2200-4393-7A8F20A4E971}"/>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7812068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EF5EC-CA41-B361-A797-A752A44DBD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85555F-33CF-1D4B-0D71-E3B83EA6B4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B5954E-269F-912F-6395-6D9EEC43133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ambria" panose="02040503050406030204" pitchFamily="18" charset="0"/>
                <a:cs typeface="Arial" panose="020B0604020202020204" pitchFamily="34" charset="0"/>
              </a:rPr>
              <a:t>Oleh </a:t>
            </a:r>
            <a:r>
              <a:rPr lang="en-US" sz="1200" dirty="0" err="1">
                <a:solidFill>
                  <a:schemeClr val="tx1"/>
                </a:solidFill>
                <a:latin typeface="Cambria" panose="02040503050406030204" pitchFamily="18" charset="0"/>
                <a:cs typeface="Arial" panose="020B0604020202020204" pitchFamily="34" charset="0"/>
              </a:rPr>
              <a:t>sebeb</a:t>
            </a:r>
            <a:r>
              <a:rPr lang="en-US" sz="1200" dirty="0">
                <a:solidFill>
                  <a:schemeClr val="tx1"/>
                </a:solidFill>
                <a:latin typeface="Cambria" panose="02040503050406030204" pitchFamily="18" charset="0"/>
                <a:cs typeface="Arial" panose="020B0604020202020204" pitchFamily="34" charset="0"/>
              </a:rPr>
              <a:t> </a:t>
            </a:r>
            <a:r>
              <a:rPr lang="en-US" sz="1200" dirty="0" err="1">
                <a:solidFill>
                  <a:schemeClr val="tx1"/>
                </a:solidFill>
                <a:latin typeface="Cambria" panose="02040503050406030204" pitchFamily="18" charset="0"/>
                <a:cs typeface="Arial" panose="020B0604020202020204" pitchFamily="34" charset="0"/>
              </a:rPr>
              <a:t>itu</a:t>
            </a:r>
            <a:r>
              <a:rPr lang="en-US" sz="1200" dirty="0">
                <a:solidFill>
                  <a:schemeClr val="tx1"/>
                </a:solidFill>
                <a:latin typeface="Cambria" panose="02040503050406030204" pitchFamily="18" charset="0"/>
                <a:cs typeface="Arial" panose="020B0604020202020204" pitchFamily="34" charset="0"/>
              </a:rPr>
              <a:t> kalian </a:t>
            </a:r>
            <a:r>
              <a:rPr lang="en-US" sz="1200" dirty="0" err="1">
                <a:solidFill>
                  <a:schemeClr val="tx1"/>
                </a:solidFill>
                <a:latin typeface="Cambria" panose="02040503050406030204" pitchFamily="18" charset="0"/>
                <a:cs typeface="Arial" panose="020B0604020202020204" pitchFamily="34" charset="0"/>
              </a:rPr>
              <a:t>sebagai</a:t>
            </a:r>
            <a:r>
              <a:rPr lang="en-US" sz="1200" dirty="0">
                <a:solidFill>
                  <a:schemeClr val="tx1"/>
                </a:solidFill>
                <a:latin typeface="Cambria" panose="02040503050406030204" pitchFamily="18" charset="0"/>
                <a:cs typeface="Arial" panose="020B0604020202020204" pitchFamily="34" charset="0"/>
              </a:rPr>
              <a:t> </a:t>
            </a:r>
            <a:r>
              <a:rPr lang="id-ID" sz="1200" dirty="0">
                <a:solidFill>
                  <a:schemeClr val="tx1"/>
                </a:solidFill>
                <a:latin typeface="Cambria" panose="02040503050406030204" pitchFamily="18" charset="0"/>
                <a:cs typeface="Arial" panose="020B0604020202020204" pitchFamily="34" charset="0"/>
              </a:rPr>
              <a:t>Mahasiswa pariwisata diharapkan dapat mengintegrasikan pengetahuan ini dalam praktik profesional </a:t>
            </a:r>
            <a:r>
              <a:rPr lang="en-US" sz="1200" dirty="0">
                <a:solidFill>
                  <a:schemeClr val="tx1"/>
                </a:solidFill>
                <a:latin typeface="Cambria" panose="02040503050406030204" pitchFamily="18" charset="0"/>
                <a:cs typeface="Arial" panose="020B0604020202020204" pitchFamily="34" charset="0"/>
              </a:rPr>
              <a:t>kalian</a:t>
            </a:r>
            <a:r>
              <a:rPr lang="id-ID" sz="1200" dirty="0">
                <a:solidFill>
                  <a:schemeClr val="tx1"/>
                </a:solidFill>
                <a:latin typeface="Cambria" panose="02040503050406030204" pitchFamily="18" charset="0"/>
                <a:cs typeface="Arial" panose="020B0604020202020204" pitchFamily="34" charset="0"/>
              </a:rPr>
              <a:t> untuk menciptakan proyek wisata yang sukses dan bertanggung jawab.</a:t>
            </a:r>
          </a:p>
          <a:p>
            <a:pPr marL="0" marR="0" lvl="0" indent="0" algn="l" defTabSz="914400" rtl="0" eaLnBrk="1" fontAlgn="auto" latinLnBrk="0" hangingPunct="1">
              <a:lnSpc>
                <a:spcPct val="100000"/>
              </a:lnSpc>
              <a:spcBef>
                <a:spcPts val="0"/>
              </a:spcBef>
              <a:spcAft>
                <a:spcPts val="0"/>
              </a:spcAft>
              <a:buClrTx/>
              <a:buSzTx/>
              <a:buFontTx/>
              <a:buNone/>
              <a:tabLst/>
              <a:defRPr/>
            </a:pPr>
            <a:endParaRPr lang="id-ID" b="0" dirty="0"/>
          </a:p>
        </p:txBody>
      </p:sp>
      <p:sp>
        <p:nvSpPr>
          <p:cNvPr id="4" name="Date Placeholder 3">
            <a:extLst>
              <a:ext uri="{FF2B5EF4-FFF2-40B4-BE49-F238E27FC236}">
                <a16:creationId xmlns:a16="http://schemas.microsoft.com/office/drawing/2014/main" id="{A9888A1F-0158-D6CD-DA7C-360108A026C7}"/>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721026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FF975-EB02-7230-B82C-17A353EB52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443A12-8E19-4154-6EBF-16CF584075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5E537D-1ABA-74C8-4EE6-8B6561965CFF}"/>
              </a:ext>
            </a:extLst>
          </p:cNvPr>
          <p:cNvSpPr>
            <a:spLocks noGrp="1"/>
          </p:cNvSpPr>
          <p:nvPr>
            <p:ph type="body" idx="1"/>
          </p:nvPr>
        </p:nvSpPr>
        <p:spPr/>
        <p:txBody>
          <a:bodyPr/>
          <a:lstStyle/>
          <a:p>
            <a:endParaRPr lang="id-ID" dirty="0"/>
          </a:p>
        </p:txBody>
      </p:sp>
      <p:sp>
        <p:nvSpPr>
          <p:cNvPr id="4" name="Date Placeholder 3">
            <a:extLst>
              <a:ext uri="{FF2B5EF4-FFF2-40B4-BE49-F238E27FC236}">
                <a16:creationId xmlns:a16="http://schemas.microsoft.com/office/drawing/2014/main" id="{FE59A524-F80F-BA4E-8AAF-FE27875AFECD}"/>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94793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BD9A5-BE7C-DD82-CD4F-9E621458B1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D63B3E-F28E-E4B2-9F65-0D4847A87C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D5CB79-900E-51E5-7850-F530510898E4}"/>
              </a:ext>
            </a:extLst>
          </p:cNvPr>
          <p:cNvSpPr>
            <a:spLocks noGrp="1"/>
          </p:cNvSpPr>
          <p:nvPr>
            <p:ph type="body" idx="1"/>
          </p:nvPr>
        </p:nvSpPr>
        <p:spPr/>
        <p:txBody>
          <a:bodyPr/>
          <a:lstStyle/>
          <a:p>
            <a:r>
              <a:rPr lang="en-US" dirty="0"/>
              <a:t>Ex.1 </a:t>
            </a:r>
            <a:r>
              <a:rPr lang="id-ID" sz="1200" dirty="0">
                <a:solidFill>
                  <a:schemeClr val="tx1"/>
                </a:solidFill>
                <a:latin typeface="Cambria" panose="02040503050406030204" pitchFamily="18" charset="0"/>
                <a:cs typeface="Arial" panose="020B0604020202020204" pitchFamily="34" charset="0"/>
              </a:rPr>
              <a:t>(misalnya, pembangunan resor, pengembangan atraksi, kampanye pemasaran destinasi)</a:t>
            </a:r>
            <a:endParaRPr lang="en-US" sz="1200" dirty="0">
              <a:solidFill>
                <a:schemeClr val="tx1"/>
              </a:solidFill>
              <a:latin typeface="Cambria" panose="02040503050406030204" pitchFamily="18" charset="0"/>
              <a:cs typeface="Arial" panose="020B0604020202020204" pitchFamily="34" charset="0"/>
            </a:endParaRPr>
          </a:p>
          <a:p>
            <a:r>
              <a:rPr lang="en-US" sz="1200" dirty="0">
                <a:solidFill>
                  <a:schemeClr val="tx1"/>
                </a:solidFill>
                <a:latin typeface="Cambria" panose="02040503050406030204" pitchFamily="18" charset="0"/>
                <a:cs typeface="Arial" panose="020B0604020202020204" pitchFamily="34" charset="0"/>
              </a:rPr>
              <a:t>2.</a:t>
            </a:r>
            <a:r>
              <a:rPr lang="id-ID" b="1" dirty="0"/>
              <a:t> Contoh</a:t>
            </a:r>
            <a:r>
              <a:rPr lang="id-ID" dirty="0"/>
              <a:t>: Selama pembangunan hotel, pengawasan menemukan bahwa pemasangan keramik kamar mandi lebih lambat dari jadwal 2 hari, atau biaya pembelian bahan baku melebihi estimasi awal</a:t>
            </a:r>
          </a:p>
        </p:txBody>
      </p:sp>
      <p:sp>
        <p:nvSpPr>
          <p:cNvPr id="4" name="Date Placeholder 3">
            <a:extLst>
              <a:ext uri="{FF2B5EF4-FFF2-40B4-BE49-F238E27FC236}">
                <a16:creationId xmlns:a16="http://schemas.microsoft.com/office/drawing/2014/main" id="{0FA8A983-AB54-765D-5F9C-C4B527A6D1A4}"/>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52732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8361E-5C9C-7188-7BFA-B1C3E37DD1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83B07F-41E3-6423-D594-852A7D80B9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58D211-96B2-4A4C-53C7-0FEAA435368D}"/>
              </a:ext>
            </a:extLst>
          </p:cNvPr>
          <p:cNvSpPr>
            <a:spLocks noGrp="1"/>
          </p:cNvSpPr>
          <p:nvPr>
            <p:ph type="body" idx="1"/>
          </p:nvPr>
        </p:nvSpPr>
        <p:spPr/>
        <p:txBody>
          <a:bodyPr/>
          <a:lstStyle/>
          <a:p>
            <a:r>
              <a:rPr lang="en-US" dirty="0"/>
              <a:t>3.</a:t>
            </a:r>
            <a:r>
              <a:rPr lang="id-ID" b="1" dirty="0"/>
              <a:t> Contoh</a:t>
            </a:r>
            <a:r>
              <a:rPr lang="id-ID" dirty="0"/>
              <a:t>: Untuk mengatasi keterlambatan pemasangan keramik, manajer proyek menambah jumlah pekerja atau menginstruksikan lembur. Untuk biaya bahan baku yang membengkak, mencari pemasok alternatif dengan harga lebih kompetitif atau mengoptimalkan penggunaan material.</a:t>
            </a:r>
            <a:endParaRPr lang="en-US" dirty="0"/>
          </a:p>
          <a:p>
            <a:endParaRPr lang="en-US" dirty="0"/>
          </a:p>
          <a:p>
            <a:r>
              <a:rPr lang="en-US" dirty="0"/>
              <a:t>4.</a:t>
            </a:r>
            <a:r>
              <a:rPr lang="id-ID" b="1" dirty="0"/>
              <a:t> Contoh</a:t>
            </a:r>
            <a:r>
              <a:rPr lang="id-ID" dirty="0"/>
              <a:t>: Memastikan bahwa tim pemasaran destinasi menggunakan anggaran promosi secara maksimal untuk menjangkau target pasar yang tepat, atau bahwa pemandu wisata yang tersedia dimanfaatkan secara optimal untuk melayani rombongan wisatawan.</a:t>
            </a:r>
            <a:endParaRPr lang="en-US" dirty="0"/>
          </a:p>
          <a:p>
            <a:endParaRPr lang="en-US" dirty="0"/>
          </a:p>
          <a:p>
            <a:r>
              <a:rPr lang="en-US" b="1" dirty="0"/>
              <a:t>5. </a:t>
            </a:r>
            <a:r>
              <a:rPr lang="id-ID" b="1" dirty="0"/>
              <a:t>Contoh</a:t>
            </a:r>
            <a:r>
              <a:rPr lang="id-ID" dirty="0"/>
              <a:t>: Memantau ramalan cuaca untuk proyek pembangunan </a:t>
            </a:r>
            <a:r>
              <a:rPr lang="id-ID" i="1" dirty="0"/>
              <a:t>waterpark</a:t>
            </a:r>
            <a:r>
              <a:rPr lang="id-ID" dirty="0"/>
              <a:t> guna menghindari keterlambatan akibat hujan deras, atau mengidentifikasi risiko penolakan masyarakat terhadap pengembangan area wisata baru dan segera melakukan sosialisasi.</a:t>
            </a:r>
            <a:endParaRPr lang="en-US" dirty="0"/>
          </a:p>
        </p:txBody>
      </p:sp>
      <p:sp>
        <p:nvSpPr>
          <p:cNvPr id="4" name="Date Placeholder 3">
            <a:extLst>
              <a:ext uri="{FF2B5EF4-FFF2-40B4-BE49-F238E27FC236}">
                <a16:creationId xmlns:a16="http://schemas.microsoft.com/office/drawing/2014/main" id="{6DF960CF-ADA1-7CD5-6BC6-E35D06B2258C}"/>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380258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EDE05-E273-664F-0550-E8EBC90A44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B36D29-61F0-1168-65E7-FB0B414CD0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6F28A1-6DD6-3497-58DE-C112ACB1A58E}"/>
              </a:ext>
            </a:extLst>
          </p:cNvPr>
          <p:cNvSpPr>
            <a:spLocks noGrp="1"/>
          </p:cNvSpPr>
          <p:nvPr>
            <p:ph type="body" idx="1"/>
          </p:nvPr>
        </p:nvSpPr>
        <p:spPr/>
        <p:txBody>
          <a:bodyPr/>
          <a:lstStyle/>
          <a:p>
            <a:r>
              <a:rPr lang="en-US" dirty="0"/>
              <a:t>6. </a:t>
            </a:r>
            <a:r>
              <a:rPr lang="id-ID" b="1" dirty="0"/>
              <a:t>Contoh</a:t>
            </a:r>
            <a:r>
              <a:rPr lang="id-ID" dirty="0"/>
              <a:t>: Melakukan inspeksi rutin terhadap kebersihan dan fasilitas di area </a:t>
            </a:r>
            <a:r>
              <a:rPr lang="id-ID" i="1" dirty="0"/>
              <a:t>rest area</a:t>
            </a:r>
            <a:r>
              <a:rPr lang="id-ID" dirty="0"/>
              <a:t> wisata yang baru dibangun, atau memastikan bahwa materi promosi destinasi memiliki desain yang menarik dan informatif sesuai standar profesional.</a:t>
            </a:r>
            <a:endParaRPr lang="en-US" dirty="0"/>
          </a:p>
          <a:p>
            <a:r>
              <a:rPr lang="en-US" dirty="0"/>
              <a:t>7.</a:t>
            </a:r>
            <a:r>
              <a:rPr lang="id-ID" b="1" dirty="0"/>
              <a:t> Contoh</a:t>
            </a:r>
            <a:r>
              <a:rPr lang="id-ID" dirty="0"/>
              <a:t>: Setiap tim (misalnya, tim konstruksi, tim pemasaran, tim operasional) melaporkan kemajuan dan tantangan secara berkala kepada manajer proyek, dan bertanggung jawab atas pencapaian </a:t>
            </a:r>
            <a:r>
              <a:rPr lang="id-ID" i="1" dirty="0"/>
              <a:t>milestone</a:t>
            </a:r>
            <a:r>
              <a:rPr lang="id-ID" dirty="0"/>
              <a:t> yang telah ditetapkan.</a:t>
            </a:r>
          </a:p>
        </p:txBody>
      </p:sp>
      <p:sp>
        <p:nvSpPr>
          <p:cNvPr id="4" name="Date Placeholder 3">
            <a:extLst>
              <a:ext uri="{FF2B5EF4-FFF2-40B4-BE49-F238E27FC236}">
                <a16:creationId xmlns:a16="http://schemas.microsoft.com/office/drawing/2014/main" id="{FBF083FD-5C58-743B-BF7E-31340B7DB86C}"/>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969299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BAD67-6E4F-62A0-2096-6F09820957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099DCE-807B-2CE2-5D96-009DA0FC29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D68B80-B8A8-0DFE-2CAE-2DBA17581EB8}"/>
              </a:ext>
            </a:extLst>
          </p:cNvPr>
          <p:cNvSpPr>
            <a:spLocks noGrp="1"/>
          </p:cNvSpPr>
          <p:nvPr>
            <p:ph type="body" idx="1"/>
          </p:nvPr>
        </p:nvSpPr>
        <p:spPr/>
        <p:txBody>
          <a:bodyPr/>
          <a:lstStyle/>
          <a:p>
            <a:pPr marL="228600" indent="-228600">
              <a:buAutoNum type="arabicPeriod"/>
            </a:pPr>
            <a:r>
              <a:rPr lang="id-ID" b="1" dirty="0"/>
              <a:t>Contoh</a:t>
            </a:r>
            <a:r>
              <a:rPr lang="id-ID" dirty="0"/>
              <a:t>: Dalam proyek pengembangan destinasi wisata bahari, pengawasan difokuskan pada apakah pembangunan fasilitas </a:t>
            </a:r>
            <a:r>
              <a:rPr lang="id-ID" i="1" dirty="0"/>
              <a:t>diving center</a:t>
            </a:r>
            <a:r>
              <a:rPr lang="id-ID" dirty="0"/>
              <a:t> dan pelatihan instruktur selam berjalan sesuai rencana untuk mencapai target peningkatan jumlah wisatawan penyelam.</a:t>
            </a:r>
            <a:endParaRPr lang="en-US" dirty="0"/>
          </a:p>
          <a:p>
            <a:pPr marL="228600" indent="-228600">
              <a:buAutoNum type="arabicPeriod"/>
            </a:pPr>
            <a:r>
              <a:rPr lang="id-ID" b="1" dirty="0"/>
              <a:t>Contoh</a:t>
            </a:r>
            <a:r>
              <a:rPr lang="id-ID" dirty="0"/>
              <a:t>: Jika terjadi kenaikan harga material bangunan secara mendadak untuk proyek pembangunan </a:t>
            </a:r>
            <a:r>
              <a:rPr lang="id-ID" i="1" dirty="0"/>
              <a:t>resort</a:t>
            </a:r>
            <a:r>
              <a:rPr lang="id-ID" dirty="0"/>
              <a:t>, tim pengawas dan pengendali harus fleksibel dalam menyesuaikan anggaran atau mencari alternatif material tanpa mengorbankan kualitas.</a:t>
            </a:r>
            <a:endParaRPr lang="en-US" dirty="0"/>
          </a:p>
          <a:p>
            <a:pPr marL="228600" indent="-228600">
              <a:buAutoNum type="arabicPeriod"/>
            </a:pPr>
            <a:r>
              <a:rPr lang="id-ID" b="1" dirty="0"/>
              <a:t>Contoh</a:t>
            </a:r>
            <a:r>
              <a:rPr lang="id-ID" dirty="0"/>
              <a:t>: Laporan harian dari pengawas lapangan mengenai kemajuan konstruksi </a:t>
            </a:r>
            <a:r>
              <a:rPr lang="id-ID" i="1" dirty="0"/>
              <a:t>villa</a:t>
            </a:r>
            <a:r>
              <a:rPr lang="id-ID" dirty="0"/>
              <a:t> harus segera disampaikan kepada manajer proyek agar keterlambatan yang terdeteksi dapat segera ditindaklanjuti, bukan menunggu laporan mingguan.</a:t>
            </a:r>
          </a:p>
        </p:txBody>
      </p:sp>
      <p:sp>
        <p:nvSpPr>
          <p:cNvPr id="4" name="Date Placeholder 3">
            <a:extLst>
              <a:ext uri="{FF2B5EF4-FFF2-40B4-BE49-F238E27FC236}">
                <a16:creationId xmlns:a16="http://schemas.microsoft.com/office/drawing/2014/main" id="{0CDDADBE-95B4-8B8E-59B9-1EB7D4B58F68}"/>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831927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7C7A6-175E-D8E7-A201-C9BEE88D53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B68793-7C2A-87A0-BE89-89BFB05957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C4205E-5A78-0E8F-B453-A9704A543E8A}"/>
              </a:ext>
            </a:extLst>
          </p:cNvPr>
          <p:cNvSpPr>
            <a:spLocks noGrp="1"/>
          </p:cNvSpPr>
          <p:nvPr>
            <p:ph type="body" idx="1"/>
          </p:nvPr>
        </p:nvSpPr>
        <p:spPr/>
        <p:txBody>
          <a:bodyPr/>
          <a:lstStyle/>
          <a:p>
            <a:r>
              <a:rPr lang="en-US" dirty="0"/>
              <a:t>4. </a:t>
            </a:r>
            <a:r>
              <a:rPr lang="id-ID" b="1" dirty="0"/>
              <a:t>Contoh</a:t>
            </a:r>
            <a:r>
              <a:rPr lang="id-ID" dirty="0"/>
              <a:t>: Tidak perlu menyewa konsultan audit eksternal setiap hari untuk proyek pengembangan </a:t>
            </a:r>
            <a:r>
              <a:rPr lang="id-ID" i="1" dirty="0"/>
              <a:t>homestay</a:t>
            </a:r>
            <a:r>
              <a:rPr lang="id-ID" dirty="0"/>
              <a:t> skala kecil; cukup dengan pengawasan internal dan laporan bulanan yang efisien.</a:t>
            </a:r>
            <a:endParaRPr lang="en-US" dirty="0"/>
          </a:p>
          <a:p>
            <a:endParaRPr lang="en-US" dirty="0"/>
          </a:p>
          <a:p>
            <a:r>
              <a:rPr lang="en-US" dirty="0"/>
              <a:t>5. </a:t>
            </a:r>
            <a:r>
              <a:rPr lang="id-ID" b="1" dirty="0"/>
              <a:t>Contoh</a:t>
            </a:r>
            <a:r>
              <a:rPr lang="id-ID" dirty="0"/>
              <a:t>: Untuk proyek festival budaya internasional, pengawasan ketat lebih diprioritaskan pada kesiapan panggung utama, sistem suara, dan keamanan, dibandingkan detail kecil seperti dekorasi di area </a:t>
            </a:r>
            <a:r>
              <a:rPr lang="id-ID" i="1" dirty="0"/>
              <a:t>backstage</a:t>
            </a:r>
            <a:r>
              <a:rPr lang="id-ID" dirty="0"/>
              <a:t>.</a:t>
            </a:r>
            <a:endParaRPr lang="en-US" dirty="0"/>
          </a:p>
          <a:p>
            <a:endParaRPr lang="en-US" dirty="0"/>
          </a:p>
          <a:p>
            <a:r>
              <a:rPr lang="en-US" dirty="0"/>
              <a:t>6.</a:t>
            </a:r>
            <a:r>
              <a:rPr lang="id-ID" b="1" dirty="0"/>
              <a:t> Contoh</a:t>
            </a:r>
            <a:r>
              <a:rPr lang="id-ID" dirty="0"/>
              <a:t>: Keberhasilan kampanye promosi destinasi diukur dengan peningkatan jumlah </a:t>
            </a:r>
            <a:r>
              <a:rPr lang="id-ID" i="1" dirty="0"/>
              <a:t>booking</a:t>
            </a:r>
            <a:r>
              <a:rPr lang="id-ID" dirty="0"/>
              <a:t> hotel sebesar 15% dalam tiga bulan</a:t>
            </a:r>
            <a:endParaRPr lang="en-US" dirty="0"/>
          </a:p>
          <a:p>
            <a:endParaRPr lang="en-US" dirty="0"/>
          </a:p>
          <a:p>
            <a:r>
              <a:rPr lang="en-US" b="1" dirty="0"/>
              <a:t>7. </a:t>
            </a:r>
            <a:r>
              <a:rPr lang="id-ID" b="1" dirty="0"/>
              <a:t>Contoh</a:t>
            </a:r>
            <a:r>
              <a:rPr lang="id-ID" dirty="0"/>
              <a:t>: Dalam proyek pengembangan desa wisata, pengawas proyek secara rutin mengadakan pertemuan dengan perwakilan masyarakat lokal, pelaku usaha, dan pemerintah daerah untuk mendapatkan masukan dan memastikan semua pihak merasa memiliki proyek tersebut.</a:t>
            </a:r>
          </a:p>
        </p:txBody>
      </p:sp>
      <p:sp>
        <p:nvSpPr>
          <p:cNvPr id="4" name="Date Placeholder 3">
            <a:extLst>
              <a:ext uri="{FF2B5EF4-FFF2-40B4-BE49-F238E27FC236}">
                <a16:creationId xmlns:a16="http://schemas.microsoft.com/office/drawing/2014/main" id="{274F7365-8916-3AA5-DC49-FD5DD4EEA8B5}"/>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536140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6AE64-14E3-4C36-408C-60A6CCA343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29E579-C0C6-B54C-B982-F5054EBB5A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025D48-3914-3E34-991D-6C57FA5CC5BE}"/>
              </a:ext>
            </a:extLst>
          </p:cNvPr>
          <p:cNvSpPr>
            <a:spLocks noGrp="1"/>
          </p:cNvSpPr>
          <p:nvPr>
            <p:ph type="body" idx="1"/>
          </p:nvPr>
        </p:nvSpPr>
        <p:spPr/>
        <p:txBody>
          <a:bodyPr/>
          <a:lstStyle/>
          <a:p>
            <a:pPr marL="228600" indent="-228600">
              <a:buAutoNum type="arabicPeriod"/>
            </a:pPr>
            <a:endParaRPr lang="id-ID" dirty="0"/>
          </a:p>
        </p:txBody>
      </p:sp>
      <p:sp>
        <p:nvSpPr>
          <p:cNvPr id="4" name="Date Placeholder 3">
            <a:extLst>
              <a:ext uri="{FF2B5EF4-FFF2-40B4-BE49-F238E27FC236}">
                <a16:creationId xmlns:a16="http://schemas.microsoft.com/office/drawing/2014/main" id="{7EC0D974-3FF0-2CCA-02A7-21A1EBA3C806}"/>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102672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PAR23427 – Manajemen Proyek Wisata</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PAR23427 – Manajemen Proyek Wisata</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a:extLst>
              <a:ext uri="{FF2B5EF4-FFF2-40B4-BE49-F238E27FC236}">
                <a16:creationId xmlns:a16="http://schemas.microsoft.com/office/drawing/2014/main" id="{7E5F97AF-CD45-40DE-9BCE-3C60148170F1}"/>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PAR23427 – Manajemen Proyek Wisata</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1">
            <a:extLst>
              <a:ext uri="{FF2B5EF4-FFF2-40B4-BE49-F238E27FC236}">
                <a16:creationId xmlns:a16="http://schemas.microsoft.com/office/drawing/2014/main" id="{4BD782C2-0B6B-41B6-B032-B4AAE7AFA99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PAR23427 – Manajemen Proyek Wisata</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
            <a:extLst>
              <a:ext uri="{FF2B5EF4-FFF2-40B4-BE49-F238E27FC236}">
                <a16:creationId xmlns:a16="http://schemas.microsoft.com/office/drawing/2014/main" id="{1605E9BE-0D9A-4E76-8D6C-56DE4E94803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2" r:id="rId4"/>
  </p:sldLayoutIdLst>
  <p:transition spd="slow">
    <p:fade thruBlk="1"/>
  </p:transition>
  <p:hf sldNum="0" hdr="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1"/>
            </p:custDataLst>
          </p:nvPr>
        </p:nvSpPr>
        <p:spPr>
          <a:xfrm>
            <a:off x="0" y="2571744"/>
            <a:ext cx="9144000" cy="1261884"/>
          </a:xfrm>
          <a:prstGeom prst="rect">
            <a:avLst/>
          </a:prstGeom>
          <a:noFill/>
        </p:spPr>
        <p:txBody>
          <a:bodyPr wrap="square" lIns="91440" tIns="45720" rIns="91440" bIns="45720">
            <a:spAutoFit/>
          </a:bodyPr>
          <a:lstStyle/>
          <a:p>
            <a:pPr algn="ctr"/>
            <a:r>
              <a:rPr lang="en-US"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MANAJEMEN PROYEK PARIWISATA</a:t>
            </a:r>
            <a:endParaRPr lang="id-ID"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a:p>
            <a:pPr algn="ctr"/>
            <a:r>
              <a:rPr lang="id-ID"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PERTEMUAN KE </a:t>
            </a:r>
            <a:r>
              <a:rPr lang="en-US"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9</a:t>
            </a:r>
            <a:endParaRPr lang="en-US" sz="3600"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pic>
        <p:nvPicPr>
          <p:cNvPr id="5" name="Picture 4" descr="D:\!!!DATA RETNO_QAC\ARSIP Internal Memo\LOGO IM.png"/>
          <p:cNvPicPr/>
          <p:nvPr/>
        </p:nvPicPr>
        <p:blipFill>
          <a:blip r:embed="rId5">
            <a:extLst>
              <a:ext uri="{28A0092B-C50C-407E-A947-70E740481C1C}">
                <a14:useLocalDpi xmlns:a14="http://schemas.microsoft.com/office/drawing/2010/main" val="0"/>
              </a:ext>
            </a:extLst>
          </a:blip>
          <a:srcRect l="4669" t="15303" r="72530" b="16026"/>
          <a:stretch>
            <a:fillRect/>
          </a:stretch>
        </p:blipFill>
        <p:spPr bwMode="auto">
          <a:xfrm>
            <a:off x="7812360" y="60608"/>
            <a:ext cx="1276350" cy="1280160"/>
          </a:xfrm>
          <a:prstGeom prst="rect">
            <a:avLst/>
          </a:prstGeom>
          <a:noFill/>
          <a:ln>
            <a:noFill/>
          </a:ln>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A46465-7A47-0591-07E1-813400169B37}"/>
              </a:ext>
            </a:extLst>
          </p:cNvPr>
          <p:cNvPicPr>
            <a:picLocks noChangeAspect="1"/>
          </p:cNvPicPr>
          <p:nvPr/>
        </p:nvPicPr>
        <p:blipFill>
          <a:blip r:embed="rId2"/>
          <a:stretch>
            <a:fillRect/>
          </a:stretch>
        </p:blipFill>
        <p:spPr>
          <a:xfrm>
            <a:off x="3574159" y="2276872"/>
            <a:ext cx="5540267" cy="4079514"/>
          </a:xfrm>
          <a:prstGeom prst="rect">
            <a:avLst/>
          </a:prstGeom>
        </p:spPr>
      </p:pic>
      <p:pic>
        <p:nvPicPr>
          <p:cNvPr id="6" name="Picture 5">
            <a:extLst>
              <a:ext uri="{FF2B5EF4-FFF2-40B4-BE49-F238E27FC236}">
                <a16:creationId xmlns:a16="http://schemas.microsoft.com/office/drawing/2014/main" id="{E0C25613-6E85-2085-1995-47F82D168875}"/>
              </a:ext>
            </a:extLst>
          </p:cNvPr>
          <p:cNvPicPr>
            <a:picLocks noChangeAspect="1"/>
          </p:cNvPicPr>
          <p:nvPr/>
        </p:nvPicPr>
        <p:blipFill>
          <a:blip r:embed="rId3"/>
          <a:srcRect r="50000" b="4968"/>
          <a:stretch/>
        </p:blipFill>
        <p:spPr>
          <a:xfrm>
            <a:off x="99270" y="0"/>
            <a:ext cx="3345424" cy="3861048"/>
          </a:xfrm>
          <a:prstGeom prst="rect">
            <a:avLst/>
          </a:prstGeom>
        </p:spPr>
      </p:pic>
      <p:pic>
        <p:nvPicPr>
          <p:cNvPr id="7" name="Picture 6">
            <a:extLst>
              <a:ext uri="{FF2B5EF4-FFF2-40B4-BE49-F238E27FC236}">
                <a16:creationId xmlns:a16="http://schemas.microsoft.com/office/drawing/2014/main" id="{B1BBEC50-E64C-3CF6-0B0C-8B8678556B3A}"/>
              </a:ext>
            </a:extLst>
          </p:cNvPr>
          <p:cNvPicPr>
            <a:picLocks noChangeAspect="1"/>
          </p:cNvPicPr>
          <p:nvPr/>
        </p:nvPicPr>
        <p:blipFill>
          <a:blip r:embed="rId3"/>
          <a:srcRect l="50186" t="56577"/>
          <a:stretch/>
        </p:blipFill>
        <p:spPr>
          <a:xfrm>
            <a:off x="3315230" y="5013176"/>
            <a:ext cx="3029062" cy="1603390"/>
          </a:xfrm>
          <a:prstGeom prst="rect">
            <a:avLst/>
          </a:prstGeom>
        </p:spPr>
      </p:pic>
      <p:pic>
        <p:nvPicPr>
          <p:cNvPr id="8" name="Picture 7">
            <a:extLst>
              <a:ext uri="{FF2B5EF4-FFF2-40B4-BE49-F238E27FC236}">
                <a16:creationId xmlns:a16="http://schemas.microsoft.com/office/drawing/2014/main" id="{7CD8FC4C-4B68-C262-86CF-9A3ACEDE718B}"/>
              </a:ext>
            </a:extLst>
          </p:cNvPr>
          <p:cNvPicPr>
            <a:picLocks noChangeAspect="1"/>
          </p:cNvPicPr>
          <p:nvPr/>
        </p:nvPicPr>
        <p:blipFill>
          <a:blip r:embed="rId3"/>
          <a:srcRect l="50186" b="43711"/>
          <a:stretch/>
        </p:blipFill>
        <p:spPr>
          <a:xfrm>
            <a:off x="415633" y="4534487"/>
            <a:ext cx="3029061" cy="2078469"/>
          </a:xfrm>
          <a:prstGeom prst="rect">
            <a:avLst/>
          </a:prstGeom>
        </p:spPr>
      </p:pic>
      <p:pic>
        <p:nvPicPr>
          <p:cNvPr id="10" name="Picture 9">
            <a:extLst>
              <a:ext uri="{FF2B5EF4-FFF2-40B4-BE49-F238E27FC236}">
                <a16:creationId xmlns:a16="http://schemas.microsoft.com/office/drawing/2014/main" id="{7A3840FA-3DAF-736A-9F91-6A718EB4026A}"/>
              </a:ext>
            </a:extLst>
          </p:cNvPr>
          <p:cNvPicPr>
            <a:picLocks noChangeAspect="1"/>
          </p:cNvPicPr>
          <p:nvPr/>
        </p:nvPicPr>
        <p:blipFill>
          <a:blip r:embed="rId4"/>
          <a:stretch>
            <a:fillRect/>
          </a:stretch>
        </p:blipFill>
        <p:spPr>
          <a:xfrm>
            <a:off x="3707904" y="1603264"/>
            <a:ext cx="5120802" cy="702046"/>
          </a:xfrm>
          <a:prstGeom prst="rect">
            <a:avLst/>
          </a:prstGeom>
        </p:spPr>
      </p:pic>
    </p:spTree>
    <p:extLst>
      <p:ext uri="{BB962C8B-B14F-4D97-AF65-F5344CB8AC3E}">
        <p14:creationId xmlns:p14="http://schemas.microsoft.com/office/powerpoint/2010/main" val="2203887537"/>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2CCF8-DFB4-B0F2-663C-9EF3618733F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4B8B9C6-B30E-FDCA-57DF-A9CC9B68086D}"/>
              </a:ext>
            </a:extLst>
          </p:cNvPr>
          <p:cNvPicPr>
            <a:picLocks noChangeAspect="1"/>
          </p:cNvPicPr>
          <p:nvPr/>
        </p:nvPicPr>
        <p:blipFill>
          <a:blip r:embed="rId2"/>
          <a:stretch>
            <a:fillRect/>
          </a:stretch>
        </p:blipFill>
        <p:spPr>
          <a:xfrm>
            <a:off x="3574159" y="2276872"/>
            <a:ext cx="5540267" cy="4079514"/>
          </a:xfrm>
          <a:prstGeom prst="rect">
            <a:avLst/>
          </a:prstGeom>
        </p:spPr>
      </p:pic>
      <p:pic>
        <p:nvPicPr>
          <p:cNvPr id="6" name="Picture 5">
            <a:extLst>
              <a:ext uri="{FF2B5EF4-FFF2-40B4-BE49-F238E27FC236}">
                <a16:creationId xmlns:a16="http://schemas.microsoft.com/office/drawing/2014/main" id="{2D85D5EC-F1D7-C6AD-E10D-3AD4B30F1FD7}"/>
              </a:ext>
            </a:extLst>
          </p:cNvPr>
          <p:cNvPicPr>
            <a:picLocks noChangeAspect="1"/>
          </p:cNvPicPr>
          <p:nvPr/>
        </p:nvPicPr>
        <p:blipFill>
          <a:blip r:embed="rId3"/>
          <a:srcRect r="50000" b="4968"/>
          <a:stretch/>
        </p:blipFill>
        <p:spPr>
          <a:xfrm>
            <a:off x="99270" y="0"/>
            <a:ext cx="3345424" cy="3861048"/>
          </a:xfrm>
          <a:prstGeom prst="rect">
            <a:avLst/>
          </a:prstGeom>
        </p:spPr>
      </p:pic>
      <p:pic>
        <p:nvPicPr>
          <p:cNvPr id="12" name="Picture 11">
            <a:extLst>
              <a:ext uri="{FF2B5EF4-FFF2-40B4-BE49-F238E27FC236}">
                <a16:creationId xmlns:a16="http://schemas.microsoft.com/office/drawing/2014/main" id="{C9EFF4B5-3F9F-F600-C1F7-B5E1F8C7B8A9}"/>
              </a:ext>
            </a:extLst>
          </p:cNvPr>
          <p:cNvPicPr>
            <a:picLocks noChangeAspect="1"/>
          </p:cNvPicPr>
          <p:nvPr/>
        </p:nvPicPr>
        <p:blipFill>
          <a:blip r:embed="rId4"/>
          <a:stretch>
            <a:fillRect/>
          </a:stretch>
        </p:blipFill>
        <p:spPr>
          <a:xfrm>
            <a:off x="3574159" y="2276872"/>
            <a:ext cx="5517757" cy="4116178"/>
          </a:xfrm>
          <a:prstGeom prst="rect">
            <a:avLst/>
          </a:prstGeom>
        </p:spPr>
      </p:pic>
      <p:pic>
        <p:nvPicPr>
          <p:cNvPr id="7" name="Picture 6">
            <a:extLst>
              <a:ext uri="{FF2B5EF4-FFF2-40B4-BE49-F238E27FC236}">
                <a16:creationId xmlns:a16="http://schemas.microsoft.com/office/drawing/2014/main" id="{1673498E-7349-CD72-8F8A-A084B3A9BF90}"/>
              </a:ext>
            </a:extLst>
          </p:cNvPr>
          <p:cNvPicPr>
            <a:picLocks noChangeAspect="1"/>
          </p:cNvPicPr>
          <p:nvPr/>
        </p:nvPicPr>
        <p:blipFill>
          <a:blip r:embed="rId3"/>
          <a:srcRect l="50186" t="56577"/>
          <a:stretch/>
        </p:blipFill>
        <p:spPr>
          <a:xfrm>
            <a:off x="3315230" y="5013176"/>
            <a:ext cx="3029062" cy="1603390"/>
          </a:xfrm>
          <a:prstGeom prst="rect">
            <a:avLst/>
          </a:prstGeom>
        </p:spPr>
      </p:pic>
      <p:pic>
        <p:nvPicPr>
          <p:cNvPr id="8" name="Picture 7">
            <a:extLst>
              <a:ext uri="{FF2B5EF4-FFF2-40B4-BE49-F238E27FC236}">
                <a16:creationId xmlns:a16="http://schemas.microsoft.com/office/drawing/2014/main" id="{2D3587D4-B0A7-DC55-6761-791B93497339}"/>
              </a:ext>
            </a:extLst>
          </p:cNvPr>
          <p:cNvPicPr>
            <a:picLocks noChangeAspect="1"/>
          </p:cNvPicPr>
          <p:nvPr/>
        </p:nvPicPr>
        <p:blipFill>
          <a:blip r:embed="rId3"/>
          <a:srcRect l="50186" b="43711"/>
          <a:stretch/>
        </p:blipFill>
        <p:spPr>
          <a:xfrm>
            <a:off x="415633" y="4534487"/>
            <a:ext cx="3029061" cy="2078469"/>
          </a:xfrm>
          <a:prstGeom prst="rect">
            <a:avLst/>
          </a:prstGeom>
        </p:spPr>
      </p:pic>
      <p:pic>
        <p:nvPicPr>
          <p:cNvPr id="10" name="Picture 9">
            <a:extLst>
              <a:ext uri="{FF2B5EF4-FFF2-40B4-BE49-F238E27FC236}">
                <a16:creationId xmlns:a16="http://schemas.microsoft.com/office/drawing/2014/main" id="{21B0E038-ECEE-9860-3249-CBE7F91A9170}"/>
              </a:ext>
            </a:extLst>
          </p:cNvPr>
          <p:cNvPicPr>
            <a:picLocks noChangeAspect="1"/>
          </p:cNvPicPr>
          <p:nvPr/>
        </p:nvPicPr>
        <p:blipFill>
          <a:blip r:embed="rId5"/>
          <a:stretch>
            <a:fillRect/>
          </a:stretch>
        </p:blipFill>
        <p:spPr>
          <a:xfrm>
            <a:off x="3707904" y="1603264"/>
            <a:ext cx="5120802" cy="702046"/>
          </a:xfrm>
          <a:prstGeom prst="rect">
            <a:avLst/>
          </a:prstGeom>
        </p:spPr>
      </p:pic>
    </p:spTree>
    <p:extLst>
      <p:ext uri="{BB962C8B-B14F-4D97-AF65-F5344CB8AC3E}">
        <p14:creationId xmlns:p14="http://schemas.microsoft.com/office/powerpoint/2010/main" val="1761180737"/>
      </p:ext>
    </p:extLst>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CB00D-9647-BEE1-13BF-97580307434A}"/>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BD97642C-8F22-4074-10D0-D255C9A8BE91}"/>
              </a:ext>
            </a:extLst>
          </p:cNvPr>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Perencanaan Pengawasan</a:t>
            </a:r>
          </a:p>
        </p:txBody>
      </p:sp>
      <p:sp>
        <p:nvSpPr>
          <p:cNvPr id="4" name="Content Placeholder 2">
            <a:extLst>
              <a:ext uri="{FF2B5EF4-FFF2-40B4-BE49-F238E27FC236}">
                <a16:creationId xmlns:a16="http://schemas.microsoft.com/office/drawing/2014/main" id="{835752B6-9112-5B76-983A-89AFD02CDAF6}"/>
              </a:ext>
            </a:extLst>
          </p:cNvPr>
          <p:cNvSpPr txBox="1">
            <a:spLocks/>
          </p:cNvSpPr>
          <p:nvPr/>
        </p:nvSpPr>
        <p:spPr>
          <a:xfrm>
            <a:off x="457200" y="1844824"/>
            <a:ext cx="8229600" cy="428133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AutoNum type="arabicPeriod"/>
            </a:pPr>
            <a:r>
              <a:rPr lang="id-ID" sz="2600" b="1" dirty="0">
                <a:solidFill>
                  <a:schemeClr val="tx1"/>
                </a:solidFill>
                <a:latin typeface="Cambria" panose="02040503050406030204" pitchFamily="18" charset="0"/>
                <a:cs typeface="Arial" panose="020B0604020202020204" pitchFamily="34" charset="0"/>
              </a:rPr>
              <a:t>Menentukan Ruang Lingkup: </a:t>
            </a:r>
            <a:r>
              <a:rPr lang="id-ID" sz="2600" dirty="0">
                <a:solidFill>
                  <a:schemeClr val="tx1"/>
                </a:solidFill>
                <a:latin typeface="Cambria" panose="02040503050406030204" pitchFamily="18" charset="0"/>
                <a:cs typeface="Arial" panose="020B0604020202020204" pitchFamily="34" charset="0"/>
              </a:rPr>
              <a:t>Apa saja yang akan diawasi (jadwal, biaya, kualitas, risiko, sumber daya).</a:t>
            </a:r>
            <a:endParaRPr lang="en-US" sz="2600" dirty="0">
              <a:solidFill>
                <a:schemeClr val="tx1"/>
              </a:solidFill>
              <a:latin typeface="Cambria" panose="02040503050406030204" pitchFamily="18" charset="0"/>
              <a:cs typeface="Arial" panose="020B0604020202020204" pitchFamily="34" charset="0"/>
            </a:endParaRPr>
          </a:p>
          <a:p>
            <a:pPr marL="514350" indent="-514350" algn="l">
              <a:buAutoNum type="arabicPeriod"/>
            </a:pPr>
            <a:endParaRPr lang="en-US" sz="2600" b="1" dirty="0">
              <a:solidFill>
                <a:schemeClr val="tx1"/>
              </a:solidFill>
              <a:latin typeface="Cambria" panose="02040503050406030204" pitchFamily="18" charset="0"/>
              <a:cs typeface="Arial" panose="020B0604020202020204" pitchFamily="34" charset="0"/>
            </a:endParaRPr>
          </a:p>
          <a:p>
            <a:pPr marL="514350" indent="-514350" algn="l">
              <a:buAutoNum type="arabicPeriod"/>
            </a:pPr>
            <a:r>
              <a:rPr lang="id-ID" sz="2600" b="1" dirty="0">
                <a:solidFill>
                  <a:schemeClr val="tx1"/>
                </a:solidFill>
                <a:latin typeface="Cambria" panose="02040503050406030204" pitchFamily="18" charset="0"/>
                <a:cs typeface="Arial" panose="020B0604020202020204" pitchFamily="34" charset="0"/>
              </a:rPr>
              <a:t>Menetapkan Standar Kinerja: </a:t>
            </a:r>
            <a:r>
              <a:rPr lang="id-ID" sz="2600" dirty="0">
                <a:solidFill>
                  <a:schemeClr val="tx1"/>
                </a:solidFill>
                <a:latin typeface="Cambria" panose="02040503050406030204" pitchFamily="18" charset="0"/>
                <a:cs typeface="Arial" panose="020B0604020202020204" pitchFamily="34" charset="0"/>
              </a:rPr>
              <a:t>Apa yang menjadi tolok ukur keberhasilan.</a:t>
            </a:r>
            <a:endParaRPr lang="en-US" sz="2600" dirty="0">
              <a:solidFill>
                <a:schemeClr val="tx1"/>
              </a:solidFill>
              <a:latin typeface="Cambria" panose="02040503050406030204" pitchFamily="18" charset="0"/>
              <a:cs typeface="Arial" panose="020B0604020202020204" pitchFamily="34" charset="0"/>
            </a:endParaRPr>
          </a:p>
          <a:p>
            <a:pPr marL="514350" indent="-514350" algn="l">
              <a:buAutoNum type="arabicPeriod"/>
            </a:pPr>
            <a:endParaRPr lang="en-US" sz="2600" b="1" dirty="0">
              <a:solidFill>
                <a:schemeClr val="tx1"/>
              </a:solidFill>
              <a:latin typeface="Cambria" panose="02040503050406030204" pitchFamily="18" charset="0"/>
              <a:cs typeface="Arial" panose="020B0604020202020204" pitchFamily="34" charset="0"/>
            </a:endParaRPr>
          </a:p>
          <a:p>
            <a:pPr marL="514350" indent="-514350" algn="l">
              <a:buAutoNum type="arabicPeriod"/>
            </a:pPr>
            <a:r>
              <a:rPr lang="id-ID" sz="2600" b="1" dirty="0">
                <a:solidFill>
                  <a:schemeClr val="tx1"/>
                </a:solidFill>
                <a:latin typeface="Cambria" panose="02040503050406030204" pitchFamily="18" charset="0"/>
                <a:cs typeface="Arial" panose="020B0604020202020204" pitchFamily="34" charset="0"/>
              </a:rPr>
              <a:t>Mengembangkan Indikator Kinerja: </a:t>
            </a:r>
            <a:r>
              <a:rPr lang="id-ID" sz="2600" dirty="0">
                <a:solidFill>
                  <a:schemeClr val="tx1"/>
                </a:solidFill>
                <a:latin typeface="Cambria" panose="02040503050406030204" pitchFamily="18" charset="0"/>
                <a:cs typeface="Arial" panose="020B0604020202020204" pitchFamily="34" charset="0"/>
              </a:rPr>
              <a:t>Bagaimana kinerja akan diukur</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menggunakan</a:t>
            </a:r>
            <a:r>
              <a:rPr lang="en-US" sz="2600" dirty="0">
                <a:solidFill>
                  <a:schemeClr val="tx1"/>
                </a:solidFill>
                <a:latin typeface="Cambria" panose="02040503050406030204" pitchFamily="18" charset="0"/>
                <a:cs typeface="Arial" panose="020B0604020202020204" pitchFamily="34" charset="0"/>
              </a:rPr>
              <a:t> Key Performance Indicator </a:t>
            </a:r>
            <a:r>
              <a:rPr lang="id-ID" sz="2600" dirty="0">
                <a:solidFill>
                  <a:schemeClr val="tx1"/>
                </a:solidFill>
                <a:latin typeface="Cambria" panose="02040503050406030204" pitchFamily="18" charset="0"/>
                <a:cs typeface="Arial" panose="020B0604020202020204" pitchFamily="34" charset="0"/>
              </a:rPr>
              <a:t>(KPI).</a:t>
            </a:r>
          </a:p>
        </p:txBody>
      </p:sp>
    </p:spTree>
    <p:extLst>
      <p:ext uri="{BB962C8B-B14F-4D97-AF65-F5344CB8AC3E}">
        <p14:creationId xmlns:p14="http://schemas.microsoft.com/office/powerpoint/2010/main" val="688120926"/>
      </p:ext>
    </p:extLst>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69D2A-1D4D-05DD-642D-08310AC854F7}"/>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C8BB241-1127-6F83-125C-8FE1BFD617BE}"/>
              </a:ext>
            </a:extLst>
          </p:cNvPr>
          <p:cNvSpPr txBox="1">
            <a:spLocks/>
          </p:cNvSpPr>
          <p:nvPr/>
        </p:nvSpPr>
        <p:spPr>
          <a:xfrm>
            <a:off x="457200" y="1052736"/>
            <a:ext cx="8229600" cy="507342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Font typeface="+mj-lt"/>
              <a:buAutoNum type="arabicPeriod" startAt="4"/>
            </a:pPr>
            <a:r>
              <a:rPr lang="id-ID" sz="2600" b="1" dirty="0">
                <a:solidFill>
                  <a:schemeClr val="tx1"/>
                </a:solidFill>
                <a:latin typeface="Cambria" panose="02040503050406030204" pitchFamily="18" charset="0"/>
                <a:cs typeface="Arial" panose="020B0604020202020204" pitchFamily="34" charset="0"/>
              </a:rPr>
              <a:t>Menentukan Metode Pengumpulan Data: </a:t>
            </a:r>
            <a:r>
              <a:rPr lang="id-ID" sz="2600" dirty="0">
                <a:solidFill>
                  <a:schemeClr val="tx1"/>
                </a:solidFill>
                <a:latin typeface="Cambria" panose="02040503050406030204" pitchFamily="18" charset="0"/>
                <a:cs typeface="Arial" panose="020B0604020202020204" pitchFamily="34" charset="0"/>
              </a:rPr>
              <a:t>Bagaimana data akan dikumpulkan (observasi, laporan, survei).</a:t>
            </a:r>
            <a:endParaRPr lang="en-US" sz="2600" dirty="0">
              <a:solidFill>
                <a:schemeClr val="tx1"/>
              </a:solidFill>
              <a:latin typeface="Cambria" panose="02040503050406030204" pitchFamily="18" charset="0"/>
              <a:cs typeface="Arial" panose="020B0604020202020204" pitchFamily="34" charset="0"/>
            </a:endParaRPr>
          </a:p>
          <a:p>
            <a:pPr marL="514350" indent="-514350" algn="l">
              <a:buFont typeface="+mj-lt"/>
              <a:buAutoNum type="arabicPeriod" startAt="4"/>
            </a:pPr>
            <a:endParaRPr lang="en-US" sz="2600" b="1" dirty="0">
              <a:solidFill>
                <a:schemeClr val="tx1"/>
              </a:solidFill>
              <a:latin typeface="Cambria" panose="02040503050406030204" pitchFamily="18" charset="0"/>
              <a:cs typeface="Arial" panose="020B0604020202020204" pitchFamily="34" charset="0"/>
            </a:endParaRPr>
          </a:p>
          <a:p>
            <a:pPr marL="514350" indent="-514350" algn="l">
              <a:buFont typeface="+mj-lt"/>
              <a:buAutoNum type="arabicPeriod" startAt="4"/>
            </a:pPr>
            <a:r>
              <a:rPr lang="id-ID" sz="2600" b="1" dirty="0">
                <a:solidFill>
                  <a:schemeClr val="tx1"/>
                </a:solidFill>
                <a:latin typeface="Cambria" panose="02040503050406030204" pitchFamily="18" charset="0"/>
                <a:cs typeface="Arial" panose="020B0604020202020204" pitchFamily="34" charset="0"/>
              </a:rPr>
              <a:t>Menetapkan Frekuensi Pengawasan: </a:t>
            </a:r>
            <a:r>
              <a:rPr lang="id-ID" sz="2600" dirty="0">
                <a:solidFill>
                  <a:schemeClr val="tx1"/>
                </a:solidFill>
                <a:latin typeface="Cambria" panose="02040503050406030204" pitchFamily="18" charset="0"/>
                <a:cs typeface="Arial" panose="020B0604020202020204" pitchFamily="34" charset="0"/>
              </a:rPr>
              <a:t>Seberapa sering pengawasan akan dilakukan (harian, mingguan, bulanan).</a:t>
            </a:r>
            <a:endParaRPr lang="en-US" sz="2600" dirty="0">
              <a:solidFill>
                <a:schemeClr val="tx1"/>
              </a:solidFill>
              <a:latin typeface="Cambria" panose="02040503050406030204" pitchFamily="18" charset="0"/>
              <a:cs typeface="Arial" panose="020B0604020202020204" pitchFamily="34" charset="0"/>
            </a:endParaRPr>
          </a:p>
          <a:p>
            <a:pPr marL="514350" indent="-514350" algn="l">
              <a:buFont typeface="+mj-lt"/>
              <a:buAutoNum type="arabicPeriod" startAt="4"/>
            </a:pPr>
            <a:endParaRPr lang="en-US" sz="2600" b="1" dirty="0">
              <a:solidFill>
                <a:schemeClr val="tx1"/>
              </a:solidFill>
              <a:latin typeface="Cambria" panose="02040503050406030204" pitchFamily="18" charset="0"/>
              <a:cs typeface="Arial" panose="020B0604020202020204" pitchFamily="34" charset="0"/>
            </a:endParaRPr>
          </a:p>
          <a:p>
            <a:pPr marL="514350" indent="-514350" algn="l">
              <a:buFont typeface="+mj-lt"/>
              <a:buAutoNum type="arabicPeriod" startAt="4"/>
            </a:pPr>
            <a:r>
              <a:rPr lang="id-ID" sz="2600" b="1" dirty="0">
                <a:solidFill>
                  <a:schemeClr val="tx1"/>
                </a:solidFill>
                <a:latin typeface="Cambria" panose="02040503050406030204" pitchFamily="18" charset="0"/>
                <a:cs typeface="Arial" panose="020B0604020202020204" pitchFamily="34" charset="0"/>
              </a:rPr>
              <a:t>Menugaskan Tanggung Jawab: </a:t>
            </a:r>
            <a:r>
              <a:rPr lang="id-ID" sz="2600" dirty="0">
                <a:solidFill>
                  <a:schemeClr val="tx1"/>
                </a:solidFill>
                <a:latin typeface="Cambria" panose="02040503050406030204" pitchFamily="18" charset="0"/>
                <a:cs typeface="Arial" panose="020B0604020202020204" pitchFamily="34" charset="0"/>
              </a:rPr>
              <a:t>Siapa yang bertanggung jawab atas pengawasan di setiap area.</a:t>
            </a:r>
          </a:p>
        </p:txBody>
      </p:sp>
    </p:spTree>
    <p:extLst>
      <p:ext uri="{BB962C8B-B14F-4D97-AF65-F5344CB8AC3E}">
        <p14:creationId xmlns:p14="http://schemas.microsoft.com/office/powerpoint/2010/main" val="1626982933"/>
      </p:ext>
    </p:extLst>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FB724-3A23-92D8-A8FA-7AC956D63E84}"/>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6D03B9F4-49EE-16CF-F199-CEC96727F63F}"/>
              </a:ext>
            </a:extLst>
          </p:cNvPr>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Pelaksanaan Pengawasan</a:t>
            </a:r>
          </a:p>
        </p:txBody>
      </p:sp>
      <p:sp>
        <p:nvSpPr>
          <p:cNvPr id="4" name="Content Placeholder 2">
            <a:extLst>
              <a:ext uri="{FF2B5EF4-FFF2-40B4-BE49-F238E27FC236}">
                <a16:creationId xmlns:a16="http://schemas.microsoft.com/office/drawing/2014/main" id="{9B1A025F-24D7-C1AB-5898-3A998E98CD01}"/>
              </a:ext>
            </a:extLst>
          </p:cNvPr>
          <p:cNvSpPr txBox="1">
            <a:spLocks/>
          </p:cNvSpPr>
          <p:nvPr/>
        </p:nvSpPr>
        <p:spPr>
          <a:xfrm>
            <a:off x="457200" y="1844824"/>
            <a:ext cx="8229600" cy="428133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AutoNum type="arabicPeriod"/>
            </a:pPr>
            <a:r>
              <a:rPr lang="id-ID" sz="2600" b="1" dirty="0">
                <a:solidFill>
                  <a:schemeClr val="tx1"/>
                </a:solidFill>
                <a:latin typeface="Cambria" panose="02040503050406030204" pitchFamily="18" charset="0"/>
                <a:cs typeface="Arial" panose="020B0604020202020204" pitchFamily="34" charset="0"/>
              </a:rPr>
              <a:t>Pengumpulan Data: </a:t>
            </a:r>
            <a:r>
              <a:rPr lang="id-ID" sz="2600" dirty="0">
                <a:solidFill>
                  <a:schemeClr val="tx1"/>
                </a:solidFill>
                <a:latin typeface="Cambria" panose="02040503050406030204" pitchFamily="18" charset="0"/>
                <a:cs typeface="Arial" panose="020B0604020202020204" pitchFamily="34" charset="0"/>
              </a:rPr>
              <a:t>Mengumpulkan informasi mengenai kinerja aktual proyek.</a:t>
            </a:r>
            <a:endParaRPr lang="en-US" sz="2600" dirty="0">
              <a:solidFill>
                <a:schemeClr val="tx1"/>
              </a:solidFill>
              <a:latin typeface="Cambria" panose="02040503050406030204" pitchFamily="18" charset="0"/>
              <a:cs typeface="Arial" panose="020B0604020202020204" pitchFamily="34" charset="0"/>
            </a:endParaRPr>
          </a:p>
          <a:p>
            <a:pPr marL="514350" indent="-514350" algn="l">
              <a:buAutoNum type="arabicPeriod"/>
            </a:pPr>
            <a:r>
              <a:rPr lang="id-ID" sz="2600" b="1" dirty="0">
                <a:solidFill>
                  <a:schemeClr val="tx1"/>
                </a:solidFill>
                <a:latin typeface="Cambria" panose="02040503050406030204" pitchFamily="18" charset="0"/>
                <a:cs typeface="Arial" panose="020B0604020202020204" pitchFamily="34" charset="0"/>
              </a:rPr>
              <a:t>Perbandingan Kinerja: </a:t>
            </a:r>
            <a:r>
              <a:rPr lang="id-ID" sz="2600" dirty="0">
                <a:solidFill>
                  <a:schemeClr val="tx1"/>
                </a:solidFill>
                <a:latin typeface="Cambria" panose="02040503050406030204" pitchFamily="18" charset="0"/>
                <a:cs typeface="Arial" panose="020B0604020202020204" pitchFamily="34" charset="0"/>
              </a:rPr>
              <a:t>Membandingkan kinerja aktual dengan standar yang telah ditetapkan.</a:t>
            </a:r>
            <a:endParaRPr lang="en-US" sz="2600" dirty="0">
              <a:solidFill>
                <a:schemeClr val="tx1"/>
              </a:solidFill>
              <a:latin typeface="Cambria" panose="02040503050406030204" pitchFamily="18" charset="0"/>
              <a:cs typeface="Arial" panose="020B0604020202020204" pitchFamily="34" charset="0"/>
            </a:endParaRPr>
          </a:p>
          <a:p>
            <a:pPr marL="514350" indent="-514350" algn="l">
              <a:buAutoNum type="arabicPeriod"/>
            </a:pPr>
            <a:r>
              <a:rPr lang="id-ID" sz="2600" b="1" dirty="0">
                <a:solidFill>
                  <a:schemeClr val="tx1"/>
                </a:solidFill>
                <a:latin typeface="Cambria" panose="02040503050406030204" pitchFamily="18" charset="0"/>
                <a:cs typeface="Arial" panose="020B0604020202020204" pitchFamily="34" charset="0"/>
              </a:rPr>
              <a:t>Identifikasi Penyimpangan: </a:t>
            </a:r>
            <a:r>
              <a:rPr lang="id-ID" sz="2600" dirty="0">
                <a:solidFill>
                  <a:schemeClr val="tx1"/>
                </a:solidFill>
                <a:latin typeface="Cambria" panose="02040503050406030204" pitchFamily="18" charset="0"/>
                <a:cs typeface="Arial" panose="020B0604020202020204" pitchFamily="34" charset="0"/>
              </a:rPr>
              <a:t>Menemukan perbedaan antara aktual dan standar.</a:t>
            </a:r>
            <a:endParaRPr lang="en-US" sz="2600" dirty="0">
              <a:solidFill>
                <a:schemeClr val="tx1"/>
              </a:solidFill>
              <a:latin typeface="Cambria" panose="02040503050406030204" pitchFamily="18" charset="0"/>
              <a:cs typeface="Arial" panose="020B0604020202020204" pitchFamily="34" charset="0"/>
            </a:endParaRPr>
          </a:p>
          <a:p>
            <a:pPr marL="514350" indent="-514350" algn="l">
              <a:buAutoNum type="arabicPeriod"/>
            </a:pPr>
            <a:r>
              <a:rPr lang="id-ID" sz="2600" b="1" dirty="0">
                <a:solidFill>
                  <a:schemeClr val="tx1"/>
                </a:solidFill>
                <a:latin typeface="Cambria" panose="02040503050406030204" pitchFamily="18" charset="0"/>
                <a:cs typeface="Arial" panose="020B0604020202020204" pitchFamily="34" charset="0"/>
              </a:rPr>
              <a:t>Analisis Penyimpangan: </a:t>
            </a:r>
            <a:r>
              <a:rPr lang="id-ID" sz="2600" dirty="0">
                <a:solidFill>
                  <a:schemeClr val="tx1"/>
                </a:solidFill>
                <a:latin typeface="Cambria" panose="02040503050406030204" pitchFamily="18" charset="0"/>
                <a:cs typeface="Arial" panose="020B0604020202020204" pitchFamily="34" charset="0"/>
              </a:rPr>
              <a:t>Memahami penyebab penyimpangan.</a:t>
            </a:r>
          </a:p>
        </p:txBody>
      </p:sp>
    </p:spTree>
    <p:extLst>
      <p:ext uri="{BB962C8B-B14F-4D97-AF65-F5344CB8AC3E}">
        <p14:creationId xmlns:p14="http://schemas.microsoft.com/office/powerpoint/2010/main" val="2391622946"/>
      </p:ext>
    </p:extLst>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0FE77-8FB4-01A0-FC75-2FC1486DD65D}"/>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DBF3A374-95D4-EAFF-53FF-AB68CEFA1E7E}"/>
              </a:ext>
            </a:extLst>
          </p:cNvPr>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Pelaporan</a:t>
            </a:r>
          </a:p>
        </p:txBody>
      </p:sp>
      <p:sp>
        <p:nvSpPr>
          <p:cNvPr id="4" name="Content Placeholder 2">
            <a:extLst>
              <a:ext uri="{FF2B5EF4-FFF2-40B4-BE49-F238E27FC236}">
                <a16:creationId xmlns:a16="http://schemas.microsoft.com/office/drawing/2014/main" id="{56B017C3-B046-90C8-7042-DD731094E8FC}"/>
              </a:ext>
            </a:extLst>
          </p:cNvPr>
          <p:cNvSpPr txBox="1">
            <a:spLocks/>
          </p:cNvSpPr>
          <p:nvPr/>
        </p:nvSpPr>
        <p:spPr>
          <a:xfrm>
            <a:off x="457200" y="1844824"/>
            <a:ext cx="8229600" cy="428133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AutoNum type="arabicPeriod"/>
            </a:pPr>
            <a:r>
              <a:rPr lang="id-ID" sz="2600" b="1" dirty="0">
                <a:solidFill>
                  <a:schemeClr val="tx1"/>
                </a:solidFill>
                <a:latin typeface="Cambria" panose="02040503050406030204" pitchFamily="18" charset="0"/>
                <a:cs typeface="Arial" panose="020B0604020202020204" pitchFamily="34" charset="0"/>
              </a:rPr>
              <a:t>Laporan Kemajuan Proyek: </a:t>
            </a:r>
            <a:r>
              <a:rPr lang="id-ID" sz="2600" dirty="0">
                <a:solidFill>
                  <a:schemeClr val="tx1"/>
                </a:solidFill>
                <a:latin typeface="Cambria" panose="02040503050406030204" pitchFamily="18" charset="0"/>
                <a:cs typeface="Arial" panose="020B0604020202020204" pitchFamily="34" charset="0"/>
              </a:rPr>
              <a:t>Menyajikan status proyek secara kepada stakeholder.</a:t>
            </a:r>
            <a:endParaRPr lang="en-US" sz="2600" dirty="0">
              <a:solidFill>
                <a:schemeClr val="tx1"/>
              </a:solidFill>
              <a:latin typeface="Cambria" panose="02040503050406030204" pitchFamily="18" charset="0"/>
              <a:cs typeface="Arial" panose="020B0604020202020204" pitchFamily="34" charset="0"/>
            </a:endParaRPr>
          </a:p>
          <a:p>
            <a:pPr marL="514350" indent="-514350" algn="l">
              <a:buAutoNum type="arabicPeriod"/>
            </a:pPr>
            <a:endParaRPr lang="en-US" sz="2600" b="1" dirty="0">
              <a:solidFill>
                <a:schemeClr val="tx1"/>
              </a:solidFill>
              <a:latin typeface="Cambria" panose="02040503050406030204" pitchFamily="18" charset="0"/>
              <a:cs typeface="Arial" panose="020B0604020202020204" pitchFamily="34" charset="0"/>
            </a:endParaRPr>
          </a:p>
          <a:p>
            <a:pPr marL="514350" indent="-514350" algn="l">
              <a:buAutoNum type="arabicPeriod"/>
            </a:pPr>
            <a:r>
              <a:rPr lang="id-ID" sz="2600" b="1" dirty="0">
                <a:solidFill>
                  <a:schemeClr val="tx1"/>
                </a:solidFill>
                <a:latin typeface="Cambria" panose="02040503050406030204" pitchFamily="18" charset="0"/>
                <a:cs typeface="Arial" panose="020B0604020202020204" pitchFamily="34" charset="0"/>
              </a:rPr>
              <a:t>Laporan Penyimpangan: </a:t>
            </a:r>
            <a:r>
              <a:rPr lang="id-ID" sz="2600" dirty="0">
                <a:solidFill>
                  <a:schemeClr val="tx1"/>
                </a:solidFill>
                <a:latin typeface="Cambria" panose="02040503050406030204" pitchFamily="18" charset="0"/>
                <a:cs typeface="Arial" panose="020B0604020202020204" pitchFamily="34" charset="0"/>
              </a:rPr>
              <a:t>Merinci masalah yang ditemukan, penyebabnya, dan dampak potensial.</a:t>
            </a:r>
            <a:endParaRPr lang="en-US" sz="2600" dirty="0">
              <a:solidFill>
                <a:schemeClr val="tx1"/>
              </a:solidFill>
              <a:latin typeface="Cambria" panose="02040503050406030204" pitchFamily="18" charset="0"/>
              <a:cs typeface="Arial" panose="020B0604020202020204" pitchFamily="34" charset="0"/>
            </a:endParaRPr>
          </a:p>
          <a:p>
            <a:pPr marL="514350" indent="-514350" algn="l">
              <a:buAutoNum type="arabicPeriod"/>
            </a:pPr>
            <a:endParaRPr lang="en-US" sz="2600" b="1" dirty="0">
              <a:solidFill>
                <a:schemeClr val="tx1"/>
              </a:solidFill>
              <a:latin typeface="Cambria" panose="02040503050406030204" pitchFamily="18" charset="0"/>
              <a:cs typeface="Arial" panose="020B0604020202020204" pitchFamily="34" charset="0"/>
            </a:endParaRPr>
          </a:p>
          <a:p>
            <a:pPr marL="514350" indent="-514350" algn="l">
              <a:buAutoNum type="arabicPeriod"/>
            </a:pPr>
            <a:r>
              <a:rPr lang="id-ID" sz="2600" b="1" dirty="0">
                <a:solidFill>
                  <a:schemeClr val="tx1"/>
                </a:solidFill>
                <a:latin typeface="Cambria" panose="02040503050406030204" pitchFamily="18" charset="0"/>
                <a:cs typeface="Arial" panose="020B0604020202020204" pitchFamily="34" charset="0"/>
              </a:rPr>
              <a:t>Laporan Tindakan Korektif: </a:t>
            </a:r>
            <a:r>
              <a:rPr lang="id-ID" sz="2600" dirty="0">
                <a:solidFill>
                  <a:schemeClr val="tx1"/>
                </a:solidFill>
                <a:latin typeface="Cambria" panose="02040503050406030204" pitchFamily="18" charset="0"/>
                <a:cs typeface="Arial" panose="020B0604020202020204" pitchFamily="34" charset="0"/>
              </a:rPr>
              <a:t>Mendokumentasikan tindakan yang telah atau akan diambil untuk mengatasi masalah.</a:t>
            </a:r>
          </a:p>
        </p:txBody>
      </p:sp>
    </p:spTree>
    <p:extLst>
      <p:ext uri="{BB962C8B-B14F-4D97-AF65-F5344CB8AC3E}">
        <p14:creationId xmlns:p14="http://schemas.microsoft.com/office/powerpoint/2010/main" val="988056984"/>
      </p:ext>
    </p:extLst>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B2D9E-BC58-70CB-80ED-BB43CA469E49}"/>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05747848-D28C-6B3A-3EC4-214E3CB41A35}"/>
              </a:ext>
            </a:extLst>
          </p:cNvPr>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err="1">
                <a:ln>
                  <a:noFill/>
                </a:ln>
                <a:solidFill>
                  <a:schemeClr val="tx1"/>
                </a:solidFill>
                <a:effectLst/>
                <a:uLnTx/>
                <a:uFillTx/>
                <a:latin typeface="Arial" panose="020B0604020202020204" pitchFamily="34" charset="0"/>
                <a:ea typeface="+mj-ea"/>
                <a:cs typeface="Arial" panose="020B0604020202020204" pitchFamily="34" charset="0"/>
              </a:rPr>
              <a:t>Tindaj</a:t>
            </a:r>
            <a:r>
              <a:rPr kumimoji="0" lang="en-US"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 </a:t>
            </a:r>
            <a:r>
              <a:rPr kumimoji="0" lang="en-US" sz="3600" b="1" i="0" u="none" strike="noStrike" kern="1200" cap="none" spc="0" normalizeH="0" baseline="0" noProof="0" dirty="0" err="1">
                <a:ln>
                  <a:noFill/>
                </a:ln>
                <a:solidFill>
                  <a:schemeClr val="tx1"/>
                </a:solidFill>
                <a:effectLst/>
                <a:uLnTx/>
                <a:uFillTx/>
                <a:latin typeface="Arial" panose="020B0604020202020204" pitchFamily="34" charset="0"/>
                <a:ea typeface="+mj-ea"/>
                <a:cs typeface="Arial" panose="020B0604020202020204" pitchFamily="34" charset="0"/>
              </a:rPr>
              <a:t>Lanjut</a:t>
            </a:r>
            <a:endParaRPr kumimoji="0" lang="id-ID"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4" name="Content Placeholder 2">
            <a:extLst>
              <a:ext uri="{FF2B5EF4-FFF2-40B4-BE49-F238E27FC236}">
                <a16:creationId xmlns:a16="http://schemas.microsoft.com/office/drawing/2014/main" id="{84D74C65-6EF3-3889-1561-D1834A8B8D35}"/>
              </a:ext>
            </a:extLst>
          </p:cNvPr>
          <p:cNvSpPr txBox="1">
            <a:spLocks/>
          </p:cNvSpPr>
          <p:nvPr/>
        </p:nvSpPr>
        <p:spPr>
          <a:xfrm>
            <a:off x="457200" y="1844824"/>
            <a:ext cx="8229600" cy="428133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AutoNum type="arabicPeriod"/>
            </a:pPr>
            <a:r>
              <a:rPr lang="id-ID" sz="2600" dirty="0">
                <a:solidFill>
                  <a:schemeClr val="tx1"/>
                </a:solidFill>
                <a:latin typeface="Cambria" panose="02040503050406030204" pitchFamily="18" charset="0"/>
                <a:cs typeface="Arial" panose="020B0604020202020204" pitchFamily="34" charset="0"/>
              </a:rPr>
              <a:t>Melaksanakan solusi yang telah disepakati.</a:t>
            </a:r>
            <a:endParaRPr lang="en-US" sz="2600" dirty="0">
              <a:solidFill>
                <a:schemeClr val="tx1"/>
              </a:solidFill>
              <a:latin typeface="Cambria" panose="02040503050406030204" pitchFamily="18" charset="0"/>
              <a:cs typeface="Arial" panose="020B0604020202020204" pitchFamily="34" charset="0"/>
            </a:endParaRPr>
          </a:p>
          <a:p>
            <a:pPr marL="514350" indent="-514350" algn="l">
              <a:buAutoNum type="arabicPeriod"/>
            </a:pPr>
            <a:endParaRPr lang="en-US" sz="2600" dirty="0">
              <a:solidFill>
                <a:schemeClr val="tx1"/>
              </a:solidFill>
              <a:latin typeface="Cambria" panose="02040503050406030204" pitchFamily="18" charset="0"/>
              <a:cs typeface="Arial" panose="020B0604020202020204" pitchFamily="34" charset="0"/>
            </a:endParaRPr>
          </a:p>
          <a:p>
            <a:pPr marL="514350" indent="-514350" algn="l">
              <a:buAutoNum type="arabicPeriod"/>
            </a:pPr>
            <a:r>
              <a:rPr lang="id-ID" sz="2600" dirty="0">
                <a:solidFill>
                  <a:schemeClr val="tx1"/>
                </a:solidFill>
                <a:latin typeface="Cambria" panose="02040503050406030204" pitchFamily="18" charset="0"/>
                <a:cs typeface="Arial" panose="020B0604020202020204" pitchFamily="34" charset="0"/>
              </a:rPr>
              <a:t>Memeriksa apakah tindakan korektif berhasil mengatasi masalah.</a:t>
            </a:r>
            <a:endParaRPr lang="en-US" sz="2600" dirty="0">
              <a:solidFill>
                <a:schemeClr val="tx1"/>
              </a:solidFill>
              <a:latin typeface="Cambria" panose="02040503050406030204" pitchFamily="18" charset="0"/>
              <a:cs typeface="Arial" panose="020B0604020202020204" pitchFamily="34" charset="0"/>
            </a:endParaRPr>
          </a:p>
          <a:p>
            <a:pPr marL="514350" indent="-514350" algn="l">
              <a:buAutoNum type="arabicPeriod"/>
            </a:pPr>
            <a:endParaRPr lang="en-US" sz="2600" dirty="0">
              <a:solidFill>
                <a:schemeClr val="tx1"/>
              </a:solidFill>
              <a:latin typeface="Cambria" panose="02040503050406030204" pitchFamily="18" charset="0"/>
              <a:cs typeface="Arial" panose="020B0604020202020204" pitchFamily="34" charset="0"/>
            </a:endParaRPr>
          </a:p>
          <a:p>
            <a:pPr marL="514350" indent="-514350" algn="l">
              <a:buAutoNum type="arabicPeriod"/>
            </a:pPr>
            <a:r>
              <a:rPr lang="id-ID" sz="2600" dirty="0">
                <a:solidFill>
                  <a:schemeClr val="tx1"/>
                </a:solidFill>
                <a:latin typeface="Cambria" panose="02040503050406030204" pitchFamily="18" charset="0"/>
                <a:cs typeface="Arial" panose="020B0604020202020204" pitchFamily="34" charset="0"/>
              </a:rPr>
              <a:t>Jika diperlukan, memperbarui rencana proyek berdasarkan hasil pengawasan dan pengendalian.</a:t>
            </a:r>
          </a:p>
        </p:txBody>
      </p:sp>
    </p:spTree>
    <p:extLst>
      <p:ext uri="{BB962C8B-B14F-4D97-AF65-F5344CB8AC3E}">
        <p14:creationId xmlns:p14="http://schemas.microsoft.com/office/powerpoint/2010/main" val="1931482528"/>
      </p:ext>
    </p:extLst>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5FF7B-20AB-FFC6-5E4B-8963B312C86C}"/>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D6F12083-F2D5-07C6-48A6-0A967C1D44D4}"/>
              </a:ext>
            </a:extLst>
          </p:cNvPr>
          <p:cNvSpPr txBox="1">
            <a:spLocks/>
          </p:cNvSpPr>
          <p:nvPr/>
        </p:nvSpPr>
        <p:spPr>
          <a:xfrm>
            <a:off x="457200" y="557808"/>
            <a:ext cx="8229600" cy="114300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Konsep Dasar Monitoring Proyek Wisata</a:t>
            </a:r>
          </a:p>
        </p:txBody>
      </p:sp>
      <p:sp>
        <p:nvSpPr>
          <p:cNvPr id="4" name="Content Placeholder 2">
            <a:extLst>
              <a:ext uri="{FF2B5EF4-FFF2-40B4-BE49-F238E27FC236}">
                <a16:creationId xmlns:a16="http://schemas.microsoft.com/office/drawing/2014/main" id="{B37FEC66-60B2-8EA3-7ED0-9E95FC9F21F4}"/>
              </a:ext>
            </a:extLst>
          </p:cNvPr>
          <p:cNvSpPr txBox="1">
            <a:spLocks/>
          </p:cNvSpPr>
          <p:nvPr/>
        </p:nvSpPr>
        <p:spPr>
          <a:xfrm>
            <a:off x="457200" y="1844824"/>
            <a:ext cx="8229600" cy="428133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id-ID" sz="2600" dirty="0">
                <a:solidFill>
                  <a:schemeClr val="tx1"/>
                </a:solidFill>
                <a:latin typeface="Cambria" panose="02040503050406030204" pitchFamily="18" charset="0"/>
                <a:cs typeface="Arial" panose="020B0604020202020204" pitchFamily="34" charset="0"/>
              </a:rPr>
              <a:t>Monitoring Proyek (Project Monitoring): Proses pengumpulan, analisis, dan penggunaan informasi secara berkelanjutan untuk melacak kemajuan proyek, memverifikasi bahwa kegiatan sedang dilaksanakan sesuai rencana, dan mengidentifikasi masalah atau penyimpangan yang muncul. Monitoring bersifat on-going dan berorientasi pada proses.</a:t>
            </a:r>
          </a:p>
        </p:txBody>
      </p:sp>
    </p:spTree>
    <p:extLst>
      <p:ext uri="{BB962C8B-B14F-4D97-AF65-F5344CB8AC3E}">
        <p14:creationId xmlns:p14="http://schemas.microsoft.com/office/powerpoint/2010/main" val="4085795017"/>
      </p:ext>
    </p:extLst>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21C33-8423-A595-3126-B265D64E9E42}"/>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BE646B4A-678F-480E-DDC5-B992CD6F8B2C}"/>
              </a:ext>
            </a:extLst>
          </p:cNvPr>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Indikator Monitoring Proyek Wisata</a:t>
            </a:r>
          </a:p>
        </p:txBody>
      </p:sp>
      <p:sp>
        <p:nvSpPr>
          <p:cNvPr id="4" name="Content Placeholder 2">
            <a:extLst>
              <a:ext uri="{FF2B5EF4-FFF2-40B4-BE49-F238E27FC236}">
                <a16:creationId xmlns:a16="http://schemas.microsoft.com/office/drawing/2014/main" id="{A85EFE55-6D71-C8BD-D410-63F6284B5EA5}"/>
              </a:ext>
            </a:extLst>
          </p:cNvPr>
          <p:cNvSpPr txBox="1">
            <a:spLocks/>
          </p:cNvSpPr>
          <p:nvPr/>
        </p:nvSpPr>
        <p:spPr>
          <a:xfrm>
            <a:off x="457200" y="1844824"/>
            <a:ext cx="8229600" cy="428133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AutoNum type="arabicPeriod"/>
            </a:pPr>
            <a:r>
              <a:rPr lang="id-ID" sz="2600" b="1" dirty="0">
                <a:solidFill>
                  <a:schemeClr val="tx1"/>
                </a:solidFill>
                <a:latin typeface="Cambria" panose="02040503050406030204" pitchFamily="18" charset="0"/>
                <a:cs typeface="Arial" panose="020B0604020202020204" pitchFamily="34" charset="0"/>
              </a:rPr>
              <a:t>Indikator Kemajuan Fisik: </a:t>
            </a:r>
            <a:r>
              <a:rPr lang="id-ID" sz="2600" dirty="0">
                <a:solidFill>
                  <a:schemeClr val="tx1"/>
                </a:solidFill>
                <a:latin typeface="Cambria" panose="02040503050406030204" pitchFamily="18" charset="0"/>
                <a:cs typeface="Arial" panose="020B0604020202020204" pitchFamily="34" charset="0"/>
              </a:rPr>
              <a:t>Persentase pembangunan fasilitas (misalnya, 70% pembangunan resort selesai), jumlah kamar hotel yang selesai, jumlah atraksi yang beroperasi.</a:t>
            </a:r>
            <a:endParaRPr lang="en-US" sz="2600" dirty="0">
              <a:solidFill>
                <a:schemeClr val="tx1"/>
              </a:solidFill>
              <a:latin typeface="Cambria" panose="02040503050406030204" pitchFamily="18" charset="0"/>
              <a:cs typeface="Arial" panose="020B0604020202020204" pitchFamily="34" charset="0"/>
            </a:endParaRPr>
          </a:p>
          <a:p>
            <a:pPr marL="514350" indent="-514350" algn="l">
              <a:buAutoNum type="arabicPeriod"/>
            </a:pPr>
            <a:endParaRPr lang="en-US" sz="2600" b="1" dirty="0">
              <a:solidFill>
                <a:schemeClr val="tx1"/>
              </a:solidFill>
              <a:latin typeface="Cambria" panose="02040503050406030204" pitchFamily="18" charset="0"/>
              <a:cs typeface="Arial" panose="020B0604020202020204" pitchFamily="34" charset="0"/>
            </a:endParaRPr>
          </a:p>
          <a:p>
            <a:pPr marL="514350" indent="-514350" algn="l">
              <a:buAutoNum type="arabicPeriod"/>
            </a:pPr>
            <a:r>
              <a:rPr lang="id-ID" sz="2600" b="1" dirty="0">
                <a:solidFill>
                  <a:schemeClr val="tx1"/>
                </a:solidFill>
                <a:latin typeface="Cambria" panose="02040503050406030204" pitchFamily="18" charset="0"/>
                <a:cs typeface="Arial" panose="020B0604020202020204" pitchFamily="34" charset="0"/>
              </a:rPr>
              <a:t>Indikator Keuangan: </a:t>
            </a:r>
            <a:r>
              <a:rPr lang="id-ID" sz="2600" dirty="0">
                <a:solidFill>
                  <a:schemeClr val="tx1"/>
                </a:solidFill>
                <a:latin typeface="Cambria" panose="02040503050406030204" pitchFamily="18" charset="0"/>
                <a:cs typeface="Arial" panose="020B0604020202020204" pitchFamily="34" charset="0"/>
              </a:rPr>
              <a:t>Tingkat penyerapan anggaran, deviasi biaya, pendapatan yang dihasilkan.</a:t>
            </a:r>
          </a:p>
        </p:txBody>
      </p:sp>
    </p:spTree>
    <p:extLst>
      <p:ext uri="{BB962C8B-B14F-4D97-AF65-F5344CB8AC3E}">
        <p14:creationId xmlns:p14="http://schemas.microsoft.com/office/powerpoint/2010/main" val="1085788101"/>
      </p:ext>
    </p:extLst>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3A419-C59E-5F4D-4A27-11582AC1E10D}"/>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562A1072-B037-8947-C4C3-FD26F3D23DB5}"/>
              </a:ext>
            </a:extLst>
          </p:cNvPr>
          <p:cNvSpPr txBox="1">
            <a:spLocks/>
          </p:cNvSpPr>
          <p:nvPr/>
        </p:nvSpPr>
        <p:spPr>
          <a:xfrm>
            <a:off x="457200" y="980728"/>
            <a:ext cx="8229600" cy="514543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Font typeface="+mj-lt"/>
              <a:buAutoNum type="arabicPeriod" startAt="3"/>
            </a:pPr>
            <a:r>
              <a:rPr lang="id-ID" sz="2600" b="1" dirty="0">
                <a:solidFill>
                  <a:schemeClr val="tx1"/>
                </a:solidFill>
                <a:latin typeface="Cambria" panose="02040503050406030204" pitchFamily="18" charset="0"/>
                <a:cs typeface="Arial" panose="020B0604020202020204" pitchFamily="34" charset="0"/>
              </a:rPr>
              <a:t>Indikator Kualitas: </a:t>
            </a:r>
            <a:r>
              <a:rPr lang="id-ID" sz="2600" dirty="0">
                <a:solidFill>
                  <a:schemeClr val="tx1"/>
                </a:solidFill>
                <a:latin typeface="Cambria" panose="02040503050406030204" pitchFamily="18" charset="0"/>
                <a:cs typeface="Arial" panose="020B0604020202020204" pitchFamily="34" charset="0"/>
              </a:rPr>
              <a:t>Tingkat kepuasan pengunjung, jumlah keluhan, skor audit kebersihan.</a:t>
            </a:r>
            <a:endParaRPr lang="en-US" sz="2600" dirty="0">
              <a:solidFill>
                <a:schemeClr val="tx1"/>
              </a:solidFill>
              <a:latin typeface="Cambria" panose="02040503050406030204" pitchFamily="18" charset="0"/>
              <a:cs typeface="Arial" panose="020B0604020202020204" pitchFamily="34" charset="0"/>
            </a:endParaRPr>
          </a:p>
          <a:p>
            <a:pPr marL="514350" indent="-514350" algn="l">
              <a:buFont typeface="+mj-lt"/>
              <a:buAutoNum type="arabicPeriod" startAt="3"/>
            </a:pPr>
            <a:endParaRPr lang="en-US" sz="2600" b="1" dirty="0">
              <a:solidFill>
                <a:schemeClr val="tx1"/>
              </a:solidFill>
              <a:latin typeface="Cambria" panose="02040503050406030204" pitchFamily="18" charset="0"/>
              <a:cs typeface="Arial" panose="020B0604020202020204" pitchFamily="34" charset="0"/>
            </a:endParaRPr>
          </a:p>
          <a:p>
            <a:pPr marL="514350" indent="-514350" algn="l">
              <a:buFont typeface="+mj-lt"/>
              <a:buAutoNum type="arabicPeriod" startAt="3"/>
            </a:pPr>
            <a:r>
              <a:rPr lang="id-ID" sz="2600" b="1" dirty="0">
                <a:solidFill>
                  <a:schemeClr val="tx1"/>
                </a:solidFill>
                <a:latin typeface="Cambria" panose="02040503050406030204" pitchFamily="18" charset="0"/>
                <a:cs typeface="Arial" panose="020B0604020202020204" pitchFamily="34" charset="0"/>
              </a:rPr>
              <a:t>Indikator Lingkungan: </a:t>
            </a:r>
            <a:r>
              <a:rPr lang="id-ID" sz="2600" dirty="0">
                <a:solidFill>
                  <a:schemeClr val="tx1"/>
                </a:solidFill>
                <a:latin typeface="Cambria" panose="02040503050406030204" pitchFamily="18" charset="0"/>
                <a:cs typeface="Arial" panose="020B0604020202020204" pitchFamily="34" charset="0"/>
              </a:rPr>
              <a:t>Jumlah limbah yang dikelola, area konservasi yang direhabilitasi.</a:t>
            </a:r>
            <a:endParaRPr lang="en-US" sz="2600" dirty="0">
              <a:solidFill>
                <a:schemeClr val="tx1"/>
              </a:solidFill>
              <a:latin typeface="Cambria" panose="02040503050406030204" pitchFamily="18" charset="0"/>
              <a:cs typeface="Arial" panose="020B0604020202020204" pitchFamily="34" charset="0"/>
            </a:endParaRPr>
          </a:p>
          <a:p>
            <a:pPr marL="514350" indent="-514350" algn="l">
              <a:buFont typeface="+mj-lt"/>
              <a:buAutoNum type="arabicPeriod" startAt="3"/>
            </a:pPr>
            <a:endParaRPr lang="en-US" sz="2600" b="1" dirty="0">
              <a:solidFill>
                <a:schemeClr val="tx1"/>
              </a:solidFill>
              <a:latin typeface="Cambria" panose="02040503050406030204" pitchFamily="18" charset="0"/>
              <a:cs typeface="Arial" panose="020B0604020202020204" pitchFamily="34" charset="0"/>
            </a:endParaRPr>
          </a:p>
          <a:p>
            <a:pPr marL="514350" indent="-514350" algn="l">
              <a:buFont typeface="+mj-lt"/>
              <a:buAutoNum type="arabicPeriod" startAt="3"/>
            </a:pPr>
            <a:r>
              <a:rPr lang="id-ID" sz="2600" b="1" dirty="0">
                <a:solidFill>
                  <a:schemeClr val="tx1"/>
                </a:solidFill>
                <a:latin typeface="Cambria" panose="02040503050406030204" pitchFamily="18" charset="0"/>
                <a:cs typeface="Arial" panose="020B0604020202020204" pitchFamily="34" charset="0"/>
              </a:rPr>
              <a:t>Indikator Sosial: </a:t>
            </a:r>
            <a:r>
              <a:rPr lang="id-ID" sz="2600" dirty="0">
                <a:solidFill>
                  <a:schemeClr val="tx1"/>
                </a:solidFill>
                <a:latin typeface="Cambria" panose="02040503050406030204" pitchFamily="18" charset="0"/>
                <a:cs typeface="Arial" panose="020B0604020202020204" pitchFamily="34" charset="0"/>
              </a:rPr>
              <a:t>Jumlah lapangan kerja yang tercipta, tingkat partisipasi masyarakat lokal.</a:t>
            </a:r>
          </a:p>
        </p:txBody>
      </p:sp>
    </p:spTree>
    <p:extLst>
      <p:ext uri="{BB962C8B-B14F-4D97-AF65-F5344CB8AC3E}">
        <p14:creationId xmlns:p14="http://schemas.microsoft.com/office/powerpoint/2010/main" val="1058531317"/>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rmAutofit fontScale="7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Pengawasan</a:t>
            </a:r>
            <a:r>
              <a:rPr kumimoji="0" lang="en-US"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 </a:t>
            </a:r>
            <a:r>
              <a:rPr kumimoji="0" lang="id-ID"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Pengendalian Proyek </a:t>
            </a:r>
            <a:r>
              <a:rPr kumimoji="0" lang="en-US"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dan</a:t>
            </a:r>
            <a:endParaRPr kumimoji="0" lang="id-ID"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Teknik monitoring dan evaluasi proyek wisata</a:t>
            </a:r>
          </a:p>
        </p:txBody>
      </p:sp>
      <p:sp>
        <p:nvSpPr>
          <p:cNvPr id="4" name="Content Placeholder 2"/>
          <p:cNvSpPr txBox="1">
            <a:spLocks/>
          </p:cNvSpPr>
          <p:nvPr/>
        </p:nvSpPr>
        <p:spPr>
          <a:xfrm>
            <a:off x="457200" y="1844824"/>
            <a:ext cx="8229600" cy="428133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600" b="1" dirty="0" err="1">
                <a:solidFill>
                  <a:schemeClr val="tx1"/>
                </a:solidFill>
                <a:latin typeface="Cambria" panose="02040503050406030204" pitchFamily="18" charset="0"/>
                <a:cs typeface="Arial" panose="020B0604020202020204" pitchFamily="34" charset="0"/>
              </a:rPr>
              <a:t>Definisi</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Pengawasan</a:t>
            </a:r>
            <a:endParaRPr lang="en-US" sz="2600" b="1" dirty="0">
              <a:solidFill>
                <a:schemeClr val="tx1"/>
              </a:solidFill>
              <a:latin typeface="Cambria" panose="02040503050406030204" pitchFamily="18" charset="0"/>
              <a:cs typeface="Arial" panose="020B0604020202020204" pitchFamily="34" charset="0"/>
            </a:endParaRPr>
          </a:p>
          <a:p>
            <a:pPr algn="l"/>
            <a:r>
              <a:rPr lang="id-ID" sz="2600" dirty="0">
                <a:solidFill>
                  <a:schemeClr val="tx1"/>
                </a:solidFill>
                <a:latin typeface="Cambria" panose="02040503050406030204" pitchFamily="18" charset="0"/>
                <a:cs typeface="Arial" panose="020B0604020202020204" pitchFamily="34" charset="0"/>
              </a:rPr>
              <a:t>Pengawasan Proyek (Project Supervision): Proses sistematis untuk memastikan bahwa kegiatan proyek dilaksanakan sesuai dengan rencana, standar, dan spesifikasi yang telah ditetapkan. Ini melibatkan pemantauan kinerja, identifikasi penyimpangan, dan pengambilan tindakan korektif..</a:t>
            </a:r>
          </a:p>
        </p:txBody>
      </p:sp>
    </p:spTree>
    <p:extLst>
      <p:ext uri="{BB962C8B-B14F-4D97-AF65-F5344CB8AC3E}">
        <p14:creationId xmlns:p14="http://schemas.microsoft.com/office/powerpoint/2010/main" val="2691362876"/>
      </p:ext>
    </p:extLst>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D7E4C9-5B39-F24B-28F9-65469D48468E}"/>
              </a:ext>
            </a:extLst>
          </p:cNvPr>
          <p:cNvPicPr>
            <a:picLocks noChangeAspect="1"/>
          </p:cNvPicPr>
          <p:nvPr/>
        </p:nvPicPr>
        <p:blipFill>
          <a:blip r:embed="rId2"/>
          <a:stretch>
            <a:fillRect/>
          </a:stretch>
        </p:blipFill>
        <p:spPr>
          <a:xfrm>
            <a:off x="3779912" y="1878888"/>
            <a:ext cx="5257334" cy="4759925"/>
          </a:xfrm>
          <a:prstGeom prst="rect">
            <a:avLst/>
          </a:prstGeom>
        </p:spPr>
      </p:pic>
      <p:pic>
        <p:nvPicPr>
          <p:cNvPr id="6" name="Picture 5">
            <a:extLst>
              <a:ext uri="{FF2B5EF4-FFF2-40B4-BE49-F238E27FC236}">
                <a16:creationId xmlns:a16="http://schemas.microsoft.com/office/drawing/2014/main" id="{56D03027-98E7-8886-18B6-FAA09C29E0FE}"/>
              </a:ext>
            </a:extLst>
          </p:cNvPr>
          <p:cNvPicPr>
            <a:picLocks noChangeAspect="1"/>
          </p:cNvPicPr>
          <p:nvPr/>
        </p:nvPicPr>
        <p:blipFill>
          <a:blip r:embed="rId3"/>
          <a:srcRect r="50000" b="52284"/>
          <a:stretch/>
        </p:blipFill>
        <p:spPr>
          <a:xfrm>
            <a:off x="41470" y="188639"/>
            <a:ext cx="3682299" cy="3005615"/>
          </a:xfrm>
          <a:prstGeom prst="rect">
            <a:avLst/>
          </a:prstGeom>
        </p:spPr>
      </p:pic>
      <p:pic>
        <p:nvPicPr>
          <p:cNvPr id="7" name="Picture 6">
            <a:extLst>
              <a:ext uri="{FF2B5EF4-FFF2-40B4-BE49-F238E27FC236}">
                <a16:creationId xmlns:a16="http://schemas.microsoft.com/office/drawing/2014/main" id="{3DC320AA-C205-8D27-DDB1-ACC09605E503}"/>
              </a:ext>
            </a:extLst>
          </p:cNvPr>
          <p:cNvPicPr>
            <a:picLocks noChangeAspect="1"/>
          </p:cNvPicPr>
          <p:nvPr/>
        </p:nvPicPr>
        <p:blipFill>
          <a:blip r:embed="rId3"/>
          <a:srcRect l="50000" b="48618"/>
          <a:stretch/>
        </p:blipFill>
        <p:spPr>
          <a:xfrm>
            <a:off x="210350" y="3761935"/>
            <a:ext cx="3293771" cy="2895010"/>
          </a:xfrm>
          <a:prstGeom prst="rect">
            <a:avLst/>
          </a:prstGeom>
        </p:spPr>
      </p:pic>
      <p:pic>
        <p:nvPicPr>
          <p:cNvPr id="8" name="Picture 7">
            <a:extLst>
              <a:ext uri="{FF2B5EF4-FFF2-40B4-BE49-F238E27FC236}">
                <a16:creationId xmlns:a16="http://schemas.microsoft.com/office/drawing/2014/main" id="{667ACF8A-FAD9-0663-CD29-B80614777612}"/>
              </a:ext>
            </a:extLst>
          </p:cNvPr>
          <p:cNvPicPr>
            <a:picLocks noChangeAspect="1"/>
          </p:cNvPicPr>
          <p:nvPr/>
        </p:nvPicPr>
        <p:blipFill>
          <a:blip r:embed="rId3"/>
          <a:srcRect t="85312" r="50000" b="5554"/>
          <a:stretch/>
        </p:blipFill>
        <p:spPr>
          <a:xfrm>
            <a:off x="17310" y="3194254"/>
            <a:ext cx="3686690" cy="576064"/>
          </a:xfrm>
          <a:prstGeom prst="rect">
            <a:avLst/>
          </a:prstGeom>
        </p:spPr>
      </p:pic>
      <p:pic>
        <p:nvPicPr>
          <p:cNvPr id="9" name="Picture 8">
            <a:extLst>
              <a:ext uri="{FF2B5EF4-FFF2-40B4-BE49-F238E27FC236}">
                <a16:creationId xmlns:a16="http://schemas.microsoft.com/office/drawing/2014/main" id="{0972016B-BA74-8251-6C99-A9FAC5C3853C}"/>
              </a:ext>
            </a:extLst>
          </p:cNvPr>
          <p:cNvPicPr>
            <a:picLocks noChangeAspect="1"/>
          </p:cNvPicPr>
          <p:nvPr/>
        </p:nvPicPr>
        <p:blipFill>
          <a:blip r:embed="rId3"/>
          <a:srcRect l="50000" t="81069"/>
          <a:stretch/>
        </p:blipFill>
        <p:spPr>
          <a:xfrm>
            <a:off x="3779912" y="806243"/>
            <a:ext cx="3312368" cy="1072645"/>
          </a:xfrm>
          <a:prstGeom prst="rect">
            <a:avLst/>
          </a:prstGeom>
        </p:spPr>
      </p:pic>
    </p:spTree>
    <p:extLst>
      <p:ext uri="{BB962C8B-B14F-4D97-AF65-F5344CB8AC3E}">
        <p14:creationId xmlns:p14="http://schemas.microsoft.com/office/powerpoint/2010/main" val="2997799625"/>
      </p:ext>
    </p:extLst>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E7745-B6CE-288E-AEB9-AD4CF49D896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5685BCD-6881-ECBC-A492-A0B586B726C9}"/>
              </a:ext>
            </a:extLst>
          </p:cNvPr>
          <p:cNvPicPr>
            <a:picLocks noChangeAspect="1"/>
          </p:cNvPicPr>
          <p:nvPr/>
        </p:nvPicPr>
        <p:blipFill>
          <a:blip r:embed="rId2"/>
          <a:stretch>
            <a:fillRect/>
          </a:stretch>
        </p:blipFill>
        <p:spPr>
          <a:xfrm>
            <a:off x="3779912" y="1878888"/>
            <a:ext cx="5257334" cy="4759925"/>
          </a:xfrm>
          <a:prstGeom prst="rect">
            <a:avLst/>
          </a:prstGeom>
        </p:spPr>
      </p:pic>
      <p:pic>
        <p:nvPicPr>
          <p:cNvPr id="6" name="Picture 5">
            <a:extLst>
              <a:ext uri="{FF2B5EF4-FFF2-40B4-BE49-F238E27FC236}">
                <a16:creationId xmlns:a16="http://schemas.microsoft.com/office/drawing/2014/main" id="{6662FC83-FA18-260F-7B7B-65372ABF888D}"/>
              </a:ext>
            </a:extLst>
          </p:cNvPr>
          <p:cNvPicPr>
            <a:picLocks noChangeAspect="1"/>
          </p:cNvPicPr>
          <p:nvPr/>
        </p:nvPicPr>
        <p:blipFill>
          <a:blip r:embed="rId3"/>
          <a:srcRect r="50000" b="52284"/>
          <a:stretch/>
        </p:blipFill>
        <p:spPr>
          <a:xfrm>
            <a:off x="41470" y="188639"/>
            <a:ext cx="3682299" cy="3005615"/>
          </a:xfrm>
          <a:prstGeom prst="rect">
            <a:avLst/>
          </a:prstGeom>
        </p:spPr>
      </p:pic>
      <p:pic>
        <p:nvPicPr>
          <p:cNvPr id="7" name="Picture 6">
            <a:extLst>
              <a:ext uri="{FF2B5EF4-FFF2-40B4-BE49-F238E27FC236}">
                <a16:creationId xmlns:a16="http://schemas.microsoft.com/office/drawing/2014/main" id="{1F196CE7-2D3D-6C3D-A8E3-EB5D8AED4A8F}"/>
              </a:ext>
            </a:extLst>
          </p:cNvPr>
          <p:cNvPicPr>
            <a:picLocks noChangeAspect="1"/>
          </p:cNvPicPr>
          <p:nvPr/>
        </p:nvPicPr>
        <p:blipFill>
          <a:blip r:embed="rId3"/>
          <a:srcRect l="50000" b="48618"/>
          <a:stretch/>
        </p:blipFill>
        <p:spPr>
          <a:xfrm>
            <a:off x="210350" y="3761935"/>
            <a:ext cx="3293771" cy="2895010"/>
          </a:xfrm>
          <a:prstGeom prst="rect">
            <a:avLst/>
          </a:prstGeom>
        </p:spPr>
      </p:pic>
      <p:pic>
        <p:nvPicPr>
          <p:cNvPr id="8" name="Picture 7">
            <a:extLst>
              <a:ext uri="{FF2B5EF4-FFF2-40B4-BE49-F238E27FC236}">
                <a16:creationId xmlns:a16="http://schemas.microsoft.com/office/drawing/2014/main" id="{3830A561-EC38-4677-F980-AA1A4A3E0478}"/>
              </a:ext>
            </a:extLst>
          </p:cNvPr>
          <p:cNvPicPr>
            <a:picLocks noChangeAspect="1"/>
          </p:cNvPicPr>
          <p:nvPr/>
        </p:nvPicPr>
        <p:blipFill>
          <a:blip r:embed="rId3"/>
          <a:srcRect t="85312" r="50000" b="5554"/>
          <a:stretch/>
        </p:blipFill>
        <p:spPr>
          <a:xfrm>
            <a:off x="17310" y="3194254"/>
            <a:ext cx="3686690" cy="576064"/>
          </a:xfrm>
          <a:prstGeom prst="rect">
            <a:avLst/>
          </a:prstGeom>
        </p:spPr>
      </p:pic>
      <p:pic>
        <p:nvPicPr>
          <p:cNvPr id="9" name="Picture 8">
            <a:extLst>
              <a:ext uri="{FF2B5EF4-FFF2-40B4-BE49-F238E27FC236}">
                <a16:creationId xmlns:a16="http://schemas.microsoft.com/office/drawing/2014/main" id="{4ECEA203-CB8C-4864-2533-56CAE6C15EC0}"/>
              </a:ext>
            </a:extLst>
          </p:cNvPr>
          <p:cNvPicPr>
            <a:picLocks noChangeAspect="1"/>
          </p:cNvPicPr>
          <p:nvPr/>
        </p:nvPicPr>
        <p:blipFill>
          <a:blip r:embed="rId3"/>
          <a:srcRect l="50000" t="81069"/>
          <a:stretch/>
        </p:blipFill>
        <p:spPr>
          <a:xfrm>
            <a:off x="3779912" y="806243"/>
            <a:ext cx="3312368" cy="1072645"/>
          </a:xfrm>
          <a:prstGeom prst="rect">
            <a:avLst/>
          </a:prstGeom>
        </p:spPr>
      </p:pic>
      <p:pic>
        <p:nvPicPr>
          <p:cNvPr id="11" name="Picture 10">
            <a:extLst>
              <a:ext uri="{FF2B5EF4-FFF2-40B4-BE49-F238E27FC236}">
                <a16:creationId xmlns:a16="http://schemas.microsoft.com/office/drawing/2014/main" id="{2307A234-69F9-7C5F-56A4-C47825CA122F}"/>
              </a:ext>
            </a:extLst>
          </p:cNvPr>
          <p:cNvPicPr>
            <a:picLocks noChangeAspect="1"/>
          </p:cNvPicPr>
          <p:nvPr/>
        </p:nvPicPr>
        <p:blipFill>
          <a:blip r:embed="rId4"/>
          <a:stretch>
            <a:fillRect/>
          </a:stretch>
        </p:blipFill>
        <p:spPr>
          <a:xfrm>
            <a:off x="3799681" y="1878888"/>
            <a:ext cx="5259388" cy="4729227"/>
          </a:xfrm>
          <a:prstGeom prst="rect">
            <a:avLst/>
          </a:prstGeom>
        </p:spPr>
      </p:pic>
    </p:spTree>
    <p:extLst>
      <p:ext uri="{BB962C8B-B14F-4D97-AF65-F5344CB8AC3E}">
        <p14:creationId xmlns:p14="http://schemas.microsoft.com/office/powerpoint/2010/main" val="1571564737"/>
      </p:ext>
    </p:extLst>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8B905-08FB-8642-AD45-A1062D54A54C}"/>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BB36A041-C787-61EC-F396-331FDDCD772D}"/>
              </a:ext>
            </a:extLst>
          </p:cNvPr>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Teknik Monitoring Proyek Wisata</a:t>
            </a:r>
          </a:p>
        </p:txBody>
      </p:sp>
      <p:sp>
        <p:nvSpPr>
          <p:cNvPr id="4" name="Content Placeholder 2">
            <a:extLst>
              <a:ext uri="{FF2B5EF4-FFF2-40B4-BE49-F238E27FC236}">
                <a16:creationId xmlns:a16="http://schemas.microsoft.com/office/drawing/2014/main" id="{B0541C18-50BF-B6C7-C526-786025A1470E}"/>
              </a:ext>
            </a:extLst>
          </p:cNvPr>
          <p:cNvSpPr txBox="1">
            <a:spLocks/>
          </p:cNvSpPr>
          <p:nvPr/>
        </p:nvSpPr>
        <p:spPr>
          <a:xfrm>
            <a:off x="457200" y="1844824"/>
            <a:ext cx="8229600" cy="428133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AutoNum type="arabicPeriod"/>
            </a:pPr>
            <a:r>
              <a:rPr lang="id-ID" sz="2600" b="1" dirty="0">
                <a:solidFill>
                  <a:schemeClr val="tx1"/>
                </a:solidFill>
                <a:latin typeface="Cambria" panose="02040503050406030204" pitchFamily="18" charset="0"/>
                <a:cs typeface="Arial" panose="020B0604020202020204" pitchFamily="34" charset="0"/>
              </a:rPr>
              <a:t>Observasi Lapangan </a:t>
            </a:r>
            <a:endParaRPr lang="en-US" sz="2600" b="1" dirty="0">
              <a:solidFill>
                <a:schemeClr val="tx1"/>
              </a:solidFill>
              <a:latin typeface="Cambria" panose="02040503050406030204" pitchFamily="18" charset="0"/>
              <a:cs typeface="Arial" panose="020B0604020202020204" pitchFamily="34" charset="0"/>
            </a:endParaRPr>
          </a:p>
          <a:p>
            <a:pPr algn="just"/>
            <a:r>
              <a:rPr lang="id-ID" sz="2600" dirty="0">
                <a:solidFill>
                  <a:schemeClr val="tx1"/>
                </a:solidFill>
                <a:latin typeface="Cambria" panose="02040503050406030204" pitchFamily="18" charset="0"/>
                <a:cs typeface="Arial" panose="020B0604020202020204" pitchFamily="34" charset="0"/>
              </a:rPr>
              <a:t>Kunjungan langsung ke lokasi proyek untuk mengamati kemajuan fisik, kondisi kerja, dan masalah yang mungkin terjadi.</a:t>
            </a:r>
            <a:endParaRPr lang="en-US" sz="2600" dirty="0">
              <a:solidFill>
                <a:schemeClr val="tx1"/>
              </a:solidFill>
              <a:latin typeface="Cambria" panose="02040503050406030204" pitchFamily="18" charset="0"/>
              <a:cs typeface="Arial" panose="020B0604020202020204" pitchFamily="34" charset="0"/>
            </a:endParaRPr>
          </a:p>
          <a:p>
            <a:pPr algn="just"/>
            <a:endParaRPr lang="en-US" sz="2600" dirty="0">
              <a:solidFill>
                <a:schemeClr val="tx1"/>
              </a:solidFill>
              <a:latin typeface="Cambria" panose="02040503050406030204" pitchFamily="18" charset="0"/>
              <a:cs typeface="Arial" panose="020B0604020202020204" pitchFamily="34" charset="0"/>
            </a:endParaRPr>
          </a:p>
          <a:p>
            <a:pPr algn="just"/>
            <a:r>
              <a:rPr lang="id-ID" sz="2600" b="1" dirty="0">
                <a:solidFill>
                  <a:schemeClr val="tx1"/>
                </a:solidFill>
                <a:latin typeface="Cambria" panose="02040503050406030204" pitchFamily="18" charset="0"/>
                <a:cs typeface="Arial" panose="020B0604020202020204" pitchFamily="34" charset="0"/>
              </a:rPr>
              <a:t>2. Wawancara</a:t>
            </a:r>
            <a:endParaRPr lang="en-US" sz="2600" b="1" dirty="0">
              <a:solidFill>
                <a:schemeClr val="tx1"/>
              </a:solidFill>
              <a:latin typeface="Cambria" panose="02040503050406030204" pitchFamily="18" charset="0"/>
              <a:cs typeface="Arial" panose="020B0604020202020204" pitchFamily="34" charset="0"/>
            </a:endParaRPr>
          </a:p>
          <a:p>
            <a:pPr algn="just"/>
            <a:r>
              <a:rPr lang="id-ID" sz="2600" dirty="0">
                <a:solidFill>
                  <a:schemeClr val="tx1"/>
                </a:solidFill>
                <a:latin typeface="Cambria" panose="02040503050406030204" pitchFamily="18" charset="0"/>
                <a:cs typeface="Arial" panose="020B0604020202020204" pitchFamily="34" charset="0"/>
              </a:rPr>
              <a:t>Berbicara langsung dengan anggota tim proyek, stakeholder, atau penerima manfaat untuk mendapatkan informasi, perspektif, dan umpan balik.</a:t>
            </a:r>
          </a:p>
        </p:txBody>
      </p:sp>
    </p:spTree>
    <p:extLst>
      <p:ext uri="{BB962C8B-B14F-4D97-AF65-F5344CB8AC3E}">
        <p14:creationId xmlns:p14="http://schemas.microsoft.com/office/powerpoint/2010/main" val="4149568450"/>
      </p:ext>
    </p:extLst>
  </p:cSld>
  <p:clrMapOvr>
    <a:masterClrMapping/>
  </p:clrMapOvr>
  <p:transition spd="slow">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1B1C6-EBEF-7A7F-1759-CC146F1268F1}"/>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33BC1AD-7E36-BE07-797D-4F4BA833C949}"/>
              </a:ext>
            </a:extLst>
          </p:cNvPr>
          <p:cNvSpPr txBox="1">
            <a:spLocks/>
          </p:cNvSpPr>
          <p:nvPr/>
        </p:nvSpPr>
        <p:spPr>
          <a:xfrm>
            <a:off x="457200" y="836712"/>
            <a:ext cx="8229600" cy="5289451"/>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id-ID" sz="2600" b="1" dirty="0">
                <a:solidFill>
                  <a:schemeClr val="tx1"/>
                </a:solidFill>
                <a:latin typeface="Cambria" panose="02040503050406030204" pitchFamily="18" charset="0"/>
                <a:cs typeface="Arial" panose="020B0604020202020204" pitchFamily="34" charset="0"/>
              </a:rPr>
              <a:t>3. Studi Dokumen/Laporan</a:t>
            </a:r>
            <a:endParaRPr lang="en-US" sz="2600" b="1" dirty="0">
              <a:solidFill>
                <a:schemeClr val="tx1"/>
              </a:solidFill>
              <a:latin typeface="Cambria" panose="02040503050406030204" pitchFamily="18" charset="0"/>
              <a:cs typeface="Arial" panose="020B0604020202020204" pitchFamily="34" charset="0"/>
            </a:endParaRPr>
          </a:p>
          <a:p>
            <a:pPr algn="l"/>
            <a:r>
              <a:rPr lang="id-ID" sz="2600" dirty="0">
                <a:solidFill>
                  <a:schemeClr val="tx1"/>
                </a:solidFill>
                <a:latin typeface="Cambria" panose="02040503050406030204" pitchFamily="18" charset="0"/>
                <a:cs typeface="Arial" panose="020B0604020202020204" pitchFamily="34" charset="0"/>
              </a:rPr>
              <a:t>Meninjau dokumen proyek seperti laporan kemajuan, laporan keuangan, notulen rapat, kontrak, dan rencana kerja.</a:t>
            </a:r>
            <a:endParaRPr lang="en-US" sz="2600" dirty="0">
              <a:solidFill>
                <a:schemeClr val="tx1"/>
              </a:solidFill>
              <a:latin typeface="Cambria" panose="02040503050406030204" pitchFamily="18" charset="0"/>
              <a:cs typeface="Arial" panose="020B0604020202020204" pitchFamily="34" charset="0"/>
            </a:endParaRPr>
          </a:p>
          <a:p>
            <a:pPr algn="l"/>
            <a:endParaRPr lang="en-US" sz="2600" dirty="0">
              <a:solidFill>
                <a:schemeClr val="tx1"/>
              </a:solidFill>
              <a:latin typeface="Cambria" panose="02040503050406030204" pitchFamily="18" charset="0"/>
              <a:cs typeface="Arial" panose="020B0604020202020204" pitchFamily="34" charset="0"/>
            </a:endParaRPr>
          </a:p>
          <a:p>
            <a:pPr algn="just"/>
            <a:r>
              <a:rPr lang="id-ID" sz="2600" b="1" dirty="0">
                <a:solidFill>
                  <a:schemeClr val="tx1"/>
                </a:solidFill>
                <a:latin typeface="Cambria" panose="02040503050406030204" pitchFamily="18" charset="0"/>
                <a:cs typeface="Arial" panose="020B0604020202020204" pitchFamily="34" charset="0"/>
              </a:rPr>
              <a:t>4. Survei/Kuesioner</a:t>
            </a:r>
            <a:endParaRPr lang="en-US" sz="2600" b="1" dirty="0">
              <a:solidFill>
                <a:schemeClr val="tx1"/>
              </a:solidFill>
              <a:latin typeface="Cambria" panose="02040503050406030204" pitchFamily="18" charset="0"/>
              <a:cs typeface="Arial" panose="020B0604020202020204" pitchFamily="34" charset="0"/>
            </a:endParaRPr>
          </a:p>
          <a:p>
            <a:pPr algn="just"/>
            <a:r>
              <a:rPr lang="id-ID" sz="2600" dirty="0">
                <a:solidFill>
                  <a:schemeClr val="tx1"/>
                </a:solidFill>
                <a:latin typeface="Cambria" panose="02040503050406030204" pitchFamily="18" charset="0"/>
                <a:cs typeface="Arial" panose="020B0604020202020204" pitchFamily="34" charset="0"/>
              </a:rPr>
              <a:t>Mengumpulkan data dari sejumlah besar responden menggunakan kuesioner terstruktur.</a:t>
            </a:r>
            <a:endParaRPr lang="en-US" sz="2600" dirty="0">
              <a:solidFill>
                <a:schemeClr val="tx1"/>
              </a:solidFill>
              <a:latin typeface="Cambria" panose="02040503050406030204" pitchFamily="18" charset="0"/>
              <a:cs typeface="Arial" panose="020B0604020202020204" pitchFamily="34" charset="0"/>
            </a:endParaRPr>
          </a:p>
          <a:p>
            <a:pPr algn="just"/>
            <a:endParaRPr lang="en-US" sz="2600" dirty="0">
              <a:solidFill>
                <a:schemeClr val="tx1"/>
              </a:solidFill>
              <a:latin typeface="Cambria" panose="02040503050406030204" pitchFamily="18" charset="0"/>
              <a:cs typeface="Arial" panose="020B0604020202020204" pitchFamily="34" charset="0"/>
            </a:endParaRPr>
          </a:p>
          <a:p>
            <a:pPr algn="just"/>
            <a:r>
              <a:rPr lang="en-US" sz="2600" b="1" dirty="0">
                <a:solidFill>
                  <a:schemeClr val="tx1"/>
                </a:solidFill>
                <a:latin typeface="Cambria" panose="02040503050406030204" pitchFamily="18" charset="0"/>
                <a:cs typeface="Arial" panose="020B0604020202020204" pitchFamily="34" charset="0"/>
              </a:rPr>
              <a:t>5. Focus Group Discussion (FGD)</a:t>
            </a:r>
          </a:p>
          <a:p>
            <a:pPr algn="just"/>
            <a:r>
              <a:rPr lang="en-US" sz="2600" dirty="0" err="1">
                <a:solidFill>
                  <a:schemeClr val="tx1"/>
                </a:solidFill>
                <a:latin typeface="Cambria" panose="02040503050406030204" pitchFamily="18" charset="0"/>
                <a:cs typeface="Arial" panose="020B0604020202020204" pitchFamily="34" charset="0"/>
              </a:rPr>
              <a:t>Diskusi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kelompok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terarah</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dengan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sejumlah</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kecil</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peserta</a:t>
            </a:r>
            <a:r>
              <a:rPr lang="en-US" sz="2600" dirty="0">
                <a:solidFill>
                  <a:schemeClr val="tx1"/>
                </a:solidFill>
                <a:latin typeface="Cambria" panose="02040503050406030204" pitchFamily="18" charset="0"/>
                <a:cs typeface="Arial" panose="020B0604020202020204" pitchFamily="34" charset="0"/>
              </a:rPr>
              <a:t> yang </a:t>
            </a:r>
            <a:r>
              <a:rPr lang="en-US" sz="2600" dirty="0" err="1">
                <a:solidFill>
                  <a:schemeClr val="tx1"/>
                </a:solidFill>
                <a:latin typeface="Cambria" panose="02040503050406030204" pitchFamily="18" charset="0"/>
                <a:cs typeface="Arial" panose="020B0604020202020204" pitchFamily="34" charset="0"/>
              </a:rPr>
              <a:t>memiliki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pengalaman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atau</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perspektif</a:t>
            </a:r>
            <a:r>
              <a:rPr lang="en-US" sz="2600" dirty="0">
                <a:solidFill>
                  <a:schemeClr val="tx1"/>
                </a:solidFill>
                <a:latin typeface="Cambria" panose="02040503050406030204" pitchFamily="18" charset="0"/>
                <a:cs typeface="Arial" panose="020B0604020202020204" pitchFamily="34" charset="0"/>
              </a:rPr>
              <a:t> yang </a:t>
            </a:r>
            <a:r>
              <a:rPr lang="en-US" sz="2600" dirty="0" err="1">
                <a:solidFill>
                  <a:schemeClr val="tx1"/>
                </a:solidFill>
                <a:latin typeface="Cambria" panose="02040503050406030204" pitchFamily="18" charset="0"/>
                <a:cs typeface="Arial" panose="020B0604020202020204" pitchFamily="34" charset="0"/>
              </a:rPr>
              <a:t>relevan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untuk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mendapatkan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pemahaman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mendalam</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tentang</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suatu</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isu</a:t>
            </a:r>
            <a:r>
              <a:rPr lang="en-US" sz="2600" dirty="0">
                <a:solidFill>
                  <a:schemeClr val="tx1"/>
                </a:solidFill>
                <a:latin typeface="Cambria" panose="02040503050406030204" pitchFamily="18" charset="0"/>
                <a:cs typeface="Arial" panose="020B0604020202020204" pitchFamily="34" charset="0"/>
              </a:rPr>
              <a:t>.</a:t>
            </a:r>
          </a:p>
          <a:p>
            <a:pPr algn="just"/>
            <a:endParaRPr lang="id-ID" sz="2600" dirty="0">
              <a:solidFill>
                <a:schemeClr val="tx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937270818"/>
      </p:ext>
    </p:extLst>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F341A-5021-236E-64E7-5E4A6AD458D3}"/>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7BA9D9C5-E183-8F63-C3D1-6DE10641BA32}"/>
              </a:ext>
            </a:extLst>
          </p:cNvPr>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Jenis-Jenis Evaluasi</a:t>
            </a:r>
          </a:p>
        </p:txBody>
      </p:sp>
      <p:sp>
        <p:nvSpPr>
          <p:cNvPr id="4" name="Content Placeholder 2">
            <a:extLst>
              <a:ext uri="{FF2B5EF4-FFF2-40B4-BE49-F238E27FC236}">
                <a16:creationId xmlns:a16="http://schemas.microsoft.com/office/drawing/2014/main" id="{A9F14F96-BC9D-F4D2-77DE-CDC21749BC0D}"/>
              </a:ext>
            </a:extLst>
          </p:cNvPr>
          <p:cNvSpPr txBox="1">
            <a:spLocks/>
          </p:cNvSpPr>
          <p:nvPr/>
        </p:nvSpPr>
        <p:spPr>
          <a:xfrm>
            <a:off x="457200" y="1484784"/>
            <a:ext cx="8229600" cy="464137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AutoNum type="arabicPeriod"/>
            </a:pPr>
            <a:r>
              <a:rPr lang="id-ID" sz="2600" b="1" dirty="0">
                <a:solidFill>
                  <a:schemeClr val="tx1"/>
                </a:solidFill>
                <a:latin typeface="Cambria" panose="02040503050406030204" pitchFamily="18" charset="0"/>
                <a:cs typeface="Arial" panose="020B0604020202020204" pitchFamily="34" charset="0"/>
              </a:rPr>
              <a:t>Evaluasi Formatif (Ongoing Evaluation): </a:t>
            </a:r>
            <a:r>
              <a:rPr lang="id-ID" sz="2600" dirty="0">
                <a:solidFill>
                  <a:schemeClr val="tx1"/>
                </a:solidFill>
                <a:latin typeface="Cambria" panose="02040503050406030204" pitchFamily="18" charset="0"/>
                <a:cs typeface="Arial" panose="020B0604020202020204" pitchFamily="34" charset="0"/>
              </a:rPr>
              <a:t>Dilakukan selama proyek berlangsung untuk memberikan umpan balik yang cepat dan memungkinkan penyesuaian. Mirip dengan monitoring tetapi lebih mendalam dan berfokus pada perbaikan.</a:t>
            </a:r>
            <a:endParaRPr lang="en-US" sz="2600" dirty="0">
              <a:solidFill>
                <a:schemeClr val="tx1"/>
              </a:solidFill>
              <a:latin typeface="Cambria" panose="02040503050406030204" pitchFamily="18" charset="0"/>
              <a:cs typeface="Arial" panose="020B0604020202020204" pitchFamily="34" charset="0"/>
            </a:endParaRPr>
          </a:p>
          <a:p>
            <a:pPr marL="514350" indent="-514350" algn="l">
              <a:buAutoNum type="arabicPeriod"/>
            </a:pPr>
            <a:r>
              <a:rPr lang="id-ID" sz="2600" b="1" dirty="0">
                <a:solidFill>
                  <a:schemeClr val="tx1"/>
                </a:solidFill>
                <a:latin typeface="Cambria" panose="02040503050406030204" pitchFamily="18" charset="0"/>
                <a:cs typeface="Arial" panose="020B0604020202020204" pitchFamily="34" charset="0"/>
              </a:rPr>
              <a:t>Evaluasi Sumatif (Ex-post Evaluation): </a:t>
            </a:r>
            <a:r>
              <a:rPr lang="id-ID" sz="2600" dirty="0">
                <a:solidFill>
                  <a:schemeClr val="tx1"/>
                </a:solidFill>
                <a:latin typeface="Cambria" panose="02040503050406030204" pitchFamily="18" charset="0"/>
                <a:cs typeface="Arial" panose="020B0604020202020204" pitchFamily="34" charset="0"/>
              </a:rPr>
              <a:t>Dilakukan setelah proyek selesai untuk menilai keseluruhan keberhasilan, dampak, dan keberlanjutan.</a:t>
            </a:r>
            <a:endParaRPr lang="en-US" sz="2600" dirty="0">
              <a:solidFill>
                <a:schemeClr val="tx1"/>
              </a:solidFill>
              <a:latin typeface="Cambria" panose="02040503050406030204" pitchFamily="18" charset="0"/>
              <a:cs typeface="Arial" panose="020B0604020202020204" pitchFamily="34" charset="0"/>
            </a:endParaRPr>
          </a:p>
          <a:p>
            <a:pPr marL="514350" indent="-514350" algn="l">
              <a:buAutoNum type="arabicPeriod"/>
            </a:pPr>
            <a:r>
              <a:rPr lang="id-ID" sz="2600" b="1" dirty="0">
                <a:solidFill>
                  <a:schemeClr val="tx1"/>
                </a:solidFill>
                <a:latin typeface="Cambria" panose="02040503050406030204" pitchFamily="18" charset="0"/>
                <a:cs typeface="Arial" panose="020B0604020202020204" pitchFamily="34" charset="0"/>
              </a:rPr>
              <a:t>Evaluasi Ex-ante: </a:t>
            </a:r>
            <a:r>
              <a:rPr lang="id-ID" sz="2600" dirty="0">
                <a:solidFill>
                  <a:schemeClr val="tx1"/>
                </a:solidFill>
                <a:latin typeface="Cambria" panose="02040503050406030204" pitchFamily="18" charset="0"/>
                <a:cs typeface="Arial" panose="020B0604020202020204" pitchFamily="34" charset="0"/>
              </a:rPr>
              <a:t>Dilakukan sebelum proyek dimulai untuk menilai kelayakan dan potensi dampak.</a:t>
            </a:r>
          </a:p>
        </p:txBody>
      </p:sp>
    </p:spTree>
    <p:extLst>
      <p:ext uri="{BB962C8B-B14F-4D97-AF65-F5344CB8AC3E}">
        <p14:creationId xmlns:p14="http://schemas.microsoft.com/office/powerpoint/2010/main" val="3556865649"/>
      </p:ext>
    </p:extLst>
  </p:cSld>
  <p:clrMapOvr>
    <a:masterClrMapping/>
  </p:clrMapOvr>
  <p:transition spd="slow">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2AEDB-7A29-3E12-19A7-241D0D5CBB0A}"/>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D641B5E-501E-AAA8-39DE-52CC6AD88CEB}"/>
              </a:ext>
            </a:extLst>
          </p:cNvPr>
          <p:cNvSpPr txBox="1">
            <a:spLocks/>
          </p:cNvSpPr>
          <p:nvPr/>
        </p:nvSpPr>
        <p:spPr>
          <a:xfrm>
            <a:off x="457200" y="764704"/>
            <a:ext cx="8229600" cy="536145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Font typeface="+mj-lt"/>
              <a:buAutoNum type="arabicPeriod" startAt="4"/>
            </a:pPr>
            <a:r>
              <a:rPr lang="id-ID" sz="2600" b="1" dirty="0">
                <a:solidFill>
                  <a:schemeClr val="tx1"/>
                </a:solidFill>
                <a:latin typeface="Cambria" panose="02040503050406030204" pitchFamily="18" charset="0"/>
                <a:cs typeface="Arial" panose="020B0604020202020204" pitchFamily="34" charset="0"/>
              </a:rPr>
              <a:t>Evaluasi Mid-term: </a:t>
            </a:r>
            <a:r>
              <a:rPr lang="id-ID" sz="2600" dirty="0">
                <a:solidFill>
                  <a:schemeClr val="tx1"/>
                </a:solidFill>
                <a:latin typeface="Cambria" panose="02040503050406030204" pitchFamily="18" charset="0"/>
                <a:cs typeface="Arial" panose="020B0604020202020204" pitchFamily="34" charset="0"/>
              </a:rPr>
              <a:t>Dilakukan di tengah periode implementasi proyek.</a:t>
            </a:r>
            <a:endParaRPr lang="en-US" sz="2600" dirty="0">
              <a:solidFill>
                <a:schemeClr val="tx1"/>
              </a:solidFill>
              <a:latin typeface="Cambria" panose="02040503050406030204" pitchFamily="18" charset="0"/>
              <a:cs typeface="Arial" panose="020B0604020202020204" pitchFamily="34" charset="0"/>
            </a:endParaRPr>
          </a:p>
          <a:p>
            <a:pPr marL="514350" indent="-514350" algn="l">
              <a:buFont typeface="+mj-lt"/>
              <a:buAutoNum type="arabicPeriod" startAt="4"/>
            </a:pPr>
            <a:endParaRPr lang="en-US" sz="2600" b="1" dirty="0">
              <a:solidFill>
                <a:schemeClr val="tx1"/>
              </a:solidFill>
              <a:latin typeface="Cambria" panose="02040503050406030204" pitchFamily="18" charset="0"/>
              <a:cs typeface="Arial" panose="020B0604020202020204" pitchFamily="34" charset="0"/>
            </a:endParaRPr>
          </a:p>
          <a:p>
            <a:pPr marL="514350" indent="-514350" algn="l">
              <a:buFont typeface="+mj-lt"/>
              <a:buAutoNum type="arabicPeriod" startAt="4"/>
            </a:pPr>
            <a:r>
              <a:rPr lang="id-ID" sz="2600" b="1" dirty="0">
                <a:solidFill>
                  <a:schemeClr val="tx1"/>
                </a:solidFill>
                <a:latin typeface="Cambria" panose="02040503050406030204" pitchFamily="18" charset="0"/>
                <a:cs typeface="Arial" panose="020B0604020202020204" pitchFamily="34" charset="0"/>
              </a:rPr>
              <a:t>Evaluasi Akhir: </a:t>
            </a:r>
            <a:r>
              <a:rPr lang="id-ID" sz="2600" dirty="0">
                <a:solidFill>
                  <a:schemeClr val="tx1"/>
                </a:solidFill>
                <a:latin typeface="Cambria" panose="02040503050406030204" pitchFamily="18" charset="0"/>
                <a:cs typeface="Arial" panose="020B0604020202020204" pitchFamily="34" charset="0"/>
              </a:rPr>
              <a:t>Dilakukan setelah proyek selesai.</a:t>
            </a:r>
            <a:endParaRPr lang="en-US" sz="2600" dirty="0">
              <a:solidFill>
                <a:schemeClr val="tx1"/>
              </a:solidFill>
              <a:latin typeface="Cambria" panose="02040503050406030204" pitchFamily="18" charset="0"/>
              <a:cs typeface="Arial" panose="020B0604020202020204" pitchFamily="34" charset="0"/>
            </a:endParaRPr>
          </a:p>
          <a:p>
            <a:pPr marL="514350" indent="-514350" algn="l">
              <a:buFont typeface="+mj-lt"/>
              <a:buAutoNum type="arabicPeriod" startAt="4"/>
            </a:pPr>
            <a:endParaRPr lang="en-US" sz="2600" dirty="0">
              <a:solidFill>
                <a:schemeClr val="tx1"/>
              </a:solidFill>
              <a:latin typeface="Cambria" panose="02040503050406030204" pitchFamily="18" charset="0"/>
              <a:cs typeface="Arial" panose="020B0604020202020204" pitchFamily="34" charset="0"/>
            </a:endParaRPr>
          </a:p>
          <a:p>
            <a:pPr marL="514350" indent="-514350" algn="l">
              <a:buFont typeface="+mj-lt"/>
              <a:buAutoNum type="arabicPeriod" startAt="4"/>
            </a:pPr>
            <a:r>
              <a:rPr lang="id-ID" sz="2600" b="1" dirty="0">
                <a:solidFill>
                  <a:schemeClr val="tx1"/>
                </a:solidFill>
                <a:latin typeface="Cambria" panose="02040503050406030204" pitchFamily="18" charset="0"/>
                <a:cs typeface="Arial" panose="020B0604020202020204" pitchFamily="34" charset="0"/>
              </a:rPr>
              <a:t>Evaluasi Tematik: </a:t>
            </a:r>
            <a:r>
              <a:rPr lang="id-ID" sz="2600" dirty="0">
                <a:solidFill>
                  <a:schemeClr val="tx1"/>
                </a:solidFill>
                <a:latin typeface="Cambria" panose="02040503050406030204" pitchFamily="18" charset="0"/>
                <a:cs typeface="Arial" panose="020B0604020202020204" pitchFamily="34" charset="0"/>
              </a:rPr>
              <a:t>Berfokus pada aspek tertentu dari proyek (misalnya, evaluasi dampak lingkungan, evaluasi partisipasi masyarakat).</a:t>
            </a:r>
          </a:p>
        </p:txBody>
      </p:sp>
    </p:spTree>
    <p:extLst>
      <p:ext uri="{BB962C8B-B14F-4D97-AF65-F5344CB8AC3E}">
        <p14:creationId xmlns:p14="http://schemas.microsoft.com/office/powerpoint/2010/main" val="1674696535"/>
      </p:ext>
    </p:extLst>
  </p:cSld>
  <p:clrMapOvr>
    <a:masterClrMapping/>
  </p:clrMapOvr>
  <p:transition spd="slow">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1E2A8-1484-BAD2-93FF-A0089043A17F}"/>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C7E4A5C3-4C34-7B46-3F6C-B67BAC0B01FB}"/>
              </a:ext>
            </a:extLst>
          </p:cNvPr>
          <p:cNvSpPr txBox="1">
            <a:spLocks/>
          </p:cNvSpPr>
          <p:nvPr/>
        </p:nvSpPr>
        <p:spPr>
          <a:xfrm>
            <a:off x="457200" y="476672"/>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Teknik Evaluasi Proyek Wisata</a:t>
            </a:r>
          </a:p>
        </p:txBody>
      </p:sp>
      <p:sp>
        <p:nvSpPr>
          <p:cNvPr id="4" name="Content Placeholder 2">
            <a:extLst>
              <a:ext uri="{FF2B5EF4-FFF2-40B4-BE49-F238E27FC236}">
                <a16:creationId xmlns:a16="http://schemas.microsoft.com/office/drawing/2014/main" id="{BCF58517-348E-4B21-08D4-A18D1A5D0FF7}"/>
              </a:ext>
            </a:extLst>
          </p:cNvPr>
          <p:cNvSpPr txBox="1">
            <a:spLocks/>
          </p:cNvSpPr>
          <p:nvPr/>
        </p:nvSpPr>
        <p:spPr>
          <a:xfrm>
            <a:off x="457200" y="1484784"/>
            <a:ext cx="8229600" cy="464137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AutoNum type="arabicPeriod"/>
            </a:pPr>
            <a:r>
              <a:rPr lang="id-ID" sz="2600" b="1" dirty="0">
                <a:solidFill>
                  <a:schemeClr val="tx1"/>
                </a:solidFill>
                <a:latin typeface="Cambria" panose="02040503050406030204" pitchFamily="18" charset="0"/>
                <a:cs typeface="Arial" panose="020B0604020202020204" pitchFamily="34" charset="0"/>
              </a:rPr>
              <a:t>Analisis Data Kuantitatif dan Kualitatif</a:t>
            </a:r>
            <a:endParaRPr lang="en-US" sz="2600" b="1" dirty="0">
              <a:solidFill>
                <a:schemeClr val="tx1"/>
              </a:solidFill>
              <a:latin typeface="Cambria" panose="02040503050406030204" pitchFamily="18" charset="0"/>
              <a:cs typeface="Arial" panose="020B0604020202020204" pitchFamily="34" charset="0"/>
            </a:endParaRPr>
          </a:p>
          <a:p>
            <a:pPr marL="514350" indent="-514350" algn="l">
              <a:buAutoNum type="alphaLcPeriod"/>
            </a:pPr>
            <a:r>
              <a:rPr lang="id-ID" sz="2600" b="1" dirty="0">
                <a:solidFill>
                  <a:schemeClr val="tx1"/>
                </a:solidFill>
                <a:latin typeface="Cambria" panose="02040503050406030204" pitchFamily="18" charset="0"/>
                <a:cs typeface="Arial" panose="020B0604020202020204" pitchFamily="34" charset="0"/>
              </a:rPr>
              <a:t>Kuantitatif:</a:t>
            </a:r>
            <a:r>
              <a:rPr lang="id-ID" sz="2600" dirty="0">
                <a:solidFill>
                  <a:schemeClr val="tx1"/>
                </a:solidFill>
                <a:latin typeface="Cambria" panose="02040503050406030204" pitchFamily="18" charset="0"/>
                <a:cs typeface="Arial" panose="020B0604020202020204" pitchFamily="34" charset="0"/>
              </a:rPr>
              <a:t> Menggunakan data numerik (statistik, survei berskala besar, data keuangan) untuk mengukur dampak dan efisiensi. </a:t>
            </a:r>
            <a:endParaRPr lang="en-US" sz="2600" dirty="0">
              <a:solidFill>
                <a:schemeClr val="tx1"/>
              </a:solidFill>
              <a:latin typeface="Cambria" panose="02040503050406030204" pitchFamily="18" charset="0"/>
              <a:cs typeface="Arial" panose="020B0604020202020204" pitchFamily="34" charset="0"/>
            </a:endParaRPr>
          </a:p>
          <a:p>
            <a:pPr marL="514350" indent="-514350" algn="l">
              <a:buAutoNum type="alphaLcPeriod"/>
            </a:pPr>
            <a:endParaRPr lang="en-US" sz="2600" dirty="0">
              <a:solidFill>
                <a:schemeClr val="tx1"/>
              </a:solidFill>
              <a:latin typeface="Cambria" panose="02040503050406030204" pitchFamily="18" charset="0"/>
              <a:cs typeface="Arial" panose="020B0604020202020204" pitchFamily="34" charset="0"/>
            </a:endParaRPr>
          </a:p>
          <a:p>
            <a:pPr marL="514350" indent="-514350" algn="l">
              <a:buAutoNum type="alphaLcPeriod"/>
            </a:pPr>
            <a:r>
              <a:rPr lang="id-ID" sz="2600" b="1" dirty="0">
                <a:solidFill>
                  <a:schemeClr val="tx1"/>
                </a:solidFill>
                <a:latin typeface="Cambria" panose="02040503050406030204" pitchFamily="18" charset="0"/>
                <a:cs typeface="Arial" panose="020B0604020202020204" pitchFamily="34" charset="0"/>
              </a:rPr>
              <a:t>Kualitatif:</a:t>
            </a:r>
            <a:r>
              <a:rPr lang="id-ID" sz="2600" dirty="0">
                <a:solidFill>
                  <a:schemeClr val="tx1"/>
                </a:solidFill>
                <a:latin typeface="Cambria" panose="02040503050406030204" pitchFamily="18" charset="0"/>
                <a:cs typeface="Arial" panose="020B0604020202020204" pitchFamily="34" charset="0"/>
              </a:rPr>
              <a:t> Menggunakan data non-numerik (wawancara mendalam, FGD, studi kasus, observasi partisipatif) untuk memahami mengapa sesuatu terjadi dan bagaimana stakeholder merasakan dampaknya.</a:t>
            </a:r>
          </a:p>
        </p:txBody>
      </p:sp>
    </p:spTree>
    <p:extLst>
      <p:ext uri="{BB962C8B-B14F-4D97-AF65-F5344CB8AC3E}">
        <p14:creationId xmlns:p14="http://schemas.microsoft.com/office/powerpoint/2010/main" val="3321671521"/>
      </p:ext>
    </p:extLst>
  </p:cSld>
  <p:clrMapOvr>
    <a:masterClrMapping/>
  </p:clrMapOvr>
  <p:transition spd="slow">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4F89C-6CDE-D437-6FAC-95589DD07EC5}"/>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E59ABEC1-EAFC-8EA7-D3AE-BF992EAF368A}"/>
              </a:ext>
            </a:extLst>
          </p:cNvPr>
          <p:cNvSpPr txBox="1">
            <a:spLocks/>
          </p:cNvSpPr>
          <p:nvPr/>
        </p:nvSpPr>
        <p:spPr>
          <a:xfrm>
            <a:off x="457200" y="476672"/>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Teknik Evaluasi Proyek Wisata</a:t>
            </a:r>
          </a:p>
        </p:txBody>
      </p:sp>
      <p:sp>
        <p:nvSpPr>
          <p:cNvPr id="4" name="Content Placeholder 2">
            <a:extLst>
              <a:ext uri="{FF2B5EF4-FFF2-40B4-BE49-F238E27FC236}">
                <a16:creationId xmlns:a16="http://schemas.microsoft.com/office/drawing/2014/main" id="{FB6ECE7A-F956-B87A-1A5E-065DBBE635EA}"/>
              </a:ext>
            </a:extLst>
          </p:cNvPr>
          <p:cNvSpPr txBox="1">
            <a:spLocks/>
          </p:cNvSpPr>
          <p:nvPr/>
        </p:nvSpPr>
        <p:spPr>
          <a:xfrm>
            <a:off x="457200" y="1484784"/>
            <a:ext cx="8229600" cy="464137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id-ID" sz="2600" b="1" dirty="0">
                <a:solidFill>
                  <a:schemeClr val="tx1"/>
                </a:solidFill>
                <a:latin typeface="Cambria" panose="02040503050406030204" pitchFamily="18" charset="0"/>
                <a:cs typeface="Arial" panose="020B0604020202020204" pitchFamily="34" charset="0"/>
              </a:rPr>
              <a:t>2. Studi Kasus</a:t>
            </a:r>
            <a:endParaRPr lang="en-US" sz="2600" b="1" dirty="0">
              <a:solidFill>
                <a:schemeClr val="tx1"/>
              </a:solidFill>
              <a:latin typeface="Cambria" panose="02040503050406030204" pitchFamily="18" charset="0"/>
              <a:cs typeface="Arial" panose="020B0604020202020204" pitchFamily="34" charset="0"/>
            </a:endParaRPr>
          </a:p>
          <a:p>
            <a:pPr algn="l"/>
            <a:r>
              <a:rPr lang="id-ID" sz="2600" dirty="0">
                <a:solidFill>
                  <a:schemeClr val="tx1"/>
                </a:solidFill>
                <a:latin typeface="Cambria" panose="02040503050406030204" pitchFamily="18" charset="0"/>
                <a:cs typeface="Arial" panose="020B0604020202020204" pitchFamily="34" charset="0"/>
              </a:rPr>
              <a:t>Penyelidikan mendalam terhadap satu atau beberapa kasus (proyek, destinasi, program) untuk mendapatkan pemahaman yang komprehensif.</a:t>
            </a:r>
            <a:endParaRPr lang="en-US" sz="2600" dirty="0">
              <a:solidFill>
                <a:schemeClr val="tx1"/>
              </a:solidFill>
              <a:latin typeface="Cambria" panose="02040503050406030204" pitchFamily="18" charset="0"/>
              <a:cs typeface="Arial" panose="020B0604020202020204" pitchFamily="34" charset="0"/>
            </a:endParaRPr>
          </a:p>
          <a:p>
            <a:pPr algn="l"/>
            <a:endParaRPr lang="en-US" sz="2600" dirty="0">
              <a:solidFill>
                <a:schemeClr val="tx1"/>
              </a:solidFill>
              <a:latin typeface="Cambria" panose="02040503050406030204" pitchFamily="18" charset="0"/>
              <a:cs typeface="Arial" panose="020B0604020202020204" pitchFamily="34" charset="0"/>
            </a:endParaRPr>
          </a:p>
          <a:p>
            <a:pPr algn="l"/>
            <a:r>
              <a:rPr lang="en-US" sz="2600" b="1" dirty="0">
                <a:solidFill>
                  <a:schemeClr val="tx1"/>
                </a:solidFill>
                <a:latin typeface="Cambria" panose="02040503050406030204" pitchFamily="18" charset="0"/>
                <a:cs typeface="Arial" panose="020B0604020202020204" pitchFamily="34" charset="0"/>
              </a:rPr>
              <a:t>3. Benchmarking</a:t>
            </a:r>
          </a:p>
          <a:p>
            <a:pPr algn="l"/>
            <a:r>
              <a:rPr lang="en-US" sz="2600" dirty="0" err="1">
                <a:solidFill>
                  <a:schemeClr val="tx1"/>
                </a:solidFill>
                <a:latin typeface="Cambria" panose="02040503050406030204" pitchFamily="18" charset="0"/>
                <a:cs typeface="Arial" panose="020B0604020202020204" pitchFamily="34" charset="0"/>
              </a:rPr>
              <a:t>Membandingkan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kinerja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proyek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dengan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proyek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serupa</a:t>
            </a:r>
            <a:r>
              <a:rPr lang="en-US" sz="2600" dirty="0">
                <a:solidFill>
                  <a:schemeClr val="tx1"/>
                </a:solidFill>
                <a:latin typeface="Cambria" panose="02040503050406030204" pitchFamily="18" charset="0"/>
                <a:cs typeface="Arial" panose="020B0604020202020204" pitchFamily="34" charset="0"/>
              </a:rPr>
              <a:t> yang </a:t>
            </a:r>
            <a:r>
              <a:rPr lang="en-US" sz="2600" dirty="0" err="1">
                <a:solidFill>
                  <a:schemeClr val="tx1"/>
                </a:solidFill>
                <a:latin typeface="Cambria" panose="02040503050406030204" pitchFamily="18" charset="0"/>
                <a:cs typeface="Arial" panose="020B0604020202020204" pitchFamily="34" charset="0"/>
              </a:rPr>
              <a:t>dianggap</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sebagai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praktik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terbaik</a:t>
            </a:r>
            <a:r>
              <a:rPr lang="en-US" sz="2600" dirty="0">
                <a:solidFill>
                  <a:schemeClr val="tx1"/>
                </a:solidFill>
                <a:latin typeface="Cambria" panose="02040503050406030204" pitchFamily="18" charset="0"/>
                <a:cs typeface="Arial" panose="020B0604020202020204" pitchFamily="34" charset="0"/>
              </a:rPr>
              <a:t> (benchmark) </a:t>
            </a:r>
            <a:r>
              <a:rPr lang="en-US" sz="2600" dirty="0" err="1">
                <a:solidFill>
                  <a:schemeClr val="tx1"/>
                </a:solidFill>
                <a:latin typeface="Cambria" panose="02040503050406030204" pitchFamily="18" charset="0"/>
                <a:cs typeface="Arial" panose="020B0604020202020204" pitchFamily="34" charset="0"/>
              </a:rPr>
              <a:t>untuk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mengidentifikasi</a:t>
            </a:r>
            <a:r>
              <a:rPr lang="en-US" sz="2600" dirty="0">
                <a:solidFill>
                  <a:schemeClr val="tx1"/>
                </a:solidFill>
                <a:latin typeface="Cambria" panose="02040503050406030204" pitchFamily="18" charset="0"/>
                <a:cs typeface="Arial" panose="020B0604020202020204" pitchFamily="34" charset="0"/>
              </a:rPr>
              <a:t> area </a:t>
            </a:r>
            <a:r>
              <a:rPr lang="en-US" sz="2600" dirty="0" err="1">
                <a:solidFill>
                  <a:schemeClr val="tx1"/>
                </a:solidFill>
                <a:latin typeface="Cambria" panose="02040503050406030204" pitchFamily="18" charset="0"/>
                <a:cs typeface="Arial" panose="020B0604020202020204" pitchFamily="34" charset="0"/>
              </a:rPr>
              <a:t>perbaikan</a:t>
            </a:r>
            <a:r>
              <a:rPr lang="en-US" sz="2600" dirty="0">
                <a:solidFill>
                  <a:schemeClr val="tx1"/>
                </a:solidFill>
                <a:latin typeface="Cambria" panose="02040503050406030204" pitchFamily="18" charset="0"/>
                <a:cs typeface="Arial" panose="020B0604020202020204" pitchFamily="34" charset="0"/>
              </a:rPr>
              <a:t>.</a:t>
            </a:r>
            <a:endParaRPr lang="id-ID" sz="2600" dirty="0">
              <a:solidFill>
                <a:schemeClr val="tx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2429817"/>
      </p:ext>
    </p:extLst>
  </p:cSld>
  <p:clrMapOvr>
    <a:masterClrMapping/>
  </p:clrMapOvr>
  <p:transition spd="slow">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2E6C3-3DB1-C8DD-F3D6-00B235A50974}"/>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00765C07-33F4-34C9-E6ED-53ADF3E83A10}"/>
              </a:ext>
            </a:extLst>
          </p:cNvPr>
          <p:cNvSpPr txBox="1">
            <a:spLocks/>
          </p:cNvSpPr>
          <p:nvPr/>
        </p:nvSpPr>
        <p:spPr>
          <a:xfrm>
            <a:off x="457200" y="476672"/>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Teknik Evaluasi Proyek Wisata</a:t>
            </a:r>
          </a:p>
        </p:txBody>
      </p:sp>
      <p:sp>
        <p:nvSpPr>
          <p:cNvPr id="4" name="Content Placeholder 2">
            <a:extLst>
              <a:ext uri="{FF2B5EF4-FFF2-40B4-BE49-F238E27FC236}">
                <a16:creationId xmlns:a16="http://schemas.microsoft.com/office/drawing/2014/main" id="{52EB6C01-375C-1548-2A08-515E38B79F4F}"/>
              </a:ext>
            </a:extLst>
          </p:cNvPr>
          <p:cNvSpPr txBox="1">
            <a:spLocks/>
          </p:cNvSpPr>
          <p:nvPr/>
        </p:nvSpPr>
        <p:spPr>
          <a:xfrm>
            <a:off x="457200" y="1484784"/>
            <a:ext cx="8229600" cy="464137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id-ID" sz="2600" b="1" dirty="0">
                <a:solidFill>
                  <a:schemeClr val="tx1"/>
                </a:solidFill>
                <a:latin typeface="Cambria" panose="02040503050406030204" pitchFamily="18" charset="0"/>
                <a:cs typeface="Arial" panose="020B0604020202020204" pitchFamily="34" charset="0"/>
              </a:rPr>
              <a:t>4. Cost-Benefit Analysis (CBA) </a:t>
            </a:r>
            <a:endParaRPr lang="en-US" sz="2600" b="1" dirty="0">
              <a:solidFill>
                <a:schemeClr val="tx1"/>
              </a:solidFill>
              <a:latin typeface="Cambria" panose="02040503050406030204" pitchFamily="18" charset="0"/>
              <a:cs typeface="Arial" panose="020B0604020202020204" pitchFamily="34" charset="0"/>
            </a:endParaRPr>
          </a:p>
          <a:p>
            <a:pPr algn="l"/>
            <a:r>
              <a:rPr lang="id-ID" sz="2600" dirty="0">
                <a:solidFill>
                  <a:schemeClr val="tx1"/>
                </a:solidFill>
                <a:latin typeface="Cambria" panose="02040503050406030204" pitchFamily="18" charset="0"/>
                <a:cs typeface="Arial" panose="020B0604020202020204" pitchFamily="34" charset="0"/>
              </a:rPr>
              <a:t>Teknik evaluasi ekonomi yang membandingkan total biaya proyek dengan total manfaatnya untuk menentukan kelayakan dan nilai proyek.</a:t>
            </a:r>
            <a:endParaRPr lang="en-US" sz="2600" dirty="0">
              <a:solidFill>
                <a:schemeClr val="tx1"/>
              </a:solidFill>
              <a:latin typeface="Cambria" panose="02040503050406030204" pitchFamily="18" charset="0"/>
              <a:cs typeface="Arial" panose="020B0604020202020204" pitchFamily="34" charset="0"/>
            </a:endParaRPr>
          </a:p>
          <a:p>
            <a:pPr algn="l"/>
            <a:endParaRPr lang="en-US" sz="2600" dirty="0">
              <a:solidFill>
                <a:schemeClr val="tx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01788263"/>
      </p:ext>
    </p:extLst>
  </p:cSld>
  <p:clrMapOvr>
    <a:masterClrMapping/>
  </p:clrMapOvr>
  <p:transition spd="slow">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082E0-F41F-CAE8-C446-0FA733DEA9E4}"/>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8C4408F6-9E31-8135-F771-66E6C941F7EA}"/>
              </a:ext>
            </a:extLst>
          </p:cNvPr>
          <p:cNvSpPr txBox="1">
            <a:spLocks/>
          </p:cNvSpPr>
          <p:nvPr/>
        </p:nvSpPr>
        <p:spPr>
          <a:xfrm>
            <a:off x="457200" y="476672"/>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err="1">
                <a:ln>
                  <a:noFill/>
                </a:ln>
                <a:solidFill>
                  <a:schemeClr val="tx1"/>
                </a:solidFill>
                <a:effectLst/>
                <a:uLnTx/>
                <a:uFillTx/>
                <a:latin typeface="Arial" panose="020B0604020202020204" pitchFamily="34" charset="0"/>
                <a:ea typeface="+mj-ea"/>
                <a:cs typeface="Arial" panose="020B0604020202020204" pitchFamily="34" charset="0"/>
              </a:rPr>
              <a:t>Refleksi</a:t>
            </a:r>
            <a:endParaRPr kumimoji="0" lang="id-ID"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4" name="Content Placeholder 2">
            <a:extLst>
              <a:ext uri="{FF2B5EF4-FFF2-40B4-BE49-F238E27FC236}">
                <a16:creationId xmlns:a16="http://schemas.microsoft.com/office/drawing/2014/main" id="{FF52C5EB-E8C2-235F-9747-85887B942D12}"/>
              </a:ext>
            </a:extLst>
          </p:cNvPr>
          <p:cNvSpPr txBox="1">
            <a:spLocks/>
          </p:cNvSpPr>
          <p:nvPr/>
        </p:nvSpPr>
        <p:spPr>
          <a:xfrm>
            <a:off x="457200" y="1484784"/>
            <a:ext cx="8229600" cy="464137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id-ID" sz="2600" dirty="0">
                <a:solidFill>
                  <a:schemeClr val="tx1"/>
                </a:solidFill>
                <a:latin typeface="Cambria" panose="02040503050406030204" pitchFamily="18" charset="0"/>
                <a:cs typeface="Arial" panose="020B0604020202020204" pitchFamily="34" charset="0"/>
              </a:rPr>
              <a:t>Pengawasan, pengendalian, monitoring, dan evaluasi adalah pilar penting dalam manajemen proyek wisata yang efektif. Dengan menerapkan teknik-teknik ini secara sistematis, proyek wisata dapat berjalan sesuai rencana, mencapai tujuannya, memberikan dampak positif yang berkelanjutan, dan menjadi pembelajaran berharga untuk pengembangan pariwisata di masa depan. </a:t>
            </a:r>
            <a:endParaRPr lang="en-US" sz="2600" dirty="0">
              <a:solidFill>
                <a:schemeClr val="tx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119458295"/>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33807-C361-4E9C-7AAD-632CD2977AE0}"/>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D59DF8F-E2A3-42E9-C720-F7293CB8AF55}"/>
              </a:ext>
            </a:extLst>
          </p:cNvPr>
          <p:cNvSpPr txBox="1">
            <a:spLocks/>
          </p:cNvSpPr>
          <p:nvPr/>
        </p:nvSpPr>
        <p:spPr>
          <a:xfrm>
            <a:off x="457200" y="1844824"/>
            <a:ext cx="8229600" cy="428133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600" b="1" dirty="0" err="1">
                <a:solidFill>
                  <a:schemeClr val="tx1"/>
                </a:solidFill>
                <a:latin typeface="Cambria" panose="02040503050406030204" pitchFamily="18" charset="0"/>
                <a:cs typeface="Arial" panose="020B0604020202020204" pitchFamily="34" charset="0"/>
              </a:rPr>
              <a:t>Definisi</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Pengendalian</a:t>
            </a:r>
            <a:endParaRPr lang="en-US" sz="2600" b="1" dirty="0">
              <a:solidFill>
                <a:schemeClr val="tx1"/>
              </a:solidFill>
              <a:latin typeface="Cambria" panose="02040503050406030204" pitchFamily="18" charset="0"/>
              <a:cs typeface="Arial" panose="020B0604020202020204" pitchFamily="34" charset="0"/>
            </a:endParaRPr>
          </a:p>
          <a:p>
            <a:pPr algn="l"/>
            <a:r>
              <a:rPr lang="id-ID" sz="2600" dirty="0">
                <a:solidFill>
                  <a:schemeClr val="tx1"/>
                </a:solidFill>
                <a:latin typeface="Cambria" panose="02040503050406030204" pitchFamily="18" charset="0"/>
                <a:cs typeface="Arial" panose="020B0604020202020204" pitchFamily="34" charset="0"/>
              </a:rPr>
              <a:t>Pengendalian Proyek (Project Control): Serangkaian tindakan yang diambil untuk mengoreksi penyimpangan yang teridentifikasi selama pengawasan, sehingga proyek tetap berada pada jalur yang benar menuju pencapaian tujuan. Pengendalian bersifat proaktif dan reaktif.</a:t>
            </a:r>
          </a:p>
        </p:txBody>
      </p:sp>
    </p:spTree>
    <p:extLst>
      <p:ext uri="{BB962C8B-B14F-4D97-AF65-F5344CB8AC3E}">
        <p14:creationId xmlns:p14="http://schemas.microsoft.com/office/powerpoint/2010/main" val="4198778189"/>
      </p:ext>
    </p:extLst>
  </p:cSld>
  <p:clrMapOvr>
    <a:masterClrMapping/>
  </p:clrMapOvr>
  <p:transition spd="slow">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E8D037-F6EF-F83C-09A7-C58CE59FA564}"/>
              </a:ext>
            </a:extLst>
          </p:cNvPr>
          <p:cNvPicPr>
            <a:picLocks noChangeAspect="1"/>
          </p:cNvPicPr>
          <p:nvPr/>
        </p:nvPicPr>
        <p:blipFill>
          <a:blip r:embed="rId2"/>
          <a:stretch>
            <a:fillRect/>
          </a:stretch>
        </p:blipFill>
        <p:spPr>
          <a:xfrm>
            <a:off x="1979712" y="2780928"/>
            <a:ext cx="7068536" cy="3762900"/>
          </a:xfrm>
          <a:prstGeom prst="rect">
            <a:avLst/>
          </a:prstGeom>
        </p:spPr>
      </p:pic>
      <p:pic>
        <p:nvPicPr>
          <p:cNvPr id="6" name="Picture 5">
            <a:extLst>
              <a:ext uri="{FF2B5EF4-FFF2-40B4-BE49-F238E27FC236}">
                <a16:creationId xmlns:a16="http://schemas.microsoft.com/office/drawing/2014/main" id="{014B7FF6-BE07-854C-C2FD-330F6E4CBA37}"/>
              </a:ext>
            </a:extLst>
          </p:cNvPr>
          <p:cNvPicPr>
            <a:picLocks noChangeAspect="1"/>
          </p:cNvPicPr>
          <p:nvPr/>
        </p:nvPicPr>
        <p:blipFill>
          <a:blip r:embed="rId3"/>
          <a:srcRect l="50000"/>
          <a:stretch/>
        </p:blipFill>
        <p:spPr>
          <a:xfrm>
            <a:off x="51886" y="476672"/>
            <a:ext cx="3098539" cy="4176464"/>
          </a:xfrm>
          <a:prstGeom prst="rect">
            <a:avLst/>
          </a:prstGeom>
        </p:spPr>
      </p:pic>
      <p:pic>
        <p:nvPicPr>
          <p:cNvPr id="7" name="Picture 6">
            <a:extLst>
              <a:ext uri="{FF2B5EF4-FFF2-40B4-BE49-F238E27FC236}">
                <a16:creationId xmlns:a16="http://schemas.microsoft.com/office/drawing/2014/main" id="{4DFF99C4-F270-C965-C36F-489622CC2CA4}"/>
              </a:ext>
            </a:extLst>
          </p:cNvPr>
          <p:cNvPicPr>
            <a:picLocks noChangeAspect="1"/>
          </p:cNvPicPr>
          <p:nvPr/>
        </p:nvPicPr>
        <p:blipFill>
          <a:blip r:embed="rId3"/>
          <a:srcRect r="50513" b="43849"/>
          <a:stretch/>
        </p:blipFill>
        <p:spPr>
          <a:xfrm>
            <a:off x="3242047" y="603052"/>
            <a:ext cx="3672408" cy="2808312"/>
          </a:xfrm>
          <a:prstGeom prst="rect">
            <a:avLst/>
          </a:prstGeom>
        </p:spPr>
      </p:pic>
    </p:spTree>
    <p:extLst>
      <p:ext uri="{BB962C8B-B14F-4D97-AF65-F5344CB8AC3E}">
        <p14:creationId xmlns:p14="http://schemas.microsoft.com/office/powerpoint/2010/main" val="4209165372"/>
      </p:ext>
    </p:extLst>
  </p:cSld>
  <p:clrMapOvr>
    <a:masterClrMapping/>
  </p:clrMapOvr>
  <p:transition spd="slow">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82F05-44DB-F666-2E53-ED65350E43D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183721A-06A6-98D3-B170-8C8F7A2FA8D2}"/>
              </a:ext>
            </a:extLst>
          </p:cNvPr>
          <p:cNvPicPr>
            <a:picLocks noChangeAspect="1"/>
          </p:cNvPicPr>
          <p:nvPr/>
        </p:nvPicPr>
        <p:blipFill>
          <a:blip r:embed="rId2"/>
          <a:stretch>
            <a:fillRect/>
          </a:stretch>
        </p:blipFill>
        <p:spPr>
          <a:xfrm>
            <a:off x="1979712" y="2780928"/>
            <a:ext cx="7068536" cy="3762900"/>
          </a:xfrm>
          <a:prstGeom prst="rect">
            <a:avLst/>
          </a:prstGeom>
        </p:spPr>
      </p:pic>
      <p:pic>
        <p:nvPicPr>
          <p:cNvPr id="9" name="Picture 8">
            <a:extLst>
              <a:ext uri="{FF2B5EF4-FFF2-40B4-BE49-F238E27FC236}">
                <a16:creationId xmlns:a16="http://schemas.microsoft.com/office/drawing/2014/main" id="{5B626E2F-7FD9-D0CE-5CF3-ECC7C0A2789E}"/>
              </a:ext>
            </a:extLst>
          </p:cNvPr>
          <p:cNvPicPr>
            <a:picLocks noChangeAspect="1"/>
          </p:cNvPicPr>
          <p:nvPr/>
        </p:nvPicPr>
        <p:blipFill>
          <a:blip r:embed="rId3"/>
          <a:stretch>
            <a:fillRect/>
          </a:stretch>
        </p:blipFill>
        <p:spPr>
          <a:xfrm>
            <a:off x="2051720" y="2780928"/>
            <a:ext cx="6996528" cy="3762900"/>
          </a:xfrm>
          <a:prstGeom prst="rect">
            <a:avLst/>
          </a:prstGeom>
        </p:spPr>
      </p:pic>
      <p:pic>
        <p:nvPicPr>
          <p:cNvPr id="6" name="Picture 5">
            <a:extLst>
              <a:ext uri="{FF2B5EF4-FFF2-40B4-BE49-F238E27FC236}">
                <a16:creationId xmlns:a16="http://schemas.microsoft.com/office/drawing/2014/main" id="{DA4DB8D8-B6B9-6689-84D8-CC7CCBB6450A}"/>
              </a:ext>
            </a:extLst>
          </p:cNvPr>
          <p:cNvPicPr>
            <a:picLocks noChangeAspect="1"/>
          </p:cNvPicPr>
          <p:nvPr/>
        </p:nvPicPr>
        <p:blipFill>
          <a:blip r:embed="rId4"/>
          <a:srcRect l="50000"/>
          <a:stretch/>
        </p:blipFill>
        <p:spPr>
          <a:xfrm>
            <a:off x="51886" y="476672"/>
            <a:ext cx="3098539" cy="4176464"/>
          </a:xfrm>
          <a:prstGeom prst="rect">
            <a:avLst/>
          </a:prstGeom>
        </p:spPr>
      </p:pic>
      <p:pic>
        <p:nvPicPr>
          <p:cNvPr id="7" name="Picture 6">
            <a:extLst>
              <a:ext uri="{FF2B5EF4-FFF2-40B4-BE49-F238E27FC236}">
                <a16:creationId xmlns:a16="http://schemas.microsoft.com/office/drawing/2014/main" id="{28FC3171-ECC3-72CD-4E28-8D0227AF0300}"/>
              </a:ext>
            </a:extLst>
          </p:cNvPr>
          <p:cNvPicPr>
            <a:picLocks noChangeAspect="1"/>
          </p:cNvPicPr>
          <p:nvPr/>
        </p:nvPicPr>
        <p:blipFill>
          <a:blip r:embed="rId4"/>
          <a:srcRect r="50513" b="43849"/>
          <a:stretch/>
        </p:blipFill>
        <p:spPr>
          <a:xfrm>
            <a:off x="3242047" y="603052"/>
            <a:ext cx="3672408" cy="2808312"/>
          </a:xfrm>
          <a:prstGeom prst="rect">
            <a:avLst/>
          </a:prstGeom>
        </p:spPr>
      </p:pic>
    </p:spTree>
    <p:extLst>
      <p:ext uri="{BB962C8B-B14F-4D97-AF65-F5344CB8AC3E}">
        <p14:creationId xmlns:p14="http://schemas.microsoft.com/office/powerpoint/2010/main" val="3285689925"/>
      </p:ext>
    </p:extLst>
  </p:cSld>
  <p:clrMapOvr>
    <a:masterClrMapping/>
  </p:clrMapOvr>
  <p:transition spd="slow">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000" b="1"/>
              <a:t>	</a:t>
            </a:r>
          </a:p>
          <a:p>
            <a:endParaRPr lang="en-US" sz="4000" b="1"/>
          </a:p>
          <a:p>
            <a:endParaRPr lang="id-ID" sz="2400" b="1">
              <a:sym typeface="Wingdings" panose="05000000000000000000" pitchFamily="2" charset="2"/>
            </a:endParaRPr>
          </a:p>
          <a:p>
            <a:r>
              <a:rPr lang="id-ID" sz="4000" b="1">
                <a:sym typeface="Wingdings" panose="05000000000000000000" pitchFamily="2" charset="2"/>
              </a:rPr>
              <a:t> </a:t>
            </a:r>
            <a:r>
              <a:rPr lang="en-US" sz="4000" b="1"/>
              <a:t>END</a:t>
            </a:r>
            <a:r>
              <a:rPr lang="id-ID" sz="4000" b="1"/>
              <a:t> </a:t>
            </a:r>
            <a:r>
              <a:rPr lang="id-ID" sz="4000" b="1">
                <a:sym typeface="Wingdings" panose="05000000000000000000" pitchFamily="2" charset="2"/>
              </a:rPr>
              <a:t></a:t>
            </a:r>
            <a:endParaRPr lang="en-US" sz="4000" b="1" dirty="0"/>
          </a:p>
        </p:txBody>
      </p:sp>
    </p:spTree>
    <p:extLst>
      <p:ext uri="{BB962C8B-B14F-4D97-AF65-F5344CB8AC3E}">
        <p14:creationId xmlns:p14="http://schemas.microsoft.com/office/powerpoint/2010/main" val="383296963"/>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5E7D9-5554-5D26-0634-701E5D0EFA50}"/>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6B57479C-CA4C-45F0-74DF-0DF8EE7D6151}"/>
              </a:ext>
            </a:extLst>
          </p:cNvPr>
          <p:cNvSpPr txBox="1">
            <a:spLocks/>
          </p:cNvSpPr>
          <p:nvPr/>
        </p:nvSpPr>
        <p:spPr>
          <a:xfrm>
            <a:off x="457200" y="557808"/>
            <a:ext cx="8229600" cy="114300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Tujuan Pengawasan dan Pengendalian Proyek Wisata</a:t>
            </a:r>
          </a:p>
        </p:txBody>
      </p:sp>
      <p:sp>
        <p:nvSpPr>
          <p:cNvPr id="4" name="Content Placeholder 2">
            <a:extLst>
              <a:ext uri="{FF2B5EF4-FFF2-40B4-BE49-F238E27FC236}">
                <a16:creationId xmlns:a16="http://schemas.microsoft.com/office/drawing/2014/main" id="{C7BB9770-2AA2-6666-4DAC-B386C43F427E}"/>
              </a:ext>
            </a:extLst>
          </p:cNvPr>
          <p:cNvSpPr txBox="1">
            <a:spLocks/>
          </p:cNvSpPr>
          <p:nvPr/>
        </p:nvSpPr>
        <p:spPr>
          <a:xfrm>
            <a:off x="457200" y="1844824"/>
            <a:ext cx="8229600" cy="428133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AutoNum type="arabicPeriod"/>
            </a:pPr>
            <a:r>
              <a:rPr lang="id-ID" sz="2600" b="1" dirty="0">
                <a:solidFill>
                  <a:schemeClr val="tx1"/>
                </a:solidFill>
                <a:latin typeface="Cambria" panose="02040503050406030204" pitchFamily="18" charset="0"/>
                <a:cs typeface="Arial" panose="020B0604020202020204" pitchFamily="34" charset="0"/>
              </a:rPr>
              <a:t>Memastikan Kesesuaian: </a:t>
            </a:r>
            <a:r>
              <a:rPr lang="id-ID" sz="2600" dirty="0">
                <a:solidFill>
                  <a:schemeClr val="tx1"/>
                </a:solidFill>
                <a:latin typeface="Cambria" panose="02040503050406030204" pitchFamily="18" charset="0"/>
                <a:cs typeface="Arial" panose="020B0604020202020204" pitchFamily="34" charset="0"/>
              </a:rPr>
              <a:t>Memastikan bahwa semua kegiatan proyek sesuai dengan rencana, anggaran, jadwal, dan standar kualitas yang disepakati.</a:t>
            </a:r>
            <a:endParaRPr lang="en-US" sz="2600" dirty="0">
              <a:solidFill>
                <a:schemeClr val="tx1"/>
              </a:solidFill>
              <a:latin typeface="Cambria" panose="02040503050406030204" pitchFamily="18" charset="0"/>
              <a:cs typeface="Arial" panose="020B0604020202020204" pitchFamily="34" charset="0"/>
            </a:endParaRPr>
          </a:p>
          <a:p>
            <a:pPr marL="514350" indent="-514350" algn="l">
              <a:buAutoNum type="arabicPeriod"/>
            </a:pPr>
            <a:r>
              <a:rPr lang="id-ID" sz="2600" b="1" dirty="0">
                <a:solidFill>
                  <a:schemeClr val="tx1"/>
                </a:solidFill>
                <a:latin typeface="Cambria" panose="02040503050406030204" pitchFamily="18" charset="0"/>
                <a:cs typeface="Arial" panose="020B0604020202020204" pitchFamily="34" charset="0"/>
              </a:rPr>
              <a:t>Mengidentifikasi Penyimpangan: </a:t>
            </a:r>
            <a:r>
              <a:rPr lang="id-ID" sz="2600" dirty="0">
                <a:solidFill>
                  <a:schemeClr val="tx1"/>
                </a:solidFill>
                <a:latin typeface="Cambria" panose="02040503050406030204" pitchFamily="18" charset="0"/>
                <a:cs typeface="Arial" panose="020B0604020202020204" pitchFamily="34" charset="0"/>
              </a:rPr>
              <a:t>Mendeteksi sedini mungkin adanya perbedaan antara kinerja aktual dan kinerja yang direncanakan.</a:t>
            </a:r>
          </a:p>
        </p:txBody>
      </p:sp>
    </p:spTree>
    <p:extLst>
      <p:ext uri="{BB962C8B-B14F-4D97-AF65-F5344CB8AC3E}">
        <p14:creationId xmlns:p14="http://schemas.microsoft.com/office/powerpoint/2010/main" val="2066386346"/>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D99EF-BDB9-1F49-B134-36AE628DA3BF}"/>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5EA6BC9-EDBA-38BE-9F3E-6FB00A45BD46}"/>
              </a:ext>
            </a:extLst>
          </p:cNvPr>
          <p:cNvSpPr txBox="1">
            <a:spLocks/>
          </p:cNvSpPr>
          <p:nvPr/>
        </p:nvSpPr>
        <p:spPr>
          <a:xfrm>
            <a:off x="457200" y="764704"/>
            <a:ext cx="8229600" cy="536145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Font typeface="+mj-lt"/>
              <a:buAutoNum type="arabicPeriod" startAt="3"/>
            </a:pPr>
            <a:r>
              <a:rPr lang="id-ID" sz="2600" b="1" dirty="0">
                <a:solidFill>
                  <a:schemeClr val="tx1"/>
                </a:solidFill>
                <a:latin typeface="Cambria" panose="02040503050406030204" pitchFamily="18" charset="0"/>
                <a:cs typeface="Arial" panose="020B0604020202020204" pitchFamily="34" charset="0"/>
              </a:rPr>
              <a:t>Mengambil Tindakan Korektif: </a:t>
            </a:r>
            <a:r>
              <a:rPr lang="id-ID" sz="2600" dirty="0">
                <a:solidFill>
                  <a:schemeClr val="tx1"/>
                </a:solidFill>
                <a:latin typeface="Cambria" panose="02040503050406030204" pitchFamily="18" charset="0"/>
                <a:cs typeface="Arial" panose="020B0604020202020204" pitchFamily="34" charset="0"/>
              </a:rPr>
              <a:t>Melakukan penyesuaian atau perbaikan yang diperlukan untuk mengembalikan proyek ke jalurnya.</a:t>
            </a:r>
            <a:endParaRPr lang="en-US" sz="2600" dirty="0">
              <a:solidFill>
                <a:schemeClr val="tx1"/>
              </a:solidFill>
              <a:latin typeface="Cambria" panose="02040503050406030204" pitchFamily="18" charset="0"/>
              <a:cs typeface="Arial" panose="020B0604020202020204" pitchFamily="34" charset="0"/>
            </a:endParaRPr>
          </a:p>
          <a:p>
            <a:pPr marL="514350" indent="-514350" algn="l">
              <a:buFont typeface="+mj-lt"/>
              <a:buAutoNum type="arabicPeriod" startAt="3"/>
            </a:pPr>
            <a:endParaRPr lang="en-US" sz="2600" dirty="0">
              <a:solidFill>
                <a:schemeClr val="tx1"/>
              </a:solidFill>
              <a:latin typeface="Cambria" panose="02040503050406030204" pitchFamily="18" charset="0"/>
              <a:cs typeface="Arial" panose="020B0604020202020204" pitchFamily="34" charset="0"/>
            </a:endParaRPr>
          </a:p>
          <a:p>
            <a:pPr marL="514350" indent="-514350" algn="l">
              <a:buFont typeface="+mj-lt"/>
              <a:buAutoNum type="arabicPeriod" startAt="3"/>
            </a:pPr>
            <a:r>
              <a:rPr lang="id-ID" sz="2600" b="1" dirty="0">
                <a:solidFill>
                  <a:schemeClr val="tx1"/>
                </a:solidFill>
                <a:latin typeface="Cambria" panose="02040503050406030204" pitchFamily="18" charset="0"/>
                <a:cs typeface="Arial" panose="020B0604020202020204" pitchFamily="34" charset="0"/>
              </a:rPr>
              <a:t>Mengoptimalkan Sumber Daya</a:t>
            </a:r>
            <a:r>
              <a:rPr lang="id-ID" sz="2600" dirty="0">
                <a:solidFill>
                  <a:schemeClr val="tx1"/>
                </a:solidFill>
                <a:latin typeface="Cambria" panose="02040503050406030204" pitchFamily="18" charset="0"/>
                <a:cs typeface="Arial" panose="020B0604020202020204" pitchFamily="34" charset="0"/>
              </a:rPr>
              <a:t>: Memastikan penggunaan sumber daya (manusia, finansial, material) secara efisien dan efektif.</a:t>
            </a:r>
            <a:endParaRPr lang="en-US" sz="2600" dirty="0">
              <a:solidFill>
                <a:schemeClr val="tx1"/>
              </a:solidFill>
              <a:latin typeface="Cambria" panose="02040503050406030204" pitchFamily="18" charset="0"/>
              <a:cs typeface="Arial" panose="020B0604020202020204" pitchFamily="34" charset="0"/>
            </a:endParaRPr>
          </a:p>
          <a:p>
            <a:pPr marL="514350" indent="-514350" algn="l">
              <a:buFont typeface="+mj-lt"/>
              <a:buAutoNum type="arabicPeriod" startAt="3"/>
            </a:pPr>
            <a:endParaRPr lang="en-US" sz="2600" dirty="0">
              <a:solidFill>
                <a:schemeClr val="tx1"/>
              </a:solidFill>
              <a:latin typeface="Cambria" panose="02040503050406030204" pitchFamily="18" charset="0"/>
              <a:cs typeface="Arial" panose="020B0604020202020204" pitchFamily="34" charset="0"/>
            </a:endParaRPr>
          </a:p>
          <a:p>
            <a:pPr marL="514350" indent="-514350" algn="l">
              <a:buFont typeface="+mj-lt"/>
              <a:buAutoNum type="arabicPeriod" startAt="3"/>
            </a:pPr>
            <a:r>
              <a:rPr lang="id-ID" sz="2600" b="1" dirty="0">
                <a:solidFill>
                  <a:schemeClr val="tx1"/>
                </a:solidFill>
                <a:latin typeface="Cambria" panose="02040503050406030204" pitchFamily="18" charset="0"/>
                <a:cs typeface="Arial" panose="020B0604020202020204" pitchFamily="34" charset="0"/>
              </a:rPr>
              <a:t>Meminimalkan Risiko: </a:t>
            </a:r>
            <a:r>
              <a:rPr lang="id-ID" sz="2600" dirty="0">
                <a:solidFill>
                  <a:schemeClr val="tx1"/>
                </a:solidFill>
                <a:latin typeface="Cambria" panose="02040503050406030204" pitchFamily="18" charset="0"/>
                <a:cs typeface="Arial" panose="020B0604020202020204" pitchFamily="34" charset="0"/>
              </a:rPr>
              <a:t>Mengurangi kemungkinan terjadinya masalah atau kegagalan proyek.</a:t>
            </a:r>
          </a:p>
        </p:txBody>
      </p:sp>
    </p:spTree>
    <p:extLst>
      <p:ext uri="{BB962C8B-B14F-4D97-AF65-F5344CB8AC3E}">
        <p14:creationId xmlns:p14="http://schemas.microsoft.com/office/powerpoint/2010/main" val="1876215334"/>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7388A-92CF-0EA6-52CF-32763BF6DDFB}"/>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6F716A4-635C-976C-3606-53A31D28508E}"/>
              </a:ext>
            </a:extLst>
          </p:cNvPr>
          <p:cNvSpPr txBox="1">
            <a:spLocks/>
          </p:cNvSpPr>
          <p:nvPr/>
        </p:nvSpPr>
        <p:spPr>
          <a:xfrm>
            <a:off x="457200" y="764704"/>
            <a:ext cx="8229600" cy="536145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Font typeface="+mj-lt"/>
              <a:buAutoNum type="arabicPeriod" startAt="6"/>
            </a:pPr>
            <a:r>
              <a:rPr lang="id-ID" sz="2600" b="1" dirty="0">
                <a:solidFill>
                  <a:schemeClr val="tx1"/>
                </a:solidFill>
                <a:latin typeface="Cambria" panose="02040503050406030204" pitchFamily="18" charset="0"/>
                <a:cs typeface="Arial" panose="020B0604020202020204" pitchFamily="34" charset="0"/>
              </a:rPr>
              <a:t>Meningkatkan Kualitas: </a:t>
            </a:r>
            <a:r>
              <a:rPr lang="id-ID" sz="2600" dirty="0">
                <a:solidFill>
                  <a:schemeClr val="tx1"/>
                </a:solidFill>
                <a:latin typeface="Cambria" panose="02040503050406030204" pitchFamily="18" charset="0"/>
                <a:cs typeface="Arial" panose="020B0604020202020204" pitchFamily="34" charset="0"/>
              </a:rPr>
              <a:t>Memastikan bahwa output proyek memenuhi standar kualitas yang diharapkan oleh stakeholder dan wisatawan.</a:t>
            </a:r>
            <a:endParaRPr lang="en-US" sz="2600" dirty="0">
              <a:solidFill>
                <a:schemeClr val="tx1"/>
              </a:solidFill>
              <a:latin typeface="Cambria" panose="02040503050406030204" pitchFamily="18" charset="0"/>
              <a:cs typeface="Arial" panose="020B0604020202020204" pitchFamily="34" charset="0"/>
            </a:endParaRPr>
          </a:p>
          <a:p>
            <a:pPr marL="514350" indent="-514350" algn="l">
              <a:buFont typeface="+mj-lt"/>
              <a:buAutoNum type="arabicPeriod" startAt="6"/>
            </a:pPr>
            <a:endParaRPr lang="en-US" sz="2600" dirty="0">
              <a:solidFill>
                <a:schemeClr val="tx1"/>
              </a:solidFill>
              <a:latin typeface="Cambria" panose="02040503050406030204" pitchFamily="18" charset="0"/>
              <a:cs typeface="Arial" panose="020B0604020202020204" pitchFamily="34" charset="0"/>
            </a:endParaRPr>
          </a:p>
          <a:p>
            <a:pPr marL="514350" indent="-514350" algn="l">
              <a:buFont typeface="+mj-lt"/>
              <a:buAutoNum type="arabicPeriod" startAt="6"/>
            </a:pPr>
            <a:r>
              <a:rPr lang="id-ID" sz="2600" b="1" dirty="0">
                <a:solidFill>
                  <a:schemeClr val="tx1"/>
                </a:solidFill>
                <a:latin typeface="Cambria" panose="02040503050406030204" pitchFamily="18" charset="0"/>
                <a:cs typeface="Arial" panose="020B0604020202020204" pitchFamily="34" charset="0"/>
              </a:rPr>
              <a:t>Meningkatkan Akuntabilitas: </a:t>
            </a:r>
            <a:r>
              <a:rPr lang="id-ID" sz="2600" dirty="0">
                <a:solidFill>
                  <a:schemeClr val="tx1"/>
                </a:solidFill>
                <a:latin typeface="Cambria" panose="02040503050406030204" pitchFamily="18" charset="0"/>
                <a:cs typeface="Arial" panose="020B0604020202020204" pitchFamily="34" charset="0"/>
              </a:rPr>
              <a:t>Memastikan bahwa semua pihak yang terlibat bertanggung jawab atas tugas dan kinerja mereka.</a:t>
            </a:r>
          </a:p>
        </p:txBody>
      </p:sp>
    </p:spTree>
    <p:extLst>
      <p:ext uri="{BB962C8B-B14F-4D97-AF65-F5344CB8AC3E}">
        <p14:creationId xmlns:p14="http://schemas.microsoft.com/office/powerpoint/2010/main" val="1146973165"/>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D1E5C-CA6A-7D76-582C-BD206F627C0B}"/>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FF7F355B-1F15-7CE5-BD76-6907748A3D87}"/>
              </a:ext>
            </a:extLst>
          </p:cNvPr>
          <p:cNvSpPr txBox="1">
            <a:spLocks/>
          </p:cNvSpPr>
          <p:nvPr/>
        </p:nvSpPr>
        <p:spPr>
          <a:xfrm>
            <a:off x="457200" y="557808"/>
            <a:ext cx="8229600" cy="114300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Prinsip-Prinsip Pengawasan dan Pengendalian</a:t>
            </a:r>
          </a:p>
        </p:txBody>
      </p:sp>
      <p:sp>
        <p:nvSpPr>
          <p:cNvPr id="4" name="Content Placeholder 2">
            <a:extLst>
              <a:ext uri="{FF2B5EF4-FFF2-40B4-BE49-F238E27FC236}">
                <a16:creationId xmlns:a16="http://schemas.microsoft.com/office/drawing/2014/main" id="{14704C74-F6B8-9AB8-376E-C3E1E61B94FD}"/>
              </a:ext>
            </a:extLst>
          </p:cNvPr>
          <p:cNvSpPr txBox="1">
            <a:spLocks/>
          </p:cNvSpPr>
          <p:nvPr/>
        </p:nvSpPr>
        <p:spPr>
          <a:xfrm>
            <a:off x="457200" y="1844824"/>
            <a:ext cx="8229600" cy="428133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AutoNum type="arabicPeriod"/>
            </a:pPr>
            <a:r>
              <a:rPr lang="id-ID" sz="2600" b="1" dirty="0">
                <a:solidFill>
                  <a:schemeClr val="tx1"/>
                </a:solidFill>
                <a:latin typeface="Cambria" panose="02040503050406030204" pitchFamily="18" charset="0"/>
                <a:cs typeface="Arial" panose="020B0604020202020204" pitchFamily="34" charset="0"/>
              </a:rPr>
              <a:t>Fokus pada Tujuan: </a:t>
            </a:r>
            <a:r>
              <a:rPr lang="id-ID" sz="2600" dirty="0">
                <a:solidFill>
                  <a:schemeClr val="tx1"/>
                </a:solidFill>
                <a:latin typeface="Cambria" panose="02040503050406030204" pitchFamily="18" charset="0"/>
                <a:cs typeface="Arial" panose="020B0604020202020204" pitchFamily="34" charset="0"/>
              </a:rPr>
              <a:t>Pengawasan dan pengendalian harus selalu berorientasi pada pencapaian tujuan proyek.</a:t>
            </a:r>
            <a:endParaRPr lang="en-US" sz="2600" dirty="0">
              <a:solidFill>
                <a:schemeClr val="tx1"/>
              </a:solidFill>
              <a:latin typeface="Cambria" panose="02040503050406030204" pitchFamily="18" charset="0"/>
              <a:cs typeface="Arial" panose="020B0604020202020204" pitchFamily="34" charset="0"/>
            </a:endParaRPr>
          </a:p>
          <a:p>
            <a:pPr marL="514350" indent="-514350" algn="l">
              <a:buAutoNum type="arabicPeriod"/>
            </a:pPr>
            <a:r>
              <a:rPr lang="id-ID" sz="2600" b="1" dirty="0">
                <a:solidFill>
                  <a:schemeClr val="tx1"/>
                </a:solidFill>
                <a:latin typeface="Cambria" panose="02040503050406030204" pitchFamily="18" charset="0"/>
                <a:cs typeface="Arial" panose="020B0604020202020204" pitchFamily="34" charset="0"/>
              </a:rPr>
              <a:t>Fleksibilitas: </a:t>
            </a:r>
            <a:r>
              <a:rPr lang="id-ID" sz="2600" dirty="0">
                <a:solidFill>
                  <a:schemeClr val="tx1"/>
                </a:solidFill>
                <a:latin typeface="Cambria" panose="02040503050406030204" pitchFamily="18" charset="0"/>
                <a:cs typeface="Arial" panose="020B0604020202020204" pitchFamily="34" charset="0"/>
              </a:rPr>
              <a:t>Mampu beradaptasi dengan perubahan kondisi atau masalah yang tidak terduga.</a:t>
            </a:r>
            <a:endParaRPr lang="en-US" sz="2600" dirty="0">
              <a:solidFill>
                <a:schemeClr val="tx1"/>
              </a:solidFill>
              <a:latin typeface="Cambria" panose="02040503050406030204" pitchFamily="18" charset="0"/>
              <a:cs typeface="Arial" panose="020B0604020202020204" pitchFamily="34" charset="0"/>
            </a:endParaRPr>
          </a:p>
          <a:p>
            <a:pPr marL="514350" indent="-514350" algn="l">
              <a:buAutoNum type="arabicPeriod"/>
            </a:pPr>
            <a:r>
              <a:rPr lang="id-ID" sz="2600" b="1" dirty="0">
                <a:solidFill>
                  <a:schemeClr val="tx1"/>
                </a:solidFill>
                <a:latin typeface="Cambria" panose="02040503050406030204" pitchFamily="18" charset="0"/>
                <a:cs typeface="Arial" panose="020B0604020202020204" pitchFamily="34" charset="0"/>
              </a:rPr>
              <a:t>Tepat Waktu: </a:t>
            </a:r>
            <a:r>
              <a:rPr lang="id-ID" sz="2600" dirty="0">
                <a:solidFill>
                  <a:schemeClr val="tx1"/>
                </a:solidFill>
                <a:latin typeface="Cambria" panose="02040503050406030204" pitchFamily="18" charset="0"/>
                <a:cs typeface="Arial" panose="020B0604020202020204" pitchFamily="34" charset="0"/>
              </a:rPr>
              <a:t>Informasi pengawasan harus tersedia tepat waktu untuk memungkinkan tindakan korektif yang cepat.</a:t>
            </a:r>
          </a:p>
        </p:txBody>
      </p:sp>
    </p:spTree>
    <p:extLst>
      <p:ext uri="{BB962C8B-B14F-4D97-AF65-F5344CB8AC3E}">
        <p14:creationId xmlns:p14="http://schemas.microsoft.com/office/powerpoint/2010/main" val="1913131238"/>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9698F-0481-C79C-28C9-C9AAEA4166D9}"/>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BD90C92-B73E-E92D-1D12-0E05D5A90C76}"/>
              </a:ext>
            </a:extLst>
          </p:cNvPr>
          <p:cNvSpPr txBox="1">
            <a:spLocks/>
          </p:cNvSpPr>
          <p:nvPr/>
        </p:nvSpPr>
        <p:spPr>
          <a:xfrm>
            <a:off x="457200" y="692696"/>
            <a:ext cx="8229600" cy="543346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Font typeface="+mj-lt"/>
              <a:buAutoNum type="arabicPeriod" startAt="4"/>
            </a:pPr>
            <a:r>
              <a:rPr lang="id-ID" sz="2600" b="1" dirty="0">
                <a:solidFill>
                  <a:schemeClr val="tx1"/>
                </a:solidFill>
                <a:latin typeface="Cambria" panose="02040503050406030204" pitchFamily="18" charset="0"/>
                <a:cs typeface="Arial" panose="020B0604020202020204" pitchFamily="34" charset="0"/>
              </a:rPr>
              <a:t>Ekonomis: </a:t>
            </a:r>
            <a:r>
              <a:rPr lang="id-ID" sz="2600" dirty="0">
                <a:solidFill>
                  <a:schemeClr val="tx1"/>
                </a:solidFill>
                <a:latin typeface="Cambria" panose="02040503050406030204" pitchFamily="18" charset="0"/>
                <a:cs typeface="Arial" panose="020B0604020202020204" pitchFamily="34" charset="0"/>
              </a:rPr>
              <a:t>Biaya pengawasan dan pengendalian tidak boleh melebihi manfaat yang diperoleh.</a:t>
            </a:r>
            <a:endParaRPr lang="en-US" sz="2600" dirty="0">
              <a:solidFill>
                <a:schemeClr val="tx1"/>
              </a:solidFill>
              <a:latin typeface="Cambria" panose="02040503050406030204" pitchFamily="18" charset="0"/>
              <a:cs typeface="Arial" panose="020B0604020202020204" pitchFamily="34" charset="0"/>
            </a:endParaRPr>
          </a:p>
          <a:p>
            <a:pPr marL="514350" indent="-514350" algn="l">
              <a:buFont typeface="+mj-lt"/>
              <a:buAutoNum type="arabicPeriod" startAt="4"/>
            </a:pPr>
            <a:endParaRPr lang="en-US" sz="2600" b="1" dirty="0">
              <a:solidFill>
                <a:schemeClr val="tx1"/>
              </a:solidFill>
              <a:latin typeface="Cambria" panose="02040503050406030204" pitchFamily="18" charset="0"/>
              <a:cs typeface="Arial" panose="020B0604020202020204" pitchFamily="34" charset="0"/>
            </a:endParaRPr>
          </a:p>
          <a:p>
            <a:pPr marL="514350" indent="-514350" algn="l">
              <a:buFont typeface="+mj-lt"/>
              <a:buAutoNum type="arabicPeriod" startAt="4"/>
            </a:pPr>
            <a:r>
              <a:rPr lang="id-ID" sz="2600" b="1" dirty="0">
                <a:solidFill>
                  <a:schemeClr val="tx1"/>
                </a:solidFill>
                <a:latin typeface="Cambria" panose="02040503050406030204" pitchFamily="18" charset="0"/>
                <a:cs typeface="Arial" panose="020B0604020202020204" pitchFamily="34" charset="0"/>
              </a:rPr>
              <a:t>Strategis: </a:t>
            </a:r>
            <a:r>
              <a:rPr lang="id-ID" sz="2600" dirty="0">
                <a:solidFill>
                  <a:schemeClr val="tx1"/>
                </a:solidFill>
                <a:latin typeface="Cambria" panose="02040503050406030204" pitchFamily="18" charset="0"/>
                <a:cs typeface="Arial" panose="020B0604020202020204" pitchFamily="34" charset="0"/>
              </a:rPr>
              <a:t>Fokus pada area kritis yang memiliki dampak terbesar pada keberhasilan proyek.</a:t>
            </a:r>
            <a:endParaRPr lang="en-US" sz="2600" dirty="0">
              <a:solidFill>
                <a:schemeClr val="tx1"/>
              </a:solidFill>
              <a:latin typeface="Cambria" panose="02040503050406030204" pitchFamily="18" charset="0"/>
              <a:cs typeface="Arial" panose="020B0604020202020204" pitchFamily="34" charset="0"/>
            </a:endParaRPr>
          </a:p>
          <a:p>
            <a:pPr marL="514350" indent="-514350" algn="l">
              <a:buFont typeface="+mj-lt"/>
              <a:buAutoNum type="arabicPeriod" startAt="4"/>
            </a:pPr>
            <a:endParaRPr lang="en-US" sz="2600" b="1" dirty="0">
              <a:solidFill>
                <a:schemeClr val="tx1"/>
              </a:solidFill>
              <a:latin typeface="Cambria" panose="02040503050406030204" pitchFamily="18" charset="0"/>
              <a:cs typeface="Arial" panose="020B0604020202020204" pitchFamily="34" charset="0"/>
            </a:endParaRPr>
          </a:p>
          <a:p>
            <a:pPr marL="514350" indent="-514350" algn="l">
              <a:buFont typeface="+mj-lt"/>
              <a:buAutoNum type="arabicPeriod" startAt="4"/>
            </a:pPr>
            <a:r>
              <a:rPr lang="id-ID" sz="2600" b="1" dirty="0">
                <a:solidFill>
                  <a:schemeClr val="tx1"/>
                </a:solidFill>
                <a:latin typeface="Cambria" panose="02040503050406030204" pitchFamily="18" charset="0"/>
                <a:cs typeface="Arial" panose="020B0604020202020204" pitchFamily="34" charset="0"/>
              </a:rPr>
              <a:t>Keterukuran: </a:t>
            </a:r>
            <a:r>
              <a:rPr lang="id-ID" sz="2600" dirty="0">
                <a:solidFill>
                  <a:schemeClr val="tx1"/>
                </a:solidFill>
                <a:latin typeface="Cambria" panose="02040503050406030204" pitchFamily="18" charset="0"/>
                <a:cs typeface="Arial" panose="020B0604020202020204" pitchFamily="34" charset="0"/>
              </a:rPr>
              <a:t>Menggunakan indikator kinerja yang jelas dan terukur.</a:t>
            </a:r>
            <a:endParaRPr lang="en-US" sz="2600" dirty="0">
              <a:solidFill>
                <a:schemeClr val="tx1"/>
              </a:solidFill>
              <a:latin typeface="Cambria" panose="02040503050406030204" pitchFamily="18" charset="0"/>
              <a:cs typeface="Arial" panose="020B0604020202020204" pitchFamily="34" charset="0"/>
            </a:endParaRPr>
          </a:p>
          <a:p>
            <a:pPr marL="514350" indent="-514350" algn="l">
              <a:buFont typeface="+mj-lt"/>
              <a:buAutoNum type="arabicPeriod" startAt="4"/>
            </a:pPr>
            <a:endParaRPr lang="en-US" sz="2600" b="1" dirty="0">
              <a:solidFill>
                <a:schemeClr val="tx1"/>
              </a:solidFill>
              <a:latin typeface="Cambria" panose="02040503050406030204" pitchFamily="18" charset="0"/>
              <a:cs typeface="Arial" panose="020B0604020202020204" pitchFamily="34" charset="0"/>
            </a:endParaRPr>
          </a:p>
          <a:p>
            <a:pPr marL="514350" indent="-514350" algn="l">
              <a:buFont typeface="+mj-lt"/>
              <a:buAutoNum type="arabicPeriod" startAt="4"/>
            </a:pPr>
            <a:r>
              <a:rPr lang="id-ID" sz="2600" b="1" dirty="0">
                <a:solidFill>
                  <a:schemeClr val="tx1"/>
                </a:solidFill>
                <a:latin typeface="Cambria" panose="02040503050406030204" pitchFamily="18" charset="0"/>
                <a:cs typeface="Arial" panose="020B0604020202020204" pitchFamily="34" charset="0"/>
              </a:rPr>
              <a:t>Partisipatif: </a:t>
            </a:r>
            <a:r>
              <a:rPr lang="id-ID" sz="2600" dirty="0">
                <a:solidFill>
                  <a:schemeClr val="tx1"/>
                </a:solidFill>
                <a:latin typeface="Cambria" panose="02040503050406030204" pitchFamily="18" charset="0"/>
                <a:cs typeface="Arial" panose="020B0604020202020204" pitchFamily="34" charset="0"/>
              </a:rPr>
              <a:t>Melibatkan semua pihak terkait dalam proses pengawasan.</a:t>
            </a:r>
          </a:p>
        </p:txBody>
      </p:sp>
    </p:spTree>
    <p:extLst>
      <p:ext uri="{BB962C8B-B14F-4D97-AF65-F5344CB8AC3E}">
        <p14:creationId xmlns:p14="http://schemas.microsoft.com/office/powerpoint/2010/main" val="3042041191"/>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9CE41-70B9-C937-B2B3-888D65D0D3B5}"/>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C94FBC74-C957-25CD-40BE-AD5831B87F43}"/>
              </a:ext>
            </a:extLst>
          </p:cNvPr>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Tahapan Pengawasan Proyek Wisata</a:t>
            </a:r>
          </a:p>
        </p:txBody>
      </p:sp>
      <p:sp>
        <p:nvSpPr>
          <p:cNvPr id="4" name="Content Placeholder 2">
            <a:extLst>
              <a:ext uri="{FF2B5EF4-FFF2-40B4-BE49-F238E27FC236}">
                <a16:creationId xmlns:a16="http://schemas.microsoft.com/office/drawing/2014/main" id="{97900AC5-347A-BC20-C5FA-D1CCBD0588EC}"/>
              </a:ext>
            </a:extLst>
          </p:cNvPr>
          <p:cNvSpPr txBox="1">
            <a:spLocks/>
          </p:cNvSpPr>
          <p:nvPr/>
        </p:nvSpPr>
        <p:spPr>
          <a:xfrm>
            <a:off x="457200" y="1844824"/>
            <a:ext cx="8229600" cy="428133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AutoNum type="arabicPeriod"/>
            </a:pPr>
            <a:r>
              <a:rPr lang="id-ID" sz="2600" b="1" dirty="0">
                <a:solidFill>
                  <a:schemeClr val="tx1"/>
                </a:solidFill>
                <a:latin typeface="Cambria" panose="02040503050406030204" pitchFamily="18" charset="0"/>
                <a:cs typeface="Arial" panose="020B0604020202020204" pitchFamily="34" charset="0"/>
              </a:rPr>
              <a:t>Perencanaan Pengawasan</a:t>
            </a:r>
            <a:endParaRPr lang="en-US" sz="2600" b="1" dirty="0">
              <a:solidFill>
                <a:schemeClr val="tx1"/>
              </a:solidFill>
              <a:latin typeface="Cambria" panose="02040503050406030204" pitchFamily="18" charset="0"/>
              <a:cs typeface="Arial" panose="020B0604020202020204" pitchFamily="34" charset="0"/>
            </a:endParaRPr>
          </a:p>
          <a:p>
            <a:pPr marL="514350" indent="-514350" algn="l">
              <a:buAutoNum type="arabicPeriod"/>
            </a:pPr>
            <a:r>
              <a:rPr lang="id-ID" sz="2600" b="1" dirty="0">
                <a:solidFill>
                  <a:schemeClr val="tx1"/>
                </a:solidFill>
                <a:latin typeface="Cambria" panose="02040503050406030204" pitchFamily="18" charset="0"/>
                <a:cs typeface="Arial" panose="020B0604020202020204" pitchFamily="34" charset="0"/>
              </a:rPr>
              <a:t>Pelaksanaan Pengawasan</a:t>
            </a:r>
            <a:endParaRPr lang="en-US" sz="2600" b="1" dirty="0">
              <a:solidFill>
                <a:schemeClr val="tx1"/>
              </a:solidFill>
              <a:latin typeface="Cambria" panose="02040503050406030204" pitchFamily="18" charset="0"/>
              <a:cs typeface="Arial" panose="020B0604020202020204" pitchFamily="34" charset="0"/>
            </a:endParaRPr>
          </a:p>
          <a:p>
            <a:pPr marL="514350" indent="-514350" algn="l">
              <a:buAutoNum type="arabicPeriod"/>
            </a:pPr>
            <a:r>
              <a:rPr lang="id-ID" sz="2600" b="1" dirty="0">
                <a:solidFill>
                  <a:schemeClr val="tx1"/>
                </a:solidFill>
                <a:latin typeface="Cambria" panose="02040503050406030204" pitchFamily="18" charset="0"/>
                <a:cs typeface="Arial" panose="020B0604020202020204" pitchFamily="34" charset="0"/>
              </a:rPr>
              <a:t>Pelaporan</a:t>
            </a:r>
            <a:endParaRPr lang="en-US" sz="2600" b="1" dirty="0">
              <a:solidFill>
                <a:schemeClr val="tx1"/>
              </a:solidFill>
              <a:latin typeface="Cambria" panose="02040503050406030204" pitchFamily="18" charset="0"/>
              <a:cs typeface="Arial" panose="020B0604020202020204" pitchFamily="34" charset="0"/>
            </a:endParaRPr>
          </a:p>
          <a:p>
            <a:pPr marL="514350" indent="-514350" algn="l">
              <a:buAutoNum type="arabicPeriod"/>
            </a:pPr>
            <a:r>
              <a:rPr lang="id-ID" sz="2600" b="1" dirty="0">
                <a:solidFill>
                  <a:schemeClr val="tx1"/>
                </a:solidFill>
                <a:latin typeface="Cambria" panose="02040503050406030204" pitchFamily="18" charset="0"/>
                <a:cs typeface="Arial" panose="020B0604020202020204" pitchFamily="34" charset="0"/>
              </a:rPr>
              <a:t>Tindak Lanjut</a:t>
            </a:r>
            <a:endParaRPr lang="id-ID" sz="2600" dirty="0">
              <a:solidFill>
                <a:schemeClr val="tx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330679806"/>
      </p:ext>
    </p:extLst>
  </p:cSld>
  <p:clrMapOvr>
    <a:masterClrMapping/>
  </p:clrMapOvr>
  <p:transition spd="slow">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3892</TotalTime>
  <Words>2213</Words>
  <Application>Microsoft Office PowerPoint</Application>
  <PresentationFormat>On-screen Show (4:3)</PresentationFormat>
  <Paragraphs>163</Paragraphs>
  <Slides>32</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Cambria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IBI Darmajaya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Rionaldi Ali</cp:lastModifiedBy>
  <cp:revision>486</cp:revision>
  <cp:lastPrinted>2017-08-29T02:54:51Z</cp:lastPrinted>
  <dcterms:created xsi:type="dcterms:W3CDTF">2010-04-18T12:06:30Z</dcterms:created>
  <dcterms:modified xsi:type="dcterms:W3CDTF">2025-05-23T02:37:00Z</dcterms:modified>
</cp:coreProperties>
</file>