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oboto"/>
      <p:regular r:id="rId15"/>
      <p:bold r:id="rId16"/>
      <p:italic r:id="rId17"/>
      <p:boldItalic r:id="rId18"/>
    </p:embeddedFont>
    <p:embeddedFont>
      <p:font typeface="Nuni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bold.fntdata"/><Relationship Id="rId11" Type="http://schemas.openxmlformats.org/officeDocument/2006/relationships/slide" Target="slides/slide6.xml"/><Relationship Id="rId22" Type="http://schemas.openxmlformats.org/officeDocument/2006/relationships/font" Target="fonts/Nunito-boldItalic.fntdata"/><Relationship Id="rId10" Type="http://schemas.openxmlformats.org/officeDocument/2006/relationships/slide" Target="slides/slide5.xml"/><Relationship Id="rId21" Type="http://schemas.openxmlformats.org/officeDocument/2006/relationships/font" Target="fonts/Nunito-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5" Type="http://schemas.openxmlformats.org/officeDocument/2006/relationships/notesMaster" Target="notesMasters/notesMaster1.xml"/><Relationship Id="rId19" Type="http://schemas.openxmlformats.org/officeDocument/2006/relationships/font" Target="fonts/Nunito-regular.fntdata"/><Relationship Id="rId6" Type="http://schemas.openxmlformats.org/officeDocument/2006/relationships/slide" Target="slides/slide1.xml"/><Relationship Id="rId18"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26a983a362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26a983a362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6a983a3625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6a983a3625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6a983a3625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6a983a3625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2beb8e25ebd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2beb8e25ebd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26a983a3625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26a983a3625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2bf77a39c38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2bf77a39c38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2bf77a39c38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2bf77a39c38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2bf77a39c38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2bf77a39c38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id"/>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id">
                <a:solidFill>
                  <a:srgbClr val="0D0D0D"/>
                </a:solidFill>
              </a:rPr>
              <a:t>PEMOGRAMAN APLIKASI BERGERAK</a:t>
            </a:r>
            <a:endParaRPr>
              <a:solidFill>
                <a:srgbClr val="0D0D0D"/>
              </a:solidFill>
            </a:endParaRPr>
          </a:p>
        </p:txBody>
      </p:sp>
      <p:sp>
        <p:nvSpPr>
          <p:cNvPr id="129" name="Google Shape;129;p13"/>
          <p:cNvSpPr txBox="1"/>
          <p:nvPr>
            <p:ph idx="1" type="subTitle"/>
          </p:nvPr>
        </p:nvSpPr>
        <p:spPr>
          <a:xfrm>
            <a:off x="1891350" y="3270933"/>
            <a:ext cx="5361300" cy="52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id">
                <a:solidFill>
                  <a:srgbClr val="0D0D0D"/>
                </a:solidFill>
              </a:rPr>
              <a:t>HENDRI PURNOMO</a:t>
            </a:r>
            <a:endParaRPr>
              <a:solidFill>
                <a:srgbClr val="0D0D0D"/>
              </a:solidFill>
            </a:endParaRPr>
          </a:p>
        </p:txBody>
      </p:sp>
      <p:pic>
        <p:nvPicPr>
          <p:cNvPr id="130" name="Google Shape;130;p13"/>
          <p:cNvPicPr preferRelativeResize="0"/>
          <p:nvPr/>
        </p:nvPicPr>
        <p:blipFill>
          <a:blip r:embed="rId3">
            <a:alphaModFix/>
          </a:blip>
          <a:stretch>
            <a:fillRect/>
          </a:stretch>
        </p:blipFill>
        <p:spPr>
          <a:xfrm>
            <a:off x="3984100" y="482650"/>
            <a:ext cx="1475650" cy="13888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4"/>
          <p:cNvSpPr txBox="1"/>
          <p:nvPr>
            <p:ph type="ctrTitle"/>
          </p:nvPr>
        </p:nvSpPr>
        <p:spPr>
          <a:xfrm>
            <a:off x="573750" y="1822825"/>
            <a:ext cx="8000100" cy="14481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id">
                <a:solidFill>
                  <a:srgbClr val="0D0D0D"/>
                </a:solidFill>
              </a:rPr>
              <a:t>Mata Kuliah: Pemrograman Aplikasi Perangkat Bergerak </a:t>
            </a:r>
            <a:endParaRPr>
              <a:solidFill>
                <a:srgbClr val="0D0D0D"/>
              </a:solidFill>
            </a:endParaRPr>
          </a:p>
          <a:p>
            <a:pPr indent="0" lvl="0" marL="0" rtl="0" algn="ctr">
              <a:spcBef>
                <a:spcPts val="0"/>
              </a:spcBef>
              <a:spcAft>
                <a:spcPts val="0"/>
              </a:spcAft>
              <a:buNone/>
            </a:pPr>
            <a:r>
              <a:rPr lang="id">
                <a:solidFill>
                  <a:srgbClr val="0D0D0D"/>
                </a:solidFill>
              </a:rPr>
              <a:t>• Bobot: 4 sks </a:t>
            </a:r>
            <a:endParaRPr>
              <a:solidFill>
                <a:srgbClr val="0D0D0D"/>
              </a:solidFill>
            </a:endParaRPr>
          </a:p>
          <a:p>
            <a:pPr indent="0" lvl="0" marL="0" rtl="0" algn="ctr">
              <a:spcBef>
                <a:spcPts val="0"/>
              </a:spcBef>
              <a:spcAft>
                <a:spcPts val="0"/>
              </a:spcAft>
              <a:buNone/>
            </a:pPr>
            <a:r>
              <a:rPr lang="id">
                <a:solidFill>
                  <a:srgbClr val="0D0D0D"/>
                </a:solidFill>
              </a:rPr>
              <a:t>• Semester: Genap </a:t>
            </a:r>
            <a:endParaRPr>
              <a:solidFill>
                <a:srgbClr val="0D0D0D"/>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idx="1" type="subTitle"/>
          </p:nvPr>
        </p:nvSpPr>
        <p:spPr>
          <a:xfrm>
            <a:off x="538950" y="2049150"/>
            <a:ext cx="8066100" cy="52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358"/>
              <a:buNone/>
            </a:pPr>
            <a:r>
              <a:rPr lang="id" sz="3800">
                <a:solidFill>
                  <a:srgbClr val="0D0D0D"/>
                </a:solidFill>
                <a:latin typeface="Nunito"/>
                <a:ea typeface="Nunito"/>
                <a:cs typeface="Nunito"/>
                <a:sym typeface="Nunito"/>
              </a:rPr>
              <a:t>Mobile Technology</a:t>
            </a:r>
            <a:r>
              <a:rPr lang="id" sz="3620">
                <a:solidFill>
                  <a:srgbClr val="0D0D0D"/>
                </a:solidFill>
              </a:rPr>
              <a:t>?</a:t>
            </a:r>
            <a:endParaRPr sz="3620">
              <a:solidFill>
                <a:srgbClr val="0D0D0D"/>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6"/>
          <p:cNvSpPr txBox="1"/>
          <p:nvPr>
            <p:ph type="ctrTitle"/>
          </p:nvPr>
        </p:nvSpPr>
        <p:spPr>
          <a:xfrm>
            <a:off x="1891350" y="1490675"/>
            <a:ext cx="5361300" cy="8556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id">
                <a:solidFill>
                  <a:srgbClr val="0D0D0D"/>
                </a:solidFill>
              </a:rPr>
              <a:t>Sejarah Perkembangan Mobile Teknologi </a:t>
            </a:r>
            <a:endParaRPr>
              <a:solidFill>
                <a:srgbClr val="0D0D0D"/>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7"/>
          <p:cNvSpPr txBox="1"/>
          <p:nvPr>
            <p:ph type="ctrTitle"/>
          </p:nvPr>
        </p:nvSpPr>
        <p:spPr>
          <a:xfrm>
            <a:off x="741750" y="536950"/>
            <a:ext cx="7861500" cy="3339300"/>
          </a:xfrm>
          <a:prstGeom prst="rect">
            <a:avLst/>
          </a:prstGeom>
        </p:spPr>
        <p:txBody>
          <a:bodyPr anchorCtr="0" anchor="ctr" bIns="91425" lIns="91425" spcFirstLastPara="1" rIns="91425" wrap="square" tIns="91425">
            <a:noAutofit/>
          </a:bodyPr>
          <a:lstStyle/>
          <a:p>
            <a:pPr indent="0" lvl="0" marL="0" rtl="0" algn="just">
              <a:spcBef>
                <a:spcPts val="0"/>
              </a:spcBef>
              <a:spcAft>
                <a:spcPts val="0"/>
              </a:spcAft>
              <a:buNone/>
            </a:pPr>
            <a:r>
              <a:rPr lang="id" sz="2100">
                <a:solidFill>
                  <a:srgbClr val="0D0D0D"/>
                </a:solidFill>
                <a:highlight>
                  <a:srgbClr val="FFFFFF"/>
                </a:highlight>
              </a:rPr>
              <a:t>Aplikasi Bergerak  </a:t>
            </a:r>
            <a:endParaRPr sz="2100">
              <a:solidFill>
                <a:srgbClr val="0D0D0D"/>
              </a:solidFill>
              <a:highlight>
                <a:srgbClr val="FFFFFF"/>
              </a:highlight>
            </a:endParaRPr>
          </a:p>
          <a:p>
            <a:pPr indent="0" lvl="0" marL="0" rtl="0" algn="just">
              <a:spcBef>
                <a:spcPts val="0"/>
              </a:spcBef>
              <a:spcAft>
                <a:spcPts val="0"/>
              </a:spcAft>
              <a:buNone/>
            </a:pPr>
            <a:r>
              <a:t/>
            </a:r>
            <a:endParaRPr sz="2100">
              <a:solidFill>
                <a:srgbClr val="0D0D0D"/>
              </a:solidFill>
              <a:highlight>
                <a:srgbClr val="FFFFFF"/>
              </a:highlight>
            </a:endParaRPr>
          </a:p>
          <a:p>
            <a:pPr indent="0" lvl="0" marL="0" rtl="0" algn="just">
              <a:spcBef>
                <a:spcPts val="0"/>
              </a:spcBef>
              <a:spcAft>
                <a:spcPts val="0"/>
              </a:spcAft>
              <a:buNone/>
            </a:pPr>
            <a:r>
              <a:rPr lang="id" sz="2100">
                <a:solidFill>
                  <a:srgbClr val="0D0D0D"/>
                </a:solidFill>
                <a:highlight>
                  <a:srgbClr val="FFFFFF"/>
                </a:highlight>
              </a:rPr>
              <a:t>Pemrograman aplikasi bergerak telah menjadi salah satu bidang yang berkembang pesat dalam dunia teknologi. Dengan semakin meluasnya penggunaan smartphone di seluruh dunia, permintaan akan aplikasi mobile yang inovatif dan fungsional juga semakin meningkat.</a:t>
            </a:r>
            <a:endParaRPr sz="4700">
              <a:solidFill>
                <a:srgbClr val="0D0D0D"/>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8"/>
          <p:cNvSpPr txBox="1"/>
          <p:nvPr>
            <p:ph type="ctrTitle"/>
          </p:nvPr>
        </p:nvSpPr>
        <p:spPr>
          <a:xfrm>
            <a:off x="1771025" y="697667"/>
            <a:ext cx="5361300" cy="9612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b="1" lang="id" sz="2161">
                <a:solidFill>
                  <a:srgbClr val="000000"/>
                </a:solidFill>
                <a:highlight>
                  <a:srgbClr val="FFFFFF"/>
                </a:highlight>
                <a:latin typeface="Roboto"/>
                <a:ea typeface="Roboto"/>
                <a:cs typeface="Roboto"/>
                <a:sym typeface="Roboto"/>
              </a:rPr>
              <a:t>Perbedaan antara aplikasi bergerak dan aplikasi desktop/web.</a:t>
            </a:r>
            <a:endParaRPr/>
          </a:p>
        </p:txBody>
      </p:sp>
      <p:sp>
        <p:nvSpPr>
          <p:cNvPr id="156" name="Google Shape;156;p18"/>
          <p:cNvSpPr txBox="1"/>
          <p:nvPr>
            <p:ph idx="1" type="subTitle"/>
          </p:nvPr>
        </p:nvSpPr>
        <p:spPr>
          <a:xfrm>
            <a:off x="391100" y="2049150"/>
            <a:ext cx="7868700" cy="522600"/>
          </a:xfrm>
          <a:prstGeom prst="rect">
            <a:avLst/>
          </a:prstGeom>
        </p:spPr>
        <p:txBody>
          <a:bodyPr anchorCtr="0" anchor="t" bIns="91425" lIns="91425" spcFirstLastPara="1" rIns="91425" wrap="square" tIns="91425">
            <a:noAutofit/>
          </a:bodyPr>
          <a:lstStyle/>
          <a:p>
            <a:pPr indent="-335280" lvl="0" marL="457200" rtl="0" algn="just">
              <a:lnSpc>
                <a:spcPct val="115000"/>
              </a:lnSpc>
              <a:spcBef>
                <a:spcPts val="0"/>
              </a:spcBef>
              <a:spcAft>
                <a:spcPts val="0"/>
              </a:spcAft>
              <a:buClr>
                <a:srgbClr val="0D0D0D"/>
              </a:buClr>
              <a:buSzPts val="1680"/>
              <a:buFont typeface="Roboto"/>
              <a:buChar char="●"/>
            </a:pPr>
            <a:r>
              <a:rPr lang="id" sz="1679">
                <a:solidFill>
                  <a:srgbClr val="0D0D0D"/>
                </a:solidFill>
                <a:highlight>
                  <a:srgbClr val="FFFFFF"/>
                </a:highlight>
                <a:latin typeface="Roboto"/>
                <a:ea typeface="Roboto"/>
                <a:cs typeface="Roboto"/>
                <a:sym typeface="Roboto"/>
              </a:rPr>
              <a:t>Aplikasi desktop/web dirancang untuk diakses dan digunakan pada komputer desktop atau laptop dengan berbagai sistem operasi seperti Windows, macOS, dan Linux.</a:t>
            </a:r>
            <a:endParaRPr sz="1679">
              <a:solidFill>
                <a:srgbClr val="0D0D0D"/>
              </a:solidFill>
              <a:highlight>
                <a:srgbClr val="FFFFFF"/>
              </a:highlight>
              <a:latin typeface="Roboto"/>
              <a:ea typeface="Roboto"/>
              <a:cs typeface="Roboto"/>
              <a:sym typeface="Roboto"/>
            </a:endParaRPr>
          </a:p>
          <a:p>
            <a:pPr indent="-335280" lvl="0" marL="457200" rtl="0" algn="just">
              <a:lnSpc>
                <a:spcPct val="115000"/>
              </a:lnSpc>
              <a:spcBef>
                <a:spcPts val="0"/>
              </a:spcBef>
              <a:spcAft>
                <a:spcPts val="0"/>
              </a:spcAft>
              <a:buClr>
                <a:srgbClr val="0D0D0D"/>
              </a:buClr>
              <a:buSzPts val="1680"/>
              <a:buFont typeface="Roboto"/>
              <a:buChar char="●"/>
            </a:pPr>
            <a:r>
              <a:rPr lang="id" sz="1679">
                <a:solidFill>
                  <a:srgbClr val="0D0D0D"/>
                </a:solidFill>
                <a:highlight>
                  <a:srgbClr val="FFFFFF"/>
                </a:highlight>
                <a:latin typeface="Roboto"/>
                <a:ea typeface="Roboto"/>
                <a:cs typeface="Roboto"/>
                <a:sym typeface="Roboto"/>
              </a:rPr>
              <a:t>Aplikasi bergerak ditujukan untuk perangkat mobile seperti smartphone dan tablet, yang berjalan pada sistem operasi seperti Android dan iOS.</a:t>
            </a:r>
            <a:endParaRPr sz="1679">
              <a:solidFill>
                <a:srgbClr val="0D0D0D"/>
              </a:solidFill>
              <a:highlight>
                <a:srgbClr val="FFFFFF"/>
              </a:highlight>
              <a:latin typeface="Roboto"/>
              <a:ea typeface="Roboto"/>
              <a:cs typeface="Roboto"/>
              <a:sym typeface="Roboto"/>
            </a:endParaRPr>
          </a:p>
          <a:p>
            <a:pPr indent="0" lvl="0" marL="0" rtl="0" algn="just">
              <a:spcBef>
                <a:spcPts val="0"/>
              </a:spcBef>
              <a:spcAft>
                <a:spcPts val="0"/>
              </a:spcAft>
              <a:buSzPts val="440"/>
              <a:buNone/>
            </a:pPr>
            <a:r>
              <a:t/>
            </a:r>
            <a:endParaRPr sz="1840">
              <a:solidFill>
                <a:srgbClr val="0D0D0D"/>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9"/>
          <p:cNvSpPr txBox="1"/>
          <p:nvPr>
            <p:ph type="ctrTitle"/>
          </p:nvPr>
        </p:nvSpPr>
        <p:spPr>
          <a:xfrm>
            <a:off x="1891350" y="1104042"/>
            <a:ext cx="5361300" cy="9612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id" sz="2300">
                <a:solidFill>
                  <a:srgbClr val="0D0D0D"/>
                </a:solidFill>
                <a:highlight>
                  <a:srgbClr val="FFFFFF"/>
                </a:highlight>
                <a:latin typeface="Roboto"/>
                <a:ea typeface="Roboto"/>
                <a:cs typeface="Roboto"/>
                <a:sym typeface="Roboto"/>
              </a:rPr>
              <a:t>Contoh aplikasi bergerak </a:t>
            </a:r>
            <a:endParaRPr sz="4900"/>
          </a:p>
        </p:txBody>
      </p:sp>
      <p:sp>
        <p:nvSpPr>
          <p:cNvPr id="162" name="Google Shape;162;p19"/>
          <p:cNvSpPr txBox="1"/>
          <p:nvPr/>
        </p:nvSpPr>
        <p:spPr>
          <a:xfrm>
            <a:off x="2127975" y="1967575"/>
            <a:ext cx="5808600" cy="16239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id" sz="1700">
                <a:solidFill>
                  <a:srgbClr val="0D0D0D"/>
                </a:solidFill>
                <a:highlight>
                  <a:srgbClr val="FFFFFF"/>
                </a:highlight>
                <a:latin typeface="Roboto"/>
                <a:ea typeface="Roboto"/>
                <a:cs typeface="Roboto"/>
                <a:sym typeface="Roboto"/>
              </a:rPr>
              <a:t>WhatsApp</a:t>
            </a:r>
            <a:endParaRPr sz="1700">
              <a:solidFill>
                <a:srgbClr val="0D0D0D"/>
              </a:solidFill>
              <a:highlight>
                <a:srgbClr val="FFFFFF"/>
              </a:highlight>
              <a:latin typeface="Roboto"/>
              <a:ea typeface="Roboto"/>
              <a:cs typeface="Roboto"/>
              <a:sym typeface="Roboto"/>
            </a:endParaRPr>
          </a:p>
          <a:p>
            <a:pPr indent="0" lvl="0" marL="0" rtl="0" algn="l">
              <a:lnSpc>
                <a:spcPct val="150000"/>
              </a:lnSpc>
              <a:spcBef>
                <a:spcPts val="0"/>
              </a:spcBef>
              <a:spcAft>
                <a:spcPts val="0"/>
              </a:spcAft>
              <a:buNone/>
            </a:pPr>
            <a:r>
              <a:rPr lang="id" sz="1700">
                <a:solidFill>
                  <a:srgbClr val="0D0D0D"/>
                </a:solidFill>
                <a:highlight>
                  <a:srgbClr val="FFFFFF"/>
                </a:highlight>
                <a:latin typeface="Roboto"/>
                <a:ea typeface="Roboto"/>
                <a:cs typeface="Roboto"/>
                <a:sym typeface="Roboto"/>
              </a:rPr>
              <a:t>Instagram</a:t>
            </a:r>
            <a:endParaRPr sz="1700">
              <a:solidFill>
                <a:srgbClr val="0D0D0D"/>
              </a:solidFill>
              <a:highlight>
                <a:srgbClr val="FFFFFF"/>
              </a:highlight>
              <a:latin typeface="Roboto"/>
              <a:ea typeface="Roboto"/>
              <a:cs typeface="Roboto"/>
              <a:sym typeface="Roboto"/>
            </a:endParaRPr>
          </a:p>
          <a:p>
            <a:pPr indent="0" lvl="0" marL="0" rtl="0" algn="l">
              <a:lnSpc>
                <a:spcPct val="150000"/>
              </a:lnSpc>
              <a:spcBef>
                <a:spcPts val="0"/>
              </a:spcBef>
              <a:spcAft>
                <a:spcPts val="0"/>
              </a:spcAft>
              <a:buNone/>
            </a:pPr>
            <a:r>
              <a:rPr lang="id" sz="1700">
                <a:solidFill>
                  <a:srgbClr val="0D0D0D"/>
                </a:solidFill>
                <a:highlight>
                  <a:srgbClr val="FFFFFF"/>
                </a:highlight>
                <a:latin typeface="Roboto"/>
                <a:ea typeface="Roboto"/>
                <a:cs typeface="Roboto"/>
                <a:sym typeface="Roboto"/>
              </a:rPr>
              <a:t>Spotify</a:t>
            </a:r>
            <a:endParaRPr sz="1700">
              <a:solidFill>
                <a:srgbClr val="0D0D0D"/>
              </a:solidFill>
              <a:highlight>
                <a:srgbClr val="FFFFFF"/>
              </a:highlight>
              <a:latin typeface="Roboto"/>
              <a:ea typeface="Roboto"/>
              <a:cs typeface="Roboto"/>
              <a:sym typeface="Roboto"/>
            </a:endParaRPr>
          </a:p>
          <a:p>
            <a:pPr indent="0" lvl="0" marL="0" rtl="0" algn="l">
              <a:lnSpc>
                <a:spcPct val="150000"/>
              </a:lnSpc>
              <a:spcBef>
                <a:spcPts val="0"/>
              </a:spcBef>
              <a:spcAft>
                <a:spcPts val="0"/>
              </a:spcAft>
              <a:buNone/>
            </a:pPr>
            <a:r>
              <a:rPr lang="id" sz="1700">
                <a:solidFill>
                  <a:srgbClr val="0D0D0D"/>
                </a:solidFill>
                <a:highlight>
                  <a:srgbClr val="FFFFFF"/>
                </a:highlight>
                <a:latin typeface="Roboto"/>
                <a:ea typeface="Roboto"/>
                <a:cs typeface="Roboto"/>
                <a:sym typeface="Roboto"/>
              </a:rPr>
              <a:t>TikTok</a:t>
            </a:r>
            <a:endParaRPr sz="1700">
              <a:solidFill>
                <a:srgbClr val="0D0D0D"/>
              </a:solidFill>
              <a:highlight>
                <a:srgbClr val="FFFFFF"/>
              </a:highlight>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0"/>
          <p:cNvSpPr txBox="1"/>
          <p:nvPr>
            <p:ph type="ctrTitle"/>
          </p:nvPr>
        </p:nvSpPr>
        <p:spPr>
          <a:xfrm>
            <a:off x="2105225" y="2091142"/>
            <a:ext cx="5361300" cy="9612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id" sz="2300">
                <a:solidFill>
                  <a:srgbClr val="0D0D0D"/>
                </a:solidFill>
                <a:highlight>
                  <a:srgbClr val="FFFFFF"/>
                </a:highlight>
                <a:latin typeface="Roboto"/>
                <a:ea typeface="Roboto"/>
                <a:cs typeface="Roboto"/>
                <a:sym typeface="Roboto"/>
              </a:rPr>
              <a:t>Kelebihan Aplikasi Bergerak</a:t>
            </a:r>
            <a:endParaRPr sz="49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1"/>
          <p:cNvSpPr txBox="1"/>
          <p:nvPr>
            <p:ph type="ctrTitle"/>
          </p:nvPr>
        </p:nvSpPr>
        <p:spPr>
          <a:xfrm>
            <a:off x="1858700" y="1822825"/>
            <a:ext cx="5735700" cy="1448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id">
                <a:solidFill>
                  <a:srgbClr val="0D0D0D"/>
                </a:solidFill>
              </a:rPr>
              <a:t>Kekurangan Aplikasi Bergerak</a:t>
            </a:r>
            <a:endParaRPr>
              <a:solidFill>
                <a:srgbClr val="0D0D0D"/>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