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9" r:id="rId3"/>
    <p:sldId id="291" r:id="rId4"/>
    <p:sldId id="297" r:id="rId5"/>
    <p:sldId id="310" r:id="rId6"/>
    <p:sldId id="298" r:id="rId7"/>
    <p:sldId id="308" r:id="rId8"/>
    <p:sldId id="303" r:id="rId9"/>
    <p:sldId id="305" r:id="rId10"/>
    <p:sldId id="311" r:id="rId11"/>
    <p:sldId id="312" r:id="rId12"/>
    <p:sldId id="302" r:id="rId13"/>
  </p:sldIdLst>
  <p:sldSz cx="9144000" cy="6858000" type="screen4x3"/>
  <p:notesSz cx="6761163" cy="9942513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07" autoAdjust="0"/>
    <p:restoredTop sz="94656" autoAdjust="0"/>
  </p:normalViewPr>
  <p:slideViewPr>
    <p:cSldViewPr>
      <p:cViewPr varScale="1">
        <p:scale>
          <a:sx n="70" d="100"/>
          <a:sy n="70" d="100"/>
        </p:scale>
        <p:origin x="12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7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526D9-A5A6-41AF-8A00-46949A839F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Revisi: 00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Revisi: 00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Dinamika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Perilaku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13</a:t>
            </a:r>
          </a:p>
          <a:p>
            <a:pPr algn="ctr"/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04/8/2015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ehavior Disc">
            <a:extLst>
              <a:ext uri="{FF2B5EF4-FFF2-40B4-BE49-F238E27FC236}">
                <a16:creationId xmlns:a16="http://schemas.microsoft.com/office/drawing/2014/main" id="{7E47FB14-9129-4246-9C9A-340AC6664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856" y="3933056"/>
            <a:ext cx="4185272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CFE824D-3E9F-4030-88B1-91590E4CF66B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27275-D2CF-4A8D-BBA2-553486A86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D709CB-F212-4F7B-B79F-956A1EF1A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03"/>
            <a:ext cx="8229600" cy="37444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pegawai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mengatur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stres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semudah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istirahat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jam </a:t>
            </a:r>
            <a:r>
              <a:rPr lang="en-US" sz="2400" dirty="0" err="1"/>
              <a:t>istirahat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liburan</a:t>
            </a:r>
            <a:r>
              <a:rPr lang="en-US" sz="2400" dirty="0"/>
              <a:t>.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pendekatan</a:t>
            </a:r>
            <a:r>
              <a:rPr lang="en-US" sz="2400" dirty="0"/>
              <a:t> </a:t>
            </a:r>
            <a:r>
              <a:rPr lang="en-US" sz="2400" dirty="0" err="1"/>
              <a:t>proaktif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manajer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melawan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stres</a:t>
            </a:r>
            <a:r>
              <a:rPr lang="en-US" sz="2400" dirty="0"/>
              <a:t> yang </a:t>
            </a:r>
            <a:r>
              <a:rPr lang="en-US" sz="2400" dirty="0" err="1"/>
              <a:t>makin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di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:</a:t>
            </a:r>
          </a:p>
          <a:p>
            <a:pPr lvl="1" algn="just"/>
            <a:r>
              <a:rPr lang="en-US" dirty="0" err="1"/>
              <a:t>Istirahat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sunyi</a:t>
            </a:r>
            <a:r>
              <a:rPr lang="en-US" dirty="0"/>
              <a:t>, </a:t>
            </a:r>
            <a:r>
              <a:rPr lang="en-US" dirty="0" err="1"/>
              <a:t>meditasi</a:t>
            </a:r>
            <a:r>
              <a:rPr lang="en-US" dirty="0"/>
              <a:t> </a:t>
            </a:r>
            <a:r>
              <a:rPr lang="en-US" dirty="0" err="1"/>
              <a:t>kapanpun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(</a:t>
            </a:r>
            <a:r>
              <a:rPr lang="en-US" dirty="0" err="1"/>
              <a:t>seperti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Bellsouth, First Union &amp; </a:t>
            </a:r>
            <a:r>
              <a:rPr lang="en-US" dirty="0" err="1"/>
              <a:t>Tribble</a:t>
            </a:r>
            <a:r>
              <a:rPr lang="en-US" dirty="0"/>
              <a:t> Creative Group  (</a:t>
            </a:r>
            <a:r>
              <a:rPr lang="en-US" dirty="0" err="1"/>
              <a:t>Istirahat</a:t>
            </a:r>
            <a:r>
              <a:rPr lang="en-US" dirty="0"/>
              <a:t> = </a:t>
            </a:r>
            <a:r>
              <a:rPr lang="en-US" dirty="0" err="1"/>
              <a:t>investasi</a:t>
            </a:r>
            <a:r>
              <a:rPr lang="en-US" dirty="0"/>
              <a:t>)</a:t>
            </a:r>
          </a:p>
          <a:p>
            <a:pPr lvl="1" algn="just"/>
            <a:r>
              <a:rPr lang="en-US" dirty="0"/>
              <a:t>Program </a:t>
            </a:r>
            <a:r>
              <a:rPr lang="en-US" dirty="0" err="1"/>
              <a:t>kesehatan</a:t>
            </a:r>
            <a:r>
              <a:rPr lang="en-US" dirty="0"/>
              <a:t>, </a:t>
            </a:r>
            <a:r>
              <a:rPr lang="en-US" dirty="0" err="1"/>
              <a:t>konsultasi</a:t>
            </a:r>
            <a:r>
              <a:rPr lang="en-US" dirty="0"/>
              <a:t> </a:t>
            </a:r>
            <a:r>
              <a:rPr lang="en-US" dirty="0" err="1"/>
              <a:t>gizi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olahraga</a:t>
            </a:r>
            <a:endParaRPr lang="en-US" dirty="0"/>
          </a:p>
          <a:p>
            <a:pPr lvl="1" algn="just"/>
            <a:r>
              <a:rPr lang="en-US" dirty="0"/>
              <a:t>Program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konferensi</a:t>
            </a:r>
            <a:endParaRPr lang="en-US" dirty="0"/>
          </a:p>
          <a:p>
            <a:pPr lvl="1" algn="just"/>
            <a:r>
              <a:rPr lang="en-US" dirty="0" err="1"/>
              <a:t>Intervensi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manajer</a:t>
            </a:r>
            <a:r>
              <a:rPr lang="en-US" dirty="0"/>
              <a:t> (di BCG </a:t>
            </a:r>
          </a:p>
          <a:p>
            <a:pPr lvl="1" algn="just"/>
            <a:r>
              <a:rPr lang="en-US" dirty="0" err="1"/>
              <a:t>Inisiatif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pekerjaan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D40E8C-0D52-49F2-B08A-242C70DBE698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7581528" cy="10772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err="1"/>
              <a:t>Respon</a:t>
            </a:r>
            <a:r>
              <a:rPr lang="en-US" sz="3200" dirty="0"/>
              <a:t> </a:t>
            </a:r>
            <a:r>
              <a:rPr lang="en-US" sz="3200" dirty="0" err="1"/>
              <a:t>Inovatif</a:t>
            </a:r>
            <a:r>
              <a:rPr lang="en-US" sz="3200" dirty="0"/>
              <a:t> </a:t>
            </a:r>
            <a:r>
              <a:rPr lang="en-US" sz="3200" dirty="0" err="1"/>
              <a:t>Terhadap</a:t>
            </a:r>
            <a:r>
              <a:rPr lang="en-US" sz="3200" dirty="0"/>
              <a:t> </a:t>
            </a:r>
          </a:p>
          <a:p>
            <a:r>
              <a:rPr lang="en-US" sz="3200" dirty="0" err="1"/>
              <a:t>Manajemen</a:t>
            </a:r>
            <a:r>
              <a:rPr lang="en-US" sz="3200" dirty="0"/>
              <a:t> </a:t>
            </a:r>
            <a:r>
              <a:rPr lang="en-US" sz="3200" dirty="0" err="1"/>
              <a:t>Stres</a:t>
            </a:r>
            <a:endParaRPr lang="en-US" sz="320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C54B44F-7022-42AD-BFEE-4A83514EBDAC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103587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2F9576-9B07-4A11-982C-00957290E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A1A3AD-51FA-481C-9CE9-38AF11BC1AAA}"/>
              </a:ext>
            </a:extLst>
          </p:cNvPr>
          <p:cNvSpPr txBox="1">
            <a:spLocks/>
          </p:cNvSpPr>
          <p:nvPr/>
        </p:nvSpPr>
        <p:spPr>
          <a:xfrm>
            <a:off x="-1270222" y="620688"/>
            <a:ext cx="7290054" cy="8995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Lokus Kontrol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3252EC-EBE8-4E12-B2AB-51D2F3669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1347083"/>
            <a:ext cx="8458200" cy="48006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/>
              <a:t>Kecenderungan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menempatkan</a:t>
            </a:r>
            <a:r>
              <a:rPr lang="en-US" sz="2400" dirty="0"/>
              <a:t> </a:t>
            </a:r>
            <a:r>
              <a:rPr lang="en-US" sz="2400" dirty="0" err="1"/>
              <a:t>tanggung</a:t>
            </a:r>
            <a:r>
              <a:rPr lang="en-US" sz="2400" dirty="0"/>
              <a:t> </a:t>
            </a:r>
            <a:r>
              <a:rPr lang="en-US" sz="2400" dirty="0" err="1"/>
              <a:t>jawab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kesuksesan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kegagalan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di </a:t>
            </a:r>
            <a:r>
              <a:rPr lang="en-US" sz="2400" dirty="0" err="1"/>
              <a:t>tangannya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kekuatan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Orang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lokus</a:t>
            </a:r>
            <a:r>
              <a:rPr lang="en-US" sz="2400" dirty="0"/>
              <a:t> </a:t>
            </a:r>
            <a:r>
              <a:rPr lang="en-US" sz="2400" dirty="0" err="1"/>
              <a:t>kontrol</a:t>
            </a:r>
            <a:r>
              <a:rPr lang="en-US" sz="2400" dirty="0"/>
              <a:t> internal yang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merasa</a:t>
            </a:r>
            <a:r>
              <a:rPr lang="en-US" sz="2400" dirty="0"/>
              <a:t> </a:t>
            </a:r>
            <a:r>
              <a:rPr lang="en-US" sz="2400" dirty="0" err="1"/>
              <a:t>berkuasa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dirinya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err="1"/>
              <a:t>Mereka</a:t>
            </a:r>
            <a:r>
              <a:rPr lang="en-US" sz="2400" dirty="0"/>
              <a:t> yang </a:t>
            </a:r>
            <a:r>
              <a:rPr lang="en-US" sz="2400" dirty="0" err="1"/>
              <a:t>percaya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kejadian-kejadian</a:t>
            </a:r>
            <a:r>
              <a:rPr lang="en-US" sz="2400" dirty="0"/>
              <a:t> di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kesempatan</a:t>
            </a:r>
            <a:r>
              <a:rPr lang="en-US" sz="2400" dirty="0"/>
              <a:t>, </a:t>
            </a:r>
            <a:r>
              <a:rPr lang="en-US" sz="2400" dirty="0" err="1"/>
              <a:t>keberuntungan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orang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peristiwa</a:t>
            </a:r>
            <a:r>
              <a:rPr lang="en-US" sz="2400" dirty="0"/>
              <a:t> </a:t>
            </a:r>
            <a:r>
              <a:rPr lang="en-US" sz="2400" dirty="0" err="1"/>
              <a:t>artinya</a:t>
            </a:r>
            <a:r>
              <a:rPr lang="en-US" sz="2400" dirty="0"/>
              <a:t> orang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lokus</a:t>
            </a:r>
            <a:r>
              <a:rPr lang="en-US" sz="2400" dirty="0"/>
              <a:t> </a:t>
            </a:r>
            <a:r>
              <a:rPr lang="en-US" sz="2400" dirty="0" err="1"/>
              <a:t>kontrol</a:t>
            </a:r>
            <a:r>
              <a:rPr lang="en-US" sz="2400" dirty="0"/>
              <a:t> </a:t>
            </a:r>
            <a:r>
              <a:rPr lang="en-US" sz="2400" dirty="0" err="1"/>
              <a:t>eksternal</a:t>
            </a:r>
            <a:r>
              <a:rPr lang="en-US" sz="2400" dirty="0"/>
              <a:t> yang </a:t>
            </a:r>
            <a:r>
              <a:rPr lang="en-US" sz="2400" dirty="0" err="1"/>
              <a:t>tinggi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Orang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lokus</a:t>
            </a:r>
            <a:r>
              <a:rPr lang="en-US" sz="2400" dirty="0"/>
              <a:t> </a:t>
            </a:r>
            <a:r>
              <a:rPr lang="en-US" sz="2400" dirty="0" err="1"/>
              <a:t>kontrol</a:t>
            </a:r>
            <a:r>
              <a:rPr lang="en-US" sz="2400" dirty="0"/>
              <a:t> internal </a:t>
            </a:r>
            <a:r>
              <a:rPr lang="id-ID" sz="2400" dirty="0"/>
              <a:t>tinggi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dimotivasi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meyakini</a:t>
            </a:r>
            <a:r>
              <a:rPr lang="en-US" sz="2400" dirty="0"/>
              <a:t> </a:t>
            </a:r>
            <a:r>
              <a:rPr lang="en-US" sz="2400" dirty="0" err="1"/>
              <a:t>penghargaan</a:t>
            </a:r>
            <a:r>
              <a:rPr lang="en-US" sz="2400" dirty="0"/>
              <a:t> yang </a:t>
            </a:r>
            <a:r>
              <a:rPr lang="en-US" sz="2400" dirty="0" err="1"/>
              <a:t>nantinya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dapatkan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8203241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04/8/2015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1531" y="2895327"/>
            <a:ext cx="4404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Terima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Kasih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itchFamily="18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446B737-84A6-4876-99F5-B6D8583E1794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578015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E0A9D2-4C32-48C2-88F6-D674ADE32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D34DA4-A4DA-4849-9649-FD894DE31387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d-ID"/>
              <a:t>Perilaku Organisasi</a:t>
            </a:r>
            <a:endParaRPr lang="id-ID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05DC1A-8BB9-43A3-A8CF-9D0154468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0" y="1417320"/>
            <a:ext cx="7290055" cy="1499616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Bidang interdisipliner yang didedikasikan pada penelitian tentang bagaimana individu dalam kelompok cenderung bersikap dalam organisasi</a:t>
            </a:r>
            <a:r>
              <a:rPr lang="en-US" dirty="0"/>
              <a:t>.</a:t>
            </a:r>
            <a:endParaRPr lang="id-ID" dirty="0"/>
          </a:p>
          <a:p>
            <a:endParaRPr lang="id-ID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B7664F-E82B-482A-A9B7-F2A3B0AF9D65}"/>
              </a:ext>
            </a:extLst>
          </p:cNvPr>
          <p:cNvSpPr txBox="1">
            <a:spLocks/>
          </p:cNvSpPr>
          <p:nvPr/>
        </p:nvSpPr>
        <p:spPr>
          <a:xfrm>
            <a:off x="685800" y="3547872"/>
            <a:ext cx="7290054" cy="745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sikap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3E6BD7-7712-4FD6-8AC3-93D1CD705434}"/>
              </a:ext>
            </a:extLst>
          </p:cNvPr>
          <p:cNvSpPr txBox="1">
            <a:spLocks/>
          </p:cNvSpPr>
          <p:nvPr/>
        </p:nvSpPr>
        <p:spPr>
          <a:xfrm>
            <a:off x="609600" y="4312878"/>
            <a:ext cx="8534400" cy="91632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Evaluasi kognitif dan afektif yang memberikan kecenderungan pada seseorang untuk bertindak dengan cara mereka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DD896530-935E-4159-9C94-8E2EF0A9D71D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34201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Unsur</a:t>
            </a:r>
            <a:r>
              <a:rPr lang="en-US" dirty="0"/>
              <a:t> –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/>
              <a:t>Penyusun</a:t>
            </a:r>
            <a:r>
              <a:rPr lang="en-US" dirty="0"/>
              <a:t> </a:t>
            </a:r>
            <a:r>
              <a:rPr lang="en-US" dirty="0" err="1"/>
              <a:t>Sikap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lvl="0" indent="-514350">
              <a:buAutoNum type="arabicPeriod"/>
            </a:pP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lvl="0" indent="-514350"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Kognitif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=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Pikiran</a:t>
            </a: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lvl="0" indent="-514350">
              <a:buAutoNum type="arabicPeriod"/>
            </a:pP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lvl="0" indent="-514350"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Afektif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=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Perasaan</a:t>
            </a: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lvl="0" indent="-514350">
              <a:buAutoNum type="arabicPeriod"/>
            </a:pP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lvl="0" indent="-514350"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Perilaku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=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Maksud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bertindak</a:t>
            </a: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lvl="0" indent="-514350">
              <a:buAutoNum type="arabicPeriod"/>
            </a:pP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lvl="0" indent="-514350"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Sikap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=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kepuasan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bekerja</a:t>
            </a: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04/8/2015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D2A2118-9E87-4631-A084-1C5E4B4F9081}"/>
              </a:ext>
            </a:extLst>
          </p:cNvPr>
          <p:cNvSpPr/>
          <p:nvPr/>
        </p:nvSpPr>
        <p:spPr>
          <a:xfrm>
            <a:off x="4788024" y="2276872"/>
            <a:ext cx="280831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”</a:t>
            </a:r>
            <a:endParaRPr lang="en-ID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F02460-6B89-4394-B32F-0492C76DA84F}"/>
              </a:ext>
            </a:extLst>
          </p:cNvPr>
          <p:cNvSpPr/>
          <p:nvPr/>
        </p:nvSpPr>
        <p:spPr>
          <a:xfrm>
            <a:off x="4795169" y="3262815"/>
            <a:ext cx="280831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“Saya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menyukai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”</a:t>
            </a:r>
            <a:endParaRPr lang="en-ID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169C2F-9540-45E5-A472-DC7F27E09ACF}"/>
              </a:ext>
            </a:extLst>
          </p:cNvPr>
          <p:cNvSpPr/>
          <p:nvPr/>
        </p:nvSpPr>
        <p:spPr>
          <a:xfrm>
            <a:off x="6228184" y="4365104"/>
            <a:ext cx="2808312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“Saya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ketempat</a:t>
            </a:r>
            <a:r>
              <a:rPr lang="en-US" dirty="0"/>
              <a:t> </a:t>
            </a:r>
            <a:r>
              <a:rPr lang="en-US" dirty="0" err="1"/>
              <a:t>kerjaan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senyuman</a:t>
            </a:r>
            <a:r>
              <a:rPr lang="en-US" dirty="0"/>
              <a:t> dan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kebahagiaan</a:t>
            </a:r>
            <a:r>
              <a:rPr lang="en-US" dirty="0"/>
              <a:t>” </a:t>
            </a:r>
            <a:endParaRPr lang="en-ID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16B618CC-B9B7-4132-913D-A74D2F72F122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236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67597" y="172643"/>
            <a:ext cx="9202994" cy="1122426"/>
          </a:xfrm>
        </p:spPr>
        <p:txBody>
          <a:bodyPr>
            <a:noAutofit/>
          </a:bodyPr>
          <a:lstStyle/>
          <a:p>
            <a:r>
              <a:rPr lang="en-US" dirty="0"/>
              <a:t>Proses </a:t>
            </a:r>
            <a:r>
              <a:rPr lang="en-US" dirty="0" err="1"/>
              <a:t>Persepsi</a:t>
            </a:r>
            <a:endParaRPr lang="id-ID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04/8/2015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5966FB8-F579-4C06-8198-4366927D9E8A}"/>
              </a:ext>
            </a:extLst>
          </p:cNvPr>
          <p:cNvGrpSpPr/>
          <p:nvPr/>
        </p:nvGrpSpPr>
        <p:grpSpPr>
          <a:xfrm>
            <a:off x="457200" y="4790166"/>
            <a:ext cx="8153400" cy="1231900"/>
            <a:chOff x="381000" y="4178300"/>
            <a:chExt cx="8153400" cy="1231900"/>
          </a:xfrm>
        </p:grpSpPr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AA263D7B-9216-4F46-BA9B-DF232B844F08}"/>
                </a:ext>
              </a:extLst>
            </p:cNvPr>
            <p:cNvSpPr/>
            <p:nvPr/>
          </p:nvSpPr>
          <p:spPr>
            <a:xfrm>
              <a:off x="381000" y="4191000"/>
              <a:ext cx="2133600" cy="12192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Mengamati</a:t>
              </a:r>
              <a:r>
                <a:rPr lang="en-US" dirty="0"/>
                <a:t> </a:t>
              </a:r>
              <a:r>
                <a:rPr lang="en-US" dirty="0" err="1"/>
                <a:t>informasi</a:t>
              </a:r>
              <a:r>
                <a:rPr lang="en-US" dirty="0"/>
                <a:t> </a:t>
              </a:r>
              <a:r>
                <a:rPr lang="en-US" dirty="0" err="1"/>
                <a:t>melalui</a:t>
              </a:r>
              <a:r>
                <a:rPr lang="en-US" dirty="0"/>
                <a:t> </a:t>
              </a:r>
              <a:r>
                <a:rPr lang="en-US" dirty="0" err="1"/>
                <a:t>indera</a:t>
              </a:r>
              <a:endParaRPr lang="en-US" dirty="0"/>
            </a:p>
          </p:txBody>
        </p:sp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C2D17004-D6C6-43BE-AEAC-ADAF5E848725}"/>
                </a:ext>
              </a:extLst>
            </p:cNvPr>
            <p:cNvSpPr/>
            <p:nvPr/>
          </p:nvSpPr>
          <p:spPr>
            <a:xfrm>
              <a:off x="3352800" y="4191000"/>
              <a:ext cx="2209800" cy="12192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Menyerap</a:t>
              </a:r>
              <a:r>
                <a:rPr lang="en-US" dirty="0"/>
                <a:t> </a:t>
              </a:r>
              <a:r>
                <a:rPr lang="en-US" dirty="0" err="1"/>
                <a:t>informasi</a:t>
              </a:r>
              <a:r>
                <a:rPr lang="en-US" dirty="0"/>
                <a:t> </a:t>
              </a:r>
              <a:r>
                <a:rPr lang="en-US" dirty="0" err="1"/>
                <a:t>dan</a:t>
              </a:r>
              <a:r>
                <a:rPr lang="en-US" dirty="0"/>
                <a:t> </a:t>
              </a:r>
              <a:r>
                <a:rPr lang="en-US" dirty="0" err="1"/>
                <a:t>meyeleksi</a:t>
              </a:r>
              <a:r>
                <a:rPr lang="en-US" dirty="0"/>
                <a:t> yang </a:t>
              </a:r>
              <a:r>
                <a:rPr lang="en-US" dirty="0" err="1"/>
                <a:t>akan</a:t>
              </a:r>
              <a:r>
                <a:rPr lang="en-US" dirty="0"/>
                <a:t> </a:t>
              </a:r>
              <a:r>
                <a:rPr lang="en-US" dirty="0" err="1"/>
                <a:t>diproses</a:t>
              </a:r>
              <a:endParaRPr lang="en-US" dirty="0"/>
            </a:p>
          </p:txBody>
        </p:sp>
        <p:sp>
          <p:nvSpPr>
            <p:cNvPr id="12" name="Rounded Rectangle 6">
              <a:extLst>
                <a:ext uri="{FF2B5EF4-FFF2-40B4-BE49-F238E27FC236}">
                  <a16:creationId xmlns:a16="http://schemas.microsoft.com/office/drawing/2014/main" id="{E9C653DC-8157-4C75-B9DB-790EBAE06524}"/>
                </a:ext>
              </a:extLst>
            </p:cNvPr>
            <p:cNvSpPr/>
            <p:nvPr/>
          </p:nvSpPr>
          <p:spPr>
            <a:xfrm>
              <a:off x="6400800" y="4178300"/>
              <a:ext cx="2133600" cy="12319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Membentuk</a:t>
              </a:r>
              <a:r>
                <a:rPr lang="en-US" dirty="0"/>
                <a:t> </a:t>
              </a:r>
              <a:r>
                <a:rPr lang="en-US" dirty="0" err="1"/>
                <a:t>pola-pola</a:t>
              </a:r>
              <a:r>
                <a:rPr lang="en-US" dirty="0"/>
                <a:t> yang </a:t>
              </a:r>
              <a:r>
                <a:rPr lang="en-US" dirty="0" err="1"/>
                <a:t>akan</a:t>
              </a:r>
              <a:r>
                <a:rPr lang="en-US" dirty="0"/>
                <a:t> </a:t>
              </a:r>
              <a:r>
                <a:rPr lang="en-US" dirty="0" err="1"/>
                <a:t>ditafsirkan</a:t>
              </a:r>
              <a:r>
                <a:rPr lang="en-US" dirty="0"/>
                <a:t> &amp; </a:t>
              </a:r>
              <a:r>
                <a:rPr lang="en-US" dirty="0" err="1"/>
                <a:t>diberi</a:t>
              </a:r>
              <a:r>
                <a:rPr lang="en-US" dirty="0"/>
                <a:t> </a:t>
              </a:r>
              <a:r>
                <a:rPr lang="en-US" dirty="0" err="1"/>
                <a:t>respon</a:t>
              </a:r>
              <a:endParaRPr lang="en-US" dirty="0"/>
            </a:p>
          </p:txBody>
        </p:sp>
        <p:sp>
          <p:nvSpPr>
            <p:cNvPr id="13" name="Right Arrow 7">
              <a:extLst>
                <a:ext uri="{FF2B5EF4-FFF2-40B4-BE49-F238E27FC236}">
                  <a16:creationId xmlns:a16="http://schemas.microsoft.com/office/drawing/2014/main" id="{AF8048C6-9022-4CFC-B59A-4EB3598FA004}"/>
                </a:ext>
              </a:extLst>
            </p:cNvPr>
            <p:cNvSpPr/>
            <p:nvPr/>
          </p:nvSpPr>
          <p:spPr>
            <a:xfrm>
              <a:off x="2514600" y="4683125"/>
              <a:ext cx="838200" cy="234950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8">
              <a:extLst>
                <a:ext uri="{FF2B5EF4-FFF2-40B4-BE49-F238E27FC236}">
                  <a16:creationId xmlns:a16="http://schemas.microsoft.com/office/drawing/2014/main" id="{E87EE327-910D-420C-8D79-1CFAD4C397FB}"/>
                </a:ext>
              </a:extLst>
            </p:cNvPr>
            <p:cNvSpPr/>
            <p:nvPr/>
          </p:nvSpPr>
          <p:spPr>
            <a:xfrm>
              <a:off x="5562600" y="4648200"/>
              <a:ext cx="838200" cy="234950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5477F4B-66A1-4D00-8D6D-F4FD434FAD05}"/>
              </a:ext>
            </a:extLst>
          </p:cNvPr>
          <p:cNvSpPr/>
          <p:nvPr/>
        </p:nvSpPr>
        <p:spPr>
          <a:xfrm>
            <a:off x="457200" y="1298483"/>
            <a:ext cx="822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Proses </a:t>
            </a:r>
            <a:r>
              <a:rPr lang="en-US" sz="2400" dirty="0" err="1"/>
              <a:t>kognitif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memahami</a:t>
            </a:r>
            <a:r>
              <a:rPr lang="en-US" sz="2400" dirty="0"/>
              <a:t> </a:t>
            </a:r>
            <a:r>
              <a:rPr lang="en-US" sz="2400" dirty="0" err="1"/>
              <a:t>lingkungannya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id-ID" sz="2400" dirty="0"/>
              <a:t>cara </a:t>
            </a:r>
            <a:r>
              <a:rPr lang="en-US" sz="2400" dirty="0" err="1"/>
              <a:t>menyeleksi</a:t>
            </a:r>
            <a:r>
              <a:rPr lang="en-US" sz="2400" dirty="0"/>
              <a:t>, </a:t>
            </a:r>
            <a:r>
              <a:rPr lang="en-US" sz="2400" dirty="0" err="1"/>
              <a:t>mengatur</a:t>
            </a:r>
            <a:r>
              <a:rPr lang="en-US" sz="2400" dirty="0"/>
              <a:t> dan </a:t>
            </a:r>
            <a:r>
              <a:rPr lang="en-US" sz="2400" dirty="0" err="1"/>
              <a:t>menafsirkan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lingkungannya</a:t>
            </a:r>
            <a:endParaRPr lang="en-US" sz="2400" dirty="0"/>
          </a:p>
          <a:p>
            <a:pPr algn="just"/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hal-hal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menimbulkan</a:t>
            </a:r>
            <a:r>
              <a:rPr lang="en-US" sz="2400" dirty="0"/>
              <a:t> </a:t>
            </a:r>
            <a:r>
              <a:rPr lang="en-US" sz="2400" dirty="0" err="1"/>
              <a:t>persepsi</a:t>
            </a:r>
            <a:r>
              <a:rPr lang="en-US" sz="2400" dirty="0"/>
              <a:t> yang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tiap-tiap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: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n-US" sz="2000" dirty="0" err="1"/>
              <a:t>Sikap</a:t>
            </a:r>
            <a:endParaRPr lang="en-US" sz="2000" dirty="0"/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n-US" sz="2000" dirty="0" err="1"/>
              <a:t>Kepribadian</a:t>
            </a:r>
            <a:endParaRPr lang="en-US" sz="2000" dirty="0"/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n-US" sz="2000" dirty="0"/>
              <a:t>Nilai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n-US" sz="2000" dirty="0" err="1"/>
              <a:t>Kepentingan</a:t>
            </a:r>
            <a:r>
              <a:rPr lang="en-US" sz="2000" dirty="0"/>
              <a:t> </a:t>
            </a:r>
            <a:r>
              <a:rPr lang="en-US" sz="2000" dirty="0" err="1"/>
              <a:t>Individu</a:t>
            </a:r>
            <a:endParaRPr lang="en-US" sz="2000" dirty="0"/>
          </a:p>
        </p:txBody>
      </p:sp>
      <p:pic>
        <p:nvPicPr>
          <p:cNvPr id="2050" name="Picture 2" descr="Pengertian, Dimensi, Faktor dan Pengukuran Iklim Organisasi -  KajianPustaka.com">
            <a:extLst>
              <a:ext uri="{FF2B5EF4-FFF2-40B4-BE49-F238E27FC236}">
                <a16:creationId xmlns:a16="http://schemas.microsoft.com/office/drawing/2014/main" id="{574BD12E-9635-47CE-8297-96E79456D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83921"/>
            <a:ext cx="2971800" cy="192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15C07DED-DCCB-4F3B-85B8-375223318873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33112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3D5933-B730-48FD-833D-A664F9806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F1FD510-A5A4-4C47-85A4-21CD37D58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579"/>
            <a:ext cx="4343400" cy="337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E5F1ED34-DD24-4EAF-B128-28A53D148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-216197"/>
            <a:ext cx="4800600" cy="486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EFEDA18-3F50-4961-A914-73F83436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7"/>
            <a:ext cx="43434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28CDF2-C0E6-45DA-BCAD-F1AC6E818759}"/>
              </a:ext>
            </a:extLst>
          </p:cNvPr>
          <p:cNvSpPr txBox="1"/>
          <p:nvPr/>
        </p:nvSpPr>
        <p:spPr>
          <a:xfrm>
            <a:off x="4762500" y="52197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Apa</a:t>
            </a:r>
            <a:r>
              <a:rPr lang="en-US" sz="3200" dirty="0"/>
              <a:t> yang </a:t>
            </a:r>
            <a:r>
              <a:rPr lang="en-US" sz="3200" dirty="0" err="1"/>
              <a:t>anda</a:t>
            </a:r>
            <a:r>
              <a:rPr lang="en-US" sz="3200" dirty="0"/>
              <a:t> </a:t>
            </a:r>
            <a:r>
              <a:rPr lang="en-US" sz="3200" dirty="0" err="1"/>
              <a:t>lihat</a:t>
            </a:r>
            <a:r>
              <a:rPr lang="en-US" sz="3200" dirty="0"/>
              <a:t>?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B8613B5-C1FE-4C0C-9525-9D18719AA650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463195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Sikap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Ekstrover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Keramahan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Kehati-hatian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Stabilitas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Emosional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Rendah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Sikap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Terbuka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Pengalaman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Baru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/>
              <a:t>Kepribadian</a:t>
            </a:r>
            <a:endParaRPr lang="id-ID" dirty="0"/>
          </a:p>
        </p:txBody>
      </p:sp>
      <p:pic>
        <p:nvPicPr>
          <p:cNvPr id="3074" name="Picture 2" descr="Pengertian Perilaku, Bentuk, Jenis, Faktor Beserta Contoh">
            <a:extLst>
              <a:ext uri="{FF2B5EF4-FFF2-40B4-BE49-F238E27FC236}">
                <a16:creationId xmlns:a16="http://schemas.microsoft.com/office/drawing/2014/main" id="{17784F3B-AFBE-4185-AB91-F8DF56CED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31"/>
          <a:stretch/>
        </p:blipFill>
        <p:spPr bwMode="auto">
          <a:xfrm>
            <a:off x="3995936" y="1880243"/>
            <a:ext cx="4910088" cy="213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F098C4B-F933-433D-B2B2-95B5B0B8968F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20396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Kesadaran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Diri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Manajemen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Diri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Kesadaran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Sosial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Manajemen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Hubungan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Kecerdasan</a:t>
            </a:r>
            <a:r>
              <a:rPr lang="en-US" dirty="0"/>
              <a:t> </a:t>
            </a:r>
            <a:r>
              <a:rPr lang="en-US" dirty="0" err="1"/>
              <a:t>Emosional</a:t>
            </a:r>
            <a:endParaRPr lang="id-ID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0BD80D4-5854-485A-8D52-329E15D90E18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541381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Gaya </a:t>
            </a:r>
            <a:r>
              <a:rPr lang="en-US" dirty="0" err="1"/>
              <a:t>Pemecahan</a:t>
            </a:r>
            <a:r>
              <a:rPr lang="en-US" dirty="0"/>
              <a:t> </a:t>
            </a:r>
            <a:r>
              <a:rPr lang="en-US" dirty="0" err="1"/>
              <a:t>Masalah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Penginderaan-Pikiran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Intuisi-Pikiran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Penginderaan-Perasaan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Intuisi-Perasaan</a:t>
            </a:r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E222715-740B-440B-B7ED-B129B2A148D5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24229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6059016" cy="33409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tuntutan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masuk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akal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mengizinkan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pegawai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pendapat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Menciptakan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keraguan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terus-menerus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Menolak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terlibat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konflik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penghargaan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pegawai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Terus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membuat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karyawan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menebak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apa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manajer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harapkan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Mengganggu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mengusik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pegawai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mengizinkan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pegawai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membentuk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komunitas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Stress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Karyawan</a:t>
            </a:r>
            <a:endParaRPr lang="id-ID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05C8B2C-7E99-458B-9208-60307A592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703" y="2348880"/>
            <a:ext cx="288329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ABA9597-6B58-4937-8B5A-20F247809BB6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604565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3327</TotalTime>
  <Words>466</Words>
  <Application>Microsoft Office PowerPoint</Application>
  <PresentationFormat>On-screen Show (4:3)</PresentationFormat>
  <Paragraphs>103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Times New Roman</vt:lpstr>
      <vt:lpstr>Tw Cen MT</vt:lpstr>
      <vt:lpstr>Wingdings</vt:lpstr>
      <vt:lpstr>Office Theme</vt:lpstr>
      <vt:lpstr>PowerPoint Presentation</vt:lpstr>
      <vt:lpstr>PowerPoint Presentation</vt:lpstr>
      <vt:lpstr>Unsur – Unsur Penyusun Sikap</vt:lpstr>
      <vt:lpstr>Proses Persepsi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472</cp:revision>
  <cp:lastPrinted>2015-09-17T08:41:14Z</cp:lastPrinted>
  <dcterms:created xsi:type="dcterms:W3CDTF">2010-04-18T12:06:30Z</dcterms:created>
  <dcterms:modified xsi:type="dcterms:W3CDTF">2021-07-07T02:37:42Z</dcterms:modified>
  <cp:contentStatus/>
</cp:coreProperties>
</file>