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24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d-ID"/>
              <a:t>Klik untuk mengedit gaya judul Master</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Judul d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d-ID"/>
              <a:t>Klik untuk mengedit gaya judul Master</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tipa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d-ID"/>
              <a:t>Klik untuk mengedit gaya judul Master</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d-ID"/>
              <a:t>Klik untuk edit gaya teks Master</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u Nama">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9/12/2024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9/12/2024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p:txBody>
          <a:bodyPr vert="eaVert" anchor="t" anchorCtr="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d-ID"/>
              <a:t>Klik untuk mengedit gaya judul Master</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9796027F-7875-4030-9381-8BD8C4F21935}" type="datetimeFigureOut">
              <a:rPr lang="en-US" dirty="0"/>
              <a:t>9/12/2024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9/12/2024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9/12/2024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d-ID"/>
              <a:t>Klik untuk mengedit gaya judul Master</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7" name="Date Placeholder 4"/>
          <p:cNvSpPr>
            <a:spLocks noGrp="1"/>
          </p:cNvSpPr>
          <p:nvPr>
            <p:ph type="dt" sz="half" idx="10"/>
          </p:nvPr>
        </p:nvSpPr>
        <p:spPr/>
        <p:txBody>
          <a:bodyPr/>
          <a:lstStyle/>
          <a:p>
            <a:fld id="{4509A250-FF31-4206-8172-F9D3106AACB1}" type="datetimeFigureOut">
              <a:rPr lang="en-US" dirty="0"/>
              <a:t>9/12/2024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d-ID"/>
              <a:t>Klik untuk mengedit gaya judul Master</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9/12/2024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5B69607-494D-C51D-12CA-04BBCE3B4F7F}"/>
              </a:ext>
            </a:extLst>
          </p:cNvPr>
          <p:cNvSpPr>
            <a:spLocks noGrp="1"/>
          </p:cNvSpPr>
          <p:nvPr>
            <p:ph type="ctrTitle"/>
          </p:nvPr>
        </p:nvSpPr>
        <p:spPr>
          <a:xfrm>
            <a:off x="838200" y="446314"/>
            <a:ext cx="10711543" cy="664029"/>
          </a:xfrm>
        </p:spPr>
        <p:txBody>
          <a:bodyPr/>
          <a:lstStyle/>
          <a:p>
            <a:pPr algn="ctr"/>
            <a:r>
              <a:rPr lang="en-US" sz="4400" dirty="0">
                <a:solidFill>
                  <a:schemeClr val="bg1"/>
                </a:solidFill>
                <a:highlight>
                  <a:srgbClr val="FFFF00"/>
                </a:highlight>
              </a:rPr>
              <a:t>TELEPON OPERATOR</a:t>
            </a:r>
            <a:endParaRPr lang="id-ID" sz="4400" dirty="0">
              <a:solidFill>
                <a:schemeClr val="bg1"/>
              </a:solidFill>
              <a:highlight>
                <a:srgbClr val="FFFF00"/>
              </a:highlight>
            </a:endParaRPr>
          </a:p>
        </p:txBody>
      </p:sp>
      <p:sp>
        <p:nvSpPr>
          <p:cNvPr id="3" name="Subjudul 2">
            <a:extLst>
              <a:ext uri="{FF2B5EF4-FFF2-40B4-BE49-F238E27FC236}">
                <a16:creationId xmlns:a16="http://schemas.microsoft.com/office/drawing/2014/main" id="{54B13AC6-CCE7-5999-3159-36DC3D21CAD8}"/>
              </a:ext>
            </a:extLst>
          </p:cNvPr>
          <p:cNvSpPr>
            <a:spLocks noGrp="1"/>
          </p:cNvSpPr>
          <p:nvPr>
            <p:ph type="subTitle" idx="1"/>
          </p:nvPr>
        </p:nvSpPr>
        <p:spPr>
          <a:xfrm>
            <a:off x="838200" y="1284514"/>
            <a:ext cx="10439399" cy="4811486"/>
          </a:xfrm>
        </p:spPr>
        <p:txBody>
          <a:bodyPr>
            <a:normAutofit fontScale="92500"/>
          </a:bodyPr>
          <a:lstStyle/>
          <a:p>
            <a:r>
              <a:rPr lang="id-ID" dirty="0">
                <a:solidFill>
                  <a:schemeClr val="bg1"/>
                </a:solidFill>
                <a:highlight>
                  <a:srgbClr val="FFFF00"/>
                </a:highlight>
              </a:rPr>
              <a:t>Ruang lingkup kerja seorang </a:t>
            </a:r>
            <a:r>
              <a:rPr lang="id-ID" dirty="0" err="1">
                <a:solidFill>
                  <a:schemeClr val="bg1"/>
                </a:solidFill>
                <a:highlight>
                  <a:srgbClr val="FFFF00"/>
                </a:highlight>
              </a:rPr>
              <a:t>telephone</a:t>
            </a:r>
            <a:r>
              <a:rPr lang="id-ID" dirty="0">
                <a:solidFill>
                  <a:schemeClr val="bg1"/>
                </a:solidFill>
                <a:highlight>
                  <a:srgbClr val="FFFF00"/>
                </a:highlight>
              </a:rPr>
              <a:t> operator dapat bervariasi tergantung pada jenis perusahaan atau organisasi tempat mereka bekerja. Namun, secara umum, tugas dan tanggung jawab utama mereka meliputi:</a:t>
            </a:r>
            <a:endParaRPr lang="en-US" dirty="0">
              <a:solidFill>
                <a:schemeClr val="bg1"/>
              </a:solidFill>
              <a:highlight>
                <a:srgbClr val="FFFF00"/>
              </a:highlight>
            </a:endParaRPr>
          </a:p>
          <a:p>
            <a:endParaRPr lang="en-US" dirty="0">
              <a:solidFill>
                <a:schemeClr val="bg1"/>
              </a:solidFill>
              <a:highlight>
                <a:srgbClr val="FFFF00"/>
              </a:highlight>
            </a:endParaRPr>
          </a:p>
          <a:p>
            <a:pPr marL="457200" indent="-457200">
              <a:buAutoNum type="arabicPeriod"/>
            </a:pPr>
            <a:r>
              <a:rPr lang="id-ID" b="1" dirty="0">
                <a:highlight>
                  <a:srgbClr val="FF0000"/>
                </a:highlight>
              </a:rPr>
              <a:t>Menerima dan Menghubungkan Panggilan</a:t>
            </a:r>
            <a:r>
              <a:rPr lang="id-ID" dirty="0"/>
              <a:t>: Mengoperasikan sistem </a:t>
            </a:r>
            <a:r>
              <a:rPr lang="en-US" dirty="0"/>
              <a:t> </a:t>
            </a:r>
            <a:r>
              <a:rPr lang="id-ID" dirty="0"/>
              <a:t>telepon untuk menerima panggilan masuk dan menghubungkannya ke pihak yang tepat di dalam organisasi.</a:t>
            </a:r>
            <a:endParaRPr lang="en-US" dirty="0"/>
          </a:p>
          <a:p>
            <a:pPr marL="457200" indent="-457200">
              <a:buAutoNum type="arabicPeriod"/>
            </a:pPr>
            <a:r>
              <a:rPr lang="id-ID" b="1" dirty="0">
                <a:highlight>
                  <a:srgbClr val="FF0000"/>
                </a:highlight>
              </a:rPr>
              <a:t>Menangani Panggilan Keluar</a:t>
            </a:r>
            <a:r>
              <a:rPr lang="id-ID" dirty="0"/>
              <a:t>: Membantu dalam melakukan panggilan keluar, baik untuk keperluan internal maupun eksternal.</a:t>
            </a:r>
            <a:endParaRPr lang="en-US" dirty="0"/>
          </a:p>
          <a:p>
            <a:pPr marL="457200" indent="-457200">
              <a:buAutoNum type="arabicPeriod"/>
            </a:pPr>
            <a:r>
              <a:rPr lang="nn-NO" b="1" dirty="0">
                <a:highlight>
                  <a:srgbClr val="FF0000"/>
                </a:highlight>
              </a:rPr>
              <a:t>Menyediakan Informasi</a:t>
            </a:r>
            <a:r>
              <a:rPr lang="nn-NO" dirty="0"/>
              <a:t>: Memberikan informasi dasar kepada penelepon tentang organisasi, seperti jam kerja, alamat, atau prosedur tertentu.</a:t>
            </a:r>
          </a:p>
          <a:p>
            <a:pPr marL="457200" indent="-457200">
              <a:buAutoNum type="arabicPeriod"/>
            </a:pPr>
            <a:r>
              <a:rPr lang="id-ID" b="1" dirty="0">
                <a:highlight>
                  <a:srgbClr val="FF0000"/>
                </a:highlight>
              </a:rPr>
              <a:t>Mengelola Pesan</a:t>
            </a:r>
            <a:r>
              <a:rPr lang="id-ID" dirty="0"/>
              <a:t>: Menerima dan menyampaikan pesan kepada pihak yang dituju jika mereka tidak dapat dihubungi.</a:t>
            </a:r>
            <a:endParaRPr lang="id-ID" dirty="0">
              <a:solidFill>
                <a:schemeClr val="bg1"/>
              </a:solidFill>
              <a:highlight>
                <a:srgbClr val="FFFF00"/>
              </a:highlight>
            </a:endParaRPr>
          </a:p>
        </p:txBody>
      </p:sp>
    </p:spTree>
    <p:extLst>
      <p:ext uri="{BB962C8B-B14F-4D97-AF65-F5344CB8AC3E}">
        <p14:creationId xmlns:p14="http://schemas.microsoft.com/office/powerpoint/2010/main" val="1768565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2D97273-25FD-EE1C-D5F7-6C0ABE9163DF}"/>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9E28272-BDC1-9C1D-06D1-6D9FF48002E1}"/>
              </a:ext>
            </a:extLst>
          </p:cNvPr>
          <p:cNvSpPr>
            <a:spLocks noGrp="1"/>
          </p:cNvSpPr>
          <p:nvPr>
            <p:ph idx="1"/>
          </p:nvPr>
        </p:nvSpPr>
        <p:spPr>
          <a:xfrm>
            <a:off x="947058" y="631372"/>
            <a:ext cx="9102796" cy="5617028"/>
          </a:xfrm>
        </p:spPr>
        <p:txBody>
          <a:bodyPr/>
          <a:lstStyle/>
          <a:p>
            <a:r>
              <a:rPr lang="id-ID" b="1" dirty="0">
                <a:highlight>
                  <a:srgbClr val="FF0000"/>
                </a:highlight>
              </a:rPr>
              <a:t>5. Keterampilan </a:t>
            </a:r>
            <a:r>
              <a:rPr lang="id-ID" b="1" dirty="0" err="1">
                <a:highlight>
                  <a:srgbClr val="FF0000"/>
                </a:highlight>
              </a:rPr>
              <a:t>Interpersonal</a:t>
            </a:r>
            <a:endParaRPr lang="id-ID" b="1" dirty="0">
              <a:highlight>
                <a:srgbClr val="FF0000"/>
              </a:highlight>
            </a:endParaRPr>
          </a:p>
          <a:p>
            <a:pPr>
              <a:buFont typeface="Arial" panose="020B0604020202020204" pitchFamily="34" charset="0"/>
              <a:buChar char="•"/>
            </a:pPr>
            <a:r>
              <a:rPr lang="id-ID" b="1" dirty="0">
                <a:highlight>
                  <a:srgbClr val="FF0000"/>
                </a:highlight>
              </a:rPr>
              <a:t>Sopan Santun dan Etika Profesional</a:t>
            </a:r>
            <a:r>
              <a:rPr lang="id-ID" b="1" dirty="0"/>
              <a:t>:</a:t>
            </a:r>
            <a:r>
              <a:rPr lang="id-ID" dirty="0"/>
              <a:t> Kemampuan untuk berkomunikasi dengan sopan dan menjaga etika profesional selama percakapan telepon.</a:t>
            </a:r>
          </a:p>
          <a:p>
            <a:pPr>
              <a:buFont typeface="Arial" panose="020B0604020202020204" pitchFamily="34" charset="0"/>
              <a:buChar char="•"/>
            </a:pPr>
            <a:r>
              <a:rPr lang="id-ID" b="1" dirty="0">
                <a:highlight>
                  <a:srgbClr val="FF0000"/>
                </a:highlight>
              </a:rPr>
              <a:t>Kemampuan Bekerja dalam Tim</a:t>
            </a:r>
            <a:r>
              <a:rPr lang="id-ID" b="1" dirty="0"/>
              <a:t>:</a:t>
            </a:r>
            <a:r>
              <a:rPr lang="id-ID" dirty="0"/>
              <a:t> Kemampuan untuk bekerja sama dengan anggota tim lain dan departemen lain jika diperlukan.</a:t>
            </a:r>
            <a:endParaRPr lang="en-US" dirty="0"/>
          </a:p>
          <a:p>
            <a:r>
              <a:rPr lang="id-ID" b="1" dirty="0">
                <a:highlight>
                  <a:srgbClr val="FF0000"/>
                </a:highlight>
              </a:rPr>
              <a:t>6. Keterampilan </a:t>
            </a:r>
            <a:r>
              <a:rPr lang="id-ID" b="1" dirty="0" err="1">
                <a:highlight>
                  <a:srgbClr val="FF0000"/>
                </a:highlight>
              </a:rPr>
              <a:t>Multitasking</a:t>
            </a:r>
            <a:endParaRPr lang="id-ID" b="1" dirty="0">
              <a:highlight>
                <a:srgbClr val="FF0000"/>
              </a:highlight>
            </a:endParaRPr>
          </a:p>
          <a:p>
            <a:pPr>
              <a:buFont typeface="Arial" panose="020B0604020202020204" pitchFamily="34" charset="0"/>
              <a:buChar char="•"/>
            </a:pPr>
            <a:r>
              <a:rPr lang="id-ID" b="1" dirty="0"/>
              <a:t>Fleksibilitas:</a:t>
            </a:r>
            <a:r>
              <a:rPr lang="id-ID" dirty="0"/>
              <a:t> Kemampuan untuk menangani berbagai tugas dan panggilan secara bersamaan tanpa kehilangan fokus atau akurasi.</a:t>
            </a:r>
            <a:endParaRPr lang="en-US" dirty="0"/>
          </a:p>
          <a:p>
            <a:r>
              <a:rPr lang="id-ID" b="1" dirty="0">
                <a:highlight>
                  <a:srgbClr val="FF0000"/>
                </a:highlight>
              </a:rPr>
              <a:t>7. Kemampuan Bahasa</a:t>
            </a:r>
          </a:p>
          <a:p>
            <a:pPr>
              <a:buFont typeface="Arial" panose="020B0604020202020204" pitchFamily="34" charset="0"/>
              <a:buChar char="•"/>
            </a:pPr>
            <a:r>
              <a:rPr lang="id-ID" b="1" dirty="0">
                <a:highlight>
                  <a:srgbClr val="FF0000"/>
                </a:highlight>
              </a:rPr>
              <a:t>Bahasa Utama</a:t>
            </a:r>
            <a:r>
              <a:rPr lang="id-ID" b="1" dirty="0"/>
              <a:t>:</a:t>
            </a:r>
            <a:r>
              <a:rPr lang="id-ID" dirty="0"/>
              <a:t> Kemampuan untuk berbicara dan menulis dengan baik dalam bahasa utama yang digunakan di tempat kerja.</a:t>
            </a:r>
          </a:p>
          <a:p>
            <a:pPr>
              <a:buFont typeface="Arial" panose="020B0604020202020204" pitchFamily="34" charset="0"/>
              <a:buChar char="•"/>
            </a:pPr>
            <a:r>
              <a:rPr lang="id-ID" b="1" dirty="0">
                <a:highlight>
                  <a:srgbClr val="FF0000"/>
                </a:highlight>
              </a:rPr>
              <a:t>Bahasa Tambahan</a:t>
            </a:r>
            <a:r>
              <a:rPr lang="id-ID" b="1" dirty="0"/>
              <a:t>:</a:t>
            </a:r>
            <a:r>
              <a:rPr lang="id-ID" dirty="0"/>
              <a:t> Pengetahuan bahasa tambahan bisa menjadi keuntungan, terutama jika perusahaan beroperasi secara internasional atau melayani klien dari berbagai latar belakang.</a:t>
            </a:r>
          </a:p>
          <a:p>
            <a:pPr>
              <a:buFont typeface="Arial" panose="020B0604020202020204" pitchFamily="34" charset="0"/>
              <a:buChar char="•"/>
            </a:pPr>
            <a:endParaRPr lang="id-ID"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442720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661580A-6D27-E2AE-DEBF-E7408EF9E39D}"/>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8A69ABCD-B7C3-855B-6A58-041F018B4BCB}"/>
              </a:ext>
            </a:extLst>
          </p:cNvPr>
          <p:cNvSpPr>
            <a:spLocks noGrp="1"/>
          </p:cNvSpPr>
          <p:nvPr>
            <p:ph idx="1"/>
          </p:nvPr>
        </p:nvSpPr>
        <p:spPr>
          <a:xfrm>
            <a:off x="566058" y="685800"/>
            <a:ext cx="9483796" cy="5562599"/>
          </a:xfrm>
        </p:spPr>
        <p:txBody>
          <a:bodyPr/>
          <a:lstStyle/>
          <a:p>
            <a:r>
              <a:rPr lang="id-ID" b="1" dirty="0">
                <a:highlight>
                  <a:srgbClr val="FF0000"/>
                </a:highlight>
              </a:rPr>
              <a:t>8. Sifat Pribadi</a:t>
            </a:r>
          </a:p>
          <a:p>
            <a:pPr>
              <a:buFont typeface="Arial" panose="020B0604020202020204" pitchFamily="34" charset="0"/>
              <a:buChar char="•"/>
            </a:pPr>
            <a:r>
              <a:rPr lang="id-ID" b="1" dirty="0">
                <a:highlight>
                  <a:srgbClr val="FF0000"/>
                </a:highlight>
              </a:rPr>
              <a:t>Sabar dan Tahan Banting</a:t>
            </a:r>
            <a:r>
              <a:rPr lang="id-ID" b="1" dirty="0"/>
              <a:t>:</a:t>
            </a:r>
            <a:r>
              <a:rPr lang="id-ID" dirty="0"/>
              <a:t> Kemampuan untuk tetap tenang dan sabar dalam menghadapi penelepon yang mungkin frustrasi atau marah.</a:t>
            </a:r>
          </a:p>
          <a:p>
            <a:pPr>
              <a:buFont typeface="Arial" panose="020B0604020202020204" pitchFamily="34" charset="0"/>
              <a:buChar char="•"/>
            </a:pPr>
            <a:r>
              <a:rPr lang="id-ID" b="1" dirty="0">
                <a:highlight>
                  <a:srgbClr val="FF0000"/>
                </a:highlight>
              </a:rPr>
              <a:t>Berorientasi pada Layanan</a:t>
            </a:r>
            <a:r>
              <a:rPr lang="id-ID" b="1" dirty="0"/>
              <a:t>:</a:t>
            </a:r>
            <a:r>
              <a:rPr lang="id-ID" dirty="0"/>
              <a:t> Fokus pada memberikan layanan yang baik dan membantu menyelesaikan masalah penelepon.</a:t>
            </a:r>
          </a:p>
          <a:p>
            <a:r>
              <a:rPr lang="id-ID" b="1" dirty="0">
                <a:highlight>
                  <a:srgbClr val="FF0000"/>
                </a:highlight>
              </a:rPr>
              <a:t>9. Pengalaman Kerja</a:t>
            </a:r>
          </a:p>
          <a:p>
            <a:pPr>
              <a:buFont typeface="Arial" panose="020B0604020202020204" pitchFamily="34" charset="0"/>
              <a:buChar char="•"/>
            </a:pPr>
            <a:r>
              <a:rPr lang="id-ID" b="1" dirty="0">
                <a:highlight>
                  <a:srgbClr val="FF0000"/>
                </a:highlight>
              </a:rPr>
              <a:t>Pengalaman Terkait</a:t>
            </a:r>
            <a:r>
              <a:rPr lang="id-ID" b="1" dirty="0"/>
              <a:t>:</a:t>
            </a:r>
            <a:r>
              <a:rPr lang="id-ID" dirty="0"/>
              <a:t> Pengalaman sebelumnya dalam layanan pelanggan, pekerjaan administratif, atau posisi serupa bisa menjadi nilai tambah, meskipun beberapa posisi mungkin menyediakan pelatihan di tempat kerja.</a:t>
            </a:r>
            <a:endParaRPr lang="en-US" dirty="0"/>
          </a:p>
          <a:p>
            <a:r>
              <a:rPr lang="id-ID" b="1" dirty="0">
                <a:highlight>
                  <a:srgbClr val="FF0000"/>
                </a:highlight>
              </a:rPr>
              <a:t>10. Kesehatan dan Kebugaran</a:t>
            </a:r>
          </a:p>
          <a:p>
            <a:pPr>
              <a:buFont typeface="Arial" panose="020B0604020202020204" pitchFamily="34" charset="0"/>
              <a:buChar char="•"/>
            </a:pPr>
            <a:r>
              <a:rPr lang="id-ID" b="1" dirty="0"/>
              <a:t>Kesehatan:</a:t>
            </a:r>
            <a:r>
              <a:rPr lang="id-ID" dirty="0"/>
              <a:t> Kondisi kesehatan yang baik untuk dapat duduk atau berdiri dalam jangka waktu lama dan melakukan pekerjaan yang mungkin memerlukan fokus tinggi.</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957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B0E44EB-30E1-A25C-E451-5E107F642666}"/>
              </a:ext>
            </a:extLst>
          </p:cNvPr>
          <p:cNvSpPr>
            <a:spLocks noGrp="1"/>
          </p:cNvSpPr>
          <p:nvPr>
            <p:ph type="title"/>
          </p:nvPr>
        </p:nvSpPr>
        <p:spPr>
          <a:xfrm>
            <a:off x="648930" y="629266"/>
            <a:ext cx="9252154" cy="1223983"/>
          </a:xfrm>
        </p:spPr>
        <p:txBody>
          <a:bodyPr>
            <a:normAutofit/>
          </a:bodyPr>
          <a:lstStyle/>
          <a:p>
            <a:endParaRPr lang="id-ID"/>
          </a:p>
        </p:txBody>
      </p:sp>
      <p:pic>
        <p:nvPicPr>
          <p:cNvPr id="1028" name="Picture 4" descr="Artikel Tugas Telepon Operator di Hotel – IEFA Semarang">
            <a:extLst>
              <a:ext uri="{FF2B5EF4-FFF2-40B4-BE49-F238E27FC236}">
                <a16:creationId xmlns:a16="http://schemas.microsoft.com/office/drawing/2014/main" id="{E39DEFA7-4434-2F96-7CB6-526350D725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253" r="32329"/>
          <a:stretch/>
        </p:blipFill>
        <p:spPr bwMode="auto">
          <a:xfrm>
            <a:off x="648930" y="2052213"/>
            <a:ext cx="5451627" cy="4196185"/>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6BAD638E-EF54-9503-8516-A5CFE7BF317F}"/>
              </a:ext>
            </a:extLst>
          </p:cNvPr>
          <p:cNvSpPr>
            <a:spLocks noGrp="1"/>
          </p:cNvSpPr>
          <p:nvPr>
            <p:ph idx="1"/>
          </p:nvPr>
        </p:nvSpPr>
        <p:spPr>
          <a:xfrm>
            <a:off x="6750752" y="2052214"/>
            <a:ext cx="4338409" cy="4196185"/>
          </a:xfrm>
        </p:spPr>
        <p:txBody>
          <a:bodyPr>
            <a:normAutofit/>
          </a:bodyPr>
          <a:lstStyle/>
          <a:p>
            <a:pPr>
              <a:lnSpc>
                <a:spcPct val="90000"/>
              </a:lnSpc>
            </a:pPr>
            <a:r>
              <a:rPr lang="en-US" sz="1400" b="1"/>
              <a:t>5. </a:t>
            </a:r>
            <a:r>
              <a:rPr lang="id-ID" sz="1400" b="1">
                <a:highlight>
                  <a:srgbClr val="FF0000"/>
                </a:highlight>
              </a:rPr>
              <a:t>Mengatasi Masalah</a:t>
            </a:r>
            <a:r>
              <a:rPr lang="id-ID" sz="1400"/>
              <a:t>: Mengatasi masalah teknis yang mungkin timbul </a:t>
            </a:r>
            <a:r>
              <a:rPr lang="en-US" sz="1400"/>
              <a:t> 	 	  </a:t>
            </a:r>
            <a:r>
              <a:rPr lang="id-ID" sz="1400"/>
              <a:t>dengan </a:t>
            </a:r>
            <a:r>
              <a:rPr lang="en-US" sz="1400"/>
              <a:t> </a:t>
            </a:r>
            <a:r>
              <a:rPr lang="id-ID" sz="1400"/>
              <a:t>sistem telepon atau mengarahkan masalah tersebut ke teknisi </a:t>
            </a:r>
            <a:r>
              <a:rPr lang="en-US" sz="1400"/>
              <a:t> 	   	   </a:t>
            </a:r>
            <a:r>
              <a:rPr lang="id-ID" sz="1400"/>
              <a:t>yang tepat.</a:t>
            </a:r>
            <a:endParaRPr lang="en-US" sz="1400"/>
          </a:p>
          <a:p>
            <a:pPr>
              <a:lnSpc>
                <a:spcPct val="90000"/>
              </a:lnSpc>
            </a:pPr>
            <a:r>
              <a:rPr lang="en-US" sz="1400"/>
              <a:t>6.</a:t>
            </a:r>
            <a:r>
              <a:rPr lang="id-ID" sz="1400" b="1"/>
              <a:t> </a:t>
            </a:r>
            <a:r>
              <a:rPr lang="id-ID" sz="1400" b="1">
                <a:highlight>
                  <a:srgbClr val="FF0000"/>
                </a:highlight>
              </a:rPr>
              <a:t>Melakukan Pencatatan</a:t>
            </a:r>
            <a:r>
              <a:rPr lang="id-ID" sz="1400"/>
              <a:t>: Mencatat </a:t>
            </a:r>
            <a:r>
              <a:rPr lang="id-ID" sz="1400" err="1"/>
              <a:t>rincian</a:t>
            </a:r>
            <a:r>
              <a:rPr lang="id-ID" sz="1400"/>
              <a:t> panggilan dan pesan yang </a:t>
            </a:r>
            <a:r>
              <a:rPr lang="en-US" sz="1400"/>
              <a:t>		  </a:t>
            </a:r>
            <a:r>
              <a:rPr lang="id-ID" sz="1400"/>
              <a:t>diterima, serta mengelola data telepon sesuai dengan kebijakan </a:t>
            </a:r>
            <a:r>
              <a:rPr lang="en-US" sz="1400"/>
              <a:t> 	 		  </a:t>
            </a:r>
            <a:r>
              <a:rPr lang="id-ID" sz="1400"/>
              <a:t>organisasi.</a:t>
            </a:r>
            <a:r>
              <a:rPr lang="en-US" sz="1400"/>
              <a:t> </a:t>
            </a:r>
          </a:p>
          <a:p>
            <a:pPr>
              <a:lnSpc>
                <a:spcPct val="90000"/>
              </a:lnSpc>
            </a:pPr>
            <a:r>
              <a:rPr lang="en-US" sz="1400" b="1"/>
              <a:t>7. </a:t>
            </a:r>
            <a:r>
              <a:rPr lang="id-ID" sz="1400" b="1">
                <a:highlight>
                  <a:srgbClr val="FF0000"/>
                </a:highlight>
              </a:rPr>
              <a:t>Menjaga Etika dan Profesionalisme</a:t>
            </a:r>
            <a:r>
              <a:rPr lang="id-ID" sz="1400"/>
              <a:t>: Menjaga komunikasi yang sopan </a:t>
            </a:r>
            <a:r>
              <a:rPr lang="en-US" sz="1400"/>
              <a:t>	  	   </a:t>
            </a:r>
            <a:r>
              <a:rPr lang="id-ID" sz="1400"/>
              <a:t>dan profesional dengan penelepon dan rekan kerja.</a:t>
            </a:r>
            <a:endParaRPr lang="en-US" sz="1400"/>
          </a:p>
          <a:p>
            <a:pPr>
              <a:lnSpc>
                <a:spcPct val="90000"/>
              </a:lnSpc>
            </a:pPr>
            <a:r>
              <a:rPr lang="en-US" sz="1400" b="1"/>
              <a:t>8. </a:t>
            </a:r>
            <a:r>
              <a:rPr lang="id-ID" sz="1400" b="1">
                <a:highlight>
                  <a:srgbClr val="FF0000"/>
                </a:highlight>
              </a:rPr>
              <a:t>Mengatur dan Memelihara Peralatan</a:t>
            </a:r>
            <a:r>
              <a:rPr lang="id-ID" sz="1400"/>
              <a:t>: Memastikan peralatan telepon </a:t>
            </a:r>
            <a:r>
              <a:rPr lang="en-US" sz="1400"/>
              <a:t>	   	  </a:t>
            </a:r>
            <a:r>
              <a:rPr lang="id-ID" sz="1400"/>
              <a:t>berfungsi dengan baik dan melakukan pemeliharaan dasar jika </a:t>
            </a:r>
            <a:r>
              <a:rPr lang="en-US" sz="1400"/>
              <a:t>	  	   	  	  </a:t>
            </a:r>
            <a:r>
              <a:rPr lang="id-ID" sz="1400"/>
              <a:t>diperlukan.</a:t>
            </a:r>
            <a:endParaRPr lang="en-US" sz="1400"/>
          </a:p>
          <a:p>
            <a:pPr>
              <a:lnSpc>
                <a:spcPct val="90000"/>
              </a:lnSpc>
            </a:pPr>
            <a:endParaRPr lang="en-US" sz="1400"/>
          </a:p>
          <a:p>
            <a:pPr>
              <a:lnSpc>
                <a:spcPct val="90000"/>
              </a:lnSpc>
            </a:pPr>
            <a:endParaRPr lang="id-ID" sz="1400"/>
          </a:p>
        </p:txBody>
      </p:sp>
    </p:spTree>
    <p:extLst>
      <p:ext uri="{BB962C8B-B14F-4D97-AF65-F5344CB8AC3E}">
        <p14:creationId xmlns:p14="http://schemas.microsoft.com/office/powerpoint/2010/main" val="3860046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3541607-822E-CC6F-3F60-5B560C20C652}"/>
              </a:ext>
            </a:extLst>
          </p:cNvPr>
          <p:cNvSpPr>
            <a:spLocks noGrp="1"/>
          </p:cNvSpPr>
          <p:nvPr>
            <p:ph type="title"/>
          </p:nvPr>
        </p:nvSpPr>
        <p:spPr>
          <a:xfrm>
            <a:off x="648930" y="629266"/>
            <a:ext cx="9252154" cy="1223983"/>
          </a:xfrm>
        </p:spPr>
        <p:txBody>
          <a:bodyPr>
            <a:normAutofit/>
          </a:bodyPr>
          <a:lstStyle/>
          <a:p>
            <a:endParaRPr lang="id-ID" dirty="0"/>
          </a:p>
        </p:txBody>
      </p:sp>
      <p:pic>
        <p:nvPicPr>
          <p:cNvPr id="2050" name="Picture 2" descr="PELATIHAN Resepsionis dan Operator Telepon yang Efektif">
            <a:extLst>
              <a:ext uri="{FF2B5EF4-FFF2-40B4-BE49-F238E27FC236}">
                <a16:creationId xmlns:a16="http://schemas.microsoft.com/office/drawing/2014/main" id="{E393E66E-23E0-C6B8-858A-B9D2843D97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2697" r="14029" b="-1"/>
          <a:stretch/>
        </p:blipFill>
        <p:spPr bwMode="auto">
          <a:xfrm>
            <a:off x="648930" y="2052213"/>
            <a:ext cx="3991900" cy="4196185"/>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2683D569-872E-F684-C470-962D8910D327}"/>
              </a:ext>
            </a:extLst>
          </p:cNvPr>
          <p:cNvSpPr>
            <a:spLocks noGrp="1"/>
          </p:cNvSpPr>
          <p:nvPr>
            <p:ph idx="1"/>
          </p:nvPr>
        </p:nvSpPr>
        <p:spPr>
          <a:xfrm>
            <a:off x="5290457" y="2052214"/>
            <a:ext cx="5803129" cy="4196185"/>
          </a:xfrm>
        </p:spPr>
        <p:txBody>
          <a:bodyPr>
            <a:normAutofit/>
          </a:bodyPr>
          <a:lstStyle/>
          <a:p>
            <a:pPr>
              <a:lnSpc>
                <a:spcPct val="90000"/>
              </a:lnSpc>
            </a:pPr>
            <a:r>
              <a:rPr lang="en-US" sz="1700" b="1"/>
              <a:t>9. </a:t>
            </a:r>
            <a:r>
              <a:rPr lang="id-ID" sz="1700" b="1">
                <a:highlight>
                  <a:srgbClr val="FF0000"/>
                </a:highlight>
              </a:rPr>
              <a:t>Koordinasi dengan Tim Lain</a:t>
            </a:r>
            <a:r>
              <a:rPr lang="id-ID" sz="1700"/>
              <a:t>: Bekerja sama dengan departemen lain untuk memastikan bahwa komunikasi internal dan eksternal berjalan dengan lancar.</a:t>
            </a:r>
            <a:endParaRPr lang="en-US" sz="1700"/>
          </a:p>
          <a:p>
            <a:pPr>
              <a:lnSpc>
                <a:spcPct val="90000"/>
              </a:lnSpc>
            </a:pPr>
            <a:r>
              <a:rPr lang="sv-SE" sz="1700" b="1"/>
              <a:t>10. </a:t>
            </a:r>
            <a:r>
              <a:rPr lang="sv-SE" sz="1700" b="1">
                <a:highlight>
                  <a:srgbClr val="FF0000"/>
                </a:highlight>
              </a:rPr>
              <a:t>Pelayanan Pelanggan</a:t>
            </a:r>
            <a:r>
              <a:rPr lang="sv-SE" sz="1700"/>
              <a:t>: Memberikan layanan pelanggan yang baik, termasuk menangani keluhan dan pertanyaan dengan efektif.</a:t>
            </a:r>
          </a:p>
          <a:p>
            <a:pPr>
              <a:lnSpc>
                <a:spcPct val="90000"/>
              </a:lnSpc>
            </a:pPr>
            <a:endParaRPr lang="sv-SE" sz="1700"/>
          </a:p>
          <a:p>
            <a:pPr>
              <a:lnSpc>
                <a:spcPct val="90000"/>
              </a:lnSpc>
            </a:pPr>
            <a:r>
              <a:rPr lang="id-ID" sz="1700">
                <a:highlight>
                  <a:srgbClr val="FF0000"/>
                </a:highlight>
              </a:rPr>
              <a:t>Ruang lingkup kerja ini bisa berbeda tergantung pada perusahaan, misalnya, di perusahaan telekomunikasi mungkin akan melibatkan lebih banyak aspek teknis, sedangkan di perusahaan yang lebih kecil mungkin lebih fokus pada layanan pelanggan dan manajemen panggilan.</a:t>
            </a:r>
            <a:endParaRPr lang="sv-SE" sz="1700">
              <a:highlight>
                <a:srgbClr val="FF0000"/>
              </a:highlight>
            </a:endParaRPr>
          </a:p>
          <a:p>
            <a:pPr>
              <a:lnSpc>
                <a:spcPct val="90000"/>
              </a:lnSpc>
            </a:pPr>
            <a:endParaRPr lang="sv-SE" sz="1700"/>
          </a:p>
          <a:p>
            <a:pPr>
              <a:lnSpc>
                <a:spcPct val="90000"/>
              </a:lnSpc>
            </a:pPr>
            <a:endParaRPr lang="sv-SE" sz="1700"/>
          </a:p>
          <a:p>
            <a:pPr marL="0" indent="0">
              <a:lnSpc>
                <a:spcPct val="90000"/>
              </a:lnSpc>
              <a:buNone/>
            </a:pPr>
            <a:endParaRPr lang="id-ID" sz="1700"/>
          </a:p>
        </p:txBody>
      </p:sp>
    </p:spTree>
    <p:extLst>
      <p:ext uri="{BB962C8B-B14F-4D97-AF65-F5344CB8AC3E}">
        <p14:creationId xmlns:p14="http://schemas.microsoft.com/office/powerpoint/2010/main" val="1288891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22E742E-209B-3B51-CD54-B10986DF8ADC}"/>
              </a:ext>
            </a:extLst>
          </p:cNvPr>
          <p:cNvSpPr>
            <a:spLocks noGrp="1"/>
          </p:cNvSpPr>
          <p:nvPr>
            <p:ph type="title"/>
          </p:nvPr>
        </p:nvSpPr>
        <p:spPr/>
        <p:txBody>
          <a:bodyPr/>
          <a:lstStyle/>
          <a:p>
            <a:pPr algn="ctr"/>
            <a:r>
              <a:rPr lang="id-ID" sz="3600" dirty="0">
                <a:solidFill>
                  <a:schemeClr val="bg1"/>
                </a:solidFill>
                <a:highlight>
                  <a:srgbClr val="FFFF00"/>
                </a:highlight>
              </a:rPr>
              <a:t>Etika dan tata cara berkomunikasi melalui telepon</a:t>
            </a:r>
          </a:p>
        </p:txBody>
      </p:sp>
      <p:sp>
        <p:nvSpPr>
          <p:cNvPr id="3" name="Tampungan Konten 2">
            <a:extLst>
              <a:ext uri="{FF2B5EF4-FFF2-40B4-BE49-F238E27FC236}">
                <a16:creationId xmlns:a16="http://schemas.microsoft.com/office/drawing/2014/main" id="{9FD24A8B-16DF-49B0-569B-6FE86D23BC76}"/>
              </a:ext>
            </a:extLst>
          </p:cNvPr>
          <p:cNvSpPr>
            <a:spLocks noGrp="1"/>
          </p:cNvSpPr>
          <p:nvPr>
            <p:ph idx="1"/>
          </p:nvPr>
        </p:nvSpPr>
        <p:spPr/>
        <p:txBody>
          <a:bodyPr/>
          <a:lstStyle/>
          <a:p>
            <a:r>
              <a:rPr lang="id-ID" dirty="0">
                <a:solidFill>
                  <a:schemeClr val="bg1"/>
                </a:solidFill>
                <a:highlight>
                  <a:srgbClr val="FFFF00"/>
                </a:highlight>
              </a:rPr>
              <a:t>Berkomunikasi melalui telepon memerlukan perhatian khusus terhadap etika dan tata cara agar interaksi berjalan lancar dan profesional. Berikut adalah beberapa pedoman etika dan tata cara yang baik dalam berkomunikasi melalui telepon:</a:t>
            </a:r>
            <a:endParaRPr lang="en-US" dirty="0">
              <a:solidFill>
                <a:schemeClr val="bg1"/>
              </a:solidFill>
              <a:highlight>
                <a:srgbClr val="FFFF00"/>
              </a:highlight>
            </a:endParaRPr>
          </a:p>
          <a:p>
            <a:endParaRPr lang="en-US" dirty="0">
              <a:solidFill>
                <a:schemeClr val="bg1"/>
              </a:solidFill>
              <a:highlight>
                <a:srgbClr val="FFFF00"/>
              </a:highlight>
            </a:endParaRPr>
          </a:p>
          <a:p>
            <a:r>
              <a:rPr lang="id-ID" b="1" dirty="0">
                <a:highlight>
                  <a:srgbClr val="FF0000"/>
                </a:highlight>
              </a:rPr>
              <a:t>1. Menjawab Telepon dengan Tepat</a:t>
            </a:r>
          </a:p>
          <a:p>
            <a:pPr>
              <a:buFont typeface="Arial" panose="020B0604020202020204" pitchFamily="34" charset="0"/>
              <a:buChar char="•"/>
            </a:pPr>
            <a:r>
              <a:rPr lang="id-ID" b="1" dirty="0">
                <a:highlight>
                  <a:srgbClr val="FF0000"/>
                </a:highlight>
              </a:rPr>
              <a:t>Segera Angkat</a:t>
            </a:r>
            <a:r>
              <a:rPr lang="id-ID" b="1" dirty="0"/>
              <a:t>:</a:t>
            </a:r>
            <a:r>
              <a:rPr lang="id-ID" dirty="0"/>
              <a:t> Jawab panggilan dalam waktu yang wajar (biasanya dalam 3-4 derik) untuk menunjukkan responsif dan menghargai waktu penelepon.</a:t>
            </a:r>
          </a:p>
          <a:p>
            <a:pPr>
              <a:buFont typeface="Arial" panose="020B0604020202020204" pitchFamily="34" charset="0"/>
              <a:buChar char="•"/>
            </a:pPr>
            <a:r>
              <a:rPr lang="id-ID" b="1" dirty="0">
                <a:highlight>
                  <a:srgbClr val="FF0000"/>
                </a:highlight>
              </a:rPr>
              <a:t>Salam Pembuka</a:t>
            </a:r>
            <a:r>
              <a:rPr lang="id-ID" b="1" dirty="0"/>
              <a:t>:</a:t>
            </a:r>
            <a:r>
              <a:rPr lang="id-ID" dirty="0"/>
              <a:t> Mulailah dengan sapaan yang sopan, seperti "Selamat pagi/siang/sore, [Nama Anda] dari [Nama Perusahaan]."</a:t>
            </a:r>
          </a:p>
          <a:p>
            <a:endParaRPr lang="id-ID" dirty="0">
              <a:solidFill>
                <a:schemeClr val="bg1"/>
              </a:solidFill>
              <a:highlight>
                <a:srgbClr val="FFFF00"/>
              </a:highlight>
            </a:endParaRPr>
          </a:p>
        </p:txBody>
      </p:sp>
    </p:spTree>
    <p:extLst>
      <p:ext uri="{BB962C8B-B14F-4D97-AF65-F5344CB8AC3E}">
        <p14:creationId xmlns:p14="http://schemas.microsoft.com/office/powerpoint/2010/main" val="2028032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284F31B-FD58-C7EC-0418-2C20B8BA3CB4}"/>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86F74754-8ADD-0828-E336-AF21ED8DEE79}"/>
              </a:ext>
            </a:extLst>
          </p:cNvPr>
          <p:cNvSpPr>
            <a:spLocks noGrp="1"/>
          </p:cNvSpPr>
          <p:nvPr>
            <p:ph idx="1"/>
          </p:nvPr>
        </p:nvSpPr>
        <p:spPr>
          <a:xfrm>
            <a:off x="816430" y="1001486"/>
            <a:ext cx="9233424" cy="5246913"/>
          </a:xfrm>
        </p:spPr>
        <p:txBody>
          <a:bodyPr>
            <a:normAutofit lnSpcReduction="10000"/>
          </a:bodyPr>
          <a:lstStyle/>
          <a:p>
            <a:r>
              <a:rPr lang="id-ID" b="1" dirty="0">
                <a:highlight>
                  <a:srgbClr val="FF0000"/>
                </a:highlight>
              </a:rPr>
              <a:t>2. Identifikasi Diri dan Tujuan</a:t>
            </a:r>
          </a:p>
          <a:p>
            <a:pPr>
              <a:buFont typeface="Arial" panose="020B0604020202020204" pitchFamily="34" charset="0"/>
              <a:buChar char="•"/>
            </a:pPr>
            <a:r>
              <a:rPr lang="id-ID" b="1" dirty="0">
                <a:highlight>
                  <a:srgbClr val="FF0000"/>
                </a:highlight>
              </a:rPr>
              <a:t>Perkenalan</a:t>
            </a:r>
            <a:r>
              <a:rPr lang="id-ID" b="1" dirty="0"/>
              <a:t>:</a:t>
            </a:r>
            <a:r>
              <a:rPr lang="id-ID" dirty="0"/>
              <a:t> Perkenalkan diri Anda dengan nama dan jabatan Anda serta nama perusahaan atau organisasi Anda.</a:t>
            </a:r>
          </a:p>
          <a:p>
            <a:pPr>
              <a:buFont typeface="Arial" panose="020B0604020202020204" pitchFamily="34" charset="0"/>
              <a:buChar char="•"/>
            </a:pPr>
            <a:r>
              <a:rPr lang="id-ID" b="1" dirty="0">
                <a:highlight>
                  <a:srgbClr val="FF0000"/>
                </a:highlight>
              </a:rPr>
              <a:t>Tanyakan Nama</a:t>
            </a:r>
            <a:r>
              <a:rPr lang="id-ID" b="1" dirty="0"/>
              <a:t>:</a:t>
            </a:r>
            <a:r>
              <a:rPr lang="id-ID" dirty="0"/>
              <a:t> Tanyakan nama penelepon jika belum diperkenalkan, untuk membangun komunikasi yang lebih personal.</a:t>
            </a:r>
            <a:endParaRPr lang="en-US" dirty="0"/>
          </a:p>
          <a:p>
            <a:r>
              <a:rPr lang="id-ID" b="1" dirty="0">
                <a:highlight>
                  <a:srgbClr val="FF0000"/>
                </a:highlight>
              </a:rPr>
              <a:t>3. Gunakan Bahasa yang Sopan dan Jelas</a:t>
            </a:r>
          </a:p>
          <a:p>
            <a:pPr>
              <a:buFont typeface="Arial" panose="020B0604020202020204" pitchFamily="34" charset="0"/>
              <a:buChar char="•"/>
            </a:pPr>
            <a:r>
              <a:rPr lang="id-ID" b="1" dirty="0">
                <a:highlight>
                  <a:srgbClr val="FF0000"/>
                </a:highlight>
              </a:rPr>
              <a:t>Bahasa Formal</a:t>
            </a:r>
            <a:r>
              <a:rPr lang="id-ID" b="1" dirty="0"/>
              <a:t>:</a:t>
            </a:r>
            <a:r>
              <a:rPr lang="id-ID" dirty="0"/>
              <a:t> Gunakan bahasa formal dan sopan sesuai dengan konteks profesional.</a:t>
            </a:r>
          </a:p>
          <a:p>
            <a:pPr>
              <a:buFont typeface="Arial" panose="020B0604020202020204" pitchFamily="34" charset="0"/>
              <a:buChar char="•"/>
            </a:pPr>
            <a:r>
              <a:rPr lang="id-ID" b="1" dirty="0">
                <a:highlight>
                  <a:srgbClr val="FF0000"/>
                </a:highlight>
              </a:rPr>
              <a:t>Artikulasi</a:t>
            </a:r>
            <a:r>
              <a:rPr lang="id-ID" b="1" dirty="0"/>
              <a:t>:</a:t>
            </a:r>
            <a:r>
              <a:rPr lang="id-ID" dirty="0"/>
              <a:t> Bicara dengan jelas dan perlahan agar pesan Anda mudah dipahami.</a:t>
            </a:r>
          </a:p>
          <a:p>
            <a:r>
              <a:rPr lang="id-ID" b="1" dirty="0">
                <a:highlight>
                  <a:srgbClr val="FF0000"/>
                </a:highlight>
              </a:rPr>
              <a:t>4. Mendengarkan dengan Aktif</a:t>
            </a:r>
          </a:p>
          <a:p>
            <a:pPr>
              <a:buFont typeface="Arial" panose="020B0604020202020204" pitchFamily="34" charset="0"/>
              <a:buChar char="•"/>
            </a:pPr>
            <a:r>
              <a:rPr lang="id-ID" b="1" dirty="0">
                <a:highlight>
                  <a:srgbClr val="FF0000"/>
                </a:highlight>
              </a:rPr>
              <a:t>Perhatian</a:t>
            </a:r>
            <a:r>
              <a:rPr lang="id-ID" b="1" dirty="0"/>
              <a:t>:</a:t>
            </a:r>
            <a:r>
              <a:rPr lang="id-ID" dirty="0"/>
              <a:t> Berikan perhatian penuh pada penelepon, jangan menyela, dan pastikan Anda mendengarkan dengan seksama.</a:t>
            </a:r>
          </a:p>
          <a:p>
            <a:pPr>
              <a:buFont typeface="Arial" panose="020B0604020202020204" pitchFamily="34" charset="0"/>
              <a:buChar char="•"/>
            </a:pPr>
            <a:r>
              <a:rPr lang="id-ID" b="1" dirty="0">
                <a:highlight>
                  <a:srgbClr val="FF0000"/>
                </a:highlight>
              </a:rPr>
              <a:t>Konfirmasi</a:t>
            </a:r>
            <a:r>
              <a:rPr lang="id-ID" b="1" dirty="0"/>
              <a:t>:</a:t>
            </a:r>
            <a:r>
              <a:rPr lang="id-ID" dirty="0"/>
              <a:t> Tunjukkan bahwa Anda mendengarkan dengan mengulangi atau merangkum informasi penting jika perlu.</a:t>
            </a:r>
          </a:p>
          <a:p>
            <a:pPr>
              <a:buFont typeface="Arial" panose="020B0604020202020204" pitchFamily="34" charset="0"/>
              <a:buChar char="•"/>
            </a:pPr>
            <a:endParaRPr lang="en-US" dirty="0"/>
          </a:p>
          <a:p>
            <a:pPr marL="0" indent="0">
              <a:buNone/>
            </a:pPr>
            <a:endParaRPr lang="id-ID" dirty="0"/>
          </a:p>
          <a:p>
            <a:endParaRPr lang="id-ID" dirty="0"/>
          </a:p>
        </p:txBody>
      </p:sp>
    </p:spTree>
    <p:extLst>
      <p:ext uri="{BB962C8B-B14F-4D97-AF65-F5344CB8AC3E}">
        <p14:creationId xmlns:p14="http://schemas.microsoft.com/office/powerpoint/2010/main" val="3115503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11C442D-FF17-AD8B-704E-29A0CE3E88A2}"/>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7CD64787-4161-B3DA-7A68-56F99C677994}"/>
              </a:ext>
            </a:extLst>
          </p:cNvPr>
          <p:cNvSpPr>
            <a:spLocks noGrp="1"/>
          </p:cNvSpPr>
          <p:nvPr>
            <p:ph idx="1"/>
          </p:nvPr>
        </p:nvSpPr>
        <p:spPr>
          <a:xfrm>
            <a:off x="892630" y="957944"/>
            <a:ext cx="9157224" cy="5290456"/>
          </a:xfrm>
        </p:spPr>
        <p:txBody>
          <a:bodyPr>
            <a:normAutofit lnSpcReduction="10000"/>
          </a:bodyPr>
          <a:lstStyle/>
          <a:p>
            <a:r>
              <a:rPr lang="id-ID" b="1" dirty="0">
                <a:highlight>
                  <a:srgbClr val="FF0000"/>
                </a:highlight>
              </a:rPr>
              <a:t>5. Tangani Masalah dengan Profesional</a:t>
            </a:r>
          </a:p>
          <a:p>
            <a:pPr>
              <a:buFont typeface="Arial" panose="020B0604020202020204" pitchFamily="34" charset="0"/>
              <a:buChar char="•"/>
            </a:pPr>
            <a:r>
              <a:rPr lang="id-ID" b="1" dirty="0">
                <a:highlight>
                  <a:srgbClr val="FF0000"/>
                </a:highlight>
              </a:rPr>
              <a:t>Sabar dan Tenang</a:t>
            </a:r>
            <a:r>
              <a:rPr lang="id-ID" b="1" dirty="0"/>
              <a:t>:</a:t>
            </a:r>
            <a:r>
              <a:rPr lang="id-ID" dirty="0"/>
              <a:t> Hadapi keluhan atau masalah dengan sikap tenang dan sabar. Tawarkan solusi atau tindak lanjut yang sesuai.</a:t>
            </a:r>
          </a:p>
          <a:p>
            <a:pPr>
              <a:buFont typeface="Arial" panose="020B0604020202020204" pitchFamily="34" charset="0"/>
              <a:buChar char="•"/>
            </a:pPr>
            <a:r>
              <a:rPr lang="id-ID" b="1" dirty="0">
                <a:highlight>
                  <a:srgbClr val="FF0000"/>
                </a:highlight>
              </a:rPr>
              <a:t>Jangan Mengeluh</a:t>
            </a:r>
            <a:r>
              <a:rPr lang="id-ID" b="1" dirty="0"/>
              <a:t>:</a:t>
            </a:r>
            <a:r>
              <a:rPr lang="id-ID" dirty="0"/>
              <a:t> Hindari mengeluh atau menyalahkan pihak lain saat berkomunikasi.</a:t>
            </a:r>
          </a:p>
          <a:p>
            <a:r>
              <a:rPr lang="id-ID" b="1" dirty="0">
                <a:highlight>
                  <a:srgbClr val="FF0000"/>
                </a:highlight>
              </a:rPr>
              <a:t>6. Jaga Nada Suara</a:t>
            </a:r>
          </a:p>
          <a:p>
            <a:pPr>
              <a:buFont typeface="Arial" panose="020B0604020202020204" pitchFamily="34" charset="0"/>
              <a:buChar char="•"/>
            </a:pPr>
            <a:r>
              <a:rPr lang="id-ID" b="1" dirty="0">
                <a:highlight>
                  <a:srgbClr val="FF0000"/>
                </a:highlight>
              </a:rPr>
              <a:t>Nada Ramah</a:t>
            </a:r>
            <a:r>
              <a:rPr lang="id-ID" b="1" dirty="0"/>
              <a:t>:</a:t>
            </a:r>
            <a:r>
              <a:rPr lang="id-ID" dirty="0"/>
              <a:t> Jaga nada suara tetap ramah dan profesional. Hindari nada yang terdengar terganggu atau tidak sabar.</a:t>
            </a:r>
          </a:p>
          <a:p>
            <a:pPr>
              <a:buFont typeface="Arial" panose="020B0604020202020204" pitchFamily="34" charset="0"/>
              <a:buChar char="•"/>
            </a:pPr>
            <a:r>
              <a:rPr lang="id-ID" b="1" dirty="0">
                <a:highlight>
                  <a:srgbClr val="FF0000"/>
                </a:highlight>
              </a:rPr>
              <a:t>Variasi Nada</a:t>
            </a:r>
            <a:r>
              <a:rPr lang="id-ID" b="1" dirty="0"/>
              <a:t>:</a:t>
            </a:r>
            <a:r>
              <a:rPr lang="id-ID" dirty="0"/>
              <a:t> Gunakan variasi nada untuk menghindari monoton dan menjaga keterlibatan dalam percakapan.</a:t>
            </a:r>
          </a:p>
          <a:p>
            <a:r>
              <a:rPr lang="id-ID" b="1" dirty="0">
                <a:highlight>
                  <a:srgbClr val="FF0000"/>
                </a:highlight>
              </a:rPr>
              <a:t>7. Akhiri Panggilan dengan Baik</a:t>
            </a:r>
          </a:p>
          <a:p>
            <a:pPr>
              <a:buFont typeface="Arial" panose="020B0604020202020204" pitchFamily="34" charset="0"/>
              <a:buChar char="•"/>
            </a:pPr>
            <a:r>
              <a:rPr lang="id-ID" b="1" dirty="0">
                <a:highlight>
                  <a:srgbClr val="FF0000"/>
                </a:highlight>
              </a:rPr>
              <a:t>Konfirmasi Tindakan</a:t>
            </a:r>
            <a:r>
              <a:rPr lang="id-ID" b="1" dirty="0"/>
              <a:t>:</a:t>
            </a:r>
            <a:r>
              <a:rPr lang="id-ID" dirty="0"/>
              <a:t> Pastikan semua poin penting dan tindakan yang diperlukan telah dicatat dan dipahami.</a:t>
            </a:r>
          </a:p>
          <a:p>
            <a:pPr>
              <a:buFont typeface="Arial" panose="020B0604020202020204" pitchFamily="34" charset="0"/>
              <a:buChar char="•"/>
            </a:pPr>
            <a:r>
              <a:rPr lang="id-ID" b="1" dirty="0">
                <a:highlight>
                  <a:srgbClr val="FF0000"/>
                </a:highlight>
              </a:rPr>
              <a:t>Ucapan Penutup</a:t>
            </a:r>
            <a:r>
              <a:rPr lang="id-ID" b="1" dirty="0"/>
              <a:t>:</a:t>
            </a:r>
            <a:r>
              <a:rPr lang="id-ID" dirty="0"/>
              <a:t> Tutup percakapan dengan sopan, seperti "Terima kasih telah menghubungi kami. Semoga hari Anda menyenangkan."</a:t>
            </a:r>
          </a:p>
          <a:p>
            <a:endParaRPr lang="id-ID" dirty="0"/>
          </a:p>
        </p:txBody>
      </p:sp>
    </p:spTree>
    <p:extLst>
      <p:ext uri="{BB962C8B-B14F-4D97-AF65-F5344CB8AC3E}">
        <p14:creationId xmlns:p14="http://schemas.microsoft.com/office/powerpoint/2010/main" val="2111090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05474FA-3605-5FFB-B229-05AB2C8B02AB}"/>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CB3163E8-7004-8D6C-2080-B02B29A1A351}"/>
              </a:ext>
            </a:extLst>
          </p:cNvPr>
          <p:cNvSpPr>
            <a:spLocks noGrp="1"/>
          </p:cNvSpPr>
          <p:nvPr>
            <p:ph idx="1"/>
          </p:nvPr>
        </p:nvSpPr>
        <p:spPr>
          <a:xfrm>
            <a:off x="816430" y="957944"/>
            <a:ext cx="9233424" cy="5290456"/>
          </a:xfrm>
        </p:spPr>
        <p:txBody>
          <a:bodyPr/>
          <a:lstStyle/>
          <a:p>
            <a:r>
              <a:rPr lang="id-ID" b="1" dirty="0">
                <a:highlight>
                  <a:srgbClr val="FF0000"/>
                </a:highlight>
              </a:rPr>
              <a:t>8. Penanganan Panggilan Tertunda</a:t>
            </a:r>
          </a:p>
          <a:p>
            <a:pPr>
              <a:buFont typeface="Arial" panose="020B0604020202020204" pitchFamily="34" charset="0"/>
              <a:buChar char="•"/>
            </a:pPr>
            <a:r>
              <a:rPr lang="id-ID" b="1" dirty="0">
                <a:highlight>
                  <a:srgbClr val="FF0000"/>
                </a:highlight>
              </a:rPr>
              <a:t>Berikan Informasi</a:t>
            </a:r>
            <a:r>
              <a:rPr lang="id-ID" b="1" dirty="0"/>
              <a:t>:</a:t>
            </a:r>
            <a:r>
              <a:rPr lang="id-ID" dirty="0"/>
              <a:t> Jika Anda perlu menempatkan penelepon dalam </a:t>
            </a:r>
            <a:r>
              <a:rPr lang="id-ID" dirty="0" err="1"/>
              <a:t>antrian</a:t>
            </a:r>
            <a:r>
              <a:rPr lang="id-ID" dirty="0"/>
              <a:t> atau melakukan transfer panggilan, beri tahu mereka sebelumnya dan minta izin jika perlu.</a:t>
            </a:r>
          </a:p>
          <a:p>
            <a:pPr>
              <a:buFont typeface="Arial" panose="020B0604020202020204" pitchFamily="34" charset="0"/>
              <a:buChar char="•"/>
            </a:pPr>
            <a:r>
              <a:rPr lang="id-ID" b="1" dirty="0">
                <a:highlight>
                  <a:srgbClr val="FF0000"/>
                </a:highlight>
              </a:rPr>
              <a:t>Waktu Tanggapan</a:t>
            </a:r>
            <a:r>
              <a:rPr lang="id-ID" b="1" dirty="0"/>
              <a:t>:</a:t>
            </a:r>
            <a:r>
              <a:rPr lang="id-ID" dirty="0"/>
              <a:t> Jika akan ada penundaan, beri perkiraan waktu berapa lama penelepon harus menunggu.</a:t>
            </a:r>
          </a:p>
          <a:p>
            <a:r>
              <a:rPr lang="id-ID" b="1" dirty="0">
                <a:highlight>
                  <a:srgbClr val="FF0000"/>
                </a:highlight>
              </a:rPr>
              <a:t>9. Manfaatkan Teknologi</a:t>
            </a:r>
          </a:p>
          <a:p>
            <a:pPr>
              <a:buFont typeface="Arial" panose="020B0604020202020204" pitchFamily="34" charset="0"/>
              <a:buChar char="•"/>
            </a:pPr>
            <a:r>
              <a:rPr lang="id-ID" b="1" dirty="0">
                <a:highlight>
                  <a:srgbClr val="FF0000"/>
                </a:highlight>
              </a:rPr>
              <a:t>Fitur Telepon</a:t>
            </a:r>
            <a:r>
              <a:rPr lang="id-ID" b="1" dirty="0"/>
              <a:t>:</a:t>
            </a:r>
            <a:r>
              <a:rPr lang="id-ID" dirty="0"/>
              <a:t> Gunakan fitur telepon seperti penundaan, transfer, atau konferensi dengan bijak untuk mempermudah komunikasi.</a:t>
            </a:r>
          </a:p>
          <a:p>
            <a:pPr>
              <a:buFont typeface="Arial" panose="020B0604020202020204" pitchFamily="34" charset="0"/>
              <a:buChar char="•"/>
            </a:pPr>
            <a:r>
              <a:rPr lang="id-ID" b="1" dirty="0">
                <a:highlight>
                  <a:srgbClr val="FF0000"/>
                </a:highlight>
              </a:rPr>
              <a:t>Catatan</a:t>
            </a:r>
            <a:r>
              <a:rPr lang="id-ID" b="1" dirty="0"/>
              <a:t>:</a:t>
            </a:r>
            <a:r>
              <a:rPr lang="id-ID" dirty="0"/>
              <a:t> Catat informasi penting selama percakapan jika diperlukan untuk tindak lanjut.</a:t>
            </a:r>
          </a:p>
          <a:p>
            <a:r>
              <a:rPr lang="id-ID" b="1" dirty="0">
                <a:highlight>
                  <a:srgbClr val="FF0000"/>
                </a:highlight>
              </a:rPr>
              <a:t>10. Jaga Kerahasiaan</a:t>
            </a:r>
          </a:p>
          <a:p>
            <a:pPr>
              <a:buFont typeface="Arial" panose="020B0604020202020204" pitchFamily="34" charset="0"/>
              <a:buChar char="•"/>
            </a:pPr>
            <a:r>
              <a:rPr lang="id-ID" b="1" dirty="0">
                <a:highlight>
                  <a:srgbClr val="FF0000"/>
                </a:highlight>
              </a:rPr>
              <a:t>Privasi</a:t>
            </a:r>
            <a:r>
              <a:rPr lang="id-ID" b="1" dirty="0"/>
              <a:t>:</a:t>
            </a:r>
            <a:r>
              <a:rPr lang="id-ID" dirty="0"/>
              <a:t> Pastikan bahwa informasi sensitif atau pribadi tidak dibagikan sembarangan selama percakapan.</a:t>
            </a:r>
          </a:p>
          <a:p>
            <a:endParaRPr lang="id-ID" dirty="0"/>
          </a:p>
        </p:txBody>
      </p:sp>
    </p:spTree>
    <p:extLst>
      <p:ext uri="{BB962C8B-B14F-4D97-AF65-F5344CB8AC3E}">
        <p14:creationId xmlns:p14="http://schemas.microsoft.com/office/powerpoint/2010/main" val="2781143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78AF8B5-BA2C-CB66-3FA4-BBF2E4ABF08C}"/>
              </a:ext>
            </a:extLst>
          </p:cNvPr>
          <p:cNvSpPr>
            <a:spLocks noGrp="1"/>
          </p:cNvSpPr>
          <p:nvPr>
            <p:ph type="title"/>
          </p:nvPr>
        </p:nvSpPr>
        <p:spPr>
          <a:xfrm>
            <a:off x="646111" y="452718"/>
            <a:ext cx="9404723" cy="755596"/>
          </a:xfrm>
        </p:spPr>
        <p:txBody>
          <a:bodyPr/>
          <a:lstStyle/>
          <a:p>
            <a:pPr algn="ctr"/>
            <a:r>
              <a:rPr lang="id-ID" sz="3600" dirty="0">
                <a:solidFill>
                  <a:srgbClr val="000000"/>
                </a:solidFill>
                <a:effectLst/>
                <a:highlight>
                  <a:srgbClr val="FFFF00"/>
                </a:highlight>
                <a:latin typeface="Times New Roman" panose="02020603050405020304" pitchFamily="18" charset="0"/>
              </a:rPr>
              <a:t>Syarat </a:t>
            </a:r>
            <a:r>
              <a:rPr lang="id-ID" sz="3600" dirty="0" err="1">
                <a:solidFill>
                  <a:srgbClr val="000000"/>
                </a:solidFill>
                <a:effectLst/>
                <a:highlight>
                  <a:srgbClr val="FFFF00"/>
                </a:highlight>
                <a:latin typeface="Times New Roman" panose="02020603050405020304" pitchFamily="18" charset="0"/>
              </a:rPr>
              <a:t>telephone</a:t>
            </a:r>
            <a:r>
              <a:rPr lang="id-ID" sz="3600" dirty="0">
                <a:solidFill>
                  <a:srgbClr val="000000"/>
                </a:solidFill>
                <a:effectLst/>
                <a:highlight>
                  <a:srgbClr val="FFFF00"/>
                </a:highlight>
                <a:latin typeface="Times New Roman" panose="02020603050405020304" pitchFamily="18" charset="0"/>
              </a:rPr>
              <a:t> operator</a:t>
            </a:r>
            <a:endParaRPr lang="id-ID" sz="3600" dirty="0">
              <a:highlight>
                <a:srgbClr val="FFFF00"/>
              </a:highlight>
            </a:endParaRPr>
          </a:p>
        </p:txBody>
      </p:sp>
      <p:sp>
        <p:nvSpPr>
          <p:cNvPr id="3" name="Tampungan Konten 2">
            <a:extLst>
              <a:ext uri="{FF2B5EF4-FFF2-40B4-BE49-F238E27FC236}">
                <a16:creationId xmlns:a16="http://schemas.microsoft.com/office/drawing/2014/main" id="{BDBA1C16-A82A-9DA7-358A-8B47F70CB87E}"/>
              </a:ext>
            </a:extLst>
          </p:cNvPr>
          <p:cNvSpPr>
            <a:spLocks noGrp="1"/>
          </p:cNvSpPr>
          <p:nvPr>
            <p:ph idx="1"/>
          </p:nvPr>
        </p:nvSpPr>
        <p:spPr>
          <a:xfrm>
            <a:off x="1285495" y="1245454"/>
            <a:ext cx="8950396" cy="5159828"/>
          </a:xfrm>
        </p:spPr>
        <p:txBody>
          <a:bodyPr>
            <a:normAutofit fontScale="92500" lnSpcReduction="20000"/>
          </a:bodyPr>
          <a:lstStyle/>
          <a:p>
            <a:r>
              <a:rPr lang="id-ID" dirty="0">
                <a:solidFill>
                  <a:schemeClr val="bg1"/>
                </a:solidFill>
                <a:highlight>
                  <a:srgbClr val="FFFF00"/>
                </a:highlight>
              </a:rPr>
              <a:t>Untuk menjadi seorang </a:t>
            </a:r>
            <a:r>
              <a:rPr lang="id-ID" dirty="0" err="1">
                <a:solidFill>
                  <a:schemeClr val="bg1"/>
                </a:solidFill>
                <a:highlight>
                  <a:srgbClr val="FFFF00"/>
                </a:highlight>
              </a:rPr>
              <a:t>telephone</a:t>
            </a:r>
            <a:r>
              <a:rPr lang="id-ID" dirty="0">
                <a:solidFill>
                  <a:schemeClr val="bg1"/>
                </a:solidFill>
                <a:highlight>
                  <a:srgbClr val="FFFF00"/>
                </a:highlight>
              </a:rPr>
              <a:t> operator, terdapat beberapa syarat dan kualifikasi yang umumnya dibutuhkan. Berikut adalah beberapa di antaranya:</a:t>
            </a:r>
          </a:p>
          <a:p>
            <a:r>
              <a:rPr lang="id-ID" b="1" dirty="0"/>
              <a:t>1</a:t>
            </a:r>
            <a:r>
              <a:rPr lang="id-ID" b="1" dirty="0">
                <a:highlight>
                  <a:srgbClr val="FF0000"/>
                </a:highlight>
              </a:rPr>
              <a:t>. Kualifikasi Pendidikan</a:t>
            </a:r>
          </a:p>
          <a:p>
            <a:pPr>
              <a:buFont typeface="Arial" panose="020B0604020202020204" pitchFamily="34" charset="0"/>
              <a:buChar char="•"/>
            </a:pPr>
            <a:r>
              <a:rPr lang="id-ID" b="1" dirty="0">
                <a:highlight>
                  <a:srgbClr val="FF0000"/>
                </a:highlight>
              </a:rPr>
              <a:t>Minimal Pendidikan</a:t>
            </a:r>
            <a:r>
              <a:rPr lang="id-ID" b="1" dirty="0"/>
              <a:t>:</a:t>
            </a:r>
            <a:r>
              <a:rPr lang="id-ID" dirty="0"/>
              <a:t> Umumnya, gelar pendidikan minimal SMA/SMK atau setara diperlukan. Beberapa posisi mungkin memerlukan pendidikan diploma tergantung pada tingkat tanggung jawab dan kompleksitas pekerjaan.</a:t>
            </a:r>
          </a:p>
          <a:p>
            <a:pPr>
              <a:buFont typeface="Arial" panose="020B0604020202020204" pitchFamily="34" charset="0"/>
              <a:buChar char="•"/>
            </a:pPr>
            <a:r>
              <a:rPr lang="id-ID" b="1" dirty="0">
                <a:highlight>
                  <a:srgbClr val="FF0000"/>
                </a:highlight>
              </a:rPr>
              <a:t>Pelatihan Khusus</a:t>
            </a:r>
            <a:r>
              <a:rPr lang="id-ID" b="1" dirty="0"/>
              <a:t>:</a:t>
            </a:r>
            <a:r>
              <a:rPr lang="id-ID" dirty="0"/>
              <a:t> Pelatihan atau kursus dalam komunikasi, layanan pelanggan, atau penggunaan sistem telepon bisa menjadi nilai tambah.</a:t>
            </a:r>
          </a:p>
          <a:p>
            <a:r>
              <a:rPr lang="id-ID" b="1" dirty="0">
                <a:highlight>
                  <a:srgbClr val="FF0000"/>
                </a:highlight>
              </a:rPr>
              <a:t>2. Keterampilan Komunikasi</a:t>
            </a:r>
          </a:p>
          <a:p>
            <a:pPr>
              <a:buFont typeface="Arial" panose="020B0604020202020204" pitchFamily="34" charset="0"/>
              <a:buChar char="•"/>
            </a:pPr>
            <a:r>
              <a:rPr lang="id-ID" b="1" dirty="0">
                <a:highlight>
                  <a:srgbClr val="FF0000"/>
                </a:highlight>
              </a:rPr>
              <a:t>Kemampuan Berbicara yang Jelas</a:t>
            </a:r>
            <a:r>
              <a:rPr lang="id-ID" b="1" dirty="0"/>
              <a:t>:</a:t>
            </a:r>
            <a:r>
              <a:rPr lang="id-ID" dirty="0"/>
              <a:t> Keterampilan berbicara dengan artikulasi yang baik dan nada suara yang ramah dan profesional.</a:t>
            </a:r>
          </a:p>
          <a:p>
            <a:pPr>
              <a:buFont typeface="Arial" panose="020B0604020202020204" pitchFamily="34" charset="0"/>
              <a:buChar char="•"/>
            </a:pPr>
            <a:r>
              <a:rPr lang="id-ID" b="1" dirty="0">
                <a:highlight>
                  <a:srgbClr val="FF0000"/>
                </a:highlight>
              </a:rPr>
              <a:t>Kemampuan Mendengarkan</a:t>
            </a:r>
            <a:r>
              <a:rPr lang="id-ID" b="1" dirty="0"/>
              <a:t>:</a:t>
            </a:r>
            <a:r>
              <a:rPr lang="id-ID" dirty="0"/>
              <a:t> Kemampuan untuk mendengarkan dengan seksama dan memahami informasi yang disampaikan oleh penelepon.</a:t>
            </a:r>
          </a:p>
          <a:p>
            <a:endParaRPr lang="id-ID" dirty="0"/>
          </a:p>
        </p:txBody>
      </p:sp>
    </p:spTree>
    <p:extLst>
      <p:ext uri="{BB962C8B-B14F-4D97-AF65-F5344CB8AC3E}">
        <p14:creationId xmlns:p14="http://schemas.microsoft.com/office/powerpoint/2010/main" val="2840828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6CEB9CD-293C-AD5F-6A7C-3905A4898276}"/>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D30E3354-0B64-20E1-D1C7-3D520560C745}"/>
              </a:ext>
            </a:extLst>
          </p:cNvPr>
          <p:cNvSpPr>
            <a:spLocks noGrp="1"/>
          </p:cNvSpPr>
          <p:nvPr>
            <p:ph idx="1"/>
          </p:nvPr>
        </p:nvSpPr>
        <p:spPr>
          <a:xfrm>
            <a:off x="794658" y="881744"/>
            <a:ext cx="9255196" cy="5366656"/>
          </a:xfrm>
        </p:spPr>
        <p:txBody>
          <a:bodyPr/>
          <a:lstStyle/>
          <a:p>
            <a:r>
              <a:rPr lang="id-ID" b="1" dirty="0">
                <a:highlight>
                  <a:srgbClr val="FF0000"/>
                </a:highlight>
              </a:rPr>
              <a:t>3. Keterampilan Teknis</a:t>
            </a:r>
          </a:p>
          <a:p>
            <a:pPr>
              <a:buFont typeface="Arial" panose="020B0604020202020204" pitchFamily="34" charset="0"/>
              <a:buChar char="•"/>
            </a:pPr>
            <a:r>
              <a:rPr lang="id-ID" b="1" dirty="0">
                <a:highlight>
                  <a:srgbClr val="FF0000"/>
                </a:highlight>
              </a:rPr>
              <a:t>Pengoperasian Sistem Telepon</a:t>
            </a:r>
            <a:r>
              <a:rPr lang="id-ID" b="1" dirty="0"/>
              <a:t>:</a:t>
            </a:r>
            <a:r>
              <a:rPr lang="id-ID" dirty="0"/>
              <a:t> Kemampuan untuk mengoperasikan sistem telepon dan perangkat terkait, seperti PBX (</a:t>
            </a:r>
            <a:r>
              <a:rPr lang="id-ID" dirty="0" err="1"/>
              <a:t>Private</a:t>
            </a:r>
            <a:r>
              <a:rPr lang="id-ID" dirty="0"/>
              <a:t> </a:t>
            </a:r>
            <a:r>
              <a:rPr lang="id-ID" dirty="0" err="1"/>
              <a:t>Branch</a:t>
            </a:r>
            <a:r>
              <a:rPr lang="id-ID" dirty="0"/>
              <a:t> Exchange) atau sistem telepon digital.</a:t>
            </a:r>
          </a:p>
          <a:p>
            <a:pPr>
              <a:buFont typeface="Arial" panose="020B0604020202020204" pitchFamily="34" charset="0"/>
              <a:buChar char="•"/>
            </a:pPr>
            <a:r>
              <a:rPr lang="id-ID" b="1" dirty="0">
                <a:highlight>
                  <a:srgbClr val="FF0000"/>
                </a:highlight>
              </a:rPr>
              <a:t>Pemecahan Masalah Teknis</a:t>
            </a:r>
            <a:r>
              <a:rPr lang="id-ID" b="1" dirty="0"/>
              <a:t>:</a:t>
            </a:r>
            <a:r>
              <a:rPr lang="id-ID" dirty="0"/>
              <a:t> Pengetahuan dasar tentang cara menangani masalah teknis yang mungkin terjadi dengan sistem telepon.</a:t>
            </a:r>
            <a:endParaRPr lang="en-US" dirty="0"/>
          </a:p>
          <a:p>
            <a:r>
              <a:rPr lang="id-ID" b="1" dirty="0">
                <a:highlight>
                  <a:srgbClr val="FF0000"/>
                </a:highlight>
              </a:rPr>
              <a:t>4. Keterampilan Administratif</a:t>
            </a:r>
          </a:p>
          <a:p>
            <a:pPr>
              <a:buFont typeface="Arial" panose="020B0604020202020204" pitchFamily="34" charset="0"/>
              <a:buChar char="•"/>
            </a:pPr>
            <a:r>
              <a:rPr lang="id-ID" b="1" dirty="0">
                <a:highlight>
                  <a:srgbClr val="FF0000"/>
                </a:highlight>
              </a:rPr>
              <a:t>Manajemen Waktu</a:t>
            </a:r>
            <a:r>
              <a:rPr lang="id-ID" b="1" dirty="0"/>
              <a:t>:</a:t>
            </a:r>
            <a:r>
              <a:rPr lang="id-ID" dirty="0"/>
              <a:t> Kemampuan untuk mengelola waktu dan mengatasi beberapa panggilan atau tugas sekaligus.</a:t>
            </a:r>
          </a:p>
          <a:p>
            <a:pPr>
              <a:buFont typeface="Arial" panose="020B0604020202020204" pitchFamily="34" charset="0"/>
              <a:buChar char="•"/>
            </a:pPr>
            <a:r>
              <a:rPr lang="id-ID" b="1" dirty="0">
                <a:highlight>
                  <a:srgbClr val="FF0000"/>
                </a:highlight>
              </a:rPr>
              <a:t>Pencatatan yang Akurat</a:t>
            </a:r>
            <a:r>
              <a:rPr lang="id-ID" b="1" dirty="0"/>
              <a:t>:</a:t>
            </a:r>
            <a:r>
              <a:rPr lang="id-ID" dirty="0"/>
              <a:t> Kemampuan untuk mencatat informasi penting dan pesan dengan akurat.</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41030700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37</TotalTime>
  <Words>1150</Words>
  <Application>Microsoft Office PowerPoint</Application>
  <PresentationFormat>Layar Lebar</PresentationFormat>
  <Paragraphs>79</Paragraphs>
  <Slides>11</Slides>
  <Notes>0</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11</vt:i4>
      </vt:variant>
    </vt:vector>
  </HeadingPairs>
  <TitlesOfParts>
    <vt:vector size="16" baseType="lpstr">
      <vt:lpstr>Arial</vt:lpstr>
      <vt:lpstr>Century Gothic</vt:lpstr>
      <vt:lpstr>Times New Roman</vt:lpstr>
      <vt:lpstr>Wingdings 3</vt:lpstr>
      <vt:lpstr>Ion</vt:lpstr>
      <vt:lpstr>TELEPON OPERATOR</vt:lpstr>
      <vt:lpstr>Presentasi PowerPoint</vt:lpstr>
      <vt:lpstr>Presentasi PowerPoint</vt:lpstr>
      <vt:lpstr>Etika dan tata cara berkomunikasi melalui telepon</vt:lpstr>
      <vt:lpstr>Presentasi PowerPoint</vt:lpstr>
      <vt:lpstr>Presentasi PowerPoint</vt:lpstr>
      <vt:lpstr>Presentasi PowerPoint</vt:lpstr>
      <vt:lpstr>Syarat telephone operator</vt:lpstr>
      <vt:lpstr>Presentasi PowerPoint</vt:lpstr>
      <vt:lpstr>Presentasi PowerPoint</vt:lpstr>
      <vt:lpstr>Presentasi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1</cp:revision>
  <dcterms:created xsi:type="dcterms:W3CDTF">2024-09-12T13:07:59Z</dcterms:created>
  <dcterms:modified xsi:type="dcterms:W3CDTF">2024-09-12T13:45:39Z</dcterms:modified>
</cp:coreProperties>
</file>