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0"/>
  </p:notesMasterIdLst>
  <p:handoutMasterIdLst>
    <p:handoutMasterId r:id="rId51"/>
  </p:handoutMasterIdLst>
  <p:sldIdLst>
    <p:sldId id="256" r:id="rId2"/>
    <p:sldId id="271" r:id="rId3"/>
    <p:sldId id="272" r:id="rId4"/>
    <p:sldId id="322" r:id="rId5"/>
    <p:sldId id="310" r:id="rId6"/>
    <p:sldId id="311" r:id="rId7"/>
    <p:sldId id="323" r:id="rId8"/>
    <p:sldId id="312" r:id="rId9"/>
    <p:sldId id="321" r:id="rId10"/>
    <p:sldId id="326" r:id="rId11"/>
    <p:sldId id="325" r:id="rId12"/>
    <p:sldId id="327" r:id="rId13"/>
    <p:sldId id="328" r:id="rId14"/>
    <p:sldId id="350" r:id="rId15"/>
    <p:sldId id="330" r:id="rId16"/>
    <p:sldId id="331" r:id="rId17"/>
    <p:sldId id="351" r:id="rId18"/>
    <p:sldId id="324" r:id="rId19"/>
    <p:sldId id="306" r:id="rId20"/>
    <p:sldId id="313" r:id="rId21"/>
    <p:sldId id="333" r:id="rId22"/>
    <p:sldId id="332" r:id="rId23"/>
    <p:sldId id="334" r:id="rId24"/>
    <p:sldId id="335" r:id="rId25"/>
    <p:sldId id="314" r:id="rId26"/>
    <p:sldId id="315" r:id="rId27"/>
    <p:sldId id="316" r:id="rId28"/>
    <p:sldId id="307" r:id="rId29"/>
    <p:sldId id="320" r:id="rId30"/>
    <p:sldId id="336" r:id="rId31"/>
    <p:sldId id="337" r:id="rId32"/>
    <p:sldId id="338" r:id="rId33"/>
    <p:sldId id="317" r:id="rId34"/>
    <p:sldId id="339" r:id="rId35"/>
    <p:sldId id="353" r:id="rId36"/>
    <p:sldId id="318" r:id="rId37"/>
    <p:sldId id="352" r:id="rId38"/>
    <p:sldId id="340" r:id="rId39"/>
    <p:sldId id="319" r:id="rId40"/>
    <p:sldId id="341" r:id="rId41"/>
    <p:sldId id="342" r:id="rId42"/>
    <p:sldId id="343" r:id="rId43"/>
    <p:sldId id="344" r:id="rId44"/>
    <p:sldId id="345" r:id="rId45"/>
    <p:sldId id="346" r:id="rId46"/>
    <p:sldId id="347" r:id="rId47"/>
    <p:sldId id="348" r:id="rId48"/>
    <p:sldId id="349" r:id="rId49"/>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3961" autoAdjust="0"/>
  </p:normalViewPr>
  <p:slideViewPr>
    <p:cSldViewPr>
      <p:cViewPr>
        <p:scale>
          <a:sx n="75" d="100"/>
          <a:sy n="75" d="100"/>
        </p:scale>
        <p:origin x="-2664" y="-12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slide" Target="../slides/slide19.xml"/><Relationship Id="rId1" Type="http://schemas.openxmlformats.org/officeDocument/2006/relationships/slide" Target="../slides/slide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8.xml"/><Relationship Id="rId1" Type="http://schemas.openxmlformats.org/officeDocument/2006/relationships/slide" Target="../slides/slide19.xml"/><Relationship Id="rId5" Type="http://schemas.openxmlformats.org/officeDocument/2006/relationships/image" Target="../media/image6.png"/><Relationship Id="rId4"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8.xml"/><Relationship Id="rId1" Type="http://schemas.openxmlformats.org/officeDocument/2006/relationships/slide" Target="../slides/slide3.xml"/><Relationship Id="rId5" Type="http://schemas.openxmlformats.org/officeDocument/2006/relationships/image" Target="../media/image6.png"/><Relationship Id="rId4" Type="http://schemas.openxmlformats.org/officeDocument/2006/relationships/image" Target="../media/image5.png"/></Relationships>
</file>

<file path=ppt/diagrams/_rels/data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9.xml"/><Relationship Id="rId1" Type="http://schemas.openxmlformats.org/officeDocument/2006/relationships/slide" Target="../slides/slide3.xml"/><Relationship Id="rId5" Type="http://schemas.openxmlformats.org/officeDocument/2006/relationships/image" Target="../media/image6.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nchor="ctr" anchorCtr="0"/>
        <a:lstStyle/>
        <a:p>
          <a:r>
            <a:rPr lang="en-US" sz="1600" b="1" dirty="0" smtClean="0">
              <a:hlinkClick xmlns:r="http://schemas.openxmlformats.org/officeDocument/2006/relationships" r:id="rId1" action="ppaction://hlinksldjump"/>
            </a:rPr>
            <a:t>The IS Infrastructure</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nchorCtr="0"/>
        <a:lstStyle/>
        <a:p>
          <a:r>
            <a:rPr lang="en-US" sz="1400" dirty="0" smtClean="0"/>
            <a:t>Describe how changes in businesses’ competitive landscape influence changing IS infrastructure needs</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nchorCtr="0"/>
        <a:lstStyle/>
        <a:p>
          <a:r>
            <a:rPr lang="en-US" sz="1600" b="1" dirty="0" smtClean="0">
              <a:hlinkClick xmlns:r="http://schemas.openxmlformats.org/officeDocument/2006/relationships" r:id="rId2" action="ppaction://hlinksldjump"/>
            </a:rPr>
            <a:t>Issues Associated with Managing the IS Infrastructure</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nchor="ctr" anchorCtr="0"/>
        <a:lstStyle/>
        <a:p>
          <a:r>
            <a:rPr lang="en-US" sz="1600" b="1" dirty="0" smtClean="0">
              <a:hlinkClick xmlns:r="http://schemas.openxmlformats.org/officeDocument/2006/relationships" r:id="rId3" action="ppaction://hlinksldjump"/>
            </a:rPr>
            <a:t>Cloud Computing</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nchor="ctr" anchorCtr="0"/>
        <a:lstStyle/>
        <a:p>
          <a:endParaRPr lang="en-US" sz="12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363F0ED0-6985-439E-857A-EC47F8A3DAB0}">
      <dgm:prSet phldrT="[Text]" custT="1"/>
      <dgm:spPr/>
      <dgm:t>
        <a:bodyPr anchor="ctr" anchorCtr="0"/>
        <a:lstStyle/>
        <a:p>
          <a:r>
            <a:rPr lang="en-US" sz="1400" dirty="0" smtClean="0"/>
            <a:t>Discuss managerial issues associated with managing an organization’s IS infrastructure.</a:t>
          </a:r>
          <a:endParaRPr lang="en-US" sz="1400" dirty="0"/>
        </a:p>
      </dgm:t>
    </dgm:pt>
    <dgm:pt modelId="{F7E04B30-62AE-4465-859B-270409FE7C94}" type="sibTrans" cxnId="{3A619D55-5747-4E00-A1FA-E45F6AED8303}">
      <dgm:prSet/>
      <dgm:spPr/>
      <dgm:t>
        <a:bodyPr/>
        <a:lstStyle/>
        <a:p>
          <a:endParaRPr lang="en-US" sz="2000"/>
        </a:p>
      </dgm:t>
    </dgm:pt>
    <dgm:pt modelId="{A9B0CFF2-8D5D-47E0-900D-55A9A3E83BE1}" type="parTrans" cxnId="{3A619D55-5747-4E00-A1FA-E45F6AED8303}">
      <dgm:prSet/>
      <dgm:spPr/>
      <dgm:t>
        <a:bodyPr/>
        <a:lstStyle/>
        <a:p>
          <a:endParaRPr lang="en-US" sz="2000"/>
        </a:p>
      </dgm:t>
    </dgm:pt>
    <dgm:pt modelId="{0CFC6EAA-DD42-49C0-A163-69A52F65D7DF}">
      <dgm:prSet phldrT="[Text]" custT="1"/>
      <dgm:spPr/>
      <dgm:t>
        <a:bodyPr anchor="ctr" anchorCtr="0"/>
        <a:lstStyle/>
        <a:p>
          <a:r>
            <a:rPr lang="en-US" sz="1400" dirty="0" smtClean="0"/>
            <a:t>Describe cloud computing and other current trends that can help an organization address IS infrastructure–related challenges.</a:t>
          </a:r>
          <a:endParaRPr lang="en-US" sz="1400" dirty="0"/>
        </a:p>
      </dgm:t>
    </dgm:pt>
    <dgm:pt modelId="{C379DEEC-C8F4-4259-AB38-AE67A4582602}" type="sibTrans" cxnId="{F33BD368-F297-4CCA-8EDC-603629969546}">
      <dgm:prSet/>
      <dgm:spPr/>
      <dgm:t>
        <a:bodyPr/>
        <a:lstStyle/>
        <a:p>
          <a:endParaRPr lang="en-US" sz="2000"/>
        </a:p>
      </dgm:t>
    </dgm:pt>
    <dgm:pt modelId="{1A56339D-71D4-4C3E-A1C4-A33367110C47}" type="parTrans" cxnId="{F33BD368-F297-4CCA-8EDC-603629969546}">
      <dgm:prSet/>
      <dgm:spPr/>
      <dgm:t>
        <a:bodyPr/>
        <a:lstStyle/>
        <a:p>
          <a:endParaRPr lang="en-US" sz="2000"/>
        </a:p>
      </dgm:t>
    </dgm:pt>
    <dgm:pt modelId="{D25B91E5-48D8-468F-AA6B-B7225FB6EA93}">
      <dgm:prSet phldrT="[Text]" custT="1"/>
      <dgm:spPr/>
      <dgm:t>
        <a:bodyPr anchor="ctr" anchorCtr="0"/>
        <a:lstStyle/>
        <a:p>
          <a:r>
            <a:rPr lang="en-US" sz="1400" dirty="0" smtClean="0"/>
            <a:t>Describe the essential components of an organization’s IS infrastructure.</a:t>
          </a:r>
          <a:endParaRPr lang="en-US" sz="1400" dirty="0"/>
        </a:p>
      </dgm:t>
    </dgm:pt>
    <dgm:pt modelId="{F3B958E3-A4B1-41C8-BA09-696246DB6490}" type="parTrans" cxnId="{7F3F2BCB-A56F-480E-9B74-3B19824CABA5}">
      <dgm:prSet/>
      <dgm:spPr/>
      <dgm:t>
        <a:bodyPr/>
        <a:lstStyle/>
        <a:p>
          <a:endParaRPr lang="en-US"/>
        </a:p>
      </dgm:t>
    </dgm:pt>
    <dgm:pt modelId="{66DB410A-40B5-4510-840B-0A94F2ED1577}" type="sibTrans" cxnId="{7F3F2BCB-A56F-480E-9B74-3B19824CABA5}">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6447"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83650"/>
      <dgm:spPr>
        <a:blipFill rotWithShape="1">
          <a:blip xmlns:r="http://schemas.openxmlformats.org/officeDocument/2006/relationships" r:embed="rId4"/>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2343"/>
      <dgm:spPr/>
      <dgm:t>
        <a:bodyPr/>
        <a:lstStyle/>
        <a:p>
          <a:endParaRPr lang="en-US"/>
        </a:p>
      </dgm:t>
    </dgm:pt>
    <dgm:pt modelId="{7AEC1603-E11D-41B0-BE2A-F6201D5BEDCD}" type="pres">
      <dgm:prSet presAssocID="{629933C8-186B-4311-BF2D-DC99990EFBF2}" presName="img" presStyleLbl="fgImgPlace1" presStyleIdx="1" presStyleCnt="3" custScaleX="83650"/>
      <dgm:spPr>
        <a:blipFill rotWithShape="1">
          <a:blip xmlns:r="http://schemas.openxmlformats.org/officeDocument/2006/relationships" r:embed="rId5"/>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5744"/>
      <dgm:spPr/>
      <dgm:t>
        <a:bodyPr/>
        <a:lstStyle/>
        <a:p>
          <a:endParaRPr lang="en-US"/>
        </a:p>
      </dgm:t>
    </dgm:pt>
    <dgm:pt modelId="{6ED042DA-90EA-415F-9861-14F87D22BB00}" type="pres">
      <dgm:prSet presAssocID="{34FB3FC8-FCB1-404C-AAE4-E98CF14CF5FB}" presName="img" presStyleLbl="fgImgPlace1" presStyleIdx="2" presStyleCnt="3" custScaleX="83650"/>
      <dgm:spPr>
        <a:blipFill rotWithShape="1">
          <a:blip xmlns:r="http://schemas.openxmlformats.org/officeDocument/2006/relationships" r:embed="rId6"/>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D7D120E4-0167-477E-960A-EF05D7A133C3}" type="presOf" srcId="{629933C8-186B-4311-BF2D-DC99990EFBF2}" destId="{A93B6B1D-06C6-4860-8EBA-32C502FF8641}" srcOrd="0" destOrd="0" presId="urn:microsoft.com/office/officeart/2005/8/layout/vList4#1"/>
    <dgm:cxn modelId="{DDCAAA45-259C-427E-96BB-21E4DB3BF8DD}" type="presOf" srcId="{D25B91E5-48D8-468F-AA6B-B7225FB6EA93}" destId="{49E2F980-7E69-446B-A4B0-923DF6DEFA98}" srcOrd="1" destOrd="2" presId="urn:microsoft.com/office/officeart/2005/8/layout/vList4#1"/>
    <dgm:cxn modelId="{1BABF215-56EA-424F-9F41-6D2D84AEB436}" type="presOf" srcId="{6D011581-C5DD-419A-AAED-AD05631CDF0A}" destId="{BA89CFF3-74C1-4F32-B093-38D94D4D20CF}" srcOrd="0" destOrd="1" presId="urn:microsoft.com/office/officeart/2005/8/layout/vList4#1"/>
    <dgm:cxn modelId="{9617FCF8-0802-436C-A7CD-E87B3B8C2893}" srcId="{482F2C61-E41B-4642-B082-EF9C103085B5}" destId="{A8E9C07B-48B2-4B9C-8EC7-0782825D816E}" srcOrd="0" destOrd="0" parTransId="{C7A73202-DE5A-4072-95A6-BFF1402B4BC2}" sibTransId="{631AC269-E33A-4752-92A6-6DC1380588AA}"/>
    <dgm:cxn modelId="{7DD17957-3CF6-4F84-9B42-2D5B12D19F2A}" type="presOf" srcId="{A8E9C07B-48B2-4B9C-8EC7-0782825D816E}" destId="{49E2F980-7E69-446B-A4B0-923DF6DEFA98}" srcOrd="1" destOrd="0" presId="urn:microsoft.com/office/officeart/2005/8/layout/vList4#1"/>
    <dgm:cxn modelId="{145615E7-5162-4C7D-9541-A7C53483A2BF}" type="presOf" srcId="{677A52F5-4CAE-4309-A461-E811AF92EF26}" destId="{47C28FEA-814E-4A68-B726-08705D29C6AB}" srcOrd="0" destOrd="2" presId="urn:microsoft.com/office/officeart/2005/8/layout/vList4#1"/>
    <dgm:cxn modelId="{CFBF21C2-21BA-4949-AE7B-A1680EDBC722}" type="presOf" srcId="{363F0ED0-6985-439E-857A-EC47F8A3DAB0}" destId="{A93B6B1D-06C6-4860-8EBA-32C502FF8641}" srcOrd="0" destOrd="1" presId="urn:microsoft.com/office/officeart/2005/8/layout/vList4#1"/>
    <dgm:cxn modelId="{43BD770F-123B-4AC4-9531-D3625BB89D19}" type="presOf" srcId="{D25B91E5-48D8-468F-AA6B-B7225FB6EA93}" destId="{BA89CFF3-74C1-4F32-B093-38D94D4D20CF}" srcOrd="0" destOrd="2"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98D67BD8-8427-47B0-B5AA-EB45D304815F}" type="presOf" srcId="{6D011581-C5DD-419A-AAED-AD05631CDF0A}" destId="{49E2F980-7E69-446B-A4B0-923DF6DEFA98}"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A619D55-5747-4E00-A1FA-E45F6AED8303}" srcId="{629933C8-186B-4311-BF2D-DC99990EFBF2}" destId="{363F0ED0-6985-439E-857A-EC47F8A3DAB0}" srcOrd="0" destOrd="0" parTransId="{A9B0CFF2-8D5D-47E0-900D-55A9A3E83BE1}" sibTransId="{F7E04B30-62AE-4465-859B-270409FE7C94}"/>
    <dgm:cxn modelId="{D3B5C6B8-970A-4AE4-AF41-D9B6EC46DB45}" type="presOf" srcId="{629933C8-186B-4311-BF2D-DC99990EFBF2}" destId="{7B44DBCB-1EB0-418C-B751-858BAE4753CC}" srcOrd="1" destOrd="0" presId="urn:microsoft.com/office/officeart/2005/8/layout/vList4#1"/>
    <dgm:cxn modelId="{7F3F2BCB-A56F-480E-9B74-3B19824CABA5}" srcId="{A8E9C07B-48B2-4B9C-8EC7-0782825D816E}" destId="{D25B91E5-48D8-468F-AA6B-B7225FB6EA93}" srcOrd="1" destOrd="0" parTransId="{F3B958E3-A4B1-41C8-BA09-696246DB6490}" sibTransId="{66DB410A-40B5-4510-840B-0A94F2ED1577}"/>
    <dgm:cxn modelId="{94F66066-1985-470E-96ED-DEDD0F052AC6}" type="presOf" srcId="{677A52F5-4CAE-4309-A461-E811AF92EF26}" destId="{799A5FF2-1A39-4675-818C-11261776BAE8}" srcOrd="1" destOrd="2" presId="urn:microsoft.com/office/officeart/2005/8/layout/vList4#1"/>
    <dgm:cxn modelId="{36C20AF6-670E-4425-A77F-AAED1778981B}" type="presOf" srcId="{363F0ED0-6985-439E-857A-EC47F8A3DAB0}" destId="{7B44DBCB-1EB0-418C-B751-858BAE4753CC}" srcOrd="1" destOrd="1" presId="urn:microsoft.com/office/officeart/2005/8/layout/vList4#1"/>
    <dgm:cxn modelId="{94FC978F-A2B8-46ED-81B4-5B0C5A60E259}" type="presOf" srcId="{34FB3FC8-FCB1-404C-AAE4-E98CF14CF5FB}" destId="{47C28FEA-814E-4A68-B726-08705D29C6AB}" srcOrd="0"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110EF44-5760-46AD-88E0-A5EC417BA8A8}" type="presOf" srcId="{482F2C61-E41B-4642-B082-EF9C103085B5}" destId="{25E29AB1-DE1E-48E4-B66F-1D7048CC3527}" srcOrd="0" destOrd="0" presId="urn:microsoft.com/office/officeart/2005/8/layout/vList4#1"/>
    <dgm:cxn modelId="{249DA96C-952E-42AC-8DB8-56C718E0C29A}" type="presOf" srcId="{34FB3FC8-FCB1-404C-AAE4-E98CF14CF5FB}" destId="{799A5FF2-1A39-4675-818C-11261776BAE8}" srcOrd="1" destOrd="0" presId="urn:microsoft.com/office/officeart/2005/8/layout/vList4#1"/>
    <dgm:cxn modelId="{075AD2DD-DE62-402C-8690-1DC5614ABEB3}" srcId="{34FB3FC8-FCB1-404C-AAE4-E98CF14CF5FB}" destId="{677A52F5-4CAE-4309-A461-E811AF92EF26}" srcOrd="1" destOrd="0" parTransId="{1AD2DCFB-B719-41BF-BEBB-12150A457F78}" sibTransId="{409F2E99-5E6A-4297-B1B3-C7C7D1142951}"/>
    <dgm:cxn modelId="{791DD5F5-4A05-45B6-BE4C-6BA2472DDC86}" type="presOf" srcId="{0CFC6EAA-DD42-49C0-A163-69A52F65D7DF}" destId="{799A5FF2-1A39-4675-818C-11261776BAE8}" srcOrd="1"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35F334EF-24B5-4239-A395-CB84CFA55B46}" type="presOf" srcId="{0CFC6EAA-DD42-49C0-A163-69A52F65D7DF}" destId="{47C28FEA-814E-4A68-B726-08705D29C6AB}" srcOrd="0" destOrd="1" presId="urn:microsoft.com/office/officeart/2005/8/layout/vList4#1"/>
    <dgm:cxn modelId="{27AF655E-BB1D-4732-8A07-03E7E00B3EC5}" srcId="{A8E9C07B-48B2-4B9C-8EC7-0782825D816E}" destId="{6D011581-C5DD-419A-AAED-AD05631CDF0A}" srcOrd="0" destOrd="0" parTransId="{9AD826C6-DA8A-4FF7-A064-27557BE243B8}" sibTransId="{C1639196-CA28-4BD6-A52D-AF603368A606}"/>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2"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tyle>
          <a:lnRef idx="2">
            <a:schemeClr val="accent3"/>
          </a:lnRef>
          <a:fillRef idx="1">
            <a:schemeClr val="lt1"/>
          </a:fillRef>
          <a:effectRef idx="0">
            <a:schemeClr val="accent3"/>
          </a:effectRef>
          <a:fontRef idx="minor">
            <a:schemeClr val="dk1"/>
          </a:fontRef>
        </dgm:style>
      </dgm:prSet>
      <dgm:spPr/>
      <dgm:t>
        <a:bodyPr anchor="ctr" anchorCtr="0"/>
        <a:lstStyle/>
        <a:p>
          <a:r>
            <a:rPr lang="en-US" sz="2400" b="1" dirty="0" smtClean="0"/>
            <a:t>The IS Infrastructure</a:t>
          </a:r>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1" action="ppaction://hlinksldjump"/>
            </a:rPr>
            <a:t>Issues Associated with Managing the IS Infrastructure</a:t>
          </a:r>
          <a:endParaRPr lang="en-US" sz="1400" dirty="0" smtClean="0"/>
        </a:p>
        <a:p>
          <a:r>
            <a:rPr lang="en-US" sz="1200" dirty="0" smtClean="0"/>
            <a:t>Discuss managerial issues associated with managing an organization’s IS infrastructure.</a:t>
          </a:r>
          <a:endParaRPr lang="en-US" sz="11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Cloud Computing</a:t>
          </a:r>
          <a:endParaRPr lang="en-US" sz="1400" dirty="0" smtClean="0"/>
        </a:p>
        <a:p>
          <a:r>
            <a:rPr lang="en-US" sz="1200" dirty="0" smtClean="0"/>
            <a:t>Describe cloud computing and other current trends that can help an organization address IS infrastructure–related challenges.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D02ED3E4-1BF0-4070-BD3C-D28E849BE701}">
      <dgm:prSet custT="1"/>
      <dgm:spPr/>
      <dgm:t>
        <a:bodyPr anchor="ctr" anchorCtr="0"/>
        <a:lstStyle/>
        <a:p>
          <a:r>
            <a:rPr lang="en-US" sz="2000" dirty="0" smtClean="0"/>
            <a:t>Describe how changes in businesses’ competitive landscape influence changing IS infrastructure needs.</a:t>
          </a:r>
          <a:endParaRPr lang="en-US" sz="2000" dirty="0"/>
        </a:p>
      </dgm:t>
    </dgm:pt>
    <dgm:pt modelId="{C16FECB4-5C9B-42DE-912D-FE6AD938FBEA}" type="sibTrans" cxnId="{E617E7B1-9783-4FF7-9AD6-460B5F8D8F81}">
      <dgm:prSet/>
      <dgm:spPr/>
      <dgm:t>
        <a:bodyPr/>
        <a:lstStyle/>
        <a:p>
          <a:endParaRPr lang="en-US"/>
        </a:p>
      </dgm:t>
    </dgm:pt>
    <dgm:pt modelId="{B3B5BDB7-BECB-4F5B-9A62-3BDEA373A709}" type="parTrans" cxnId="{E617E7B1-9783-4FF7-9AD6-460B5F8D8F81}">
      <dgm:prSet/>
      <dgm:spPr/>
      <dgm:t>
        <a:bodyPr/>
        <a:lstStyle/>
        <a:p>
          <a:endParaRPr lang="en-US"/>
        </a:p>
      </dgm:t>
    </dgm:pt>
    <dgm:pt modelId="{4799CF05-D0E2-4551-8EB9-C8C6BE60A9DD}">
      <dgm:prSet custT="1"/>
      <dgm:spPr/>
      <dgm:t>
        <a:bodyPr/>
        <a:lstStyle/>
        <a:p>
          <a:r>
            <a:rPr lang="en-US" sz="2000" dirty="0" smtClean="0"/>
            <a:t>Describe the essential components of an organization’s IS infrastructure.</a:t>
          </a:r>
          <a:endParaRPr lang="en-US" sz="2000" dirty="0"/>
        </a:p>
      </dgm:t>
    </dgm:pt>
    <dgm:pt modelId="{857166F7-FB12-4AE4-B5AA-29AF2A72BA21}" type="parTrans" cxnId="{5DD724A5-79D2-4790-87CC-C310DECDC0EA}">
      <dgm:prSet/>
      <dgm:spPr/>
      <dgm:t>
        <a:bodyPr/>
        <a:lstStyle/>
        <a:p>
          <a:endParaRPr lang="en-US"/>
        </a:p>
      </dgm:t>
    </dgm:pt>
    <dgm:pt modelId="{73101F48-184B-40B2-8D95-CCAFC63E9E6C}" type="sibTrans" cxnId="{5DD724A5-79D2-4790-87CC-C310DECDC0EA}">
      <dgm:prSet/>
      <dgm:spPr/>
      <dgm:t>
        <a:bodyPr/>
        <a:lstStyle/>
        <a:p>
          <a:endParaRPr lang="en-US"/>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276742"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95572" custScaleY="215053"/>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13752"/>
      <dgm:spPr/>
      <dgm:t>
        <a:bodyPr/>
        <a:lstStyle/>
        <a:p>
          <a:endParaRPr lang="en-US"/>
        </a:p>
      </dgm:t>
    </dgm:pt>
    <dgm:pt modelId="{7AEC1603-E11D-41B0-BE2A-F6201D5BEDCD}" type="pres">
      <dgm:prSet presAssocID="{629933C8-186B-4311-BF2D-DC99990EFBF2}" presName="img" presStyleLbl="fgImgPlace1" presStyleIdx="1" presStyleCnt="3" custScaleX="67778" custScaleY="108777"/>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14114"/>
      <dgm:spPr/>
      <dgm:t>
        <a:bodyPr/>
        <a:lstStyle/>
        <a:p>
          <a:endParaRPr lang="en-US"/>
        </a:p>
      </dgm:t>
    </dgm:pt>
    <dgm:pt modelId="{6ED042DA-90EA-415F-9861-14F87D22BB00}" type="pres">
      <dgm:prSet presAssocID="{34FB3FC8-FCB1-404C-AAE4-E98CF14CF5FB}" presName="img" presStyleLbl="fgImgPlace1" presStyleIdx="2" presStyleCnt="3" custScaleX="67778" custScaleY="108777"/>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15376526-AC74-4401-92A4-B5D03A9E65DE}" type="presOf" srcId="{A8E9C07B-48B2-4B9C-8EC7-0782825D816E}" destId="{BA89CFF3-74C1-4F32-B093-38D94D4D20CF}" srcOrd="0" destOrd="0" presId="urn:microsoft.com/office/officeart/2005/8/layout/vList4#2"/>
    <dgm:cxn modelId="{308514BA-8780-41F3-B8AD-EB260DAF35E1}" srcId="{482F2C61-E41B-4642-B082-EF9C103085B5}" destId="{629933C8-186B-4311-BF2D-DC99990EFBF2}" srcOrd="1" destOrd="0" parTransId="{BD5F7455-41FD-4EDB-BB6D-E2107F429F6E}" sibTransId="{1801FD8D-8375-49FB-8B3F-210ACF517DEF}"/>
    <dgm:cxn modelId="{52500166-4EBA-4676-A454-FE2394365C52}" type="presOf" srcId="{D02ED3E4-1BF0-4070-BD3C-D28E849BE701}" destId="{49E2F980-7E69-446B-A4B0-923DF6DEFA98}" srcOrd="1" destOrd="1" presId="urn:microsoft.com/office/officeart/2005/8/layout/vList4#2"/>
    <dgm:cxn modelId="{077460E6-1B0F-4A1E-AC74-5DC04E99FC61}" type="presOf" srcId="{A8E9C07B-48B2-4B9C-8EC7-0782825D816E}" destId="{49E2F980-7E69-446B-A4B0-923DF6DEFA98}" srcOrd="1" destOrd="0" presId="urn:microsoft.com/office/officeart/2005/8/layout/vList4#2"/>
    <dgm:cxn modelId="{5DD724A5-79D2-4790-87CC-C310DECDC0EA}" srcId="{A8E9C07B-48B2-4B9C-8EC7-0782825D816E}" destId="{4799CF05-D0E2-4551-8EB9-C8C6BE60A9DD}" srcOrd="1" destOrd="0" parTransId="{857166F7-FB12-4AE4-B5AA-29AF2A72BA21}" sibTransId="{73101F48-184B-40B2-8D95-CCAFC63E9E6C}"/>
    <dgm:cxn modelId="{247B5C88-BD0E-45B7-8A8F-081548EA4CE2}" type="presOf" srcId="{4799CF05-D0E2-4551-8EB9-C8C6BE60A9DD}" destId="{BA89CFF3-74C1-4F32-B093-38D94D4D20CF}" srcOrd="0" destOrd="2" presId="urn:microsoft.com/office/officeart/2005/8/layout/vList4#2"/>
    <dgm:cxn modelId="{CD940617-5DF4-4842-932B-DEEB888241FF}" type="presOf" srcId="{34FB3FC8-FCB1-404C-AAE4-E98CF14CF5FB}" destId="{799A5FF2-1A39-4675-818C-11261776BAE8}" srcOrd="1" destOrd="0" presId="urn:microsoft.com/office/officeart/2005/8/layout/vList4#2"/>
    <dgm:cxn modelId="{9538D63E-0AFF-4869-8B74-5EAE693FBC93}" type="presOf" srcId="{34FB3FC8-FCB1-404C-AAE4-E98CF14CF5FB}" destId="{47C28FEA-814E-4A68-B726-08705D29C6AB}" srcOrd="0" destOrd="0" presId="urn:microsoft.com/office/officeart/2005/8/layout/vList4#2"/>
    <dgm:cxn modelId="{F5BF0FEB-5B61-4647-A688-16A90869D887}" type="presOf" srcId="{4799CF05-D0E2-4551-8EB9-C8C6BE60A9DD}" destId="{49E2F980-7E69-446B-A4B0-923DF6DEFA98}" srcOrd="1" destOrd="2" presId="urn:microsoft.com/office/officeart/2005/8/layout/vList4#2"/>
    <dgm:cxn modelId="{FFB8572B-7192-49CE-9F0D-B856D183EDFE}" srcId="{482F2C61-E41B-4642-B082-EF9C103085B5}" destId="{34FB3FC8-FCB1-404C-AAE4-E98CF14CF5FB}" srcOrd="2" destOrd="0" parTransId="{5D2B6F70-AC7D-4E44-959A-1F3278F0AFC3}" sibTransId="{62C71E71-0AFF-4481-BF1F-D339780ADFC0}"/>
    <dgm:cxn modelId="{BB6D837D-C771-4B02-A339-6BF3CF61F084}" type="presOf" srcId="{482F2C61-E41B-4642-B082-EF9C103085B5}" destId="{25E29AB1-DE1E-48E4-B66F-1D7048CC3527}" srcOrd="0" destOrd="0" presId="urn:microsoft.com/office/officeart/2005/8/layout/vList4#2"/>
    <dgm:cxn modelId="{5310D578-AF81-4A20-999F-3456DF15C80E}" type="presOf" srcId="{629933C8-186B-4311-BF2D-DC99990EFBF2}" destId="{A93B6B1D-06C6-4860-8EBA-32C502FF8641}" srcOrd="0" destOrd="0" presId="urn:microsoft.com/office/officeart/2005/8/layout/vList4#2"/>
    <dgm:cxn modelId="{9617FCF8-0802-436C-A7CD-E87B3B8C2893}" srcId="{482F2C61-E41B-4642-B082-EF9C103085B5}" destId="{A8E9C07B-48B2-4B9C-8EC7-0782825D816E}" srcOrd="0" destOrd="0" parTransId="{C7A73202-DE5A-4072-95A6-BFF1402B4BC2}" sibTransId="{631AC269-E33A-4752-92A6-6DC1380588AA}"/>
    <dgm:cxn modelId="{8359A160-F60E-477D-B591-614667711C25}" type="presOf" srcId="{D02ED3E4-1BF0-4070-BD3C-D28E849BE701}" destId="{BA89CFF3-74C1-4F32-B093-38D94D4D20CF}" srcOrd="0" destOrd="1" presId="urn:microsoft.com/office/officeart/2005/8/layout/vList4#2"/>
    <dgm:cxn modelId="{ED893FCA-01C0-45AB-BA71-2E8A5F867E07}" type="presOf" srcId="{629933C8-186B-4311-BF2D-DC99990EFBF2}" destId="{7B44DBCB-1EB0-418C-B751-858BAE4753CC}" srcOrd="1" destOrd="0" presId="urn:microsoft.com/office/officeart/2005/8/layout/vList4#2"/>
    <dgm:cxn modelId="{E617E7B1-9783-4FF7-9AD6-460B5F8D8F81}" srcId="{A8E9C07B-48B2-4B9C-8EC7-0782825D816E}" destId="{D02ED3E4-1BF0-4070-BD3C-D28E849BE701}" srcOrd="0" destOrd="0" parTransId="{B3B5BDB7-BECB-4F5B-9A62-3BDEA373A709}" sibTransId="{C16FECB4-5C9B-42DE-912D-FE6AD938FBEA}"/>
    <dgm:cxn modelId="{AF681E64-FE2C-4807-80FD-53DF2FA9F8AC}" type="presParOf" srcId="{25E29AB1-DE1E-48E4-B66F-1D7048CC3527}" destId="{056847C0-F8DB-4977-A3FD-5A95306D8B69}" srcOrd="0" destOrd="0" presId="urn:microsoft.com/office/officeart/2005/8/layout/vList4#2"/>
    <dgm:cxn modelId="{56099B32-943B-4653-8F06-42C721372058}" type="presParOf" srcId="{056847C0-F8DB-4977-A3FD-5A95306D8B69}" destId="{BA89CFF3-74C1-4F32-B093-38D94D4D20CF}" srcOrd="0" destOrd="0" presId="urn:microsoft.com/office/officeart/2005/8/layout/vList4#2"/>
    <dgm:cxn modelId="{B203A4FF-2F01-4368-8746-D9B84D7AF011}" type="presParOf" srcId="{056847C0-F8DB-4977-A3FD-5A95306D8B69}" destId="{7D7D61F9-D1AA-4F6A-8715-FD6AC3E01198}" srcOrd="1" destOrd="0" presId="urn:microsoft.com/office/officeart/2005/8/layout/vList4#2"/>
    <dgm:cxn modelId="{963128D3-0629-47F8-9902-336618549554}" type="presParOf" srcId="{056847C0-F8DB-4977-A3FD-5A95306D8B69}" destId="{49E2F980-7E69-446B-A4B0-923DF6DEFA98}" srcOrd="2" destOrd="0" presId="urn:microsoft.com/office/officeart/2005/8/layout/vList4#2"/>
    <dgm:cxn modelId="{B2671B20-129D-49FE-947E-6633D0FDFAD2}" type="presParOf" srcId="{25E29AB1-DE1E-48E4-B66F-1D7048CC3527}" destId="{02C83B37-0F1D-4FEA-B7E7-FF6719B27A33}" srcOrd="1" destOrd="0" presId="urn:microsoft.com/office/officeart/2005/8/layout/vList4#2"/>
    <dgm:cxn modelId="{50FCB673-4D0A-438E-B972-063CA9AC9D36}" type="presParOf" srcId="{25E29AB1-DE1E-48E4-B66F-1D7048CC3527}" destId="{129D03A9-9EE6-42F0-9D54-DE111F5C82E8}" srcOrd="2" destOrd="0" presId="urn:microsoft.com/office/officeart/2005/8/layout/vList4#2"/>
    <dgm:cxn modelId="{D2E1B0D5-B22D-4CD8-A98A-384FCFD3AB9B}" type="presParOf" srcId="{129D03A9-9EE6-42F0-9D54-DE111F5C82E8}" destId="{A93B6B1D-06C6-4860-8EBA-32C502FF8641}" srcOrd="0" destOrd="0" presId="urn:microsoft.com/office/officeart/2005/8/layout/vList4#2"/>
    <dgm:cxn modelId="{00E55F9E-D9B8-4C68-8861-2F09DC4C487F}" type="presParOf" srcId="{129D03A9-9EE6-42F0-9D54-DE111F5C82E8}" destId="{7AEC1603-E11D-41B0-BE2A-F6201D5BEDCD}" srcOrd="1" destOrd="0" presId="urn:microsoft.com/office/officeart/2005/8/layout/vList4#2"/>
    <dgm:cxn modelId="{B105CD95-2FF5-4E8A-AF4E-3AE669DA1276}" type="presParOf" srcId="{129D03A9-9EE6-42F0-9D54-DE111F5C82E8}" destId="{7B44DBCB-1EB0-418C-B751-858BAE4753CC}" srcOrd="2" destOrd="0" presId="urn:microsoft.com/office/officeart/2005/8/layout/vList4#2"/>
    <dgm:cxn modelId="{B754FFEF-D8C0-4C8E-8C82-4F655F08E175}" type="presParOf" srcId="{25E29AB1-DE1E-48E4-B66F-1D7048CC3527}" destId="{2A6A015C-E28C-44A4-9412-971012033AAE}" srcOrd="3" destOrd="0" presId="urn:microsoft.com/office/officeart/2005/8/layout/vList4#2"/>
    <dgm:cxn modelId="{CE878156-911C-49D8-97AD-3FEB993BAB8D}" type="presParOf" srcId="{25E29AB1-DE1E-48E4-B66F-1D7048CC3527}" destId="{BC272B12-7FD0-415F-81DF-F02239D32429}" srcOrd="4" destOrd="0" presId="urn:microsoft.com/office/officeart/2005/8/layout/vList4#2"/>
    <dgm:cxn modelId="{AA49470F-DC33-4AD0-A2B5-2A2495D8198B}" type="presParOf" srcId="{BC272B12-7FD0-415F-81DF-F02239D32429}" destId="{47C28FEA-814E-4A68-B726-08705D29C6AB}" srcOrd="0" destOrd="0" presId="urn:microsoft.com/office/officeart/2005/8/layout/vList4#2"/>
    <dgm:cxn modelId="{15CF6BA6-BC97-4CF7-BE01-9F7ED8CB10B6}" type="presParOf" srcId="{BC272B12-7FD0-415F-81DF-F02239D32429}" destId="{6ED042DA-90EA-415F-9861-14F87D22BB00}" srcOrd="1" destOrd="0" presId="urn:microsoft.com/office/officeart/2005/8/layout/vList4#2"/>
    <dgm:cxn modelId="{C456571B-3055-499C-A203-AC14B11D27E4}" type="presParOf" srcId="{BC272B12-7FD0-415F-81DF-F02239D32429}" destId="{799A5FF2-1A39-4675-818C-11261776BAE8}"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IS Infrastructure</a:t>
          </a:r>
          <a:endParaRPr lang="en-US" sz="1400" dirty="0" smtClean="0"/>
        </a:p>
        <a:p>
          <a:r>
            <a:rPr lang="en-US" sz="1200" dirty="0" smtClean="0"/>
            <a:t>Describe how changes in businesses’ competitive landscape influence changing IS infrastructure needs.</a:t>
          </a:r>
        </a:p>
        <a:p>
          <a:r>
            <a:rPr lang="en-US" sz="1200" dirty="0" smtClean="0"/>
            <a:t>Describe the essential components of an organization’s IS infrastructure.</a:t>
          </a:r>
          <a:endParaRPr lang="en-US" sz="11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Issues Associated with Managing the IS Infrastructure</a:t>
          </a:r>
          <a:endParaRPr lang="en-US" sz="2400" dirty="0" smtClean="0"/>
        </a:p>
        <a:p>
          <a:r>
            <a:rPr lang="en-US" sz="2000" dirty="0" smtClean="0"/>
            <a:t>Discuss managerial issues associated with managing an organization’s IS infrastructure.</a:t>
          </a:r>
          <a:endParaRPr lang="en-US" sz="2000" b="1" dirty="0" smtClean="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Cloud Computing</a:t>
          </a:r>
          <a:endParaRPr lang="en-US" sz="1400" dirty="0" smtClean="0"/>
        </a:p>
        <a:p>
          <a:r>
            <a:rPr lang="en-US" sz="1200" dirty="0" smtClean="0"/>
            <a:t>Describe cloud computing and other current trends that can help an organization address IS infrastructure–related challenges.</a:t>
          </a:r>
          <a:endParaRPr lang="en-US" sz="11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2393" custLinFactNeighborX="-8333"/>
      <dgm:spPr/>
      <dgm:t>
        <a:bodyPr/>
        <a:lstStyle/>
        <a:p>
          <a:endParaRPr lang="en-US"/>
        </a:p>
      </dgm:t>
    </dgm:pt>
    <dgm:pt modelId="{7D7D61F9-D1AA-4F6A-8715-FD6AC3E01198}" type="pres">
      <dgm:prSet presAssocID="{A8E9C07B-48B2-4B9C-8EC7-0782825D816E}" presName="img" presStyleLbl="fgImgPlace1" presStyleIdx="0" presStyleCnt="3" custScaleX="67778" custScaleY="97861"/>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247959"/>
      <dgm:spPr/>
      <dgm:t>
        <a:bodyPr/>
        <a:lstStyle/>
        <a:p>
          <a:endParaRPr lang="en-US"/>
        </a:p>
      </dgm:t>
    </dgm:pt>
    <dgm:pt modelId="{7AEC1603-E11D-41B0-BE2A-F6201D5BEDCD}" type="pres">
      <dgm:prSet presAssocID="{629933C8-186B-4311-BF2D-DC99990EFBF2}" presName="img" presStyleLbl="fgImgPlace1" presStyleIdx="1" presStyleCnt="3" custScaleX="95556" custScaleY="193920"/>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102823"/>
      <dgm:spPr/>
      <dgm:t>
        <a:bodyPr/>
        <a:lstStyle/>
        <a:p>
          <a:endParaRPr lang="en-US"/>
        </a:p>
      </dgm:t>
    </dgm:pt>
    <dgm:pt modelId="{6ED042DA-90EA-415F-9861-14F87D22BB00}" type="pres">
      <dgm:prSet presAssocID="{34FB3FC8-FCB1-404C-AAE4-E98CF14CF5FB}" presName="img" presStyleLbl="fgImgPlace1" presStyleIdx="2" presStyleCnt="3" custScaleX="67778" custScaleY="97861"/>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308514BA-8780-41F3-B8AD-EB260DAF35E1}" srcId="{482F2C61-E41B-4642-B082-EF9C103085B5}" destId="{629933C8-186B-4311-BF2D-DC99990EFBF2}" srcOrd="1" destOrd="0" parTransId="{BD5F7455-41FD-4EDB-BB6D-E2107F429F6E}" sibTransId="{1801FD8D-8375-49FB-8B3F-210ACF517DEF}"/>
    <dgm:cxn modelId="{4918AA9E-A0B4-4F30-8FC0-8609675D73C6}" type="presOf" srcId="{A8E9C07B-48B2-4B9C-8EC7-0782825D816E}" destId="{BA89CFF3-74C1-4F32-B093-38D94D4D20CF}" srcOrd="0" destOrd="0" presId="urn:microsoft.com/office/officeart/2005/8/layout/vList4#3"/>
    <dgm:cxn modelId="{5CCA2871-A9C8-4B12-BD63-547DA708AA4E}" type="presOf" srcId="{34FB3FC8-FCB1-404C-AAE4-E98CF14CF5FB}" destId="{799A5FF2-1A39-4675-818C-11261776BAE8}" srcOrd="1" destOrd="0" presId="urn:microsoft.com/office/officeart/2005/8/layout/vList4#3"/>
    <dgm:cxn modelId="{803FCC73-4ACA-4F83-B430-DCFB804728C2}" type="presOf" srcId="{34FB3FC8-FCB1-404C-AAE4-E98CF14CF5FB}" destId="{47C28FEA-814E-4A68-B726-08705D29C6AB}" srcOrd="0" destOrd="0" presId="urn:microsoft.com/office/officeart/2005/8/layout/vList4#3"/>
    <dgm:cxn modelId="{FFB8572B-7192-49CE-9F0D-B856D183EDFE}" srcId="{482F2C61-E41B-4642-B082-EF9C103085B5}" destId="{34FB3FC8-FCB1-404C-AAE4-E98CF14CF5FB}" srcOrd="2" destOrd="0" parTransId="{5D2B6F70-AC7D-4E44-959A-1F3278F0AFC3}" sibTransId="{62C71E71-0AFF-4481-BF1F-D339780ADFC0}"/>
    <dgm:cxn modelId="{9617FCF8-0802-436C-A7CD-E87B3B8C2893}" srcId="{482F2C61-E41B-4642-B082-EF9C103085B5}" destId="{A8E9C07B-48B2-4B9C-8EC7-0782825D816E}" srcOrd="0" destOrd="0" parTransId="{C7A73202-DE5A-4072-95A6-BFF1402B4BC2}" sibTransId="{631AC269-E33A-4752-92A6-6DC1380588AA}"/>
    <dgm:cxn modelId="{D13FD293-9D8D-4577-A5C5-A41791BDB010}" type="presOf" srcId="{482F2C61-E41B-4642-B082-EF9C103085B5}" destId="{25E29AB1-DE1E-48E4-B66F-1D7048CC3527}" srcOrd="0" destOrd="0" presId="urn:microsoft.com/office/officeart/2005/8/layout/vList4#3"/>
    <dgm:cxn modelId="{AB954C14-3858-413A-8C7D-4B290FD71843}" type="presOf" srcId="{629933C8-186B-4311-BF2D-DC99990EFBF2}" destId="{A93B6B1D-06C6-4860-8EBA-32C502FF8641}" srcOrd="0" destOrd="0" presId="urn:microsoft.com/office/officeart/2005/8/layout/vList4#3"/>
    <dgm:cxn modelId="{3CCA1E67-8B0B-4B91-A010-F0ABFD0B96F7}" type="presOf" srcId="{A8E9C07B-48B2-4B9C-8EC7-0782825D816E}" destId="{49E2F980-7E69-446B-A4B0-923DF6DEFA98}" srcOrd="1"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The IS Infrastructure</a:t>
          </a:r>
          <a:endParaRPr lang="en-US" sz="1400" dirty="0" smtClean="0"/>
        </a:p>
        <a:p>
          <a:r>
            <a:rPr lang="en-US" sz="1200" dirty="0" smtClean="0"/>
            <a:t>Describe how changes in businesses’ competitive landscape influence changing IS infrastructure needs.</a:t>
          </a:r>
        </a:p>
        <a:p>
          <a:r>
            <a:rPr lang="en-US" sz="1200" dirty="0" smtClean="0"/>
            <a:t>Describe the essential components of an organization’s IS infrastructure.</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Issues Associated with Managing the IS Infrastructure</a:t>
          </a:r>
          <a:endParaRPr lang="en-US" sz="1400" dirty="0" smtClean="0"/>
        </a:p>
        <a:p>
          <a:r>
            <a:rPr lang="en-US" sz="1400" dirty="0" smtClean="0"/>
            <a:t>Discuss managerial issues associated with managing an organization’s IS infrastructure.</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Cloud Computing</a:t>
          </a:r>
          <a:endParaRPr lang="en-US" sz="2400" dirty="0" smtClean="0"/>
        </a:p>
        <a:p>
          <a:r>
            <a:rPr lang="en-US" sz="2000" dirty="0" smtClean="0"/>
            <a:t>Describe cloud computing and other current trends that can help an organization address IS infrastructure–related challenges.</a:t>
          </a:r>
          <a:endParaRPr lang="en-US" sz="20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3" custScaleY="104514"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3" custScaleX="67509"/>
      <dgm:spPr>
        <a:blipFill rotWithShape="1">
          <a:blip xmlns:r="http://schemas.openxmlformats.org/officeDocument/2006/relationships" r:embed="rId3"/>
          <a:stretch>
            <a:fillRect/>
          </a:stretch>
        </a:blipFill>
      </dgm:spPr>
      <dgm:t>
        <a:bodyPr/>
        <a:lstStyle/>
        <a:p>
          <a:endParaRPr lang="en-US"/>
        </a:p>
      </dgm:t>
    </dgm:pt>
    <dgm:pt modelId="{49E2F980-7E69-446B-A4B0-923DF6DEFA98}" type="pres">
      <dgm:prSet presAssocID="{A8E9C07B-48B2-4B9C-8EC7-0782825D816E}" presName="text" presStyleLbl="node1" presStyleIdx="0" presStyleCnt="3">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3" custScaleY="104025"/>
      <dgm:spPr/>
      <dgm:t>
        <a:bodyPr/>
        <a:lstStyle/>
        <a:p>
          <a:endParaRPr lang="en-US"/>
        </a:p>
      </dgm:t>
    </dgm:pt>
    <dgm:pt modelId="{7AEC1603-E11D-41B0-BE2A-F6201D5BEDCD}" type="pres">
      <dgm:prSet presAssocID="{629933C8-186B-4311-BF2D-DC99990EFBF2}" presName="img" presStyleLbl="fgImgPlace1" presStyleIdx="1" presStyleCnt="3" custScaleX="67509"/>
      <dgm:spPr>
        <a:blipFill rotWithShape="1">
          <a:blip xmlns:r="http://schemas.openxmlformats.org/officeDocument/2006/relationships" r:embed="rId4"/>
          <a:stretch>
            <a:fillRect/>
          </a:stretch>
        </a:blipFill>
      </dgm:spPr>
      <dgm:t>
        <a:bodyPr/>
        <a:lstStyle/>
        <a:p>
          <a:endParaRPr lang="en-US"/>
        </a:p>
      </dgm:t>
    </dgm:pt>
    <dgm:pt modelId="{7B44DBCB-1EB0-418C-B751-858BAE4753CC}" type="pres">
      <dgm:prSet presAssocID="{629933C8-186B-4311-BF2D-DC99990EFBF2}" presName="text" presStyleLbl="node1" presStyleIdx="1" presStyleCnt="3">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3" custScaleY="252549"/>
      <dgm:spPr/>
      <dgm:t>
        <a:bodyPr/>
        <a:lstStyle/>
        <a:p>
          <a:endParaRPr lang="en-US"/>
        </a:p>
      </dgm:t>
    </dgm:pt>
    <dgm:pt modelId="{6ED042DA-90EA-415F-9861-14F87D22BB00}" type="pres">
      <dgm:prSet presAssocID="{34FB3FC8-FCB1-404C-AAE4-E98CF14CF5FB}" presName="img" presStyleLbl="fgImgPlace1" presStyleIdx="2" presStyleCnt="3" custScaleX="95287" custScaleY="197110"/>
      <dgm:spPr>
        <a:blipFill rotWithShape="1">
          <a:blip xmlns:r="http://schemas.openxmlformats.org/officeDocument/2006/relationships" r:embed="rId5"/>
          <a:stretch>
            <a:fillRect/>
          </a:stretch>
        </a:blipFill>
      </dgm:spPr>
      <dgm:t>
        <a:bodyPr/>
        <a:lstStyle/>
        <a:p>
          <a:endParaRPr lang="en-US"/>
        </a:p>
      </dgm:t>
    </dgm:pt>
    <dgm:pt modelId="{799A5FF2-1A39-4675-818C-11261776BAE8}" type="pres">
      <dgm:prSet presAssocID="{34FB3FC8-FCB1-404C-AAE4-E98CF14CF5FB}" presName="text" presStyleLbl="node1" presStyleIdx="2" presStyleCnt="3">
        <dgm:presLayoutVars>
          <dgm:bulletEnabled val="1"/>
        </dgm:presLayoutVars>
      </dgm:prSet>
      <dgm:spPr/>
      <dgm:t>
        <a:bodyPr/>
        <a:lstStyle/>
        <a:p>
          <a:endParaRPr lang="en-US"/>
        </a:p>
      </dgm:t>
    </dgm:pt>
  </dgm:ptLst>
  <dgm:cxnLst>
    <dgm:cxn modelId="{308514BA-8780-41F3-B8AD-EB260DAF35E1}" srcId="{482F2C61-E41B-4642-B082-EF9C103085B5}" destId="{629933C8-186B-4311-BF2D-DC99990EFBF2}" srcOrd="1" destOrd="0" parTransId="{BD5F7455-41FD-4EDB-BB6D-E2107F429F6E}" sibTransId="{1801FD8D-8375-49FB-8B3F-210ACF517DEF}"/>
    <dgm:cxn modelId="{5ED2E095-9691-4BE7-A4BD-871C27E2A4BE}" type="presOf" srcId="{34FB3FC8-FCB1-404C-AAE4-E98CF14CF5FB}" destId="{799A5FF2-1A39-4675-818C-11261776BAE8}"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8D764E12-DA0B-474A-B439-48FDABA61FE6}" type="presOf" srcId="{A8E9C07B-48B2-4B9C-8EC7-0782825D816E}" destId="{49E2F980-7E69-446B-A4B0-923DF6DEFA98}"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9617FCF8-0802-436C-A7CD-E87B3B8C2893}" srcId="{482F2C61-E41B-4642-B082-EF9C103085B5}" destId="{A8E9C07B-48B2-4B9C-8EC7-0782825D816E}" srcOrd="0" destOrd="0" parTransId="{C7A73202-DE5A-4072-95A6-BFF1402B4BC2}" sibTransId="{631AC269-E33A-4752-92A6-6DC1380588AA}"/>
    <dgm:cxn modelId="{515457F1-4B4D-4065-98C2-33E2AE2CB77A}" type="presOf" srcId="{A8E9C07B-48B2-4B9C-8EC7-0782825D816E}" destId="{BA89CFF3-74C1-4F32-B093-38D94D4D20CF}" srcOrd="0"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49EF8EE9-37D9-4F91-9677-25470C12EBAA}" type="presOf" srcId="{629933C8-186B-4311-BF2D-DC99990EFBF2}" destId="{A93B6B1D-06C6-4860-8EBA-32C502FF8641}" srcOrd="0" destOrd="0" presId="urn:microsoft.com/office/officeart/2005/8/layout/vList4#4"/>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1551278"/>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The IS Infrastructure</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changes in businesses’ competitive landscape influence changing IS infrastructure needs</a:t>
          </a:r>
          <a:endParaRPr lang="en-US" sz="1400" kern="1200" dirty="0"/>
        </a:p>
        <a:p>
          <a:pPr marL="114300" lvl="1" indent="-114300" algn="l" defTabSz="622300">
            <a:lnSpc>
              <a:spcPct val="90000"/>
            </a:lnSpc>
            <a:spcBef>
              <a:spcPct val="0"/>
            </a:spcBef>
            <a:spcAft>
              <a:spcPct val="15000"/>
            </a:spcAft>
            <a:buChar char="••"/>
          </a:pPr>
          <a:r>
            <a:rPr lang="en-US" sz="1400" kern="1200" dirty="0" smtClean="0"/>
            <a:t>Describe the essential components of an organization’s IS infrastructure.</a:t>
          </a:r>
          <a:endParaRPr lang="en-US" sz="1400" kern="1200" dirty="0"/>
        </a:p>
      </dsp:txBody>
      <dsp:txXfrm>
        <a:off x="1791652" y="0"/>
        <a:ext cx="6437947" cy="1551278"/>
      </dsp:txXfrm>
    </dsp:sp>
    <dsp:sp modelId="{7D7D61F9-D1AA-4F6A-8715-FD6AC3E01198}">
      <dsp:nvSpPr>
        <dsp:cNvPr id="0" name=""/>
        <dsp:cNvSpPr/>
      </dsp:nvSpPr>
      <dsp:spPr>
        <a:xfrm>
          <a:off x="280286" y="192709"/>
          <a:ext cx="1376812" cy="116586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1697011"/>
          <a:ext cx="8229600" cy="149147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Issues Associated with Managing the IS Infrastructure</a:t>
          </a:r>
          <a:endParaRPr lang="en-US" sz="1600" kern="1200" dirty="0"/>
        </a:p>
        <a:p>
          <a:pPr marL="114300" lvl="1" indent="-114300" algn="l" defTabSz="622300">
            <a:lnSpc>
              <a:spcPct val="90000"/>
            </a:lnSpc>
            <a:spcBef>
              <a:spcPct val="0"/>
            </a:spcBef>
            <a:spcAft>
              <a:spcPct val="15000"/>
            </a:spcAft>
            <a:buChar char="••"/>
          </a:pPr>
          <a:r>
            <a:rPr lang="en-US" sz="1400" kern="1200" dirty="0" smtClean="0"/>
            <a:t>Discuss managerial issues associated with managing an organization’s IS infrastructure.</a:t>
          </a:r>
          <a:endParaRPr lang="en-US" sz="1400" kern="1200" dirty="0"/>
        </a:p>
      </dsp:txBody>
      <dsp:txXfrm>
        <a:off x="1791652" y="1697011"/>
        <a:ext cx="6437947" cy="1491470"/>
      </dsp:txXfrm>
    </dsp:sp>
    <dsp:sp modelId="{7AEC1603-E11D-41B0-BE2A-F6201D5BEDCD}">
      <dsp:nvSpPr>
        <dsp:cNvPr id="0" name=""/>
        <dsp:cNvSpPr/>
      </dsp:nvSpPr>
      <dsp:spPr>
        <a:xfrm>
          <a:off x="280286" y="1859816"/>
          <a:ext cx="1376812" cy="116586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334213"/>
          <a:ext cx="8229600" cy="154103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Cloud Computing</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cloud computing and other current trends that can help an organization address IS infrastructure–related challenges.</a:t>
          </a:r>
          <a:endParaRPr lang="en-US" sz="1400" kern="1200" dirty="0"/>
        </a:p>
        <a:p>
          <a:pPr marL="114300" lvl="1" indent="-114300" algn="l" defTabSz="533400">
            <a:lnSpc>
              <a:spcPct val="90000"/>
            </a:lnSpc>
            <a:spcBef>
              <a:spcPct val="0"/>
            </a:spcBef>
            <a:spcAft>
              <a:spcPct val="15000"/>
            </a:spcAft>
            <a:buChar char="••"/>
          </a:pPr>
          <a:endParaRPr lang="en-US" sz="1200" kern="1200" dirty="0"/>
        </a:p>
      </dsp:txBody>
      <dsp:txXfrm>
        <a:off x="1791652" y="3334213"/>
        <a:ext cx="6437947" cy="1541033"/>
      </dsp:txXfrm>
    </dsp:sp>
    <dsp:sp modelId="{6ED042DA-90EA-415F-9861-14F87D22BB00}">
      <dsp:nvSpPr>
        <dsp:cNvPr id="0" name=""/>
        <dsp:cNvSpPr/>
      </dsp:nvSpPr>
      <dsp:spPr>
        <a:xfrm>
          <a:off x="280286" y="3521800"/>
          <a:ext cx="1376812" cy="116586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A89CFF3-74C1-4F32-B093-38D94D4D20CF}">
      <dsp:nvSpPr>
        <dsp:cNvPr id="0" name=""/>
        <dsp:cNvSpPr/>
      </dsp:nvSpPr>
      <dsp:spPr>
        <a:xfrm>
          <a:off x="0" y="0"/>
          <a:ext cx="8229600" cy="2529911"/>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smtClean="0"/>
            <a:t>The IS Infrastructure</a:t>
          </a:r>
        </a:p>
        <a:p>
          <a:pPr marL="228600" lvl="1" indent="-228600" algn="l" defTabSz="889000">
            <a:lnSpc>
              <a:spcPct val="90000"/>
            </a:lnSpc>
            <a:spcBef>
              <a:spcPct val="0"/>
            </a:spcBef>
            <a:spcAft>
              <a:spcPct val="15000"/>
            </a:spcAft>
            <a:buChar char="••"/>
          </a:pPr>
          <a:r>
            <a:rPr lang="en-US" sz="2000" kern="1200" dirty="0" smtClean="0"/>
            <a:t>Describe how changes in businesses’ competitive landscape influence changing IS infrastructure needs.</a:t>
          </a:r>
          <a:endParaRPr lang="en-US" sz="2000" kern="1200" dirty="0"/>
        </a:p>
        <a:p>
          <a:pPr marL="228600" lvl="1" indent="-228600" algn="l" defTabSz="889000">
            <a:lnSpc>
              <a:spcPct val="90000"/>
            </a:lnSpc>
            <a:spcBef>
              <a:spcPct val="0"/>
            </a:spcBef>
            <a:spcAft>
              <a:spcPct val="15000"/>
            </a:spcAft>
            <a:buChar char="••"/>
          </a:pPr>
          <a:r>
            <a:rPr lang="en-US" sz="2000" kern="1200" dirty="0" smtClean="0"/>
            <a:t>Describe the essential components of an organization’s IS infrastructure.</a:t>
          </a:r>
          <a:endParaRPr lang="en-US" sz="2000" kern="1200" dirty="0"/>
        </a:p>
      </dsp:txBody>
      <dsp:txXfrm>
        <a:off x="1737337" y="0"/>
        <a:ext cx="6492262" cy="2529911"/>
      </dsp:txXfrm>
    </dsp:sp>
    <dsp:sp modelId="{7D7D61F9-D1AA-4F6A-8715-FD6AC3E01198}">
      <dsp:nvSpPr>
        <dsp:cNvPr id="0" name=""/>
        <dsp:cNvSpPr/>
      </dsp:nvSpPr>
      <dsp:spPr>
        <a:xfrm>
          <a:off x="127858" y="478569"/>
          <a:ext cx="1573038" cy="157277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2621328"/>
          <a:ext cx="8229600" cy="103989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Issues Associated with Managing the IS Infrastructure</a:t>
          </a:r>
          <a:endParaRPr lang="en-US" sz="1400" kern="1200" dirty="0" smtClean="0"/>
        </a:p>
        <a:p>
          <a:pPr lvl="0" algn="l" defTabSz="622300">
            <a:lnSpc>
              <a:spcPct val="90000"/>
            </a:lnSpc>
            <a:spcBef>
              <a:spcPct val="0"/>
            </a:spcBef>
            <a:spcAft>
              <a:spcPct val="35000"/>
            </a:spcAft>
          </a:pPr>
          <a:r>
            <a:rPr lang="en-US" sz="1200" kern="1200" dirty="0" smtClean="0"/>
            <a:t>Discuss managerial issues associated with managing an organization’s IS infrastructure.</a:t>
          </a:r>
          <a:endParaRPr lang="en-US" sz="1100" kern="1200" dirty="0"/>
        </a:p>
      </dsp:txBody>
      <dsp:txXfrm>
        <a:off x="1737337" y="2621328"/>
        <a:ext cx="6492262" cy="1039894"/>
      </dsp:txXfrm>
    </dsp:sp>
    <dsp:sp modelId="{7AEC1603-E11D-41B0-BE2A-F6201D5BEDCD}">
      <dsp:nvSpPr>
        <dsp:cNvPr id="0" name=""/>
        <dsp:cNvSpPr/>
      </dsp:nvSpPr>
      <dsp:spPr>
        <a:xfrm>
          <a:off x="356591" y="2743510"/>
          <a:ext cx="1115571" cy="79553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3752640"/>
          <a:ext cx="8229600" cy="1043203"/>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Cloud Computing</a:t>
          </a:r>
          <a:endParaRPr lang="en-US" sz="1400" kern="1200" dirty="0" smtClean="0"/>
        </a:p>
        <a:p>
          <a:pPr lvl="0" algn="l" defTabSz="622300">
            <a:lnSpc>
              <a:spcPct val="90000"/>
            </a:lnSpc>
            <a:spcBef>
              <a:spcPct val="0"/>
            </a:spcBef>
            <a:spcAft>
              <a:spcPct val="35000"/>
            </a:spcAft>
          </a:pPr>
          <a:r>
            <a:rPr lang="en-US" sz="1200" kern="1200" dirty="0" smtClean="0"/>
            <a:t>Describe cloud computing and other current trends that can help an organization address IS infrastructure–related challenges.</a:t>
          </a:r>
          <a:endParaRPr lang="en-US" sz="1100" kern="1200" dirty="0"/>
        </a:p>
      </dsp:txBody>
      <dsp:txXfrm>
        <a:off x="1737337" y="3752640"/>
        <a:ext cx="6492262" cy="1043203"/>
      </dsp:txXfrm>
    </dsp:sp>
    <dsp:sp modelId="{6ED042DA-90EA-415F-9861-14F87D22BB00}">
      <dsp:nvSpPr>
        <dsp:cNvPr id="0" name=""/>
        <dsp:cNvSpPr/>
      </dsp:nvSpPr>
      <dsp:spPr>
        <a:xfrm>
          <a:off x="356591" y="3876476"/>
          <a:ext cx="1115571" cy="79553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C339ED-A0A3-4289-B2CD-DA5C23B9268B}" type="datetimeFigureOut">
              <a:rPr lang="en-US" smtClean="0"/>
              <a:pPr/>
              <a:t>4/23/2015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9391A-7EF1-43D8-947E-F7F81D297A48}" type="slidenum">
              <a:rPr lang="en-US" smtClean="0"/>
              <a:pPr/>
              <a:t>‹#›</a:t>
            </a:fld>
            <a:endParaRPr lang="en-US" dirty="0"/>
          </a:p>
        </p:txBody>
      </p:sp>
    </p:spTree>
    <p:extLst>
      <p:ext uri="{BB962C8B-B14F-4D97-AF65-F5344CB8AC3E}">
        <p14:creationId xmlns:p14="http://schemas.microsoft.com/office/powerpoint/2010/main" xmlns="" val="255570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AAE8-7D2D-40ED-9A9A-583F7513B67D}" type="datetimeFigureOut">
              <a:rPr lang="en-US" smtClean="0"/>
              <a:pPr/>
              <a:t>4/23/2015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7F9D51-80C0-44B3-A279-206886E200EC}" type="slidenum">
              <a:rPr lang="en-US" smtClean="0"/>
              <a:pPr/>
              <a:t>‹#›</a:t>
            </a:fld>
            <a:endParaRPr lang="en-US" dirty="0"/>
          </a:p>
        </p:txBody>
      </p:sp>
    </p:spTree>
    <p:extLst>
      <p:ext uri="{BB962C8B-B14F-4D97-AF65-F5344CB8AC3E}">
        <p14:creationId xmlns:p14="http://schemas.microsoft.com/office/powerpoint/2010/main" xmlns="" val="340530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a:t>
            </a:fld>
            <a:endParaRPr lang="en-US" dirty="0"/>
          </a:p>
        </p:txBody>
      </p:sp>
    </p:spTree>
    <p:extLst>
      <p:ext uri="{BB962C8B-B14F-4D97-AF65-F5344CB8AC3E}">
        <p14:creationId xmlns:p14="http://schemas.microsoft.com/office/powerpoint/2010/main" xmlns="" val="1967885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Servers host applications</a:t>
            </a:r>
            <a:r>
              <a:rPr lang="en-US" baseline="0" dirty="0" smtClean="0"/>
              <a:t> and content for use by client computers.</a:t>
            </a:r>
          </a:p>
          <a:p>
            <a:r>
              <a:rPr lang="en-US" baseline="0" dirty="0" smtClean="0"/>
              <a:t>Client computers consume resources hosted by servers.</a:t>
            </a:r>
          </a:p>
          <a:p>
            <a:r>
              <a:rPr lang="en-US" baseline="0" dirty="0" smtClean="0"/>
              <a:t>Peers work together to share applications and data, working as both a host and a client, often at the same time.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10</a:t>
            </a:fld>
            <a:endParaRPr lang="en-US" dirty="0"/>
          </a:p>
        </p:txBody>
      </p:sp>
    </p:spTree>
    <p:extLst>
      <p:ext uri="{BB962C8B-B14F-4D97-AF65-F5344CB8AC3E}">
        <p14:creationId xmlns:p14="http://schemas.microsoft.com/office/powerpoint/2010/main" xmlns="" val="157486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Networks are typically used to connect devices within an organization, or across organizational subunits.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Increasingly, LANs are becoming wireless (WLANs) using high-frequency radio-wave technology; WLANs are also referred to as Wi-Fi networks (wireless fidelity). These are easier to install, as there is no need for cabling.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Wide area networks can range from spanning multiple buildings (sometimes called a campus area network) to covering the area of a city (sometimes called a metropolitan area network) to worldwide (the Internet).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11</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a:t>
            </a:r>
            <a:r>
              <a:rPr lang="en-US" baseline="0" dirty="0" smtClean="0"/>
              <a:t> is a network of networks, connecting many different networks together seamlessly.</a:t>
            </a:r>
          </a:p>
          <a:p>
            <a:r>
              <a:rPr lang="en-US" baseline="0" dirty="0" smtClean="0"/>
              <a:t>The World Wide Web is a way of addressing Internet locations, representing data in Web browsers, linking sites together with URLs, and all the Web content based on these standards.</a:t>
            </a:r>
          </a:p>
          <a:p>
            <a:endParaRPr lang="en-US" baseline="0" dirty="0" smtClean="0"/>
          </a:p>
          <a:p>
            <a:r>
              <a:rPr lang="en-US" baseline="0" dirty="0" smtClean="0"/>
              <a:t>HTML stands for Hypertext Markup Language, which is the language understood by Web browsers like Google Chrome or Internet Explorer. HTTP stands for Hypertext Transfer Protocol, which is the communication protocol that Web servers use to process requests from Web browsers.</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12</a:t>
            </a:fld>
            <a:endParaRPr lang="en-US" dirty="0"/>
          </a:p>
        </p:txBody>
      </p:sp>
    </p:spTree>
    <p:extLst>
      <p:ext uri="{BB962C8B-B14F-4D97-AF65-F5344CB8AC3E}">
        <p14:creationId xmlns:p14="http://schemas.microsoft.com/office/powerpoint/2010/main" xmlns="" val="423982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Suffixes represent</a:t>
            </a:r>
            <a:r>
              <a:rPr lang="en-US" baseline="0" dirty="0" smtClean="0"/>
              <a:t> certain types of Web sites:</a:t>
            </a:r>
          </a:p>
          <a:p>
            <a:endParaRPr lang="en-US" baseline="0" dirty="0" smtClean="0"/>
          </a:p>
          <a:p>
            <a:r>
              <a:rPr lang="en-US" baseline="0" dirty="0" smtClean="0"/>
              <a:t>.com refers to commercial organizations.</a:t>
            </a:r>
          </a:p>
          <a:p>
            <a:r>
              <a:rPr lang="en-US" baseline="0" dirty="0" smtClean="0"/>
              <a:t>.org refers to nonprofit organizations.</a:t>
            </a:r>
          </a:p>
          <a:p>
            <a:r>
              <a:rPr lang="en-US" baseline="0" dirty="0" smtClean="0"/>
              <a:t>.gov refers to governmental agencies or departments.</a:t>
            </a:r>
          </a:p>
          <a:p>
            <a:r>
              <a:rPr lang="en-US" baseline="0" dirty="0" smtClean="0"/>
              <a:t>.edu refers to educational institutions.</a:t>
            </a:r>
          </a:p>
          <a:p>
            <a:r>
              <a:rPr lang="en-US" baseline="0" dirty="0" smtClean="0"/>
              <a:t>.de refers to Germany, and there are over 240 other two-letter country codes. </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13</a:t>
            </a:fld>
            <a:endParaRPr lang="en-US" dirty="0"/>
          </a:p>
        </p:txBody>
      </p:sp>
    </p:spTree>
    <p:extLst>
      <p:ext uri="{BB962C8B-B14F-4D97-AF65-F5344CB8AC3E}">
        <p14:creationId xmlns:p14="http://schemas.microsoft.com/office/powerpoint/2010/main" xmlns="" val="3200882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uses</a:t>
            </a:r>
            <a:r>
              <a:rPr lang="en-US" baseline="0" dirty="0" smtClean="0"/>
              <a:t> a numeric addressing approach computers can understand. The old style of address was IPv4, which is running out of addresses and is slowly being replaced by IPv6, which has many more possible addresses and would allow for assigning a unique address to every grain of sand in the world.</a:t>
            </a:r>
          </a:p>
          <a:p>
            <a:endParaRPr lang="en-US" baseline="0" dirty="0" smtClean="0"/>
          </a:p>
          <a:p>
            <a:r>
              <a:rPr lang="en-US" baseline="0" dirty="0" smtClean="0"/>
              <a:t>The World Wide Web uses domain names as an addressing technique, and then translates requests for domain names into the IP addresses.</a:t>
            </a:r>
          </a:p>
          <a:p>
            <a:endParaRPr lang="en-US" baseline="0" dirty="0" smtClean="0"/>
          </a:p>
          <a:p>
            <a:r>
              <a:rPr lang="en-US" sz="1200" b="0" i="0" u="none" strike="noStrike" kern="1200" baseline="0" dirty="0" smtClean="0">
                <a:solidFill>
                  <a:schemeClr val="tx1"/>
                </a:solidFill>
                <a:latin typeface="+mn-lt"/>
                <a:ea typeface="+mn-ea"/>
                <a:cs typeface="+mn-cs"/>
              </a:rPr>
              <a:t>In addition to specifying the address of the Web server, URLs typically also include the path to the requested resource, such as a particular page located in a particular directory (e.g., http://mis.eller.arizona.edu/faculty/index.asp).</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14</a:t>
            </a:fld>
            <a:endParaRPr lang="en-US" dirty="0"/>
          </a:p>
        </p:txBody>
      </p:sp>
    </p:spTree>
    <p:extLst>
      <p:ext uri="{BB962C8B-B14F-4D97-AF65-F5344CB8AC3E}">
        <p14:creationId xmlns:p14="http://schemas.microsoft.com/office/powerpoint/2010/main" xmlns="" val="3200882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components that must all work together to make the Internet and the World Wide Web seem like</a:t>
            </a:r>
            <a:r>
              <a:rPr lang="en-US" baseline="0" dirty="0" smtClean="0"/>
              <a:t> a seamless integrated whole.</a:t>
            </a:r>
          </a:p>
          <a:p>
            <a:r>
              <a:rPr lang="en-US" baseline="0" dirty="0" smtClean="0"/>
              <a:t>It takes several steps for a Web page to be delivered:</a:t>
            </a:r>
          </a:p>
          <a:p>
            <a:r>
              <a:rPr lang="en-US" baseline="0" dirty="0" smtClean="0"/>
              <a:t>The client requests the Web page using the server’s IP address</a:t>
            </a:r>
          </a:p>
          <a:p>
            <a:r>
              <a:rPr lang="en-US" baseline="0" dirty="0" smtClean="0"/>
              <a:t>The server verifies it can send the Web page, and then breaks it into packets that stream to the client over the Internet.</a:t>
            </a:r>
          </a:p>
          <a:p>
            <a:r>
              <a:rPr lang="en-US" baseline="0" dirty="0" smtClean="0"/>
              <a:t>The client reassembles the packets and requests a retransmission of any that are missing.</a:t>
            </a:r>
          </a:p>
          <a:p>
            <a:r>
              <a:rPr lang="en-US" baseline="0" dirty="0" smtClean="0"/>
              <a:t>Once the Web page is reassembled, the Web browser interprets the HTML and displays it.</a:t>
            </a:r>
          </a:p>
          <a:p>
            <a:r>
              <a:rPr lang="en-US" baseline="0" dirty="0" smtClean="0"/>
              <a:t>If any part of the Web page is on a different server or in a different location (such as an image), the process begins again for that part of the page.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15</a:t>
            </a:fld>
            <a:endParaRPr lang="en-US" dirty="0"/>
          </a:p>
        </p:txBody>
      </p:sp>
    </p:spTree>
    <p:extLst>
      <p:ext uri="{BB962C8B-B14F-4D97-AF65-F5344CB8AC3E}">
        <p14:creationId xmlns:p14="http://schemas.microsoft.com/office/powerpoint/2010/main" xmlns="" val="3751088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that want to share private data</a:t>
            </a:r>
            <a:r>
              <a:rPr lang="en-US" baseline="0" dirty="0" smtClean="0"/>
              <a:t> using the Internet create intranets for internal use and extranets for use by themselves and partner organizations.</a:t>
            </a:r>
          </a:p>
          <a:p>
            <a:r>
              <a:rPr lang="en-US" dirty="0" smtClean="0"/>
              <a:t>These protected Web sites allow wide sharing but with security to ensure data only reach the intended audience.</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16</a:t>
            </a:fld>
            <a:endParaRPr lang="en-US" dirty="0"/>
          </a:p>
        </p:txBody>
      </p:sp>
    </p:spTree>
    <p:extLst>
      <p:ext uri="{BB962C8B-B14F-4D97-AF65-F5344CB8AC3E}">
        <p14:creationId xmlns:p14="http://schemas.microsoft.com/office/powerpoint/2010/main" xmlns="" val="28843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firewall </a:t>
            </a:r>
            <a:r>
              <a:rPr lang="en-US" sz="1200" b="0" i="0" u="none" strike="noStrike" kern="1200" baseline="0" dirty="0" smtClean="0">
                <a:solidFill>
                  <a:schemeClr val="tx1"/>
                </a:solidFill>
                <a:latin typeface="+mn-lt"/>
                <a:ea typeface="+mn-ea"/>
                <a:cs typeface="+mn-cs"/>
              </a:rPr>
              <a:t>secures proprietary information stored within the corporate local area network and/or wide area network so that the information can be viewed only by authorized users.</a:t>
            </a:r>
            <a:endParaRPr lang="en-US" dirty="0" smtClean="0"/>
          </a:p>
          <a:p>
            <a:r>
              <a:rPr lang="en-US" dirty="0" smtClean="0"/>
              <a:t>A VPN allows employees to </a:t>
            </a:r>
            <a:r>
              <a:rPr lang="en-US" sz="1200" b="0" i="0" u="none" strike="noStrike" kern="1200" baseline="0" dirty="0" smtClean="0">
                <a:solidFill>
                  <a:schemeClr val="tx1"/>
                </a:solidFill>
                <a:latin typeface="+mn-lt"/>
                <a:ea typeface="+mn-ea"/>
                <a:cs typeface="+mn-cs"/>
              </a:rPr>
              <a:t>securely connect to the company’s intranet while on the road or working from home (i.e., telecommuting).</a:t>
            </a:r>
            <a:endParaRPr lang="en-US" dirty="0" smtClean="0"/>
          </a:p>
          <a:p>
            <a:r>
              <a:rPr lang="en-US" dirty="0" smtClean="0"/>
              <a:t>More on firewalls and VPNs can be found in Chapter 10.</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17</a:t>
            </a:fld>
            <a:endParaRPr lang="en-US" dirty="0"/>
          </a:p>
        </p:txBody>
      </p:sp>
    </p:spTree>
    <p:extLst>
      <p:ext uri="{BB962C8B-B14F-4D97-AF65-F5344CB8AC3E}">
        <p14:creationId xmlns:p14="http://schemas.microsoft.com/office/powerpoint/2010/main" xmlns="" val="28843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 often have large amounts</a:t>
            </a:r>
            <a:r>
              <a:rPr lang="en-US" baseline="0" dirty="0" smtClean="0"/>
              <a:t> of data that need to be managed on an ongoing basis. By setting aside dedicated, centralized space for this, companies can simplify administration and operation. </a:t>
            </a:r>
          </a:p>
          <a:p>
            <a:r>
              <a:rPr lang="en-US" baseline="0" dirty="0" smtClean="0"/>
              <a:t>Functions such as management, repair, upgrades, and security all benefit from a centralized approach to data management through the dedicated data center.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18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19</a:t>
            </a:fld>
            <a:endParaRPr lang="en-US" dirty="0"/>
          </a:p>
        </p:txBody>
      </p:sp>
    </p:spTree>
    <p:extLst>
      <p:ext uri="{BB962C8B-B14F-4D97-AF65-F5344CB8AC3E}">
        <p14:creationId xmlns:p14="http://schemas.microsoft.com/office/powerpoint/2010/main" xmlns="" val="358094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a:t>
            </a:fld>
            <a:endParaRPr lang="en-US" dirty="0"/>
          </a:p>
        </p:txBody>
      </p:sp>
    </p:spTree>
    <p:extLst>
      <p:ext uri="{BB962C8B-B14F-4D97-AF65-F5344CB8AC3E}">
        <p14:creationId xmlns:p14="http://schemas.microsoft.com/office/powerpoint/2010/main" xmlns="" val="3151932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IT cycles shorten, hardware that</a:t>
            </a:r>
            <a:r>
              <a:rPr lang="en-US" baseline="0" dirty="0" smtClean="0"/>
              <a:t> may still perform its intended function becomes obsolete and needs to be replaced and upgraded.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computer revolution started to dawn, information systems</a:t>
            </a:r>
            <a:r>
              <a:rPr lang="en-US" baseline="0" dirty="0" smtClean="0"/>
              <a:t> for business and government organizations were paper based. </a:t>
            </a:r>
          </a:p>
          <a:p>
            <a:r>
              <a:rPr lang="en-US" baseline="0" dirty="0" smtClean="0"/>
              <a:t>Document repositories were rooms full of filing cabinets. Information was not widely shared, and when employees left a business, they took their knowledge with them.</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21</a:t>
            </a:fld>
            <a:endParaRPr lang="en-US" dirty="0"/>
          </a:p>
        </p:txBody>
      </p:sp>
    </p:spTree>
    <p:extLst>
      <p:ext uri="{BB962C8B-B14F-4D97-AF65-F5344CB8AC3E}">
        <p14:creationId xmlns:p14="http://schemas.microsoft.com/office/powerpoint/2010/main" xmlns="" val="3969533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there were some mechanical computers before, such as the Zeus Z1, the real dawn of computing started with vacuum</a:t>
            </a:r>
            <a:r>
              <a:rPr lang="en-US" baseline="0" dirty="0" smtClean="0"/>
              <a:t> tubes and mainframe computers.</a:t>
            </a:r>
          </a:p>
          <a:p>
            <a:r>
              <a:rPr lang="en-US" baseline="0" dirty="0" smtClean="0"/>
              <a:t>Since then we have seen a progression to transistors and transistor-based mainframes and then to transistors on chips forming integrated circuits, which allowed for the economical development of the personal computer.</a:t>
            </a:r>
          </a:p>
          <a:p>
            <a:r>
              <a:rPr lang="en-US" baseline="0" dirty="0" smtClean="0"/>
              <a:t>Prices continued to drop, leading to low-cost PCs, followed by interpersonal computing, internetworking, mobile computing, and the current era of social networking, Big Data, and the cloud.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22</a:t>
            </a:fld>
            <a:endParaRPr lang="en-US" dirty="0"/>
          </a:p>
        </p:txBody>
      </p:sp>
    </p:spTree>
    <p:extLst>
      <p:ext uri="{BB962C8B-B14F-4D97-AF65-F5344CB8AC3E}">
        <p14:creationId xmlns:p14="http://schemas.microsoft.com/office/powerpoint/2010/main" xmlns="" val="773318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Moore was a co-founder of Intel. In 1964 he hypothesized</a:t>
            </a:r>
            <a:r>
              <a:rPr lang="en-US" baseline="0" dirty="0" smtClean="0"/>
              <a:t> that the number of transistors on a chip would double every two years, and he didn’t put any time frame on this prediction. Although not exact, it has been a relatively accurate prediction, and has come to be known as Moore’s law.</a:t>
            </a:r>
          </a:p>
          <a:p>
            <a:endParaRPr lang="en-US" baseline="0" dirty="0" smtClean="0"/>
          </a:p>
          <a:p>
            <a:r>
              <a:rPr lang="en-US" sz="1200" b="0" i="0" u="none" strike="noStrike" kern="1200" baseline="0" dirty="0" smtClean="0">
                <a:solidFill>
                  <a:schemeClr val="tx1"/>
                </a:solidFill>
                <a:latin typeface="+mn-lt"/>
                <a:ea typeface="+mn-ea"/>
                <a:cs typeface="+mn-cs"/>
              </a:rPr>
              <a:t>The Intel Core i7 Extreme CPU can complete hundreds of millions of operations every second. Given technological and economic limitations, today, gains in computing power are increasingly being realized by adding more computing cores that can perform tasks in parallel.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23</a:t>
            </a:fld>
            <a:endParaRPr lang="en-US" dirty="0"/>
          </a:p>
        </p:txBody>
      </p:sp>
    </p:spTree>
    <p:extLst>
      <p:ext uri="{BB962C8B-B14F-4D97-AF65-F5344CB8AC3E}">
        <p14:creationId xmlns:p14="http://schemas.microsoft.com/office/powerpoint/2010/main" xmlns="" val="1837814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continuous cycle of hardware and application development that drives increased performance,</a:t>
            </a:r>
            <a:r>
              <a:rPr lang="en-US" baseline="0" dirty="0" smtClean="0"/>
              <a:t> but also rapid obsolescence. As each improves, it drives changes to the other, which in turn enables or drives changes to the first.</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24</a:t>
            </a:fld>
            <a:endParaRPr lang="en-US" dirty="0"/>
          </a:p>
        </p:txBody>
      </p:sp>
    </p:spTree>
    <p:extLst>
      <p:ext uri="{BB962C8B-B14F-4D97-AF65-F5344CB8AC3E}">
        <p14:creationId xmlns:p14="http://schemas.microsoft.com/office/powerpoint/2010/main" xmlns="" val="3862132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companies are seeing a tremendous influx of data</a:t>
            </a:r>
            <a:r>
              <a:rPr lang="en-US" baseline="0" dirty="0" smtClean="0"/>
              <a:t> driven by both compliance requirements and business intelligence needs.</a:t>
            </a:r>
          </a:p>
          <a:p>
            <a:r>
              <a:rPr lang="en-US" baseline="0" dirty="0" smtClean="0"/>
              <a:t>These new levels of data are driving infrastructure changes to support them, both in terms of storage capacity and processing capabilities.</a:t>
            </a:r>
            <a:endParaRPr lang="en-US" dirty="0" smtClean="0"/>
          </a:p>
        </p:txBody>
      </p:sp>
      <p:sp>
        <p:nvSpPr>
          <p:cNvPr id="4" name="Slide Number Placeholder 3"/>
          <p:cNvSpPr>
            <a:spLocks noGrp="1"/>
          </p:cNvSpPr>
          <p:nvPr>
            <p:ph type="sldNum" sz="quarter" idx="10"/>
          </p:nvPr>
        </p:nvSpPr>
        <p:spPr/>
        <p:txBody>
          <a:bodyPr/>
          <a:lstStyle/>
          <a:p>
            <a:fld id="{B67F9D51-80C0-44B3-A279-206886E200EC}" type="slidenum">
              <a:rPr lang="en-US" smtClean="0"/>
              <a:pPr/>
              <a:t>25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Businesses</a:t>
            </a:r>
            <a:r>
              <a:rPr lang="en-US" baseline="0" dirty="0" smtClean="0"/>
              <a:t> often face large demand fluctuations on their infrastructure, building architectures that can handle peak loads, but which then are underutilized the majority of the time. </a:t>
            </a:r>
          </a:p>
          <a:p>
            <a:r>
              <a:rPr lang="en-US" baseline="0" dirty="0" smtClean="0"/>
              <a:t>Some experts estimate that 70% of the installed IS capacity is only used 20% of the time. </a:t>
            </a:r>
          </a:p>
          <a:p>
            <a:r>
              <a:rPr lang="en-US" baseline="0" dirty="0" smtClean="0"/>
              <a:t>One reason for this is that increasing IS infrastructure capacities takes time when equipment needs to be specified, purchased, installed, and configured.</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Google has invested many resources into developing more efficient data centers. For example, they have modular data centers that use specially equipped shipping containers for housing servers so as to be able to maximize efficiency by optimizing airflow, cooling, and power transformation. In general, organizations have been looking for ways to better manage their IS infrastructure so as to enhance flexibility and agility while reducing costs. One example is increasing use of cloud computing.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28</a:t>
            </a:fld>
            <a:endParaRPr lang="en-US" dirty="0"/>
          </a:p>
        </p:txBody>
      </p:sp>
    </p:spTree>
    <p:extLst>
      <p:ext uri="{BB962C8B-B14F-4D97-AF65-F5344CB8AC3E}">
        <p14:creationId xmlns:p14="http://schemas.microsoft.com/office/powerpoint/2010/main" xmlns="" val="204399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computing is, at its heart, a different approach to allocating IS</a:t>
            </a:r>
            <a:r>
              <a:rPr lang="en-US" baseline="0" dirty="0" smtClean="0"/>
              <a:t> resources. The underlying concept is one of resource allocation as required, “on demand.” Once this can occur, then it can be sold using a utility-like process.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29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a:t>
            </a:fld>
            <a:endParaRPr lang="en-US" dirty="0"/>
          </a:p>
        </p:txBody>
      </p:sp>
    </p:spTree>
    <p:extLst>
      <p:ext uri="{BB962C8B-B14F-4D97-AF65-F5344CB8AC3E}">
        <p14:creationId xmlns:p14="http://schemas.microsoft.com/office/powerpoint/2010/main" xmlns="" val="3755611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computing is a</a:t>
            </a:r>
            <a:r>
              <a:rPr lang="en-US" baseline="0" dirty="0" smtClean="0"/>
              <a:t> very efficient mechanism for deploying IS infrastructure, removing the need for excessive overcapacity within a business to meet peak demands while allowing growing businesses to rapidly scale their infrastructure without having to forecast or commit to future demand. </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30</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computing allows for businesses to sell cloud resources through Web interfaces like other products, and allows companies needing resources to buy them as needed, scaling</a:t>
            </a:r>
            <a:r>
              <a:rPr lang="en-US" baseline="0" dirty="0" smtClean="0"/>
              <a:t> up or down as the business needs fluctuate. Cloud hosts have a pool of resources that are shared across many customers, with the varying demand levels balancing out across the pool.</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31</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a:t>
            </a:r>
            <a:r>
              <a:rPr lang="en-US" baseline="0" dirty="0" smtClean="0"/>
              <a:t> resources can be sold in multiple ways. The cloud can host virtual machines that the customer installs an operating system on; in this way it provides infrastructure.</a:t>
            </a:r>
          </a:p>
          <a:p>
            <a:r>
              <a:rPr lang="en-US" baseline="0" dirty="0" smtClean="0"/>
              <a:t>The cloud can also be used to host an environment that programs can be executed on. This is a platform approach.</a:t>
            </a:r>
          </a:p>
          <a:p>
            <a:r>
              <a:rPr lang="en-US" baseline="0" dirty="0" smtClean="0"/>
              <a:t>Finally, the cloud may host preinstalled applications that users just buy access to. This is the Software as a Service approach.</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32</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can take advantage of many of the benefits of a cloud infrastructure by creating a private cloud for internal use. </a:t>
            </a:r>
          </a:p>
          <a:p>
            <a:r>
              <a:rPr lang="en-US" baseline="0" dirty="0" smtClean="0"/>
              <a:t>This allows for rapid allocation of resources across internal needs without the complications or concerns of outsourcing critical functions. Public clouds offer additional advantages such as scalability and reliability, but may raise concerns about security and compliance.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things to take into account when managing a cloud, whether public or private. Public clouds can present particular challenges because aspects of cloud management are outside the control of a business.</a:t>
            </a:r>
          </a:p>
          <a:p>
            <a:r>
              <a:rPr lang="en-US" baseline="0" dirty="0" smtClean="0"/>
              <a:t>When considering a public cloud service, the business needs to make sure that it will meet the business’s needs, is a viable company, and is appropriately priced.</a:t>
            </a:r>
          </a:p>
          <a:p>
            <a:r>
              <a:rPr lang="en-US" baseline="0" dirty="0" smtClean="0"/>
              <a:t>Security is a particular concern of many companies.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achieve greater flexibility and agility, organizations have tried to move away from deploying large, monolithic applications in favor of a service-oriented architecture.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By breaking down business processes into individual services, organizations can more swiftly react to changing business needs.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SOAs are hosted and deployed in the cloud, eliminating the need to for an organization to  “reinvent the wheel.” However, integration of various services can be extremely complex and</a:t>
            </a:r>
          </a:p>
          <a:p>
            <a:r>
              <a:rPr lang="en-US" sz="1200" b="0" i="0" u="none" strike="noStrike" kern="1200" baseline="0" dirty="0" smtClean="0">
                <a:solidFill>
                  <a:schemeClr val="tx1"/>
                </a:solidFill>
                <a:latin typeface="+mn-lt"/>
                <a:ea typeface="+mn-ea"/>
                <a:cs typeface="+mn-cs"/>
              </a:rPr>
              <a:t>can be well beyond the means of small enterprises.</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Supercomputers are dedicated, integrated computers for solving complex problems. They are also incredibly expensive. One alternative is grid computing. Some problems can be decomposed into small sections, and these can be processed across a “grid” of many microcomputers, with the end results integrated back together. These grids can solve very demanding problems formerly solvable only by supercomputers, and can be comprised of regular desktop PCs. These desktop computers can be configured to contribute to the grid when they have idle, excess capacity, which is very often the case when users are performing simple tasks such as word processing.</a:t>
            </a:r>
          </a:p>
        </p:txBody>
      </p:sp>
      <p:sp>
        <p:nvSpPr>
          <p:cNvPr id="4" name="Slide Number Placeholder 3"/>
          <p:cNvSpPr>
            <a:spLocks noGrp="1"/>
          </p:cNvSpPr>
          <p:nvPr>
            <p:ph type="sldNum" sz="quarter" idx="10"/>
          </p:nvPr>
        </p:nvSpPr>
        <p:spPr/>
        <p:txBody>
          <a:bodyPr/>
          <a:lstStyle/>
          <a:p>
            <a:fld id="{B67F9D51-80C0-44B3-A279-206886E200EC}" type="slidenum">
              <a:rPr lang="en-US" smtClean="0"/>
              <a:pPr/>
              <a:t>36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Larger geographical distance leads to longer content transmission time.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Content delivery networks involves multiple servers at various locations.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u</a:t>
            </a:r>
            <a:r>
              <a:rPr lang="en-US" dirty="0" smtClean="0"/>
              <a:t>ser’s request is routed to the closest server.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Modern information system infrastructures are now servicing many of an</a:t>
            </a:r>
            <a:r>
              <a:rPr lang="en-US" baseline="0" dirty="0" smtClean="0"/>
              <a:t> </a:t>
            </a:r>
            <a:r>
              <a:rPr lang="en-US" dirty="0" smtClean="0"/>
              <a:t>organization’s communication and telecommunication</a:t>
            </a:r>
            <a:r>
              <a:rPr lang="en-US" baseline="0" dirty="0" smtClean="0"/>
              <a:t> needs. </a:t>
            </a:r>
            <a:r>
              <a:rPr lang="en-US" dirty="0" smtClean="0"/>
              <a:t> Telephone</a:t>
            </a:r>
            <a:r>
              <a:rPr lang="en-US" baseline="0" dirty="0" smtClean="0"/>
              <a:t> service is being provided through Voice over- P, or VoiP. IS infrastructures support email, instant messaging, and video conferencing using either desktop or dedicated installations. </a:t>
            </a:r>
          </a:p>
          <a:p>
            <a:r>
              <a:rPr lang="en-US" baseline="0" dirty="0" smtClean="0"/>
              <a:t>Skype is an example of VoiP.  </a:t>
            </a:r>
          </a:p>
          <a:p>
            <a:r>
              <a:rPr lang="en-US" baseline="0" dirty="0" smtClean="0"/>
              <a:t>Chapter 5 offers more details on the use of video conferencing.</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 computing has multiple drivers, both economic and cultural. Spiraling power bills dictate practices to increase efficiency and reduce waste, while implementing environmentally sound practices can burnish a company’s reputation and contribute to an attractive work culture. There</a:t>
            </a:r>
            <a:r>
              <a:rPr lang="en-US" baseline="0" dirty="0" smtClean="0"/>
              <a:t> are multiple opportunities to implement green computing, ranging from increased efficiencies through cloud computing and server virtualization, where companies take many physical servers and combine them so they run on a single larger and more efficient server, each in its own virtual space. Companies can implement power management software to minimize the power consumption of computers when they aren’t in use, such as computers left on overnight. Reducing printing can be significant; the average office worker prints more than a tree’s worth of paper every year. Finally, responsibly retiring and recycling obsolete or unused equipment can mitigate the end-of-life environmental impacts.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39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as countries and societies</a:t>
            </a:r>
            <a:r>
              <a:rPr lang="en-US" baseline="0" dirty="0" smtClean="0"/>
              <a:t> depend on an infrastructure of roads, power, and communication to function, businesses depend on their information systems infrastructure to support their organizational and value-creation processes. </a:t>
            </a:r>
          </a:p>
          <a:p>
            <a:r>
              <a:rPr lang="en-US" baseline="0" dirty="0" smtClean="0"/>
              <a:t>Without a solid IS infrastructure, many businesses are left with unreliable support, and business processes will be subject to interruption, delay, and failure.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a:t>
            </a:fld>
            <a:endParaRPr lang="en-US" dirty="0"/>
          </a:p>
        </p:txBody>
      </p:sp>
    </p:spTree>
    <p:extLst>
      <p:ext uri="{BB962C8B-B14F-4D97-AF65-F5344CB8AC3E}">
        <p14:creationId xmlns:p14="http://schemas.microsoft.com/office/powerpoint/2010/main" xmlns="" val="1128121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41</a:t>
            </a:fld>
            <a:endParaRPr lang="en-US" dirty="0"/>
          </a:p>
        </p:txBody>
      </p:sp>
    </p:spTree>
    <p:extLst>
      <p:ext uri="{BB962C8B-B14F-4D97-AF65-F5344CB8AC3E}">
        <p14:creationId xmlns:p14="http://schemas.microsoft.com/office/powerpoint/2010/main" xmlns="" val="1949526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42</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43</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44</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48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software is the</a:t>
            </a:r>
            <a:r>
              <a:rPr lang="en-US" baseline="0" dirty="0" smtClean="0"/>
              <a:t> software tools used to complete the work required to operate and manage an organization.</a:t>
            </a:r>
          </a:p>
          <a:p>
            <a:r>
              <a:rPr lang="en-US" baseline="0" dirty="0" smtClean="0"/>
              <a:t>Databases are the collections of data that applications often reference.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5</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different levels of hardware.</a:t>
            </a:r>
          </a:p>
          <a:p>
            <a:pPr marL="171450" indent="-171450">
              <a:buFont typeface="Arial" pitchFamily="34" charset="0"/>
              <a:buChar char="•"/>
            </a:pPr>
            <a:r>
              <a:rPr lang="en-US" dirty="0" smtClean="0"/>
              <a:t>Supercomputers</a:t>
            </a:r>
            <a:r>
              <a:rPr lang="en-US" baseline="0" dirty="0" smtClean="0"/>
              <a:t> are used to solve the most computationally demanding problems, such as weather forecasting or scientific research.</a:t>
            </a:r>
          </a:p>
          <a:p>
            <a:pPr marL="171450" indent="-171450">
              <a:buFont typeface="Arial" pitchFamily="34" charset="0"/>
              <a:buChar char="•"/>
            </a:pPr>
            <a:r>
              <a:rPr lang="en-US" baseline="0" dirty="0" smtClean="0"/>
              <a:t>Mainframe computers are used by businesses to host enterprise applications and perform transaction processing.</a:t>
            </a:r>
          </a:p>
          <a:p>
            <a:pPr marL="171450" indent="-171450">
              <a:buFont typeface="Arial" pitchFamily="34" charset="0"/>
              <a:buChar char="•"/>
            </a:pPr>
            <a:r>
              <a:rPr lang="en-US" baseline="0" dirty="0" smtClean="0"/>
              <a:t>Servers host content and information for online access and retrieval.</a:t>
            </a:r>
          </a:p>
          <a:p>
            <a:pPr marL="171450" indent="-171450">
              <a:buFont typeface="Arial" pitchFamily="34" charset="0"/>
              <a:buChar char="•"/>
            </a:pPr>
            <a:r>
              <a:rPr lang="en-US" baseline="0" dirty="0" smtClean="0"/>
              <a:t>Workstations are powerful computers typically used by one individual for demanding applications such as graphical design or engineering simulation.</a:t>
            </a:r>
          </a:p>
          <a:p>
            <a:pPr marL="171450" indent="-171450">
              <a:buFont typeface="Arial" pitchFamily="34" charset="0"/>
              <a:buChar char="•"/>
            </a:pPr>
            <a:r>
              <a:rPr lang="en-US" baseline="0" dirty="0" smtClean="0"/>
              <a:t>Personal computers are used by normal computer users to facilitate their personal productivity.</a:t>
            </a:r>
          </a:p>
          <a:p>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6</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Operating systems coordinate the interaction between users, application software, hardware, and peripherals. The operating system provides a common layer for different underlying devices, so that applications only have to be developed for different operating systems, rather than for each different computer model.</a:t>
            </a:r>
            <a:endParaRPr lang="en-US" dirty="0" smtClean="0"/>
          </a:p>
          <a:p>
            <a:endParaRPr lang="en-US" dirty="0" smtClean="0"/>
          </a:p>
          <a:p>
            <a:r>
              <a:rPr lang="en-US" dirty="0" smtClean="0"/>
              <a:t>System software</a:t>
            </a:r>
            <a:r>
              <a:rPr lang="en-US" baseline="0" dirty="0" smtClean="0"/>
              <a:t> makes computers functional, managing all aspects of the hardware inside and connected to the computer, and also coordinating the applications running on the computer.</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7</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categories of data storage, with</a:t>
            </a:r>
            <a:r>
              <a:rPr lang="en-US" baseline="0" dirty="0" smtClean="0"/>
              <a:t> multiple technologies available for each. </a:t>
            </a:r>
          </a:p>
          <a:p>
            <a:r>
              <a:rPr lang="en-US" baseline="0" dirty="0" smtClean="0"/>
              <a:t>Operational storage is the storage computers access while performing normal processing operations. </a:t>
            </a:r>
          </a:p>
          <a:p>
            <a:r>
              <a:rPr lang="en-US" baseline="0" dirty="0" smtClean="0"/>
              <a:t>Backup storage involves copies of operational storage. </a:t>
            </a:r>
          </a:p>
          <a:p>
            <a:r>
              <a:rPr lang="en-US" baseline="0" dirty="0" smtClean="0"/>
              <a:t>Archival storage is long-term storage of data that doesn’t need to be readily accessible by computer systems.</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8</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Computer communication</a:t>
            </a:r>
            <a:r>
              <a:rPr lang="en-US" baseline="0" dirty="0" smtClean="0"/>
              <a:t> follows the same model as human communication, just using different transmission media and protocols, or “languages.” </a:t>
            </a:r>
          </a:p>
          <a:p>
            <a:r>
              <a:rPr lang="en-US" baseline="0" dirty="0" smtClean="0"/>
              <a:t>The message still has to be formulated, encoded, transmitted, received, decoded, and understood for communication to have taken place.</a:t>
            </a:r>
            <a:endParaRPr lang="en-US" dirty="0"/>
          </a:p>
        </p:txBody>
      </p:sp>
      <p:sp>
        <p:nvSpPr>
          <p:cNvPr id="4" name="Slide Number Placeholder 3"/>
          <p:cNvSpPr>
            <a:spLocks noGrp="1"/>
          </p:cNvSpPr>
          <p:nvPr>
            <p:ph type="sldNum" sz="quarter" idx="10"/>
          </p:nvPr>
        </p:nvSpPr>
        <p:spPr/>
        <p:txBody>
          <a:bodyPr/>
          <a:lstStyle/>
          <a:p>
            <a:fld id="{B67F9D51-80C0-44B3-A279-206886E200EC}" type="slidenum">
              <a:rPr lang="en-US" smtClean="0"/>
              <a:pPr/>
              <a:t>9</a:t>
            </a:fld>
            <a:endParaRPr lang="en-US" dirty="0"/>
          </a:p>
        </p:txBody>
      </p:sp>
    </p:spTree>
    <p:extLst>
      <p:ext uri="{BB962C8B-B14F-4D97-AF65-F5344CB8AC3E}">
        <p14:creationId xmlns:p14="http://schemas.microsoft.com/office/powerpoint/2010/main" xmlns="" val="2101031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8"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09720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38065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16634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ounded Rectangle 2"/>
          <p:cNvSpPr/>
          <p:nvPr userDrawn="1"/>
        </p:nvSpPr>
        <p:spPr>
          <a:xfrm>
            <a:off x="609600" y="26670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4" name="Title 1"/>
          <p:cNvSpPr>
            <a:spLocks noGrp="1"/>
          </p:cNvSpPr>
          <p:nvPr>
            <p:ph type="title"/>
          </p:nvPr>
        </p:nvSpPr>
        <p:spPr>
          <a:xfrm>
            <a:off x="722313" y="2743200"/>
            <a:ext cx="7772400" cy="1447800"/>
          </a:xfrm>
        </p:spPr>
        <p:txBody>
          <a:bodyPr anchor="t">
            <a:normAutofit/>
          </a:bodyPr>
          <a:lstStyle>
            <a:lvl1pPr algn="l">
              <a:defRPr sz="3600" b="1" cap="all"/>
            </a:lvl1pPr>
          </a:lstStyle>
          <a:p>
            <a:r>
              <a:rPr lang="en-US" dirty="0" smtClean="0"/>
              <a:t>Click to edit Master title style</a:t>
            </a:r>
            <a:endParaRPr lang="en-US" dirty="0"/>
          </a:p>
        </p:txBody>
      </p:sp>
    </p:spTree>
    <p:extLst>
      <p:ext uri="{BB962C8B-B14F-4D97-AF65-F5344CB8AC3E}">
        <p14:creationId xmlns:p14="http://schemas.microsoft.com/office/powerpoint/2010/main" xmlns="" val="93445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44454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xmlns="" val="32304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87352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23034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xmlns="" val="206701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70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547725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924145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325562"/>
          </a:xfrm>
          <a:prstGeom prst="rect">
            <a:avLst/>
          </a:prstGeom>
        </p:spPr>
        <p:txBody>
          <a:bodyPr vert="horz" lIns="0" tIns="0" rIns="0" bIns="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p:nvSpPr>
        <p:spPr>
          <a:xfrm>
            <a:off x="457200" y="6504801"/>
            <a:ext cx="82296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tab pos="8053388" algn="r"/>
              </a:tabLst>
              <a:defRPr/>
            </a:pPr>
            <a:r>
              <a:rPr lang="en-US" sz="1200" dirty="0" smtClean="0"/>
              <a:t>Copyright © 2016 Pearson Education, </a:t>
            </a:r>
            <a:r>
              <a:rPr lang="en-US" sz="1200" dirty="0" smtClean="0"/>
              <a:t>Ltd. </a:t>
            </a:r>
            <a:r>
              <a:rPr lang="en-US" sz="1200" dirty="0" smtClean="0"/>
              <a:t>	3-</a:t>
            </a:r>
            <a:fld id="{199C6309-6900-4C9A-B7CB-1E436A9733DD}" type="slidenum">
              <a:rPr lang="en-US" sz="1200" smtClean="0"/>
              <a:pPr marL="0" marR="0" indent="0" algn="l" defTabSz="914400" rtl="0" eaLnBrk="1" fontAlgn="auto" latinLnBrk="0" hangingPunct="1">
                <a:lnSpc>
                  <a:spcPct val="100000"/>
                </a:lnSpc>
                <a:spcBef>
                  <a:spcPts val="0"/>
                </a:spcBef>
                <a:spcAft>
                  <a:spcPts val="0"/>
                </a:spcAft>
                <a:buClrTx/>
                <a:buSzTx/>
                <a:buFontTx/>
                <a:buNone/>
                <a:tabLst>
                  <a:tab pos="8053388" algn="r"/>
                </a:tabLst>
                <a:defRPr/>
              </a:pPr>
              <a:t>‹#›</a:t>
            </a:fld>
            <a:endParaRPr lang="en-US" sz="1200" dirty="0" smtClean="0"/>
          </a:p>
        </p:txBody>
      </p:sp>
    </p:spTree>
    <p:extLst>
      <p:ext uri="{BB962C8B-B14F-4D97-AF65-F5344CB8AC3E}">
        <p14:creationId xmlns:p14="http://schemas.microsoft.com/office/powerpoint/2010/main" xmlns="" val="2338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rizona.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a:bodyPr>
          <a:lstStyle/>
          <a:p>
            <a:r>
              <a:rPr lang="en-US" dirty="0"/>
              <a:t>C</a:t>
            </a:r>
            <a:r>
              <a:rPr lang="en-US" dirty="0" smtClean="0"/>
              <a:t>ompanies </a:t>
            </a:r>
            <a:r>
              <a:rPr lang="en-US" dirty="0"/>
              <a:t>have to </a:t>
            </a:r>
            <a:r>
              <a:rPr lang="en-US" dirty="0" smtClean="0"/>
              <a:t>plan </a:t>
            </a:r>
            <a:r>
              <a:rPr lang="en-US" dirty="0"/>
              <a:t>and manage their infrastructure needs </a:t>
            </a:r>
            <a:r>
              <a:rPr lang="en-US" dirty="0" smtClean="0"/>
              <a:t>to gain </a:t>
            </a:r>
            <a:r>
              <a:rPr lang="en-US" dirty="0"/>
              <a:t>the greatest returns on their IS investments</a:t>
            </a:r>
          </a:p>
        </p:txBody>
      </p:sp>
      <p:sp>
        <p:nvSpPr>
          <p:cNvPr id="4" name="Title 3"/>
          <p:cNvSpPr>
            <a:spLocks noGrp="1"/>
          </p:cNvSpPr>
          <p:nvPr>
            <p:ph type="ctrTitle"/>
          </p:nvPr>
        </p:nvSpPr>
        <p:spPr/>
        <p:txBody>
          <a:bodyPr/>
          <a:lstStyle/>
          <a:p>
            <a:r>
              <a:rPr lang="en-US" smtClean="0"/>
              <a:t>Chapter 3: </a:t>
            </a:r>
            <a:r>
              <a:rPr lang="en-US" dirty="0" smtClean="0"/>
              <a:t>Managing </a:t>
            </a:r>
            <a:r>
              <a:rPr lang="en-US" dirty="0"/>
              <a:t>the Information Systems Infrastructure and </a:t>
            </a:r>
            <a:r>
              <a:rPr lang="en-US" dirty="0" smtClean="0"/>
              <a:t>Services</a:t>
            </a:r>
            <a:endParaRPr 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0"/>
            <a:ext cx="3200400" cy="2044452"/>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200400" y="-9999"/>
            <a:ext cx="2740742" cy="2054451"/>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1142" y="-10000"/>
            <a:ext cx="3202858" cy="19589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92296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Infrastructure Components</a:t>
            </a:r>
            <a:r>
              <a:rPr lang="en-US" dirty="0" smtClean="0"/>
              <a:t>:</a:t>
            </a:r>
            <a:br>
              <a:rPr lang="en-US" dirty="0" smtClean="0"/>
            </a:br>
            <a:r>
              <a:rPr lang="en-US" dirty="0" smtClean="0"/>
              <a:t>Servers, Clients, and Peers</a:t>
            </a:r>
            <a:endParaRPr lang="en-US" dirty="0"/>
          </a:p>
        </p:txBody>
      </p:sp>
      <p:sp>
        <p:nvSpPr>
          <p:cNvPr id="5" name="Content Placeholder 4"/>
          <p:cNvSpPr>
            <a:spLocks noGrp="1"/>
          </p:cNvSpPr>
          <p:nvPr>
            <p:ph idx="1"/>
          </p:nvPr>
        </p:nvSpPr>
        <p:spPr>
          <a:xfrm>
            <a:off x="76200" y="1828800"/>
            <a:ext cx="4419600" cy="4572000"/>
          </a:xfrm>
        </p:spPr>
        <p:txBody>
          <a:bodyPr>
            <a:normAutofit fontScale="85000" lnSpcReduction="20000"/>
          </a:bodyPr>
          <a:lstStyle/>
          <a:p>
            <a:r>
              <a:rPr lang="en-US" dirty="0" smtClean="0"/>
              <a:t>Servers</a:t>
            </a:r>
          </a:p>
          <a:p>
            <a:pPr lvl="1"/>
            <a:r>
              <a:rPr lang="en-US" dirty="0" smtClean="0"/>
              <a:t>Host (serve up) data, databases, files, applications, Web </a:t>
            </a:r>
            <a:r>
              <a:rPr lang="en-US" dirty="0"/>
              <a:t>s</a:t>
            </a:r>
            <a:r>
              <a:rPr lang="en-US" dirty="0" smtClean="0"/>
              <a:t>ites, video, and other content for access over the network </a:t>
            </a:r>
          </a:p>
          <a:p>
            <a:r>
              <a:rPr lang="en-US" dirty="0" smtClean="0"/>
              <a:t>Clients</a:t>
            </a:r>
          </a:p>
          <a:p>
            <a:pPr lvl="1"/>
            <a:r>
              <a:rPr lang="en-US" dirty="0" smtClean="0"/>
              <a:t>Consume hosted resources</a:t>
            </a:r>
          </a:p>
          <a:p>
            <a:r>
              <a:rPr lang="en-US" dirty="0" smtClean="0"/>
              <a:t>Peers (P2P)</a:t>
            </a:r>
          </a:p>
          <a:p>
            <a:pPr lvl="1"/>
            <a:r>
              <a:rPr lang="en-US" dirty="0" smtClean="0"/>
              <a:t>Serve and consume resources, both a server and a client interacting with similar computers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6826" y="1981200"/>
            <a:ext cx="4287600" cy="4495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5611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r>
              <a:rPr lang="en-US" dirty="0" smtClean="0"/>
              <a:t/>
            </a:r>
            <a:br>
              <a:rPr lang="en-US" dirty="0" smtClean="0"/>
            </a:br>
            <a:r>
              <a:rPr lang="en-US" dirty="0" smtClean="0"/>
              <a:t>Types of Computer Networks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37372888"/>
              </p:ext>
            </p:extLst>
          </p:nvPr>
        </p:nvGraphicFramePr>
        <p:xfrm>
          <a:off x="457200" y="1996440"/>
          <a:ext cx="8229600" cy="4389120"/>
        </p:xfrm>
        <a:graphic>
          <a:graphicData uri="http://schemas.openxmlformats.org/drawingml/2006/table">
            <a:tbl>
              <a:tblPr firstRow="1" bandRow="1">
                <a:tableStyleId>{F5AB1C69-6EDB-4FF4-983F-18BD219EF322}</a:tableStyleId>
              </a:tblPr>
              <a:tblGrid>
                <a:gridCol w="1905000"/>
                <a:gridCol w="3810000"/>
                <a:gridCol w="2514600"/>
              </a:tblGrid>
              <a:tr h="370840">
                <a:tc>
                  <a:txBody>
                    <a:bodyPr/>
                    <a:lstStyle/>
                    <a:p>
                      <a:r>
                        <a:rPr lang="en-US" sz="2400" dirty="0" smtClean="0"/>
                        <a:t>Type</a:t>
                      </a:r>
                      <a:endParaRPr lang="en-US" sz="2400" dirty="0"/>
                    </a:p>
                  </a:txBody>
                  <a:tcPr/>
                </a:tc>
                <a:tc>
                  <a:txBody>
                    <a:bodyPr/>
                    <a:lstStyle/>
                    <a:p>
                      <a:r>
                        <a:rPr lang="en-US" sz="2400" dirty="0" smtClean="0"/>
                        <a:t>Usage</a:t>
                      </a:r>
                      <a:endParaRPr lang="en-US" sz="2400" dirty="0"/>
                    </a:p>
                  </a:txBody>
                  <a:tcPr/>
                </a:tc>
                <a:tc>
                  <a:txBody>
                    <a:bodyPr/>
                    <a:lstStyle/>
                    <a:p>
                      <a:r>
                        <a:rPr lang="en-US" sz="2400" dirty="0" smtClean="0"/>
                        <a:t>Size</a:t>
                      </a:r>
                      <a:endParaRPr lang="en-US" sz="2400" dirty="0"/>
                    </a:p>
                  </a:txBody>
                  <a:tcPr/>
                </a:tc>
              </a:tr>
              <a:tr h="370840">
                <a:tc>
                  <a:txBody>
                    <a:bodyPr/>
                    <a:lstStyle/>
                    <a:p>
                      <a:r>
                        <a:rPr lang="en-US" sz="2400" b="0" i="0" u="none" strike="noStrike" kern="1200" baseline="0" dirty="0" smtClean="0">
                          <a:solidFill>
                            <a:schemeClr val="dk1"/>
                          </a:solidFill>
                          <a:latin typeface="+mn-lt"/>
                          <a:ea typeface="+mn-ea"/>
                          <a:cs typeface="+mn-cs"/>
                        </a:rPr>
                        <a:t>Personal area network (PAN)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Wireless communication between devices (Bluetooth)</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Under 10 meters</a:t>
                      </a:r>
                      <a:endParaRPr lang="en-US" sz="2400" dirty="0"/>
                    </a:p>
                  </a:txBody>
                  <a:tcPr/>
                </a:tc>
              </a:tr>
              <a:tr h="370840">
                <a:tc>
                  <a:txBody>
                    <a:bodyPr/>
                    <a:lstStyle/>
                    <a:p>
                      <a:r>
                        <a:rPr lang="en-US" sz="2400" b="0" i="0" u="none" strike="noStrike" kern="1200" baseline="0" dirty="0" smtClean="0">
                          <a:solidFill>
                            <a:schemeClr val="dk1"/>
                          </a:solidFill>
                          <a:latin typeface="+mn-lt"/>
                          <a:ea typeface="+mn-ea"/>
                          <a:cs typeface="+mn-cs"/>
                        </a:rPr>
                        <a:t>Local area network (LAN)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Sharing of data, software</a:t>
                      </a:r>
                    </a:p>
                    <a:p>
                      <a:r>
                        <a:rPr lang="en-US" sz="2400" b="0" i="0" u="none" strike="noStrike" kern="1200" baseline="0" dirty="0" smtClean="0">
                          <a:solidFill>
                            <a:schemeClr val="dk1"/>
                          </a:solidFill>
                          <a:latin typeface="+mn-lt"/>
                          <a:ea typeface="+mn-ea"/>
                          <a:cs typeface="+mn-cs"/>
                        </a:rPr>
                        <a:t>applications, and other resources between several users</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Typically a building</a:t>
                      </a:r>
                      <a:endParaRPr lang="en-US" sz="2400" dirty="0"/>
                    </a:p>
                  </a:txBody>
                  <a:tcPr/>
                </a:tc>
              </a:tr>
              <a:tr h="370840">
                <a:tc>
                  <a:txBody>
                    <a:bodyPr/>
                    <a:lstStyle/>
                    <a:p>
                      <a:r>
                        <a:rPr lang="en-US" sz="2400" b="0" i="0" u="none" strike="noStrike" kern="1200" baseline="0" dirty="0" smtClean="0">
                          <a:solidFill>
                            <a:schemeClr val="dk1"/>
                          </a:solidFill>
                          <a:latin typeface="+mn-lt"/>
                          <a:ea typeface="+mn-ea"/>
                          <a:cs typeface="+mn-cs"/>
                        </a:rPr>
                        <a:t>Wide area network (WAN)</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Connect multiple LANs, distributed</a:t>
                      </a:r>
                    </a:p>
                    <a:p>
                      <a:r>
                        <a:rPr lang="en-US" sz="2400" b="0" i="0" u="none" strike="noStrike" kern="1200" baseline="0" dirty="0" smtClean="0">
                          <a:solidFill>
                            <a:schemeClr val="dk1"/>
                          </a:solidFill>
                          <a:latin typeface="+mn-lt"/>
                          <a:ea typeface="+mn-ea"/>
                          <a:cs typeface="+mn-cs"/>
                        </a:rPr>
                        <a:t>ownership and management</a:t>
                      </a:r>
                      <a:endParaRPr lang="en-US" sz="2400" dirty="0"/>
                    </a:p>
                  </a:txBody>
                  <a:tcPr/>
                </a:tc>
                <a:tc>
                  <a:txBody>
                    <a:bodyPr/>
                    <a:lstStyle/>
                    <a:p>
                      <a:r>
                        <a:rPr lang="en-US" sz="2400" b="0" i="0" u="none" strike="noStrike" kern="1200" baseline="0" dirty="0" smtClean="0">
                          <a:solidFill>
                            <a:schemeClr val="dk1"/>
                          </a:solidFill>
                          <a:latin typeface="+mn-lt"/>
                          <a:ea typeface="+mn-ea"/>
                          <a:cs typeface="+mn-cs"/>
                        </a:rPr>
                        <a:t>Large physical distance, up to worldwide</a:t>
                      </a:r>
                      <a:endParaRPr lang="en-US" sz="2400" dirty="0"/>
                    </a:p>
                  </a:txBody>
                  <a:tcPr/>
                </a:tc>
              </a:tr>
            </a:tbl>
          </a:graphicData>
        </a:graphic>
      </p:graphicFrame>
    </p:spTree>
    <p:extLst>
      <p:ext uri="{BB962C8B-B14F-4D97-AF65-F5344CB8AC3E}">
        <p14:creationId xmlns:p14="http://schemas.microsoft.com/office/powerpoint/2010/main" xmlns="" val="291033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and the World Wide Web (WWW)</a:t>
            </a:r>
            <a:endParaRPr lang="en-US" dirty="0"/>
          </a:p>
        </p:txBody>
      </p:sp>
      <p:sp>
        <p:nvSpPr>
          <p:cNvPr id="3" name="Content Placeholder 2"/>
          <p:cNvSpPr>
            <a:spLocks noGrp="1"/>
          </p:cNvSpPr>
          <p:nvPr>
            <p:ph idx="1"/>
          </p:nvPr>
        </p:nvSpPr>
        <p:spPr>
          <a:xfrm>
            <a:off x="304800" y="1981200"/>
            <a:ext cx="8382000" cy="4724400"/>
          </a:xfrm>
        </p:spPr>
        <p:txBody>
          <a:bodyPr>
            <a:normAutofit fontScale="92500" lnSpcReduction="20000"/>
          </a:bodyPr>
          <a:lstStyle/>
          <a:p>
            <a:r>
              <a:rPr lang="en-US" dirty="0" smtClean="0"/>
              <a:t>The Internet is one of several global </a:t>
            </a:r>
            <a:r>
              <a:rPr lang="en-US" dirty="0"/>
              <a:t>n</a:t>
            </a:r>
            <a:r>
              <a:rPr lang="en-US" dirty="0" smtClean="0"/>
              <a:t>etworks</a:t>
            </a:r>
          </a:p>
          <a:p>
            <a:pPr lvl="1"/>
            <a:r>
              <a:rPr lang="en-US" dirty="0" smtClean="0"/>
              <a:t>The Internet has standard protocols</a:t>
            </a:r>
          </a:p>
          <a:p>
            <a:pPr lvl="1"/>
            <a:r>
              <a:rPr lang="en-US" dirty="0" smtClean="0"/>
              <a:t>The Internet is based on internetworking, or combining networks to form larger networks</a:t>
            </a:r>
          </a:p>
          <a:p>
            <a:r>
              <a:rPr lang="en-US" dirty="0" smtClean="0"/>
              <a:t>The World Wide Web uses the Internet</a:t>
            </a:r>
          </a:p>
          <a:p>
            <a:pPr lvl="1"/>
            <a:r>
              <a:rPr lang="en-US" dirty="0" smtClean="0"/>
              <a:t>The World </a:t>
            </a:r>
            <a:r>
              <a:rPr lang="en-US" dirty="0"/>
              <a:t>W</a:t>
            </a:r>
            <a:r>
              <a:rPr lang="en-US" dirty="0" smtClean="0"/>
              <a:t>ide </a:t>
            </a:r>
            <a:r>
              <a:rPr lang="en-US" dirty="0"/>
              <a:t>W</a:t>
            </a:r>
            <a:r>
              <a:rPr lang="en-US" dirty="0" smtClean="0"/>
              <a:t>eb is not the Internet</a:t>
            </a:r>
          </a:p>
          <a:p>
            <a:pPr lvl="1"/>
            <a:r>
              <a:rPr lang="en-US" dirty="0" smtClean="0"/>
              <a:t>The World Wide Web is</a:t>
            </a:r>
          </a:p>
          <a:p>
            <a:pPr lvl="2"/>
            <a:r>
              <a:rPr lang="en-US" dirty="0" smtClean="0"/>
              <a:t>Web protocols (e.g., HTML</a:t>
            </a:r>
            <a:r>
              <a:rPr lang="en-US" dirty="0"/>
              <a:t> </a:t>
            </a:r>
            <a:r>
              <a:rPr lang="en-US" dirty="0" smtClean="0"/>
              <a:t>and HTTP)</a:t>
            </a:r>
          </a:p>
          <a:p>
            <a:pPr lvl="2"/>
            <a:r>
              <a:rPr lang="en-US" dirty="0" smtClean="0"/>
              <a:t>Web pages (documents containing HTML )</a:t>
            </a:r>
          </a:p>
          <a:p>
            <a:pPr lvl="2"/>
            <a:r>
              <a:rPr lang="en-US" dirty="0" smtClean="0"/>
              <a:t>Web servers (store and provide access </a:t>
            </a:r>
            <a:r>
              <a:rPr lang="en-US" dirty="0"/>
              <a:t>to Web </a:t>
            </a:r>
            <a:r>
              <a:rPr lang="en-US" dirty="0" smtClean="0"/>
              <a:t>pages via a Web site)</a:t>
            </a:r>
          </a:p>
          <a:p>
            <a:pPr lvl="2"/>
            <a:r>
              <a:rPr lang="en-US" dirty="0" smtClean="0"/>
              <a:t>Web browsers (provide users with an interface to Web pages)</a:t>
            </a:r>
            <a:endParaRPr lang="en-US" dirty="0"/>
          </a:p>
        </p:txBody>
      </p:sp>
    </p:spTree>
    <p:extLst>
      <p:ext uri="{BB962C8B-B14F-4D97-AF65-F5344CB8AC3E}">
        <p14:creationId xmlns:p14="http://schemas.microsoft.com/office/powerpoint/2010/main" xmlns="" val="3160614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76700" y="2800350"/>
            <a:ext cx="5067300" cy="2686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Internet and the World Wide Web:</a:t>
            </a:r>
            <a:br>
              <a:rPr lang="en-US" dirty="0" smtClean="0"/>
            </a:br>
            <a:r>
              <a:rPr lang="en-US" dirty="0"/>
              <a:t>Web Domain Names and </a:t>
            </a:r>
            <a:r>
              <a:rPr lang="en-US" dirty="0" smtClean="0"/>
              <a:t>Addresses</a:t>
            </a:r>
            <a:endParaRPr lang="en-US" dirty="0"/>
          </a:p>
        </p:txBody>
      </p:sp>
      <p:sp>
        <p:nvSpPr>
          <p:cNvPr id="3" name="Content Placeholder 2"/>
          <p:cNvSpPr>
            <a:spLocks noGrp="1"/>
          </p:cNvSpPr>
          <p:nvPr>
            <p:ph idx="1"/>
          </p:nvPr>
        </p:nvSpPr>
        <p:spPr>
          <a:xfrm>
            <a:off x="228600" y="1828800"/>
            <a:ext cx="4800600" cy="4724400"/>
          </a:xfrm>
        </p:spPr>
        <p:txBody>
          <a:bodyPr>
            <a:noAutofit/>
          </a:bodyPr>
          <a:lstStyle/>
          <a:p>
            <a:r>
              <a:rPr lang="en-US" sz="2800" b="1" dirty="0" smtClean="0"/>
              <a:t>Uniform Resource Locator </a:t>
            </a:r>
            <a:r>
              <a:rPr lang="en-US" sz="2800" dirty="0" smtClean="0"/>
              <a:t>(URL) is </a:t>
            </a:r>
            <a:r>
              <a:rPr lang="en-US" sz="2800" dirty="0"/>
              <a:t>used </a:t>
            </a:r>
            <a:r>
              <a:rPr lang="en-US" sz="2800" dirty="0" smtClean="0"/>
              <a:t>to identify </a:t>
            </a:r>
            <a:r>
              <a:rPr lang="en-US" sz="2800" dirty="0"/>
              <a:t>and locate a particular Web </a:t>
            </a:r>
            <a:r>
              <a:rPr lang="en-US" sz="2800" dirty="0" smtClean="0"/>
              <a:t>page</a:t>
            </a:r>
          </a:p>
          <a:p>
            <a:r>
              <a:rPr lang="en-US" sz="2800" b="1" dirty="0"/>
              <a:t>D</a:t>
            </a:r>
            <a:r>
              <a:rPr lang="en-US" sz="2800" b="1" dirty="0" smtClean="0"/>
              <a:t>omain </a:t>
            </a:r>
            <a:r>
              <a:rPr lang="en-US" sz="2800" b="1" dirty="0"/>
              <a:t>name </a:t>
            </a:r>
            <a:r>
              <a:rPr lang="en-US" sz="2800" dirty="0"/>
              <a:t>is a term that helps people recognize the company or person </a:t>
            </a:r>
            <a:endParaRPr lang="en-US" sz="2800" dirty="0" smtClean="0"/>
          </a:p>
          <a:p>
            <a:pPr lvl="1"/>
            <a:r>
              <a:rPr lang="en-US" sz="2400" dirty="0" smtClean="0"/>
              <a:t>Prefix, like “google” or “microsoft”</a:t>
            </a:r>
          </a:p>
          <a:p>
            <a:pPr lvl="1"/>
            <a:r>
              <a:rPr lang="en-US" sz="2400" dirty="0" smtClean="0"/>
              <a:t>Suffix, like .com, .edu, .org,  .gov, or two-letter country codes</a:t>
            </a:r>
            <a:endParaRPr lang="en-US" sz="2400" dirty="0"/>
          </a:p>
        </p:txBody>
      </p:sp>
      <p:sp>
        <p:nvSpPr>
          <p:cNvPr id="4" name="Rectangle 3"/>
          <p:cNvSpPr/>
          <p:nvPr/>
        </p:nvSpPr>
        <p:spPr>
          <a:xfrm>
            <a:off x="5892800" y="5410200"/>
            <a:ext cx="2303836" cy="461665"/>
          </a:xfrm>
          <a:prstGeom prst="rect">
            <a:avLst/>
          </a:prstGeom>
        </p:spPr>
        <p:txBody>
          <a:bodyPr wrap="none">
            <a:spAutoFit/>
          </a:bodyPr>
          <a:lstStyle/>
          <a:p>
            <a:r>
              <a:rPr lang="en-US" sz="2400" dirty="0"/>
              <a:t>Dissecting a URL.</a:t>
            </a:r>
          </a:p>
        </p:txBody>
      </p:sp>
    </p:spTree>
    <p:extLst>
      <p:ext uri="{BB962C8B-B14F-4D97-AF65-F5344CB8AC3E}">
        <p14:creationId xmlns:p14="http://schemas.microsoft.com/office/powerpoint/2010/main" xmlns="" val="340599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and the World Wide Web:</a:t>
            </a:r>
            <a:br>
              <a:rPr lang="en-US" dirty="0" smtClean="0"/>
            </a:br>
            <a:r>
              <a:rPr lang="en-US" dirty="0" smtClean="0"/>
              <a:t>IP Addresses</a:t>
            </a:r>
            <a:endParaRPr lang="en-US" dirty="0"/>
          </a:p>
        </p:txBody>
      </p:sp>
      <p:sp>
        <p:nvSpPr>
          <p:cNvPr id="3" name="Content Placeholder 2"/>
          <p:cNvSpPr>
            <a:spLocks noGrp="1"/>
          </p:cNvSpPr>
          <p:nvPr>
            <p:ph idx="1"/>
          </p:nvPr>
        </p:nvSpPr>
        <p:spPr>
          <a:xfrm>
            <a:off x="457200" y="1828800"/>
            <a:ext cx="8229600" cy="4724400"/>
          </a:xfrm>
        </p:spPr>
        <p:txBody>
          <a:bodyPr>
            <a:normAutofit lnSpcReduction="10000"/>
          </a:bodyPr>
          <a:lstStyle/>
          <a:p>
            <a:r>
              <a:rPr lang="en-US" dirty="0" smtClean="0"/>
              <a:t>The Internet uses IP addresses</a:t>
            </a:r>
          </a:p>
          <a:p>
            <a:pPr lvl="1"/>
            <a:r>
              <a:rPr lang="en-US" dirty="0" smtClean="0"/>
              <a:t>IPV4: Old style, 32-bit, running out of addresses</a:t>
            </a:r>
          </a:p>
          <a:p>
            <a:pPr lvl="1"/>
            <a:r>
              <a:rPr lang="en-US" dirty="0" smtClean="0"/>
              <a:t>IPV6: New style, 128-bit, huge address space</a:t>
            </a:r>
          </a:p>
          <a:p>
            <a:r>
              <a:rPr lang="en-US" dirty="0" smtClean="0"/>
              <a:t>The WWW translates domain </a:t>
            </a:r>
            <a:r>
              <a:rPr lang="en-US" dirty="0"/>
              <a:t>n</a:t>
            </a:r>
            <a:r>
              <a:rPr lang="en-US" dirty="0" smtClean="0"/>
              <a:t>ames into IP addresses</a:t>
            </a:r>
          </a:p>
          <a:p>
            <a:pPr lvl="1"/>
            <a:r>
              <a:rPr lang="en-US" dirty="0" smtClean="0">
                <a:hlinkClick r:id="rId3"/>
              </a:rPr>
              <a:t>www.arizona.edu</a:t>
            </a:r>
            <a:r>
              <a:rPr lang="en-US" dirty="0" smtClean="0"/>
              <a:t> translates to (IPV4) 128.196.134.37</a:t>
            </a:r>
          </a:p>
          <a:p>
            <a:r>
              <a:rPr lang="en-US" dirty="0" smtClean="0"/>
              <a:t>A URL could be expressed directly as an IP address, although it’s more common to use domain name.</a:t>
            </a:r>
          </a:p>
        </p:txBody>
      </p:sp>
    </p:spTree>
    <p:extLst>
      <p:ext uri="{BB962C8B-B14F-4D97-AF65-F5344CB8AC3E}">
        <p14:creationId xmlns:p14="http://schemas.microsoft.com/office/powerpoint/2010/main" xmlns="" val="2953838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and the World Wide Web:</a:t>
            </a:r>
            <a:br>
              <a:rPr lang="en-US" dirty="0" smtClean="0"/>
            </a:br>
            <a:r>
              <a:rPr lang="en-US" dirty="0" smtClean="0"/>
              <a:t>World Wide Web Architecture</a:t>
            </a:r>
            <a:endParaRPr lang="en-US" dirty="0"/>
          </a:p>
        </p:txBody>
      </p:sp>
      <p:sp>
        <p:nvSpPr>
          <p:cNvPr id="3" name="Content Placeholder 2"/>
          <p:cNvSpPr>
            <a:spLocks noGrp="1"/>
          </p:cNvSpPr>
          <p:nvPr>
            <p:ph idx="1"/>
          </p:nvPr>
        </p:nvSpPr>
        <p:spPr>
          <a:xfrm>
            <a:off x="457200" y="1828800"/>
            <a:ext cx="8229600" cy="4724400"/>
          </a:xfrm>
        </p:spPr>
        <p:txBody>
          <a:bodyPr>
            <a:normAutofit fontScale="92500" lnSpcReduction="10000"/>
          </a:bodyPr>
          <a:lstStyle/>
          <a:p>
            <a:r>
              <a:rPr lang="en-US" dirty="0" smtClean="0"/>
              <a:t>Components</a:t>
            </a:r>
          </a:p>
          <a:p>
            <a:pPr lvl="1"/>
            <a:r>
              <a:rPr lang="en-US" dirty="0" smtClean="0"/>
              <a:t>Interconnected Web servers</a:t>
            </a:r>
          </a:p>
          <a:p>
            <a:pPr lvl="1"/>
            <a:r>
              <a:rPr lang="en-US" dirty="0"/>
              <a:t>Utilize Transmission Control Protocol/Internet Protocol (TCP/IP</a:t>
            </a:r>
            <a:r>
              <a:rPr lang="en-US" dirty="0" smtClean="0"/>
              <a:t>)</a:t>
            </a:r>
          </a:p>
          <a:p>
            <a:pPr lvl="1"/>
            <a:r>
              <a:rPr lang="en-US" dirty="0" smtClean="0"/>
              <a:t>Communicate over the Internet</a:t>
            </a:r>
          </a:p>
          <a:p>
            <a:pPr lvl="2"/>
            <a:r>
              <a:rPr lang="en-US" dirty="0" smtClean="0"/>
              <a:t>Clients request Web page hosted on server</a:t>
            </a:r>
          </a:p>
          <a:p>
            <a:pPr lvl="2"/>
            <a:r>
              <a:rPr lang="en-US" dirty="0" smtClean="0"/>
              <a:t>Server breaks into packets</a:t>
            </a:r>
          </a:p>
          <a:p>
            <a:pPr lvl="2"/>
            <a:r>
              <a:rPr lang="en-US" dirty="0" smtClean="0"/>
              <a:t>Packets stream over internet to client</a:t>
            </a:r>
          </a:p>
          <a:p>
            <a:pPr lvl="2"/>
            <a:r>
              <a:rPr lang="en-US" dirty="0" smtClean="0"/>
              <a:t>Client reassembles</a:t>
            </a:r>
          </a:p>
          <a:p>
            <a:pPr lvl="2"/>
            <a:r>
              <a:rPr lang="en-US" dirty="0" smtClean="0"/>
              <a:t>Client can request retransmission of any missing packets</a:t>
            </a:r>
          </a:p>
          <a:p>
            <a:pPr lvl="2"/>
            <a:r>
              <a:rPr lang="en-US" dirty="0" smtClean="0"/>
              <a:t>Web browser translates Web page into visible output</a:t>
            </a:r>
          </a:p>
        </p:txBody>
      </p:sp>
    </p:spTree>
    <p:extLst>
      <p:ext uri="{BB962C8B-B14F-4D97-AF65-F5344CB8AC3E}">
        <p14:creationId xmlns:p14="http://schemas.microsoft.com/office/powerpoint/2010/main" xmlns="" val="304514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and the World Wide Web:</a:t>
            </a:r>
            <a:br>
              <a:rPr lang="en-US" dirty="0" smtClean="0"/>
            </a:br>
            <a:r>
              <a:rPr lang="en-US" dirty="0" smtClean="0"/>
              <a:t>Extranets and Intranets</a:t>
            </a:r>
            <a:endParaRPr lang="en-US" dirty="0"/>
          </a:p>
        </p:txBody>
      </p:sp>
      <p:sp>
        <p:nvSpPr>
          <p:cNvPr id="3" name="Content Placeholder 2"/>
          <p:cNvSpPr>
            <a:spLocks noGrp="1"/>
          </p:cNvSpPr>
          <p:nvPr>
            <p:ph idx="1"/>
          </p:nvPr>
        </p:nvSpPr>
        <p:spPr>
          <a:xfrm>
            <a:off x="457200" y="1828800"/>
            <a:ext cx="8229600" cy="4724400"/>
          </a:xfrm>
        </p:spPr>
        <p:txBody>
          <a:bodyPr>
            <a:normAutofit/>
          </a:bodyPr>
          <a:lstStyle/>
          <a:p>
            <a:r>
              <a:rPr lang="en-US" dirty="0" smtClean="0"/>
              <a:t>Companies have confidential data</a:t>
            </a:r>
          </a:p>
          <a:p>
            <a:r>
              <a:rPr lang="en-US" dirty="0" smtClean="0"/>
              <a:t>These data still need to be shared on a limited basis</a:t>
            </a:r>
          </a:p>
          <a:p>
            <a:pPr lvl="1"/>
            <a:r>
              <a:rPr lang="en-US" dirty="0" smtClean="0"/>
              <a:t>Intranet: password-protected Web site designed for sharing within the company</a:t>
            </a:r>
          </a:p>
          <a:p>
            <a:pPr lvl="1"/>
            <a:r>
              <a:rPr lang="en-US" dirty="0" smtClean="0"/>
              <a:t>Extranet: password-protected Web site designed for sharing with select partners</a:t>
            </a:r>
          </a:p>
          <a:p>
            <a:r>
              <a:rPr lang="en-US" dirty="0" smtClean="0"/>
              <a:t>Data and communication are protected via firewalls and virtual </a:t>
            </a:r>
            <a:r>
              <a:rPr lang="en-US" dirty="0"/>
              <a:t>p</a:t>
            </a:r>
            <a:r>
              <a:rPr lang="en-US" dirty="0" smtClean="0"/>
              <a:t>rivate </a:t>
            </a:r>
            <a:r>
              <a:rPr lang="en-US" dirty="0"/>
              <a:t>n</a:t>
            </a:r>
            <a:r>
              <a:rPr lang="en-US" dirty="0" smtClean="0"/>
              <a:t>etworks (VPNs)</a:t>
            </a:r>
          </a:p>
        </p:txBody>
      </p:sp>
    </p:spTree>
    <p:extLst>
      <p:ext uri="{BB962C8B-B14F-4D97-AF65-F5344CB8AC3E}">
        <p14:creationId xmlns:p14="http://schemas.microsoft.com/office/powerpoint/2010/main" xmlns="" val="345806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and the World Wide Web:</a:t>
            </a:r>
            <a:br>
              <a:rPr lang="en-US" dirty="0" smtClean="0"/>
            </a:br>
            <a:r>
              <a:rPr lang="en-US" dirty="0" smtClean="0"/>
              <a:t>Extranets and Intranets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4787" y="1752600"/>
            <a:ext cx="4900613" cy="3267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99137" y="3543300"/>
            <a:ext cx="4616263" cy="2933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429000" y="5562600"/>
            <a:ext cx="1752600" cy="830997"/>
          </a:xfrm>
          <a:prstGeom prst="rect">
            <a:avLst/>
          </a:prstGeom>
          <a:noFill/>
        </p:spPr>
        <p:txBody>
          <a:bodyPr wrap="square" rtlCol="0">
            <a:spAutoFit/>
          </a:bodyPr>
          <a:lstStyle/>
          <a:p>
            <a:r>
              <a:rPr lang="en-US" sz="2400" dirty="0" smtClean="0"/>
              <a:t>Extranet architecture</a:t>
            </a:r>
            <a:endParaRPr lang="en-US" sz="2400" dirty="0"/>
          </a:p>
        </p:txBody>
      </p:sp>
      <p:sp>
        <p:nvSpPr>
          <p:cNvPr id="7" name="TextBox 6"/>
          <p:cNvSpPr txBox="1"/>
          <p:nvPr/>
        </p:nvSpPr>
        <p:spPr>
          <a:xfrm>
            <a:off x="5029200" y="1752600"/>
            <a:ext cx="2133600" cy="830997"/>
          </a:xfrm>
          <a:prstGeom prst="rect">
            <a:avLst/>
          </a:prstGeom>
          <a:noFill/>
        </p:spPr>
        <p:txBody>
          <a:bodyPr wrap="square" rtlCol="0">
            <a:spAutoFit/>
          </a:bodyPr>
          <a:lstStyle/>
          <a:p>
            <a:r>
              <a:rPr lang="en-US" sz="2400" dirty="0" smtClean="0"/>
              <a:t>Intranet architecture</a:t>
            </a:r>
            <a:endParaRPr lang="en-US" sz="2400" dirty="0"/>
          </a:p>
        </p:txBody>
      </p:sp>
    </p:spTree>
    <p:extLst>
      <p:ext uri="{BB962C8B-B14F-4D97-AF65-F5344CB8AC3E}">
        <p14:creationId xmlns:p14="http://schemas.microsoft.com/office/powerpoint/2010/main" xmlns="" val="345293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r>
              <a:rPr lang="en-US" dirty="0" smtClean="0"/>
              <a:t/>
            </a:r>
            <a:br>
              <a:rPr lang="en-US" dirty="0" smtClean="0"/>
            </a:br>
            <a:r>
              <a:rPr lang="en-US" dirty="0"/>
              <a:t>Data Centers</a:t>
            </a:r>
          </a:p>
        </p:txBody>
      </p:sp>
      <p:sp>
        <p:nvSpPr>
          <p:cNvPr id="3" name="Content Placeholder 2"/>
          <p:cNvSpPr>
            <a:spLocks noGrp="1"/>
          </p:cNvSpPr>
          <p:nvPr>
            <p:ph idx="1"/>
          </p:nvPr>
        </p:nvSpPr>
        <p:spPr/>
        <p:txBody>
          <a:bodyPr/>
          <a:lstStyle/>
          <a:p>
            <a:r>
              <a:rPr lang="en-US" dirty="0" smtClean="0"/>
              <a:t>Large amounts of data to be managed</a:t>
            </a:r>
          </a:p>
          <a:p>
            <a:r>
              <a:rPr lang="en-US" dirty="0" smtClean="0"/>
              <a:t>Dedicated space for infrastructure components such as data </a:t>
            </a:r>
            <a:r>
              <a:rPr lang="en-US" dirty="0"/>
              <a:t>c</a:t>
            </a:r>
            <a:r>
              <a:rPr lang="en-US" dirty="0" smtClean="0"/>
              <a:t>enters</a:t>
            </a:r>
          </a:p>
          <a:p>
            <a:r>
              <a:rPr lang="en-US" dirty="0" smtClean="0"/>
              <a:t>Data center centralization facilitates</a:t>
            </a:r>
          </a:p>
          <a:p>
            <a:pPr lvl="1"/>
            <a:r>
              <a:rPr lang="en-US" dirty="0" smtClean="0"/>
              <a:t>Management</a:t>
            </a:r>
          </a:p>
          <a:p>
            <a:pPr lvl="1"/>
            <a:r>
              <a:rPr lang="en-US" dirty="0" smtClean="0"/>
              <a:t>Repairs</a:t>
            </a:r>
          </a:p>
          <a:p>
            <a:pPr lvl="1"/>
            <a:r>
              <a:rPr lang="en-US" dirty="0" smtClean="0"/>
              <a:t>Upgrades</a:t>
            </a:r>
          </a:p>
          <a:p>
            <a:pPr lvl="1"/>
            <a:r>
              <a:rPr lang="en-US" dirty="0" smtClean="0"/>
              <a:t>Security</a:t>
            </a:r>
            <a:endParaRPr lang="en-US" dirty="0"/>
          </a:p>
        </p:txBody>
      </p:sp>
    </p:spTree>
    <p:extLst>
      <p:ext uri="{BB962C8B-B14F-4D97-AF65-F5344CB8AC3E}">
        <p14:creationId xmlns:p14="http://schemas.microsoft.com/office/powerpoint/2010/main" xmlns="" val="1888687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Issues Associated with Managing the </a:t>
            </a:r>
            <a:r>
              <a:rPr lang="en-US" dirty="0" smtClean="0"/>
              <a:t>IS Infrastructure</a:t>
            </a:r>
            <a:endParaRPr lang="en-US" dirty="0"/>
          </a:p>
        </p:txBody>
      </p:sp>
      <p:graphicFrame>
        <p:nvGraphicFramePr>
          <p:cNvPr id="3" name="Diagram 2"/>
          <p:cNvGraphicFramePr/>
          <p:nvPr>
            <p:extLst>
              <p:ext uri="{D42A27DB-BD31-4B8C-83A1-F6EECF244321}">
                <p14:modId xmlns:p14="http://schemas.microsoft.com/office/powerpoint/2010/main" xmlns="" val="1674496582"/>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6239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a:t>
            </a:r>
            <a:r>
              <a:rPr lang="en-US" dirty="0"/>
              <a:t>3</a:t>
            </a:r>
            <a:r>
              <a:rPr lang="en-US" dirty="0" smtClean="0"/>
              <a:t> Learning Objectives</a:t>
            </a:r>
            <a:endParaRPr lang="en-US" dirty="0"/>
          </a:p>
        </p:txBody>
      </p:sp>
      <p:graphicFrame>
        <p:nvGraphicFramePr>
          <p:cNvPr id="4" name="Diagram 3"/>
          <p:cNvGraphicFramePr/>
          <p:nvPr>
            <p:extLst>
              <p:ext uri="{D42A27DB-BD31-4B8C-83A1-F6EECF244321}">
                <p14:modId xmlns:p14="http://schemas.microsoft.com/office/powerpoint/2010/main" xmlns="" val="2722506095"/>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77945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Rapid Obsolescence and Shorter IT Cycles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1593457"/>
            <a:ext cx="4724400" cy="4933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998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Dawn of Computing</a:t>
            </a:r>
            <a:endParaRPr lang="en-US" dirty="0"/>
          </a:p>
        </p:txBody>
      </p:sp>
      <p:sp>
        <p:nvSpPr>
          <p:cNvPr id="4" name="Content Placeholder 3"/>
          <p:cNvSpPr>
            <a:spLocks noGrp="1"/>
          </p:cNvSpPr>
          <p:nvPr>
            <p:ph idx="1"/>
          </p:nvPr>
        </p:nvSpPr>
        <p:spPr/>
        <p:txBody>
          <a:bodyPr/>
          <a:lstStyle/>
          <a:p>
            <a:r>
              <a:rPr lang="en-US" dirty="0" smtClean="0"/>
              <a:t>1936 </a:t>
            </a:r>
          </a:p>
          <a:p>
            <a:pPr lvl="1"/>
            <a:r>
              <a:rPr lang="en-US" dirty="0" smtClean="0"/>
              <a:t>Zeus Z1 computer </a:t>
            </a:r>
            <a:r>
              <a:rPr lang="en-US" dirty="0"/>
              <a:t>i</a:t>
            </a:r>
            <a:r>
              <a:rPr lang="en-US" dirty="0" smtClean="0"/>
              <a:t>ntroduced</a:t>
            </a:r>
          </a:p>
          <a:p>
            <a:pPr lvl="2"/>
            <a:r>
              <a:rPr lang="en-US" dirty="0" smtClean="0"/>
              <a:t>Mechanical computer</a:t>
            </a:r>
          </a:p>
          <a:p>
            <a:pPr lvl="2"/>
            <a:r>
              <a:rPr lang="en-US" dirty="0" smtClean="0"/>
              <a:t>Punch-card based</a:t>
            </a:r>
          </a:p>
          <a:p>
            <a:pPr lvl="1"/>
            <a:r>
              <a:rPr lang="en-US" dirty="0" smtClean="0"/>
              <a:t>Business and government </a:t>
            </a:r>
            <a:r>
              <a:rPr lang="en-US" dirty="0"/>
              <a:t>i</a:t>
            </a:r>
            <a:r>
              <a:rPr lang="en-US" dirty="0" smtClean="0"/>
              <a:t>nformation </a:t>
            </a:r>
            <a:r>
              <a:rPr lang="en-US" dirty="0"/>
              <a:t>s</a:t>
            </a:r>
            <a:r>
              <a:rPr lang="en-US" dirty="0" smtClean="0"/>
              <a:t>ystems</a:t>
            </a:r>
          </a:p>
          <a:p>
            <a:pPr lvl="2"/>
            <a:r>
              <a:rPr lang="en-US" dirty="0" smtClean="0"/>
              <a:t>Paper based</a:t>
            </a:r>
          </a:p>
          <a:p>
            <a:pPr lvl="2"/>
            <a:r>
              <a:rPr lang="en-US" dirty="0" smtClean="0"/>
              <a:t>Huge rooms full of filing </a:t>
            </a:r>
            <a:r>
              <a:rPr lang="en-US" dirty="0"/>
              <a:t>c</a:t>
            </a:r>
            <a:r>
              <a:rPr lang="en-US" dirty="0" smtClean="0"/>
              <a:t>abinets</a:t>
            </a:r>
          </a:p>
          <a:p>
            <a:pPr lvl="2"/>
            <a:r>
              <a:rPr lang="en-US" dirty="0" smtClean="0"/>
              <a:t>Specific information known by few employees</a:t>
            </a:r>
          </a:p>
          <a:p>
            <a:pPr lvl="1"/>
            <a:endParaRPr lang="en-US" dirty="0"/>
          </a:p>
        </p:txBody>
      </p:sp>
    </p:spTree>
    <p:extLst>
      <p:ext uri="{BB962C8B-B14F-4D97-AF65-F5344CB8AC3E}">
        <p14:creationId xmlns:p14="http://schemas.microsoft.com/office/powerpoint/2010/main" xmlns="" val="2086239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295400"/>
          </a:xfrm>
        </p:spPr>
        <p:txBody>
          <a:bodyPr/>
          <a:lstStyle/>
          <a:p>
            <a:r>
              <a:rPr lang="en-US" dirty="0" smtClean="0"/>
              <a:t>Six Generations </a:t>
            </a:r>
            <a:r>
              <a:rPr lang="en-US" dirty="0"/>
              <a:t>of Computing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4510949"/>
              </p:ext>
            </p:extLst>
          </p:nvPr>
        </p:nvGraphicFramePr>
        <p:xfrm>
          <a:off x="457200" y="1143000"/>
          <a:ext cx="8229600" cy="5303520"/>
        </p:xfrm>
        <a:graphic>
          <a:graphicData uri="http://schemas.openxmlformats.org/drawingml/2006/table">
            <a:tbl>
              <a:tblPr firstRow="1" bandRow="1">
                <a:tableStyleId>{F5AB1C69-6EDB-4FF4-983F-18BD219EF322}</a:tableStyleId>
              </a:tblPr>
              <a:tblGrid>
                <a:gridCol w="914400"/>
                <a:gridCol w="1524000"/>
                <a:gridCol w="2057400"/>
                <a:gridCol w="3733800"/>
              </a:tblGrid>
              <a:tr h="625856">
                <a:tc>
                  <a:txBody>
                    <a:bodyPr/>
                    <a:lstStyle/>
                    <a:p>
                      <a:r>
                        <a:rPr lang="en-US" sz="1800" b="0" i="0" u="none" strike="noStrike" kern="1200" baseline="0" dirty="0" smtClean="0">
                          <a:solidFill>
                            <a:schemeClr val="lt1"/>
                          </a:solidFill>
                          <a:latin typeface="+mn-lt"/>
                          <a:ea typeface="+mn-ea"/>
                          <a:cs typeface="+mn-cs"/>
                        </a:rPr>
                        <a:t>Generation</a:t>
                      </a:r>
                      <a:endParaRPr lang="en-US" dirty="0"/>
                    </a:p>
                  </a:txBody>
                  <a:tcPr/>
                </a:tc>
                <a:tc>
                  <a:txBody>
                    <a:bodyPr/>
                    <a:lstStyle/>
                    <a:p>
                      <a:r>
                        <a:rPr lang="en-US" sz="1800" b="0" i="0" u="none" strike="noStrike" kern="1200" baseline="0" dirty="0" smtClean="0">
                          <a:solidFill>
                            <a:schemeClr val="lt1"/>
                          </a:solidFill>
                          <a:latin typeface="+mn-lt"/>
                          <a:ea typeface="+mn-ea"/>
                          <a:cs typeface="+mn-cs"/>
                        </a:rPr>
                        <a:t>Time Line</a:t>
                      </a:r>
                      <a:endParaRPr lang="en-US" dirty="0"/>
                    </a:p>
                  </a:txBody>
                  <a:tcPr/>
                </a:tc>
                <a:tc>
                  <a:txBody>
                    <a:bodyPr/>
                    <a:lstStyle/>
                    <a:p>
                      <a:r>
                        <a:rPr lang="en-US" sz="1800" b="0" i="0" u="none" strike="noStrike" kern="1200" baseline="0" dirty="0" smtClean="0">
                          <a:solidFill>
                            <a:schemeClr val="lt1"/>
                          </a:solidFill>
                          <a:latin typeface="+mn-lt"/>
                          <a:ea typeface="+mn-ea"/>
                          <a:cs typeface="+mn-cs"/>
                        </a:rPr>
                        <a:t>Major Event</a:t>
                      </a:r>
                      <a:endParaRPr lang="en-US" dirty="0"/>
                    </a:p>
                  </a:txBody>
                  <a:tcPr/>
                </a:tc>
                <a:tc>
                  <a:txBody>
                    <a:bodyPr/>
                    <a:lstStyle/>
                    <a:p>
                      <a:r>
                        <a:rPr lang="en-US" sz="1800" b="0" i="0" u="none" strike="noStrike" kern="1200" baseline="0" dirty="0" smtClean="0">
                          <a:solidFill>
                            <a:schemeClr val="lt1"/>
                          </a:solidFill>
                          <a:latin typeface="+mn-lt"/>
                          <a:ea typeface="+mn-ea"/>
                          <a:cs typeface="+mn-cs"/>
                        </a:rPr>
                        <a:t>Characteristics</a:t>
                      </a:r>
                      <a:endParaRPr lang="en-US" dirty="0"/>
                    </a:p>
                  </a:txBody>
                  <a:tcPr/>
                </a:tc>
              </a:tr>
              <a:tr h="625856">
                <a:tc>
                  <a:txBody>
                    <a:bodyPr/>
                    <a:lstStyle/>
                    <a:p>
                      <a:pPr algn="ctr"/>
                      <a:r>
                        <a:rPr lang="en-US" dirty="0" smtClean="0"/>
                        <a:t>1</a:t>
                      </a:r>
                      <a:endParaRPr lang="en-US" dirty="0"/>
                    </a:p>
                  </a:txBody>
                  <a:tcPr/>
                </a:tc>
                <a:tc>
                  <a:txBody>
                    <a:bodyPr/>
                    <a:lstStyle/>
                    <a:p>
                      <a:r>
                        <a:rPr lang="en-US" sz="1800" b="0" i="0" u="none" strike="noStrike" kern="1200" baseline="0" dirty="0" smtClean="0">
                          <a:solidFill>
                            <a:schemeClr val="dk1"/>
                          </a:solidFill>
                          <a:latin typeface="+mn-lt"/>
                          <a:ea typeface="+mn-ea"/>
                          <a:cs typeface="+mn-cs"/>
                        </a:rPr>
                        <a:t>1946–1958</a:t>
                      </a:r>
                      <a:endParaRPr lang="en-US" dirty="0"/>
                    </a:p>
                  </a:txBody>
                  <a:tcPr/>
                </a:tc>
                <a:tc>
                  <a:txBody>
                    <a:bodyPr/>
                    <a:lstStyle/>
                    <a:p>
                      <a:r>
                        <a:rPr lang="en-US" sz="1800" b="0" i="0" u="none" strike="noStrike" kern="1200" baseline="0" dirty="0" smtClean="0">
                          <a:solidFill>
                            <a:schemeClr val="dk1"/>
                          </a:solidFill>
                          <a:latin typeface="+mn-lt"/>
                          <a:ea typeface="+mn-ea"/>
                          <a:cs typeface="+mn-cs"/>
                        </a:rPr>
                        <a:t>Vacuum tubes</a:t>
                      </a:r>
                      <a:endParaRPr lang="en-US" dirty="0"/>
                    </a:p>
                  </a:txBody>
                  <a:tcPr/>
                </a:tc>
                <a:tc>
                  <a:txBody>
                    <a:bodyPr/>
                    <a:lstStyle/>
                    <a:p>
                      <a:r>
                        <a:rPr lang="en-US" sz="1800" b="0" i="0" u="none" strike="noStrike" kern="1200" baseline="0" dirty="0" smtClean="0">
                          <a:solidFill>
                            <a:schemeClr val="dk1"/>
                          </a:solidFill>
                          <a:latin typeface="+mn-lt"/>
                          <a:ea typeface="+mn-ea"/>
                          <a:cs typeface="+mn-cs"/>
                        </a:rPr>
                        <a:t>■ Mainframe era begins</a:t>
                      </a:r>
                    </a:p>
                    <a:p>
                      <a:r>
                        <a:rPr lang="en-US" sz="1800" b="0" i="0" u="none" strike="noStrike" kern="1200" baseline="0" dirty="0" smtClean="0">
                          <a:solidFill>
                            <a:schemeClr val="dk1"/>
                          </a:solidFill>
                          <a:latin typeface="+mn-lt"/>
                          <a:ea typeface="+mn-ea"/>
                          <a:cs typeface="+mn-cs"/>
                        </a:rPr>
                        <a:t>■ ENIAC and UNIVAC were developed</a:t>
                      </a:r>
                      <a:endParaRPr lang="en-US" dirty="0"/>
                    </a:p>
                  </a:txBody>
                  <a:tcPr/>
                </a:tc>
              </a:tr>
              <a:tr h="625856">
                <a:tc>
                  <a:txBody>
                    <a:bodyPr/>
                    <a:lstStyle/>
                    <a:p>
                      <a:pPr algn="ctr"/>
                      <a:r>
                        <a:rPr lang="en-US" dirty="0" smtClean="0"/>
                        <a:t>2</a:t>
                      </a:r>
                      <a:endParaRPr lang="en-US" dirty="0"/>
                    </a:p>
                  </a:txBody>
                  <a:tcPr/>
                </a:tc>
                <a:tc>
                  <a:txBody>
                    <a:bodyPr/>
                    <a:lstStyle/>
                    <a:p>
                      <a:r>
                        <a:rPr lang="en-US" sz="1800" b="0" i="0" u="none" strike="noStrike" kern="1200" baseline="0" dirty="0" smtClean="0">
                          <a:solidFill>
                            <a:schemeClr val="dk1"/>
                          </a:solidFill>
                          <a:latin typeface="+mn-lt"/>
                          <a:ea typeface="+mn-ea"/>
                          <a:cs typeface="+mn-cs"/>
                        </a:rPr>
                        <a:t>1958–1964</a:t>
                      </a:r>
                      <a:endParaRPr lang="en-US" dirty="0"/>
                    </a:p>
                  </a:txBody>
                  <a:tcPr/>
                </a:tc>
                <a:tc>
                  <a:txBody>
                    <a:bodyPr/>
                    <a:lstStyle/>
                    <a:p>
                      <a:r>
                        <a:rPr lang="en-US" sz="1800" b="0" i="0" u="none" strike="noStrike" kern="1200" baseline="0" dirty="0" smtClean="0">
                          <a:solidFill>
                            <a:schemeClr val="dk1"/>
                          </a:solidFill>
                          <a:latin typeface="+mn-lt"/>
                          <a:ea typeface="+mn-ea"/>
                          <a:cs typeface="+mn-cs"/>
                        </a:rPr>
                        <a:t>Transistors</a:t>
                      </a:r>
                      <a:endParaRPr lang="en-US" dirty="0"/>
                    </a:p>
                  </a:txBody>
                  <a:tcPr/>
                </a:tc>
                <a:tc>
                  <a:txBody>
                    <a:bodyPr/>
                    <a:lstStyle/>
                    <a:p>
                      <a:r>
                        <a:rPr lang="en-US" sz="1800" b="0" i="0" u="none" strike="noStrike" kern="1200" baseline="0" dirty="0" smtClean="0">
                          <a:solidFill>
                            <a:schemeClr val="dk1"/>
                          </a:solidFill>
                          <a:latin typeface="+mn-lt"/>
                          <a:ea typeface="+mn-ea"/>
                          <a:cs typeface="+mn-cs"/>
                        </a:rPr>
                        <a:t>■ Mainframe era expands</a:t>
                      </a:r>
                    </a:p>
                    <a:p>
                      <a:r>
                        <a:rPr lang="en-US" sz="1800" b="0" i="0" u="none" strike="noStrike" kern="1200" baseline="0" dirty="0" smtClean="0">
                          <a:solidFill>
                            <a:schemeClr val="dk1"/>
                          </a:solidFill>
                          <a:latin typeface="+mn-lt"/>
                          <a:ea typeface="+mn-ea"/>
                          <a:cs typeface="+mn-cs"/>
                        </a:rPr>
                        <a:t>■ UNIVAC is updated with transistors</a:t>
                      </a:r>
                      <a:endParaRPr lang="en-US" dirty="0"/>
                    </a:p>
                  </a:txBody>
                  <a:tcPr/>
                </a:tc>
              </a:tr>
              <a:tr h="625856">
                <a:tc>
                  <a:txBody>
                    <a:bodyPr/>
                    <a:lstStyle/>
                    <a:p>
                      <a:pPr algn="ctr"/>
                      <a:r>
                        <a:rPr lang="en-US" dirty="0" smtClean="0"/>
                        <a:t>3</a:t>
                      </a:r>
                      <a:endParaRPr lang="en-US" dirty="0"/>
                    </a:p>
                  </a:txBody>
                  <a:tcPr/>
                </a:tc>
                <a:tc>
                  <a:txBody>
                    <a:bodyPr/>
                    <a:lstStyle/>
                    <a:p>
                      <a:r>
                        <a:rPr lang="en-US" sz="1800" b="0" i="0" u="none" strike="noStrike" kern="1200" baseline="0" dirty="0" smtClean="0">
                          <a:solidFill>
                            <a:schemeClr val="dk1"/>
                          </a:solidFill>
                          <a:latin typeface="+mn-lt"/>
                          <a:ea typeface="+mn-ea"/>
                          <a:cs typeface="+mn-cs"/>
                        </a:rPr>
                        <a:t>1964–1990s</a:t>
                      </a:r>
                      <a:endParaRPr lang="en-US" dirty="0"/>
                    </a:p>
                  </a:txBody>
                  <a:tcPr/>
                </a:tc>
                <a:tc>
                  <a:txBody>
                    <a:bodyPr/>
                    <a:lstStyle/>
                    <a:p>
                      <a:r>
                        <a:rPr lang="en-US" sz="1800" b="0" i="0" u="none" strike="noStrike" kern="1200" baseline="0" dirty="0" smtClean="0">
                          <a:solidFill>
                            <a:schemeClr val="dk1"/>
                          </a:solidFill>
                          <a:latin typeface="+mn-lt"/>
                          <a:ea typeface="+mn-ea"/>
                          <a:cs typeface="+mn-cs"/>
                        </a:rPr>
                        <a:t>Integrated circuits</a:t>
                      </a:r>
                      <a:endParaRPr lang="en-US" dirty="0"/>
                    </a:p>
                  </a:txBody>
                  <a:tcPr/>
                </a:tc>
                <a:tc>
                  <a:txBody>
                    <a:bodyPr/>
                    <a:lstStyle/>
                    <a:p>
                      <a:r>
                        <a:rPr lang="en-US" sz="1800" b="0" i="0" u="none" strike="noStrike" kern="1200" baseline="0" dirty="0" smtClean="0">
                          <a:solidFill>
                            <a:schemeClr val="dk1"/>
                          </a:solidFill>
                          <a:latin typeface="+mn-lt"/>
                          <a:ea typeface="+mn-ea"/>
                          <a:cs typeface="+mn-cs"/>
                        </a:rPr>
                        <a:t>■ Mainframe era ends, PC begins</a:t>
                      </a:r>
                    </a:p>
                    <a:p>
                      <a:r>
                        <a:rPr lang="en-US" sz="1800" b="0" i="0" u="none" strike="noStrike" kern="1200" baseline="0" dirty="0" smtClean="0">
                          <a:solidFill>
                            <a:schemeClr val="dk1"/>
                          </a:solidFill>
                          <a:latin typeface="+mn-lt"/>
                          <a:ea typeface="+mn-ea"/>
                          <a:cs typeface="+mn-cs"/>
                        </a:rPr>
                        <a:t>■ Microprocessor revolution</a:t>
                      </a:r>
                      <a:endParaRPr lang="en-US" dirty="0"/>
                    </a:p>
                  </a:txBody>
                  <a:tcPr/>
                </a:tc>
              </a:tr>
              <a:tr h="894080">
                <a:tc>
                  <a:txBody>
                    <a:bodyPr/>
                    <a:lstStyle/>
                    <a:p>
                      <a:pPr algn="ctr"/>
                      <a:r>
                        <a:rPr lang="en-US" dirty="0" smtClean="0"/>
                        <a:t>4</a:t>
                      </a:r>
                      <a:endParaRPr lang="en-US" dirty="0"/>
                    </a:p>
                  </a:txBody>
                  <a:tcPr/>
                </a:tc>
                <a:tc>
                  <a:txBody>
                    <a:bodyPr/>
                    <a:lstStyle/>
                    <a:p>
                      <a:r>
                        <a:rPr lang="en-US" sz="1800" b="0" i="0" u="none" strike="noStrike" kern="1200" baseline="0" dirty="0" smtClean="0">
                          <a:solidFill>
                            <a:schemeClr val="dk1"/>
                          </a:solidFill>
                          <a:latin typeface="+mn-lt"/>
                          <a:ea typeface="+mn-ea"/>
                          <a:cs typeface="+mn-cs"/>
                        </a:rPr>
                        <a:t>1990s–2000</a:t>
                      </a:r>
                      <a:endParaRPr lang="en-US" dirty="0"/>
                    </a:p>
                  </a:txBody>
                  <a:tcPr/>
                </a:tc>
                <a:tc>
                  <a:txBody>
                    <a:bodyPr/>
                    <a:lstStyle/>
                    <a:p>
                      <a:r>
                        <a:rPr lang="en-US" sz="1800" b="0" i="0" u="none" strike="noStrike" kern="1200" baseline="0" dirty="0" smtClean="0">
                          <a:solidFill>
                            <a:schemeClr val="dk1"/>
                          </a:solidFill>
                          <a:latin typeface="+mn-lt"/>
                          <a:ea typeface="+mn-ea"/>
                          <a:cs typeface="+mn-cs"/>
                        </a:rPr>
                        <a:t>Multimedia and low-cost PCs</a:t>
                      </a:r>
                      <a:endParaRPr lang="en-US" dirty="0"/>
                    </a:p>
                  </a:txBody>
                  <a:tcPr/>
                </a:tc>
                <a:tc>
                  <a:txBody>
                    <a:bodyPr/>
                    <a:lstStyle/>
                    <a:p>
                      <a:r>
                        <a:rPr lang="en-US" sz="1800" b="0" i="0" u="none" strike="noStrike" kern="1200" baseline="0" dirty="0" smtClean="0">
                          <a:solidFill>
                            <a:schemeClr val="dk1"/>
                          </a:solidFill>
                          <a:latin typeface="+mn-lt"/>
                          <a:ea typeface="+mn-ea"/>
                          <a:cs typeface="+mn-cs"/>
                        </a:rPr>
                        <a:t>■ PC era ends, interpersonal begins</a:t>
                      </a:r>
                    </a:p>
                    <a:p>
                      <a:r>
                        <a:rPr lang="en-US" sz="1800" b="0" i="0" u="none" strike="noStrike" kern="1200" baseline="0" dirty="0" smtClean="0">
                          <a:solidFill>
                            <a:schemeClr val="dk1"/>
                          </a:solidFill>
                          <a:latin typeface="+mn-lt"/>
                          <a:ea typeface="+mn-ea"/>
                          <a:cs typeface="+mn-cs"/>
                        </a:rPr>
                        <a:t>■ High speed and capacity</a:t>
                      </a:r>
                    </a:p>
                    <a:p>
                      <a:r>
                        <a:rPr lang="en-US" sz="1800" b="0" i="0" u="none" strike="noStrike" kern="1200" baseline="0" dirty="0" smtClean="0">
                          <a:solidFill>
                            <a:schemeClr val="dk1"/>
                          </a:solidFill>
                          <a:latin typeface="+mn-lt"/>
                          <a:ea typeface="+mn-ea"/>
                          <a:cs typeface="+mn-cs"/>
                        </a:rPr>
                        <a:t>■ Low-cost integrated AV and data</a:t>
                      </a:r>
                    </a:p>
                  </a:txBody>
                  <a:tcPr/>
                </a:tc>
              </a:tr>
              <a:tr h="625856">
                <a:tc>
                  <a:txBody>
                    <a:bodyPr/>
                    <a:lstStyle/>
                    <a:p>
                      <a:pPr algn="ctr"/>
                      <a:r>
                        <a:rPr lang="en-US" dirty="0" smtClean="0"/>
                        <a:t>5</a:t>
                      </a:r>
                      <a:endParaRPr lang="en-US" dirty="0"/>
                    </a:p>
                  </a:txBody>
                  <a:tcPr/>
                </a:tc>
                <a:tc>
                  <a:txBody>
                    <a:bodyPr/>
                    <a:lstStyle/>
                    <a:p>
                      <a:r>
                        <a:rPr lang="en-US" sz="1800" b="0" i="0" u="none" strike="noStrike" kern="1200" baseline="0" dirty="0" smtClean="0">
                          <a:solidFill>
                            <a:schemeClr val="dk1"/>
                          </a:solidFill>
                          <a:latin typeface="+mn-lt"/>
                          <a:ea typeface="+mn-ea"/>
                          <a:cs typeface="+mn-cs"/>
                        </a:rPr>
                        <a:t>2000–2010</a:t>
                      </a:r>
                      <a:endParaRPr lang="en-US" dirty="0"/>
                    </a:p>
                  </a:txBody>
                  <a:tcPr/>
                </a:tc>
                <a:tc>
                  <a:txBody>
                    <a:bodyPr/>
                    <a:lstStyle/>
                    <a:p>
                      <a:r>
                        <a:rPr lang="en-US" sz="1800" b="0" i="0" u="none" strike="noStrike" kern="1200" baseline="0" dirty="0" smtClean="0">
                          <a:solidFill>
                            <a:schemeClr val="dk1"/>
                          </a:solidFill>
                          <a:latin typeface="+mn-lt"/>
                          <a:ea typeface="+mn-ea"/>
                          <a:cs typeface="+mn-cs"/>
                        </a:rPr>
                        <a:t>Internet accessibility</a:t>
                      </a:r>
                      <a:endParaRPr lang="en-US" dirty="0"/>
                    </a:p>
                  </a:txBody>
                  <a:tcPr/>
                </a:tc>
                <a:tc>
                  <a:txBody>
                    <a:bodyPr/>
                    <a:lstStyle/>
                    <a:p>
                      <a:r>
                        <a:rPr lang="en-US" sz="1800" b="0" i="0" u="none" strike="noStrike" kern="1200" baseline="0" dirty="0" smtClean="0">
                          <a:solidFill>
                            <a:schemeClr val="dk1"/>
                          </a:solidFill>
                          <a:latin typeface="+mn-lt"/>
                          <a:ea typeface="+mn-ea"/>
                          <a:cs typeface="+mn-cs"/>
                        </a:rPr>
                        <a:t>■ Internetworking era begins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Ubiquitous Internet access</a:t>
                      </a:r>
                    </a:p>
                  </a:txBody>
                  <a:tcPr/>
                </a:tc>
              </a:tr>
              <a:tr h="853440">
                <a:tc>
                  <a:txBody>
                    <a:bodyPr/>
                    <a:lstStyle/>
                    <a:p>
                      <a:pPr algn="ctr"/>
                      <a:r>
                        <a:rPr lang="en-US" dirty="0" smtClean="0"/>
                        <a:t>6</a:t>
                      </a:r>
                      <a:endParaRPr lang="en-US" dirty="0"/>
                    </a:p>
                  </a:txBody>
                  <a:tcPr/>
                </a:tc>
                <a:tc>
                  <a:txBody>
                    <a:bodyPr/>
                    <a:lstStyle/>
                    <a:p>
                      <a:r>
                        <a:rPr lang="en-US" dirty="0" smtClean="0"/>
                        <a:t>2010-present</a:t>
                      </a:r>
                      <a:endParaRPr lang="en-US" dirty="0"/>
                    </a:p>
                  </a:txBody>
                  <a:tcPr/>
                </a:tc>
                <a:tc>
                  <a:txBody>
                    <a:bodyPr/>
                    <a:lstStyle/>
                    <a:p>
                      <a:r>
                        <a:rPr lang="en-US" dirty="0" smtClean="0"/>
                        <a:t>Ubiquitous mobile connectivity</a:t>
                      </a:r>
                      <a:endParaRPr lang="en-US" dirty="0"/>
                    </a:p>
                  </a:txBody>
                  <a:tcPr/>
                </a:tc>
                <a:tc>
                  <a:txBody>
                    <a:bodyPr/>
                    <a:lstStyle/>
                    <a:p>
                      <a:r>
                        <a:rPr lang="en-US" sz="1800" b="0" i="0" u="none" strike="noStrike" kern="1200" baseline="0" dirty="0" smtClean="0">
                          <a:solidFill>
                            <a:schemeClr val="dk1"/>
                          </a:solidFill>
                          <a:latin typeface="+mn-lt"/>
                          <a:ea typeface="+mn-ea"/>
                          <a:cs typeface="+mn-cs"/>
                        </a:rPr>
                        <a:t>■ Advent of mobile connectivity</a:t>
                      </a:r>
                    </a:p>
                    <a:p>
                      <a:r>
                        <a:rPr lang="en-US" sz="1800" b="0" i="0" u="none" strike="noStrike" kern="1200" baseline="0" dirty="0" smtClean="0">
                          <a:solidFill>
                            <a:schemeClr val="dk1"/>
                          </a:solidFill>
                          <a:latin typeface="+mn-lt"/>
                          <a:ea typeface="+mn-ea"/>
                          <a:cs typeface="+mn-cs"/>
                        </a:rPr>
                        <a:t>■ Big Data, cloud computing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Internet of Things</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dk1"/>
                          </a:solidFill>
                          <a:latin typeface="+mn-lt"/>
                          <a:ea typeface="+mn-ea"/>
                          <a:cs typeface="+mn-cs"/>
                        </a:rPr>
                        <a:t>■ Social networking</a:t>
                      </a:r>
                    </a:p>
                  </a:txBody>
                  <a:tcPr/>
                </a:tc>
              </a:tr>
            </a:tbl>
          </a:graphicData>
        </a:graphic>
      </p:graphicFrame>
    </p:spTree>
    <p:extLst>
      <p:ext uri="{BB962C8B-B14F-4D97-AF65-F5344CB8AC3E}">
        <p14:creationId xmlns:p14="http://schemas.microsoft.com/office/powerpoint/2010/main" xmlns="" val="1343398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Moore’s Law</a:t>
            </a:r>
            <a:endParaRPr lang="en-US" dirty="0"/>
          </a:p>
        </p:txBody>
      </p:sp>
      <p:sp>
        <p:nvSpPr>
          <p:cNvPr id="3" name="Content Placeholder 2"/>
          <p:cNvSpPr>
            <a:spLocks noGrp="1"/>
          </p:cNvSpPr>
          <p:nvPr>
            <p:ph idx="1"/>
          </p:nvPr>
        </p:nvSpPr>
        <p:spPr/>
        <p:txBody>
          <a:bodyPr/>
          <a:lstStyle/>
          <a:p>
            <a:r>
              <a:rPr lang="en-US" dirty="0" smtClean="0"/>
              <a:t>Dr. Gordon Moore</a:t>
            </a:r>
          </a:p>
          <a:p>
            <a:pPr lvl="1"/>
            <a:r>
              <a:rPr lang="en-US" dirty="0" smtClean="0"/>
              <a:t>Co-founder of Intel</a:t>
            </a:r>
          </a:p>
          <a:p>
            <a:pPr lvl="1"/>
            <a:r>
              <a:rPr lang="en-US" dirty="0" smtClean="0"/>
              <a:t>Hypothesized that the number of transistors on a chip would double every two years</a:t>
            </a:r>
          </a:p>
          <a:p>
            <a:pPr lvl="1"/>
            <a:r>
              <a:rPr lang="en-US" dirty="0" smtClean="0"/>
              <a:t>Transistors predicted computing power</a:t>
            </a:r>
          </a:p>
          <a:p>
            <a:pPr lvl="2"/>
            <a:r>
              <a:rPr lang="en-US" dirty="0" smtClean="0"/>
              <a:t>Computing power would double every two years</a:t>
            </a:r>
          </a:p>
          <a:p>
            <a:pPr lvl="2"/>
            <a:r>
              <a:rPr lang="en-US" dirty="0" smtClean="0"/>
              <a:t>Has been relatively accurate to this date</a:t>
            </a:r>
          </a:p>
          <a:p>
            <a:pPr lvl="2"/>
            <a:r>
              <a:rPr lang="en-US" dirty="0" smtClean="0"/>
              <a:t>First CPU had 2200 transistors</a:t>
            </a:r>
          </a:p>
          <a:p>
            <a:pPr lvl="2"/>
            <a:r>
              <a:rPr lang="en-US" dirty="0" smtClean="0"/>
              <a:t>Current CPUs have over 5 billion</a:t>
            </a:r>
          </a:p>
          <a:p>
            <a:pPr lvl="2"/>
            <a:endParaRPr lang="en-US" dirty="0"/>
          </a:p>
        </p:txBody>
      </p:sp>
    </p:spTree>
    <p:extLst>
      <p:ext uri="{BB962C8B-B14F-4D97-AF65-F5344CB8AC3E}">
        <p14:creationId xmlns:p14="http://schemas.microsoft.com/office/powerpoint/2010/main" xmlns="" val="1936384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Cycles and Obsolescence</a:t>
            </a:r>
            <a:endParaRPr lang="en-US" dirty="0"/>
          </a:p>
        </p:txBody>
      </p:sp>
      <p:sp>
        <p:nvSpPr>
          <p:cNvPr id="4" name="Content Placeholder 3"/>
          <p:cNvSpPr>
            <a:spLocks noGrp="1"/>
          </p:cNvSpPr>
          <p:nvPr>
            <p:ph sz="half" idx="1"/>
          </p:nvPr>
        </p:nvSpPr>
        <p:spPr/>
        <p:txBody>
          <a:bodyPr/>
          <a:lstStyle/>
          <a:p>
            <a:r>
              <a:rPr lang="en-US" dirty="0" smtClean="0"/>
              <a:t>Powerful computers enable new applications</a:t>
            </a:r>
          </a:p>
          <a:p>
            <a:r>
              <a:rPr lang="en-US" dirty="0" smtClean="0"/>
              <a:t>New applications drive efficiencies</a:t>
            </a:r>
          </a:p>
          <a:p>
            <a:r>
              <a:rPr lang="en-US" dirty="0" smtClean="0"/>
              <a:t>New applications often make old hardware obsolete</a:t>
            </a:r>
          </a:p>
          <a:p>
            <a:r>
              <a:rPr lang="en-US" dirty="0" smtClean="0"/>
              <a:t>Obsolete hardware requires replacement</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7250" y="2266950"/>
            <a:ext cx="4171950" cy="3295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86287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and Rapidly Increasing Storage Needs</a:t>
            </a:r>
          </a:p>
        </p:txBody>
      </p:sp>
      <p:sp>
        <p:nvSpPr>
          <p:cNvPr id="3" name="Content Placeholder 2"/>
          <p:cNvSpPr>
            <a:spLocks noGrp="1"/>
          </p:cNvSpPr>
          <p:nvPr>
            <p:ph idx="1"/>
          </p:nvPr>
        </p:nvSpPr>
        <p:spPr/>
        <p:txBody>
          <a:bodyPr>
            <a:normAutofit fontScale="92500" lnSpcReduction="10000"/>
          </a:bodyPr>
          <a:lstStyle/>
          <a:p>
            <a:r>
              <a:rPr lang="en-US" dirty="0" smtClean="0"/>
              <a:t>Firms collect unprecedented levels of data</a:t>
            </a:r>
          </a:p>
          <a:p>
            <a:pPr lvl="1"/>
            <a:r>
              <a:rPr lang="en-US" dirty="0" smtClean="0"/>
              <a:t>Business intelligence (Chapter 6)</a:t>
            </a:r>
          </a:p>
          <a:p>
            <a:pPr lvl="1"/>
            <a:r>
              <a:rPr lang="en-US" dirty="0" smtClean="0"/>
              <a:t>Legal compliance (e.g., Sarbanes-Oxley)</a:t>
            </a:r>
          </a:p>
          <a:p>
            <a:r>
              <a:rPr lang="en-US" dirty="0" smtClean="0"/>
              <a:t>Unprecedented levels of data require unprecedented infrastructure capabilities</a:t>
            </a:r>
          </a:p>
          <a:p>
            <a:pPr lvl="1"/>
            <a:r>
              <a:rPr lang="en-US" dirty="0" smtClean="0"/>
              <a:t>More storage space, powerful hardware, and database management</a:t>
            </a:r>
          </a:p>
          <a:p>
            <a:pPr lvl="1"/>
            <a:r>
              <a:rPr lang="en-US" dirty="0" smtClean="0"/>
              <a:t>Ever-increasing Internet bandwidth</a:t>
            </a:r>
          </a:p>
          <a:p>
            <a:pPr lvl="1"/>
            <a:r>
              <a:rPr lang="en-US" dirty="0" smtClean="0"/>
              <a:t>Vicious cycle: enhanced capacity drives new applications, requiring even more capacity</a:t>
            </a:r>
          </a:p>
        </p:txBody>
      </p:sp>
    </p:spTree>
    <p:extLst>
      <p:ext uri="{BB962C8B-B14F-4D97-AF65-F5344CB8AC3E}">
        <p14:creationId xmlns:p14="http://schemas.microsoft.com/office/powerpoint/2010/main" xmlns="" val="3379989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Fluctuations</a:t>
            </a:r>
          </a:p>
        </p:txBody>
      </p:sp>
      <p:sp>
        <p:nvSpPr>
          <p:cNvPr id="3" name="Content Placeholder 2"/>
          <p:cNvSpPr>
            <a:spLocks noGrp="1"/>
          </p:cNvSpPr>
          <p:nvPr>
            <p:ph idx="1"/>
          </p:nvPr>
        </p:nvSpPr>
        <p:spPr/>
        <p:txBody>
          <a:bodyPr/>
          <a:lstStyle/>
          <a:p>
            <a:r>
              <a:rPr lang="en-US" dirty="0" smtClean="0"/>
              <a:t>Many companies face demand fluctuations</a:t>
            </a:r>
          </a:p>
          <a:p>
            <a:pPr lvl="1"/>
            <a:r>
              <a:rPr lang="en-US" dirty="0" smtClean="0"/>
              <a:t>Seasonal fluctuations (e.g., December holidays)</a:t>
            </a:r>
          </a:p>
          <a:p>
            <a:pPr lvl="1"/>
            <a:r>
              <a:rPr lang="en-US" dirty="0" smtClean="0"/>
              <a:t>Monthly </a:t>
            </a:r>
            <a:r>
              <a:rPr lang="en-US" dirty="0"/>
              <a:t>f</a:t>
            </a:r>
            <a:r>
              <a:rPr lang="en-US" dirty="0" smtClean="0"/>
              <a:t>luctuations (month-end spikes)</a:t>
            </a:r>
          </a:p>
          <a:p>
            <a:r>
              <a:rPr lang="en-US" dirty="0" smtClean="0"/>
              <a:t>Demand </a:t>
            </a:r>
            <a:r>
              <a:rPr lang="en-US" dirty="0"/>
              <a:t>f</a:t>
            </a:r>
            <a:r>
              <a:rPr lang="en-US" dirty="0" smtClean="0"/>
              <a:t>luctuations create inefficiencies</a:t>
            </a:r>
          </a:p>
          <a:p>
            <a:pPr lvl="1"/>
            <a:r>
              <a:rPr lang="en-US" dirty="0" smtClean="0"/>
              <a:t>Some estimate up to 70% of IS capacity only used 20% of the time</a:t>
            </a:r>
          </a:p>
          <a:p>
            <a:pPr lvl="1"/>
            <a:r>
              <a:rPr lang="en-US" dirty="0" smtClean="0"/>
              <a:t>IS infrastructure is typically not readily scalable </a:t>
            </a:r>
          </a:p>
          <a:p>
            <a:pPr lvl="2"/>
            <a:r>
              <a:rPr lang="en-US" dirty="0" smtClean="0"/>
              <a:t>Changing internal capacity takes time</a:t>
            </a:r>
          </a:p>
          <a:p>
            <a:pPr lvl="2"/>
            <a:r>
              <a:rPr lang="en-US" dirty="0" smtClean="0"/>
              <a:t>Cloud computing (next section) may be the answer</a:t>
            </a:r>
            <a:endParaRPr lang="en-US" dirty="0"/>
          </a:p>
        </p:txBody>
      </p:sp>
    </p:spTree>
    <p:extLst>
      <p:ext uri="{BB962C8B-B14F-4D97-AF65-F5344CB8AC3E}">
        <p14:creationId xmlns:p14="http://schemas.microsoft.com/office/powerpoint/2010/main" xmlns="" val="337998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Energy Needs</a:t>
            </a:r>
          </a:p>
        </p:txBody>
      </p:sp>
      <p:sp>
        <p:nvSpPr>
          <p:cNvPr id="3" name="Content Placeholder 2"/>
          <p:cNvSpPr>
            <a:spLocks noGrp="1"/>
          </p:cNvSpPr>
          <p:nvPr>
            <p:ph idx="1"/>
          </p:nvPr>
        </p:nvSpPr>
        <p:spPr/>
        <p:txBody>
          <a:bodyPr/>
          <a:lstStyle/>
          <a:p>
            <a:r>
              <a:rPr lang="en-US" dirty="0" smtClean="0"/>
              <a:t>Computing can require a lot of power</a:t>
            </a:r>
          </a:p>
          <a:p>
            <a:pPr lvl="1"/>
            <a:r>
              <a:rPr lang="en-US" dirty="0" smtClean="0"/>
              <a:t>Hardware draws power, which generates heat</a:t>
            </a:r>
          </a:p>
          <a:p>
            <a:pPr lvl="1"/>
            <a:r>
              <a:rPr lang="en-US" dirty="0" smtClean="0"/>
              <a:t>Heat requires cooling, which requires more power</a:t>
            </a:r>
          </a:p>
          <a:p>
            <a:r>
              <a:rPr lang="en-US" dirty="0" smtClean="0"/>
              <a:t>Data centers can use large amounts of power</a:t>
            </a:r>
          </a:p>
          <a:p>
            <a:pPr lvl="1"/>
            <a:r>
              <a:rPr lang="en-US" dirty="0" smtClean="0"/>
              <a:t>15 to 17 kilowatts per rack</a:t>
            </a:r>
          </a:p>
          <a:p>
            <a:pPr lvl="1"/>
            <a:r>
              <a:rPr lang="en-US" dirty="0" smtClean="0"/>
              <a:t>Large data centers have hundreds of racks</a:t>
            </a:r>
          </a:p>
          <a:p>
            <a:pPr lvl="1"/>
            <a:r>
              <a:rPr lang="en-US" dirty="0" smtClean="0"/>
              <a:t>More power is required for cooling and lost through other inefficiencies</a:t>
            </a:r>
          </a:p>
        </p:txBody>
      </p:sp>
    </p:spTree>
    <p:extLst>
      <p:ext uri="{BB962C8B-B14F-4D97-AF65-F5344CB8AC3E}">
        <p14:creationId xmlns:p14="http://schemas.microsoft.com/office/powerpoint/2010/main" xmlns="" val="3379989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Cloud Computing</a:t>
            </a:r>
          </a:p>
        </p:txBody>
      </p:sp>
      <p:graphicFrame>
        <p:nvGraphicFramePr>
          <p:cNvPr id="4" name="Diagram 3"/>
          <p:cNvGraphicFramePr/>
          <p:nvPr>
            <p:extLst>
              <p:ext uri="{D42A27DB-BD31-4B8C-83A1-F6EECF244321}">
                <p14:modId xmlns:p14="http://schemas.microsoft.com/office/powerpoint/2010/main" xmlns="" val="241912158"/>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41481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Cloud Computing</a:t>
            </a:r>
            <a:r>
              <a:rPr lang="en-US" dirty="0" smtClean="0"/>
              <a:t>?</a:t>
            </a:r>
            <a:endParaRPr lang="en-US" dirty="0"/>
          </a:p>
        </p:txBody>
      </p:sp>
      <p:sp>
        <p:nvSpPr>
          <p:cNvPr id="3" name="Content Placeholder 2"/>
          <p:cNvSpPr>
            <a:spLocks noGrp="1"/>
          </p:cNvSpPr>
          <p:nvPr>
            <p:ph idx="1"/>
          </p:nvPr>
        </p:nvSpPr>
        <p:spPr/>
        <p:txBody>
          <a:bodyPr/>
          <a:lstStyle/>
          <a:p>
            <a:r>
              <a:rPr lang="en-US" dirty="0" smtClean="0"/>
              <a:t>Cloud Computing is a way to allocate resources much like a utility sells power</a:t>
            </a:r>
          </a:p>
          <a:p>
            <a:pPr lvl="1"/>
            <a:r>
              <a:rPr lang="en-US" dirty="0" smtClean="0"/>
              <a:t>Resources are used “on-demand,” as needed</a:t>
            </a:r>
          </a:p>
          <a:p>
            <a:pPr lvl="1"/>
            <a:r>
              <a:rPr lang="en-US" dirty="0" smtClean="0"/>
              <a:t>Customers only pay for what they consume</a:t>
            </a:r>
          </a:p>
          <a:p>
            <a:pPr lvl="1"/>
            <a:r>
              <a:rPr lang="en-US" dirty="0" smtClean="0"/>
              <a:t>Resources can be rapidly allocated and reallocated</a:t>
            </a:r>
          </a:p>
          <a:p>
            <a:pPr lvl="1"/>
            <a:r>
              <a:rPr lang="en-US" dirty="0" smtClean="0"/>
              <a:t>Consumption becomes an operating expense</a:t>
            </a:r>
          </a:p>
          <a:p>
            <a:pPr lvl="1"/>
            <a:r>
              <a:rPr lang="en-US" dirty="0" smtClean="0"/>
              <a:t>% utilization and efficiency increase dramatically</a:t>
            </a:r>
          </a:p>
          <a:p>
            <a:pPr marL="457200" lvl="1" indent="0">
              <a:buNone/>
            </a:pPr>
            <a:endParaRPr lang="en-US" dirty="0"/>
          </a:p>
        </p:txBody>
      </p:sp>
    </p:spTree>
    <p:extLst>
      <p:ext uri="{BB962C8B-B14F-4D97-AF65-F5344CB8AC3E}">
        <p14:creationId xmlns:p14="http://schemas.microsoft.com/office/powerpoint/2010/main" xmlns="" val="337998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The IS Infrastructure</a:t>
            </a:r>
          </a:p>
        </p:txBody>
      </p:sp>
      <p:graphicFrame>
        <p:nvGraphicFramePr>
          <p:cNvPr id="3" name="Diagram 2"/>
          <p:cNvGraphicFramePr/>
          <p:nvPr>
            <p:extLst>
              <p:ext uri="{D42A27DB-BD31-4B8C-83A1-F6EECF244321}">
                <p14:modId xmlns:p14="http://schemas.microsoft.com/office/powerpoint/2010/main" xmlns="" val="2007111200"/>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487768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Cloud </a:t>
            </a:r>
            <a:r>
              <a:rPr lang="en-US" dirty="0"/>
              <a:t>Computing</a:t>
            </a:r>
            <a:r>
              <a:rPr lang="en-US" dirty="0" smtClean="0"/>
              <a:t>?</a:t>
            </a:r>
            <a:endParaRPr lang="en-US" dirty="0"/>
          </a:p>
        </p:txBody>
      </p:sp>
      <p:sp>
        <p:nvSpPr>
          <p:cNvPr id="3" name="Content Placeholder 2"/>
          <p:cNvSpPr>
            <a:spLocks noGrp="1"/>
          </p:cNvSpPr>
          <p:nvPr>
            <p:ph idx="1"/>
          </p:nvPr>
        </p:nvSpPr>
        <p:spPr/>
        <p:txBody>
          <a:bodyPr/>
          <a:lstStyle/>
          <a:p>
            <a:r>
              <a:rPr lang="en-US" dirty="0" smtClean="0"/>
              <a:t>The efficiency benefits are tremendous</a:t>
            </a:r>
          </a:p>
          <a:p>
            <a:pPr lvl="1"/>
            <a:r>
              <a:rPr lang="en-US" dirty="0" smtClean="0"/>
              <a:t>Different customers have different demand spikes</a:t>
            </a:r>
          </a:p>
          <a:p>
            <a:pPr lvl="1"/>
            <a:r>
              <a:rPr lang="en-US" dirty="0" smtClean="0"/>
              <a:t>Large data centers have economies of scale</a:t>
            </a:r>
          </a:p>
          <a:p>
            <a:pPr lvl="2"/>
            <a:r>
              <a:rPr lang="en-US" dirty="0" smtClean="0"/>
              <a:t>Purchasing, deploying, and managing technology</a:t>
            </a:r>
          </a:p>
          <a:p>
            <a:pPr lvl="2"/>
            <a:r>
              <a:rPr lang="en-US" dirty="0" smtClean="0"/>
              <a:t>Implementing green cooling technologies</a:t>
            </a:r>
          </a:p>
          <a:p>
            <a:pPr lvl="2"/>
            <a:r>
              <a:rPr lang="en-US" dirty="0" smtClean="0"/>
              <a:t>Flexibly reallocating resources</a:t>
            </a:r>
          </a:p>
          <a:p>
            <a:r>
              <a:rPr lang="en-US" dirty="0" smtClean="0"/>
              <a:t>Customers can focus on core operations</a:t>
            </a:r>
          </a:p>
          <a:p>
            <a:pPr lvl="1"/>
            <a:r>
              <a:rPr lang="en-US" dirty="0" smtClean="0"/>
              <a:t>Infrastructure can be consumed as needed</a:t>
            </a:r>
          </a:p>
          <a:p>
            <a:pPr lvl="1"/>
            <a:r>
              <a:rPr lang="en-US" dirty="0" smtClean="0"/>
              <a:t>Scalability no longer a limiting factor</a:t>
            </a:r>
          </a:p>
          <a:p>
            <a:pPr marL="457200" lvl="1" indent="0">
              <a:buNone/>
            </a:pPr>
            <a:endParaRPr lang="en-US" dirty="0"/>
          </a:p>
        </p:txBody>
      </p:sp>
    </p:spTree>
    <p:extLst>
      <p:ext uri="{BB962C8B-B14F-4D97-AF65-F5344CB8AC3E}">
        <p14:creationId xmlns:p14="http://schemas.microsoft.com/office/powerpoint/2010/main" xmlns="" val="12287434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r>
              <a:rPr lang="en-US" dirty="0"/>
              <a:t> </a:t>
            </a:r>
            <a:r>
              <a:rPr lang="en-US" dirty="0" smtClean="0"/>
              <a:t>Characteristics</a:t>
            </a:r>
            <a:endParaRPr lang="en-US" dirty="0"/>
          </a:p>
        </p:txBody>
      </p:sp>
      <p:sp>
        <p:nvSpPr>
          <p:cNvPr id="3" name="Content Placeholder 2"/>
          <p:cNvSpPr>
            <a:spLocks noGrp="1"/>
          </p:cNvSpPr>
          <p:nvPr>
            <p:ph idx="1"/>
          </p:nvPr>
        </p:nvSpPr>
        <p:spPr>
          <a:xfrm>
            <a:off x="457200" y="1828800"/>
            <a:ext cx="4114800" cy="1600200"/>
          </a:xfrm>
        </p:spPr>
        <p:txBody>
          <a:bodyPr>
            <a:normAutofit/>
          </a:bodyPr>
          <a:lstStyle/>
          <a:p>
            <a:r>
              <a:rPr lang="en-US" sz="2800" dirty="0"/>
              <a:t>On-Demand </a:t>
            </a:r>
            <a:r>
              <a:rPr lang="en-US" sz="2800" dirty="0" smtClean="0"/>
              <a:t>Self-Service</a:t>
            </a:r>
          </a:p>
          <a:p>
            <a:r>
              <a:rPr lang="en-US" sz="2800" dirty="0"/>
              <a:t>Rapid </a:t>
            </a:r>
            <a:r>
              <a:rPr lang="en-US" sz="2800" dirty="0" smtClean="0"/>
              <a:t>Elasticity</a:t>
            </a:r>
          </a:p>
          <a:p>
            <a:r>
              <a:rPr lang="en-US" sz="2800" dirty="0"/>
              <a:t>Broad Network </a:t>
            </a:r>
            <a:r>
              <a:rPr lang="en-US" sz="2800" dirty="0" smtClean="0"/>
              <a:t>Access</a:t>
            </a:r>
          </a:p>
        </p:txBody>
      </p:sp>
      <p:sp>
        <p:nvSpPr>
          <p:cNvPr id="4" name="Content Placeholder 2"/>
          <p:cNvSpPr txBox="1">
            <a:spLocks/>
          </p:cNvSpPr>
          <p:nvPr/>
        </p:nvSpPr>
        <p:spPr>
          <a:xfrm>
            <a:off x="4700954" y="1828800"/>
            <a:ext cx="41148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Resource Pooling</a:t>
            </a:r>
          </a:p>
          <a:p>
            <a:r>
              <a:rPr lang="en-US" sz="2800" dirty="0" smtClean="0"/>
              <a:t>Measured Service</a:t>
            </a:r>
            <a:endParaRPr lang="en-US" sz="2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6300" y="3505200"/>
            <a:ext cx="7391400" cy="2943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6759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Computing</a:t>
            </a:r>
            <a:r>
              <a:rPr lang="en-US" dirty="0"/>
              <a:t> </a:t>
            </a:r>
            <a:r>
              <a:rPr lang="en-US" dirty="0" smtClean="0"/>
              <a:t>Service Models</a:t>
            </a:r>
            <a:endParaRPr lang="en-US" dirty="0"/>
          </a:p>
        </p:txBody>
      </p:sp>
      <p:sp>
        <p:nvSpPr>
          <p:cNvPr id="5" name="Content Placeholder 4"/>
          <p:cNvSpPr>
            <a:spLocks noGrp="1"/>
          </p:cNvSpPr>
          <p:nvPr>
            <p:ph sz="half" idx="2"/>
          </p:nvPr>
        </p:nvSpPr>
        <p:spPr>
          <a:xfrm>
            <a:off x="6172200" y="1828800"/>
            <a:ext cx="2514600" cy="4572000"/>
          </a:xfrm>
        </p:spPr>
        <p:txBody>
          <a:bodyPr/>
          <a:lstStyle/>
          <a:p>
            <a:r>
              <a:rPr lang="en-US" dirty="0"/>
              <a:t>Infrastructure as a </a:t>
            </a:r>
            <a:r>
              <a:rPr lang="en-US" dirty="0" smtClean="0"/>
              <a:t>Service (IaaS)</a:t>
            </a:r>
          </a:p>
          <a:p>
            <a:r>
              <a:rPr lang="en-US" dirty="0"/>
              <a:t>Platform as a </a:t>
            </a:r>
            <a:r>
              <a:rPr lang="en-US" dirty="0" smtClean="0"/>
              <a:t>Service (PaaS)</a:t>
            </a:r>
          </a:p>
          <a:p>
            <a:r>
              <a:rPr lang="en-US" dirty="0"/>
              <a:t>Software as a </a:t>
            </a:r>
            <a:r>
              <a:rPr lang="en-US" dirty="0" smtClean="0"/>
              <a:t>Service (SaaS)</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981200"/>
            <a:ext cx="5715000" cy="4298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82794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and Private Clouds</a:t>
            </a: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019300"/>
            <a:ext cx="8610600" cy="3619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9989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4114800"/>
            <a:ext cx="5195166" cy="2343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Managing the Cloud</a:t>
            </a:r>
            <a:endParaRPr lang="en-US" dirty="0"/>
          </a:p>
        </p:txBody>
      </p:sp>
      <p:sp>
        <p:nvSpPr>
          <p:cNvPr id="4" name="Content Placeholder 3"/>
          <p:cNvSpPr>
            <a:spLocks noGrp="1"/>
          </p:cNvSpPr>
          <p:nvPr>
            <p:ph idx="1"/>
          </p:nvPr>
        </p:nvSpPr>
        <p:spPr/>
        <p:txBody>
          <a:bodyPr/>
          <a:lstStyle/>
          <a:p>
            <a:r>
              <a:rPr lang="en-US" dirty="0" smtClean="0"/>
              <a:t>Availability/Reliability</a:t>
            </a:r>
          </a:p>
          <a:p>
            <a:r>
              <a:rPr lang="en-US" dirty="0" smtClean="0"/>
              <a:t>Scalability</a:t>
            </a:r>
          </a:p>
          <a:p>
            <a:r>
              <a:rPr lang="en-US" dirty="0" smtClean="0"/>
              <a:t>Viability</a:t>
            </a:r>
          </a:p>
          <a:p>
            <a:r>
              <a:rPr lang="en-US" dirty="0"/>
              <a:t>Security, Privacy, and </a:t>
            </a:r>
            <a:r>
              <a:rPr lang="en-US" dirty="0" smtClean="0"/>
              <a:t>Compliance</a:t>
            </a:r>
          </a:p>
          <a:p>
            <a:r>
              <a:rPr lang="en-US" dirty="0" smtClean="0"/>
              <a:t>Diversity </a:t>
            </a:r>
            <a:r>
              <a:rPr lang="en-US" dirty="0"/>
              <a:t>of </a:t>
            </a:r>
            <a:r>
              <a:rPr lang="en-US" dirty="0" smtClean="0"/>
              <a:t>Offerings</a:t>
            </a:r>
          </a:p>
          <a:p>
            <a:r>
              <a:rPr lang="en-US" dirty="0" smtClean="0"/>
              <a:t>Openness</a:t>
            </a:r>
          </a:p>
          <a:p>
            <a:r>
              <a:rPr lang="en-US" dirty="0" smtClean="0"/>
              <a:t>Costs</a:t>
            </a:r>
            <a:endParaRPr lang="en-US" dirty="0"/>
          </a:p>
        </p:txBody>
      </p:sp>
    </p:spTree>
    <p:extLst>
      <p:ext uri="{BB962C8B-B14F-4D97-AF65-F5344CB8AC3E}">
        <p14:creationId xmlns:p14="http://schemas.microsoft.com/office/powerpoint/2010/main" xmlns="" val="13576881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95725" y="2305050"/>
            <a:ext cx="5172075" cy="3790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a:t>
            </a:r>
            <a:r>
              <a:rPr lang="en-US" dirty="0" smtClean="0"/>
              <a:t>Applications:</a:t>
            </a:r>
            <a:br>
              <a:rPr lang="en-US" dirty="0" smtClean="0"/>
            </a:br>
            <a:r>
              <a:rPr lang="en-US" dirty="0" smtClean="0"/>
              <a:t>Service-Oriented Architecture (SOA)</a:t>
            </a:r>
            <a:endParaRPr lang="en-US" dirty="0"/>
          </a:p>
        </p:txBody>
      </p:sp>
      <p:sp>
        <p:nvSpPr>
          <p:cNvPr id="3" name="Content Placeholder 2"/>
          <p:cNvSpPr>
            <a:spLocks noGrp="1"/>
          </p:cNvSpPr>
          <p:nvPr>
            <p:ph idx="1"/>
          </p:nvPr>
        </p:nvSpPr>
        <p:spPr>
          <a:xfrm>
            <a:off x="228600" y="1828800"/>
            <a:ext cx="4495800" cy="4572000"/>
          </a:xfrm>
        </p:spPr>
        <p:txBody>
          <a:bodyPr>
            <a:normAutofit/>
          </a:bodyPr>
          <a:lstStyle/>
          <a:p>
            <a:r>
              <a:rPr lang="en-US" dirty="0" smtClean="0"/>
              <a:t>Services</a:t>
            </a:r>
            <a:r>
              <a:rPr lang="en-US" dirty="0"/>
              <a:t>—</a:t>
            </a:r>
            <a:r>
              <a:rPr lang="en-US" dirty="0" smtClean="0"/>
              <a:t>individual </a:t>
            </a:r>
            <a:r>
              <a:rPr lang="en-US" dirty="0"/>
              <a:t>components </a:t>
            </a:r>
            <a:r>
              <a:rPr lang="en-US" dirty="0" smtClean="0"/>
              <a:t> of business processes</a:t>
            </a:r>
          </a:p>
          <a:p>
            <a:pPr lvl="1"/>
            <a:r>
              <a:rPr lang="en-US" dirty="0" smtClean="0"/>
              <a:t>building blocks</a:t>
            </a:r>
          </a:p>
          <a:p>
            <a:r>
              <a:rPr lang="en-US" dirty="0" smtClean="0"/>
              <a:t>Principles of SOA</a:t>
            </a:r>
          </a:p>
          <a:p>
            <a:pPr lvl="1"/>
            <a:r>
              <a:rPr lang="en-US" dirty="0" smtClean="0"/>
              <a:t>Reusability</a:t>
            </a:r>
          </a:p>
          <a:p>
            <a:pPr lvl="1"/>
            <a:r>
              <a:rPr lang="en-US" dirty="0" smtClean="0"/>
              <a:t>Interoperability</a:t>
            </a:r>
          </a:p>
          <a:p>
            <a:pPr lvl="1"/>
            <a:r>
              <a:rPr lang="en-US" dirty="0" smtClean="0"/>
              <a:t>Componentization</a:t>
            </a:r>
          </a:p>
        </p:txBody>
      </p:sp>
      <p:sp>
        <p:nvSpPr>
          <p:cNvPr id="4" name="Rectangle 3"/>
          <p:cNvSpPr/>
          <p:nvPr/>
        </p:nvSpPr>
        <p:spPr>
          <a:xfrm>
            <a:off x="5181600" y="5772834"/>
            <a:ext cx="3724275" cy="707886"/>
          </a:xfrm>
          <a:prstGeom prst="rect">
            <a:avLst/>
          </a:prstGeom>
        </p:spPr>
        <p:txBody>
          <a:bodyPr wrap="square">
            <a:spAutoFit/>
          </a:bodyPr>
          <a:lstStyle/>
          <a:p>
            <a:r>
              <a:rPr lang="en-US" sz="2000" dirty="0"/>
              <a:t>Using SOA, multiple applications</a:t>
            </a:r>
          </a:p>
          <a:p>
            <a:r>
              <a:rPr lang="en-US" sz="2000" dirty="0"/>
              <a:t>can invoke multiple </a:t>
            </a:r>
            <a:r>
              <a:rPr lang="en-US" sz="2000" dirty="0" smtClean="0"/>
              <a:t>services</a:t>
            </a:r>
            <a:endParaRPr lang="en-US" sz="2000" dirty="0"/>
          </a:p>
        </p:txBody>
      </p:sp>
    </p:spTree>
    <p:extLst>
      <p:ext uri="{BB962C8B-B14F-4D97-AF65-F5344CB8AC3E}">
        <p14:creationId xmlns:p14="http://schemas.microsoft.com/office/powerpoint/2010/main" xmlns="" val="1499343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2514600"/>
            <a:ext cx="3933825" cy="3752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a:t>
            </a:r>
            <a:r>
              <a:rPr lang="en-US" dirty="0" smtClean="0"/>
              <a:t>Applications: Grid Computing</a:t>
            </a:r>
            <a:endParaRPr lang="en-US" dirty="0"/>
          </a:p>
        </p:txBody>
      </p:sp>
      <p:sp>
        <p:nvSpPr>
          <p:cNvPr id="3" name="Content Placeholder 2"/>
          <p:cNvSpPr>
            <a:spLocks noGrp="1"/>
          </p:cNvSpPr>
          <p:nvPr>
            <p:ph idx="1"/>
          </p:nvPr>
        </p:nvSpPr>
        <p:spPr>
          <a:xfrm>
            <a:off x="152400" y="1828800"/>
            <a:ext cx="5638800" cy="4876800"/>
          </a:xfrm>
        </p:spPr>
        <p:txBody>
          <a:bodyPr>
            <a:noAutofit/>
          </a:bodyPr>
          <a:lstStyle/>
          <a:p>
            <a:r>
              <a:rPr lang="en-US" sz="2400" dirty="0" smtClean="0"/>
              <a:t>Extremely complex problems need heavy computing power</a:t>
            </a:r>
          </a:p>
          <a:p>
            <a:r>
              <a:rPr lang="en-US" sz="2400" dirty="0" smtClean="0"/>
              <a:t>Traditionally handled by supercomputers, but</a:t>
            </a:r>
            <a:endParaRPr lang="en-US" sz="2400" dirty="0"/>
          </a:p>
          <a:p>
            <a:pPr lvl="1"/>
            <a:r>
              <a:rPr lang="en-US" sz="2400" dirty="0" smtClean="0"/>
              <a:t>Supercomputers are very expensive</a:t>
            </a:r>
          </a:p>
          <a:p>
            <a:pPr lvl="1"/>
            <a:r>
              <a:rPr lang="en-US" sz="2400" dirty="0" smtClean="0"/>
              <a:t>Even supercomputers may not be able to handle the demand</a:t>
            </a:r>
          </a:p>
          <a:p>
            <a:r>
              <a:rPr lang="en-US" sz="2400" dirty="0" smtClean="0"/>
              <a:t>Grid computing</a:t>
            </a:r>
            <a:r>
              <a:rPr lang="en-US" sz="2400" dirty="0"/>
              <a:t>—</a:t>
            </a:r>
            <a:r>
              <a:rPr lang="en-US" sz="2400" dirty="0" smtClean="0"/>
              <a:t>combine many small, networked computers</a:t>
            </a:r>
          </a:p>
          <a:p>
            <a:pPr lvl="1"/>
            <a:r>
              <a:rPr lang="en-US" sz="2000" dirty="0" smtClean="0"/>
              <a:t> </a:t>
            </a:r>
            <a:r>
              <a:rPr lang="en-US" sz="2400" dirty="0" smtClean="0"/>
              <a:t>Decompose and distribute large complex problems</a:t>
            </a:r>
          </a:p>
        </p:txBody>
      </p:sp>
    </p:spTree>
    <p:extLst>
      <p:ext uri="{BB962C8B-B14F-4D97-AF65-F5344CB8AC3E}">
        <p14:creationId xmlns:p14="http://schemas.microsoft.com/office/powerpoint/2010/main" xmlns="" val="3379989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 y="1752600"/>
            <a:ext cx="6877050" cy="4781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Advanced Cloud </a:t>
            </a:r>
            <a:r>
              <a:rPr lang="en-US" dirty="0" smtClean="0"/>
              <a:t>Applications:</a:t>
            </a:r>
            <a:br>
              <a:rPr lang="en-US" dirty="0" smtClean="0"/>
            </a:br>
            <a:r>
              <a:rPr lang="en-US" dirty="0" smtClean="0"/>
              <a:t>Content Delivery Networks</a:t>
            </a:r>
            <a:endParaRPr lang="en-US" dirty="0"/>
          </a:p>
        </p:txBody>
      </p:sp>
      <p:sp>
        <p:nvSpPr>
          <p:cNvPr id="4" name="Rectangle 3"/>
          <p:cNvSpPr/>
          <p:nvPr/>
        </p:nvSpPr>
        <p:spPr>
          <a:xfrm>
            <a:off x="5486400" y="2057400"/>
            <a:ext cx="3429000" cy="1569660"/>
          </a:xfrm>
          <a:prstGeom prst="rect">
            <a:avLst/>
          </a:prstGeom>
        </p:spPr>
        <p:txBody>
          <a:bodyPr wrap="square">
            <a:spAutoFit/>
          </a:bodyPr>
          <a:lstStyle/>
          <a:p>
            <a:r>
              <a:rPr lang="en-US" sz="2400" dirty="0"/>
              <a:t>Content delivery networks </a:t>
            </a:r>
            <a:r>
              <a:rPr lang="en-US" sz="2400" dirty="0" smtClean="0"/>
              <a:t>store copies </a:t>
            </a:r>
            <a:r>
              <a:rPr lang="en-US" sz="2400" dirty="0"/>
              <a:t>of content closer to </a:t>
            </a:r>
            <a:r>
              <a:rPr lang="en-US" sz="2400" dirty="0" smtClean="0"/>
              <a:t>the end user</a:t>
            </a:r>
            <a:endParaRPr lang="en-US" sz="2400" dirty="0"/>
          </a:p>
        </p:txBody>
      </p:sp>
    </p:spTree>
    <p:extLst>
      <p:ext uri="{BB962C8B-B14F-4D97-AF65-F5344CB8AC3E}">
        <p14:creationId xmlns:p14="http://schemas.microsoft.com/office/powerpoint/2010/main" xmlns="" val="1499343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795085"/>
            <a:ext cx="4419600" cy="46819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Advanced Cloud Computing: Convergence </a:t>
            </a:r>
            <a:r>
              <a:rPr lang="en-US" dirty="0"/>
              <a:t>of Computing and Telecommunications</a:t>
            </a:r>
          </a:p>
        </p:txBody>
      </p:sp>
      <p:sp>
        <p:nvSpPr>
          <p:cNvPr id="6" name="Content Placeholder 5"/>
          <p:cNvSpPr>
            <a:spLocks noGrp="1"/>
          </p:cNvSpPr>
          <p:nvPr>
            <p:ph idx="1"/>
          </p:nvPr>
        </p:nvSpPr>
        <p:spPr>
          <a:xfrm>
            <a:off x="4876800" y="1850042"/>
            <a:ext cx="4038600" cy="4572000"/>
          </a:xfrm>
        </p:spPr>
        <p:txBody>
          <a:bodyPr/>
          <a:lstStyle/>
          <a:p>
            <a:r>
              <a:rPr lang="en-US" dirty="0" smtClean="0"/>
              <a:t>Voice </a:t>
            </a:r>
            <a:r>
              <a:rPr lang="en-US" dirty="0"/>
              <a:t>and data traffic </a:t>
            </a:r>
            <a:r>
              <a:rPr lang="en-US" dirty="0" smtClean="0"/>
              <a:t>sharing </a:t>
            </a:r>
            <a:r>
              <a:rPr lang="en-US" dirty="0"/>
              <a:t>a </a:t>
            </a:r>
            <a:r>
              <a:rPr lang="en-US" dirty="0" smtClean="0"/>
              <a:t>common network infrastructure</a:t>
            </a:r>
          </a:p>
          <a:p>
            <a:pPr lvl="1"/>
            <a:r>
              <a:rPr lang="en-US" dirty="0" smtClean="0"/>
              <a:t>Voice over IP (VoiP): IP telephony</a:t>
            </a:r>
          </a:p>
          <a:p>
            <a:pPr lvl="1"/>
            <a:r>
              <a:rPr lang="en-US" dirty="0" smtClean="0"/>
              <a:t>Video conferencing over IP</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1726320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 Computing</a:t>
            </a:r>
          </a:p>
        </p:txBody>
      </p:sp>
      <p:sp>
        <p:nvSpPr>
          <p:cNvPr id="3" name="Content Placeholder 2"/>
          <p:cNvSpPr>
            <a:spLocks noGrp="1"/>
          </p:cNvSpPr>
          <p:nvPr>
            <p:ph idx="1"/>
          </p:nvPr>
        </p:nvSpPr>
        <p:spPr/>
        <p:txBody>
          <a:bodyPr>
            <a:normAutofit fontScale="92500" lnSpcReduction="10000"/>
          </a:bodyPr>
          <a:lstStyle/>
          <a:p>
            <a:r>
              <a:rPr lang="en-US" dirty="0" smtClean="0"/>
              <a:t>Driving forces</a:t>
            </a:r>
          </a:p>
          <a:p>
            <a:pPr lvl="1"/>
            <a:r>
              <a:rPr lang="en-US" dirty="0" smtClean="0"/>
              <a:t>Power bills</a:t>
            </a:r>
          </a:p>
          <a:p>
            <a:pPr lvl="1"/>
            <a:r>
              <a:rPr lang="en-US" dirty="0" smtClean="0"/>
              <a:t>Reputation</a:t>
            </a:r>
          </a:p>
          <a:p>
            <a:pPr lvl="1"/>
            <a:r>
              <a:rPr lang="en-US" dirty="0" smtClean="0"/>
              <a:t>Culture</a:t>
            </a:r>
          </a:p>
          <a:p>
            <a:r>
              <a:rPr lang="en-US" dirty="0" smtClean="0"/>
              <a:t>Approaches</a:t>
            </a:r>
          </a:p>
          <a:p>
            <a:pPr lvl="1"/>
            <a:r>
              <a:rPr lang="en-US" dirty="0" smtClean="0"/>
              <a:t>Virtualizing servers</a:t>
            </a:r>
          </a:p>
          <a:p>
            <a:pPr lvl="1"/>
            <a:r>
              <a:rPr lang="en-US" dirty="0" smtClean="0"/>
              <a:t>Cloud computing</a:t>
            </a:r>
          </a:p>
          <a:p>
            <a:pPr lvl="1"/>
            <a:r>
              <a:rPr lang="en-US" dirty="0" smtClean="0"/>
              <a:t>Power management software</a:t>
            </a:r>
          </a:p>
          <a:p>
            <a:pPr lvl="1"/>
            <a:r>
              <a:rPr lang="en-US" dirty="0" smtClean="0"/>
              <a:t>Reduced printing</a:t>
            </a:r>
          </a:p>
          <a:p>
            <a:pPr lvl="1"/>
            <a:r>
              <a:rPr lang="en-US" dirty="0" smtClean="0"/>
              <a:t>Retiring obsolete hardware responsibly</a:t>
            </a:r>
          </a:p>
        </p:txBody>
      </p:sp>
    </p:spTree>
    <p:extLst>
      <p:ext uri="{BB962C8B-B14F-4D97-AF65-F5344CB8AC3E}">
        <p14:creationId xmlns:p14="http://schemas.microsoft.com/office/powerpoint/2010/main" xmlns="" val="3379989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 Infrastructure</a:t>
            </a:r>
            <a:endParaRPr lang="en-US" dirty="0"/>
          </a:p>
        </p:txBody>
      </p:sp>
      <p:sp>
        <p:nvSpPr>
          <p:cNvPr id="3" name="Content Placeholder 2"/>
          <p:cNvSpPr>
            <a:spLocks noGrp="1"/>
          </p:cNvSpPr>
          <p:nvPr>
            <p:ph sz="half" idx="1"/>
          </p:nvPr>
        </p:nvSpPr>
        <p:spPr/>
        <p:txBody>
          <a:bodyPr/>
          <a:lstStyle/>
          <a:p>
            <a:r>
              <a:rPr lang="en-US" dirty="0" smtClean="0"/>
              <a:t>Businesses rely on an information </a:t>
            </a:r>
            <a:r>
              <a:rPr lang="en-US" dirty="0"/>
              <a:t>systems </a:t>
            </a:r>
            <a:r>
              <a:rPr lang="en-US" dirty="0" smtClean="0"/>
              <a:t>infrastructure</a:t>
            </a:r>
          </a:p>
          <a:p>
            <a:pPr lvl="1"/>
            <a:r>
              <a:rPr lang="en-US" dirty="0" smtClean="0"/>
              <a:t>Hardware</a:t>
            </a:r>
          </a:p>
          <a:p>
            <a:pPr lvl="1"/>
            <a:r>
              <a:rPr lang="en-US" dirty="0" smtClean="0"/>
              <a:t>System software</a:t>
            </a:r>
          </a:p>
          <a:p>
            <a:pPr lvl="1"/>
            <a:r>
              <a:rPr lang="en-US" dirty="0" smtClean="0"/>
              <a:t>Storage</a:t>
            </a:r>
          </a:p>
          <a:p>
            <a:pPr lvl="1"/>
            <a:r>
              <a:rPr lang="en-US" dirty="0" smtClean="0"/>
              <a:t>Networking</a:t>
            </a:r>
          </a:p>
          <a:p>
            <a:pPr lvl="1"/>
            <a:r>
              <a:rPr lang="en-US" dirty="0" smtClean="0"/>
              <a:t>Data centers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905000"/>
            <a:ext cx="3935104" cy="381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4240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End of Chapter Content</a:t>
            </a:r>
            <a:endParaRPr lang="en-US" dirty="0"/>
          </a:p>
        </p:txBody>
      </p:sp>
    </p:spTree>
    <p:extLst>
      <p:ext uri="{BB962C8B-B14F-4D97-AF65-F5344CB8AC3E}">
        <p14:creationId xmlns:p14="http://schemas.microsoft.com/office/powerpoint/2010/main" xmlns="" val="3021047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in the Digital World: </a:t>
            </a:r>
            <a:br>
              <a:rPr lang="en-US" dirty="0" smtClean="0"/>
            </a:br>
            <a:r>
              <a:rPr lang="en-US" dirty="0" smtClean="0"/>
              <a:t>“</a:t>
            </a:r>
            <a:r>
              <a:rPr lang="en-US" dirty="0"/>
              <a:t>I Googled You!”</a:t>
            </a:r>
          </a:p>
        </p:txBody>
      </p:sp>
      <p:sp>
        <p:nvSpPr>
          <p:cNvPr id="3" name="Content Placeholder 2"/>
          <p:cNvSpPr>
            <a:spLocks noGrp="1"/>
          </p:cNvSpPr>
          <p:nvPr>
            <p:ph idx="1"/>
          </p:nvPr>
        </p:nvSpPr>
        <p:spPr>
          <a:xfrm>
            <a:off x="457200" y="1905000"/>
            <a:ext cx="8229600" cy="4572000"/>
          </a:xfrm>
        </p:spPr>
        <p:txBody>
          <a:bodyPr>
            <a:normAutofit lnSpcReduction="10000"/>
          </a:bodyPr>
          <a:lstStyle/>
          <a:p>
            <a:r>
              <a:rPr lang="en-US" dirty="0" smtClean="0"/>
              <a:t>“Google” is now a verb</a:t>
            </a:r>
          </a:p>
          <a:p>
            <a:r>
              <a:rPr lang="en-US" dirty="0" smtClean="0"/>
              <a:t>While known for search, Google actually has a wealth of products</a:t>
            </a:r>
          </a:p>
          <a:p>
            <a:pPr lvl="1"/>
            <a:r>
              <a:rPr lang="en-US" dirty="0" smtClean="0"/>
              <a:t>Google docs: cloud-based productivity software</a:t>
            </a:r>
          </a:p>
          <a:p>
            <a:pPr lvl="1"/>
            <a:r>
              <a:rPr lang="en-US" dirty="0" smtClean="0"/>
              <a:t>Other products include YouTube, Gmail, Google maps, Chrome, and Android</a:t>
            </a:r>
          </a:p>
          <a:p>
            <a:pPr lvl="1"/>
            <a:r>
              <a:rPr lang="en-US" dirty="0" smtClean="0"/>
              <a:t>AdSense, Google Scholar, Finance, Translate, Images</a:t>
            </a:r>
          </a:p>
          <a:p>
            <a:r>
              <a:rPr lang="en-US" dirty="0" smtClean="0"/>
              <a:t>Continuously evolving and innovating</a:t>
            </a:r>
          </a:p>
        </p:txBody>
      </p:sp>
    </p:spTree>
    <p:extLst>
      <p:ext uri="{BB962C8B-B14F-4D97-AF65-F5344CB8AC3E}">
        <p14:creationId xmlns:p14="http://schemas.microsoft.com/office/powerpoint/2010/main" xmlns="" val="29744207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a:t>
            </a:r>
            <a:r>
              <a:rPr lang="en-US" dirty="0" smtClean="0"/>
              <a:t>oing </a:t>
            </a:r>
            <a:r>
              <a:rPr lang="en-US" dirty="0"/>
              <a:t>M</a:t>
            </a:r>
            <a:r>
              <a:rPr lang="en-US" dirty="0" smtClean="0"/>
              <a:t>obile:</a:t>
            </a:r>
            <a:r>
              <a:rPr lang="en-US" dirty="0"/>
              <a:t/>
            </a:r>
            <a:br>
              <a:rPr lang="en-US" dirty="0"/>
            </a:br>
            <a:r>
              <a:rPr lang="en-US" dirty="0" smtClean="0"/>
              <a:t>Mobile Developments in Developing Countries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Developing countries </a:t>
            </a:r>
            <a:r>
              <a:rPr lang="en-US" dirty="0"/>
              <a:t>have </a:t>
            </a:r>
            <a:r>
              <a:rPr lang="en-US" dirty="0" smtClean="0"/>
              <a:t>poor infrastructure for </a:t>
            </a:r>
            <a:r>
              <a:rPr lang="en-US" dirty="0"/>
              <a:t>communications technologies such as telephone </a:t>
            </a:r>
            <a:r>
              <a:rPr lang="en-US" dirty="0" smtClean="0"/>
              <a:t>lines</a:t>
            </a:r>
          </a:p>
          <a:p>
            <a:r>
              <a:rPr lang="en-US" dirty="0" smtClean="0"/>
              <a:t>Cellular technologies are much less expensive, so more accessible to poorer nations</a:t>
            </a:r>
          </a:p>
          <a:p>
            <a:r>
              <a:rPr lang="en-US" dirty="0" smtClean="0"/>
              <a:t>Cell phones and smartphones have revolutionized entire economies</a:t>
            </a:r>
          </a:p>
          <a:p>
            <a:r>
              <a:rPr lang="en-US" dirty="0" smtClean="0"/>
              <a:t>Kenya has the world’s largest mobile payment platform (M-Pesa)</a:t>
            </a:r>
          </a:p>
          <a:p>
            <a:r>
              <a:rPr lang="en-US" dirty="0" smtClean="0"/>
              <a:t>Smartphones still relatively rare, but use is growing</a:t>
            </a:r>
          </a:p>
        </p:txBody>
      </p:sp>
    </p:spTree>
    <p:extLst>
      <p:ext uri="{BB962C8B-B14F-4D97-AF65-F5344CB8AC3E}">
        <p14:creationId xmlns:p14="http://schemas.microsoft.com/office/powerpoint/2010/main" xmlns="" val="25679064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a:t>
            </a:r>
            <a:r>
              <a:rPr lang="en-US" dirty="0" smtClean="0"/>
              <a:t>Dilemma:</a:t>
            </a:r>
            <a:r>
              <a:rPr lang="en-US" dirty="0"/>
              <a:t/>
            </a:r>
            <a:br>
              <a:rPr lang="en-US" dirty="0"/>
            </a:br>
            <a:r>
              <a:rPr lang="en-US" dirty="0"/>
              <a:t>Putting People’s Lives Online</a:t>
            </a:r>
          </a:p>
        </p:txBody>
      </p:sp>
      <p:sp>
        <p:nvSpPr>
          <p:cNvPr id="3" name="Content Placeholder 2"/>
          <p:cNvSpPr>
            <a:spLocks noGrp="1"/>
          </p:cNvSpPr>
          <p:nvPr>
            <p:ph idx="1"/>
          </p:nvPr>
        </p:nvSpPr>
        <p:spPr/>
        <p:txBody>
          <a:bodyPr/>
          <a:lstStyle/>
          <a:p>
            <a:r>
              <a:rPr lang="en-US" dirty="0" smtClean="0"/>
              <a:t>Google Street View captures millions of people in their everyday lives</a:t>
            </a:r>
          </a:p>
          <a:p>
            <a:pPr lvl="1"/>
            <a:r>
              <a:rPr lang="en-US" dirty="0" smtClean="0"/>
              <a:t>Put online for the world to see</a:t>
            </a:r>
          </a:p>
          <a:p>
            <a:pPr lvl="1"/>
            <a:r>
              <a:rPr lang="en-US" dirty="0" smtClean="0"/>
              <a:t>Not all pictures are of things people want online</a:t>
            </a:r>
          </a:p>
          <a:p>
            <a:pPr lvl="2"/>
            <a:r>
              <a:rPr lang="en-US" dirty="0" smtClean="0"/>
              <a:t>People in places or with people they don’t want public</a:t>
            </a:r>
          </a:p>
          <a:p>
            <a:pPr lvl="1"/>
            <a:r>
              <a:rPr lang="en-US" dirty="0" smtClean="0"/>
              <a:t>Can be very intrusive, can even ruin lives</a:t>
            </a:r>
          </a:p>
          <a:p>
            <a:pPr lvl="1"/>
            <a:r>
              <a:rPr lang="en-US" dirty="0" smtClean="0"/>
              <a:t>If pictures can be monetized, do companies have a shareholder duty to do so, regardless of consequences to some individuals?</a:t>
            </a:r>
            <a:endParaRPr lang="en-US" dirty="0"/>
          </a:p>
        </p:txBody>
      </p:sp>
    </p:spTree>
    <p:extLst>
      <p:ext uri="{BB962C8B-B14F-4D97-AF65-F5344CB8AC3E}">
        <p14:creationId xmlns:p14="http://schemas.microsoft.com/office/powerpoint/2010/main" xmlns="" val="1607241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a:t>
            </a:r>
            <a:r>
              <a:rPr lang="en-US" dirty="0" smtClean="0"/>
              <a:t>Attractions:</a:t>
            </a:r>
            <a:r>
              <a:rPr lang="en-US" dirty="0"/>
              <a:t/>
            </a:r>
            <a:br>
              <a:rPr lang="en-US" dirty="0"/>
            </a:br>
            <a:r>
              <a:rPr lang="en-US" dirty="0" smtClean="0"/>
              <a:t>Internet for Everyone</a:t>
            </a:r>
            <a:endParaRPr lang="en-US" dirty="0"/>
          </a:p>
        </p:txBody>
      </p:sp>
      <p:sp>
        <p:nvSpPr>
          <p:cNvPr id="3" name="Content Placeholder 2"/>
          <p:cNvSpPr>
            <a:spLocks noGrp="1"/>
          </p:cNvSpPr>
          <p:nvPr>
            <p:ph idx="1"/>
          </p:nvPr>
        </p:nvSpPr>
        <p:spPr/>
        <p:txBody>
          <a:bodyPr>
            <a:normAutofit lnSpcReduction="10000"/>
          </a:bodyPr>
          <a:lstStyle/>
          <a:p>
            <a:r>
              <a:rPr lang="en-US" dirty="0" smtClean="0"/>
              <a:t>Developing nations and rural areas have less access to Internet infrastructure</a:t>
            </a:r>
          </a:p>
          <a:p>
            <a:r>
              <a:rPr lang="en-US" dirty="0" smtClean="0"/>
              <a:t>Significant disadvantage in global economy</a:t>
            </a:r>
          </a:p>
          <a:p>
            <a:r>
              <a:rPr lang="en-US" dirty="0" smtClean="0"/>
              <a:t>Large companies (e.g. Google, Facebook) want to access these people</a:t>
            </a:r>
          </a:p>
          <a:p>
            <a:r>
              <a:rPr lang="en-US" dirty="0" smtClean="0"/>
              <a:t>Experimental projects:</a:t>
            </a:r>
          </a:p>
          <a:p>
            <a:pPr lvl="1"/>
            <a:r>
              <a:rPr lang="en-US" dirty="0" smtClean="0"/>
              <a:t>Google Project Loon: balloons equipped with solar-powered wireless transmitters</a:t>
            </a:r>
          </a:p>
          <a:p>
            <a:pPr lvl="1"/>
            <a:r>
              <a:rPr lang="en-US" dirty="0" smtClean="0"/>
              <a:t>Facebook using drones to transmit Wi-Fi signals</a:t>
            </a:r>
          </a:p>
          <a:p>
            <a:endParaRPr lang="en-US" dirty="0" smtClean="0"/>
          </a:p>
        </p:txBody>
      </p:sp>
    </p:spTree>
    <p:extLst>
      <p:ext uri="{BB962C8B-B14F-4D97-AF65-F5344CB8AC3E}">
        <p14:creationId xmlns:p14="http://schemas.microsoft.com/office/powerpoint/2010/main" xmlns="" val="17042975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a:t>
            </a:r>
            <a:r>
              <a:rPr lang="en-US" dirty="0" smtClean="0"/>
              <a:t>Case: For Sale by Owner</a:t>
            </a:r>
            <a:r>
              <a:rPr lang="en-US" dirty="0"/>
              <a:t>—</a:t>
            </a:r>
            <a:r>
              <a:rPr lang="en-US" dirty="0" smtClean="0"/>
              <a:t>Your Company’s Name .com</a:t>
            </a:r>
            <a:endParaRPr lang="en-US" dirty="0"/>
          </a:p>
        </p:txBody>
      </p:sp>
      <p:sp>
        <p:nvSpPr>
          <p:cNvPr id="3" name="Content Placeholder 2"/>
          <p:cNvSpPr>
            <a:spLocks noGrp="1"/>
          </p:cNvSpPr>
          <p:nvPr>
            <p:ph idx="1"/>
          </p:nvPr>
        </p:nvSpPr>
        <p:spPr>
          <a:xfrm>
            <a:off x="304800" y="1828800"/>
            <a:ext cx="8686800" cy="4800600"/>
          </a:xfrm>
        </p:spPr>
        <p:txBody>
          <a:bodyPr>
            <a:normAutofit lnSpcReduction="10000"/>
          </a:bodyPr>
          <a:lstStyle/>
          <a:p>
            <a:r>
              <a:rPr lang="en-US" sz="2800" dirty="0" smtClean="0"/>
              <a:t>Business, organizations, and celebrities want their own domain names</a:t>
            </a:r>
          </a:p>
          <a:p>
            <a:r>
              <a:rPr lang="en-US" sz="2800" dirty="0" smtClean="0"/>
              <a:t>Domainers: people that deal in Internet “real estate”</a:t>
            </a:r>
          </a:p>
          <a:p>
            <a:r>
              <a:rPr lang="en-US" sz="2800" dirty="0" smtClean="0"/>
              <a:t>How domainers rent ad space</a:t>
            </a:r>
          </a:p>
          <a:p>
            <a:pPr lvl="1"/>
            <a:r>
              <a:rPr lang="en-US" sz="2400" dirty="0" smtClean="0"/>
              <a:t>Buy a domain name (e.g., cellphones.com) and hold onto it</a:t>
            </a:r>
          </a:p>
          <a:p>
            <a:pPr lvl="1"/>
            <a:r>
              <a:rPr lang="en-US" sz="2400" dirty="0" smtClean="0"/>
              <a:t>Direct traffic to an “aggregator” (middleman)</a:t>
            </a:r>
          </a:p>
          <a:p>
            <a:pPr lvl="1"/>
            <a:r>
              <a:rPr lang="en-US" sz="2400" dirty="0" smtClean="0"/>
              <a:t>When searcher clicks, search engine owner or advertiser pays domainer a fee</a:t>
            </a:r>
          </a:p>
          <a:p>
            <a:r>
              <a:rPr lang="en-US" sz="2800" dirty="0" smtClean="0"/>
              <a:t>Attempts to curb this practice: </a:t>
            </a:r>
          </a:p>
          <a:p>
            <a:pPr lvl="1"/>
            <a:r>
              <a:rPr lang="en-US" sz="2400" dirty="0" smtClean="0"/>
              <a:t>Anti-Phishing Consumer Protection Act (2008)—stalled</a:t>
            </a:r>
          </a:p>
          <a:p>
            <a:pPr lvl="1"/>
            <a:r>
              <a:rPr lang="en-US" sz="2400" dirty="0" smtClean="0"/>
              <a:t>Coalition Against Domain Name Abuse (CADNA)</a:t>
            </a:r>
          </a:p>
          <a:p>
            <a:pPr lvl="1"/>
            <a:endParaRPr lang="en-US" sz="2400" dirty="0" smtClean="0"/>
          </a:p>
          <a:p>
            <a:pPr lvl="1"/>
            <a:endParaRPr lang="en-US" sz="2400" dirty="0" smtClean="0"/>
          </a:p>
          <a:p>
            <a:endParaRPr lang="en-US" sz="2800" dirty="0" smtClean="0"/>
          </a:p>
          <a:p>
            <a:endParaRPr lang="en-US" sz="2800" dirty="0" smtClean="0"/>
          </a:p>
        </p:txBody>
      </p:sp>
    </p:spTree>
    <p:extLst>
      <p:ext uri="{BB962C8B-B14F-4D97-AF65-F5344CB8AC3E}">
        <p14:creationId xmlns:p14="http://schemas.microsoft.com/office/powerpoint/2010/main" xmlns="" val="1114628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Things </a:t>
            </a:r>
            <a:r>
              <a:rPr lang="en-US" dirty="0"/>
              <a:t>G</a:t>
            </a:r>
            <a:r>
              <a:rPr lang="en-US" dirty="0" smtClean="0"/>
              <a:t>o Wrong:</a:t>
            </a:r>
            <a:r>
              <a:rPr lang="en-US" dirty="0"/>
              <a:t/>
            </a:r>
            <a:br>
              <a:rPr lang="en-US" dirty="0"/>
            </a:br>
            <a:r>
              <a:rPr lang="en-US" dirty="0"/>
              <a:t>Dirty Data Centers</a:t>
            </a:r>
          </a:p>
        </p:txBody>
      </p:sp>
      <p:sp>
        <p:nvSpPr>
          <p:cNvPr id="3" name="Content Placeholder 2"/>
          <p:cNvSpPr>
            <a:spLocks noGrp="1"/>
          </p:cNvSpPr>
          <p:nvPr>
            <p:ph idx="1"/>
          </p:nvPr>
        </p:nvSpPr>
        <p:spPr/>
        <p:txBody>
          <a:bodyPr>
            <a:normAutofit lnSpcReduction="10000"/>
          </a:bodyPr>
          <a:lstStyle/>
          <a:p>
            <a:r>
              <a:rPr lang="en-US" dirty="0" smtClean="0"/>
              <a:t>2011 Greenpeace report on data centers and the cleanliness of their energy sources</a:t>
            </a:r>
          </a:p>
          <a:p>
            <a:pPr lvl="1"/>
            <a:r>
              <a:rPr lang="en-US" dirty="0" smtClean="0"/>
              <a:t>Apple dirtiest of all, closely followed by HP, IBM, and Oracle</a:t>
            </a:r>
          </a:p>
          <a:p>
            <a:pPr lvl="1"/>
            <a:r>
              <a:rPr lang="en-US" dirty="0" smtClean="0"/>
              <a:t>Google came in 5th</a:t>
            </a:r>
          </a:p>
          <a:p>
            <a:pPr lvl="1"/>
            <a:r>
              <a:rPr lang="en-US" dirty="0" smtClean="0"/>
              <a:t>Companies now trying to both become more efficient, get power from non-polluting sources</a:t>
            </a:r>
          </a:p>
          <a:p>
            <a:pPr lvl="2"/>
            <a:r>
              <a:rPr lang="en-US" dirty="0" smtClean="0"/>
              <a:t>Use air for cooling, recapture heat for heating</a:t>
            </a:r>
          </a:p>
          <a:p>
            <a:pPr lvl="2"/>
            <a:r>
              <a:rPr lang="en-US" dirty="0" smtClean="0"/>
              <a:t>Power from solar, wind, and other non-polluting sources</a:t>
            </a:r>
            <a:endParaRPr lang="en-US" dirty="0"/>
          </a:p>
        </p:txBody>
      </p:sp>
    </p:spTree>
    <p:extLst>
      <p:ext uri="{BB962C8B-B14F-4D97-AF65-F5344CB8AC3E}">
        <p14:creationId xmlns:p14="http://schemas.microsoft.com/office/powerpoint/2010/main" xmlns="" val="2595471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smtClean="0"/>
              <a:t>Players:</a:t>
            </a:r>
            <a:r>
              <a:rPr lang="en-US" dirty="0"/>
              <a:t/>
            </a:r>
            <a:br>
              <a:rPr lang="en-US" dirty="0"/>
            </a:br>
            <a:r>
              <a:rPr lang="en-US" dirty="0"/>
              <a:t>Giants of the Infrastructure</a:t>
            </a:r>
          </a:p>
        </p:txBody>
      </p:sp>
      <p:sp>
        <p:nvSpPr>
          <p:cNvPr id="3" name="Content Placeholder 2"/>
          <p:cNvSpPr>
            <a:spLocks noGrp="1"/>
          </p:cNvSpPr>
          <p:nvPr>
            <p:ph idx="1"/>
          </p:nvPr>
        </p:nvSpPr>
        <p:spPr/>
        <p:txBody>
          <a:bodyPr>
            <a:normAutofit fontScale="92500" lnSpcReduction="20000"/>
          </a:bodyPr>
          <a:lstStyle/>
          <a:p>
            <a:r>
              <a:rPr lang="en-US" dirty="0" smtClean="0"/>
              <a:t>Dell: 41st on the fortune 500, third-largest PC maker in the world</a:t>
            </a:r>
          </a:p>
          <a:p>
            <a:r>
              <a:rPr lang="en-US" dirty="0" smtClean="0"/>
              <a:t>IBM: Multinational company and consulting firm, most patents of any U.S. technology company</a:t>
            </a:r>
          </a:p>
          <a:p>
            <a:r>
              <a:rPr lang="en-US" dirty="0" smtClean="0"/>
              <a:t>HP: Known mostly for printers, but also large producer of personal computing products, servers, and networking equipment</a:t>
            </a:r>
          </a:p>
          <a:p>
            <a:r>
              <a:rPr lang="en-US" dirty="0" smtClean="0"/>
              <a:t>Cisco: Networking company, branching out in collaboration, security, and data center services</a:t>
            </a:r>
          </a:p>
          <a:p>
            <a:r>
              <a:rPr lang="en-US" dirty="0" smtClean="0"/>
              <a:t>Rackspace: Cloud hosting company, public and private hosting on a global basis</a:t>
            </a:r>
          </a:p>
        </p:txBody>
      </p:sp>
    </p:spTree>
    <p:extLst>
      <p:ext uri="{BB962C8B-B14F-4D97-AF65-F5344CB8AC3E}">
        <p14:creationId xmlns:p14="http://schemas.microsoft.com/office/powerpoint/2010/main" xmlns="" val="3634922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Analysis:</a:t>
            </a:r>
            <a:r>
              <a:rPr lang="en-US" dirty="0"/>
              <a:t/>
            </a:r>
            <a:br>
              <a:rPr lang="en-US" dirty="0"/>
            </a:br>
            <a:r>
              <a:rPr lang="en-US" dirty="0"/>
              <a:t>Movie Industry</a:t>
            </a:r>
          </a:p>
        </p:txBody>
      </p:sp>
      <p:sp>
        <p:nvSpPr>
          <p:cNvPr id="3" name="Content Placeholder 2"/>
          <p:cNvSpPr>
            <a:spLocks noGrp="1"/>
          </p:cNvSpPr>
          <p:nvPr>
            <p:ph idx="1"/>
          </p:nvPr>
        </p:nvSpPr>
        <p:spPr>
          <a:xfrm>
            <a:off x="381000" y="1828800"/>
            <a:ext cx="8305800" cy="4724400"/>
          </a:xfrm>
        </p:spPr>
        <p:txBody>
          <a:bodyPr>
            <a:normAutofit fontScale="92500" lnSpcReduction="10000"/>
          </a:bodyPr>
          <a:lstStyle/>
          <a:p>
            <a:r>
              <a:rPr lang="en-US" dirty="0" smtClean="0"/>
              <a:t>Computers allow studio-quality digital editing at an affordable price</a:t>
            </a:r>
          </a:p>
          <a:p>
            <a:pPr lvl="1"/>
            <a:r>
              <a:rPr lang="en-US" dirty="0" smtClean="0"/>
              <a:t>Independent filmmakers can compete</a:t>
            </a:r>
          </a:p>
          <a:p>
            <a:r>
              <a:rPr lang="en-US" dirty="0" smtClean="0"/>
              <a:t>CGI for digital effects (Dreamworks, Universal, Weta Digital, Pixar)</a:t>
            </a:r>
          </a:p>
          <a:p>
            <a:r>
              <a:rPr lang="en-US" dirty="0" smtClean="0"/>
              <a:t>Movies released in digital formats</a:t>
            </a:r>
          </a:p>
          <a:p>
            <a:r>
              <a:rPr lang="en-US" dirty="0" smtClean="0"/>
              <a:t>Movie theaters switching to digital projection systems</a:t>
            </a:r>
          </a:p>
          <a:p>
            <a:r>
              <a:rPr lang="en-US" dirty="0" smtClean="0"/>
              <a:t>Theaters receive movies electronically instead of on reels</a:t>
            </a:r>
          </a:p>
        </p:txBody>
      </p:sp>
    </p:spTree>
    <p:extLst>
      <p:ext uri="{BB962C8B-B14F-4D97-AF65-F5344CB8AC3E}">
        <p14:creationId xmlns:p14="http://schemas.microsoft.com/office/powerpoint/2010/main" xmlns="" val="3850314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and Databases Supporting Business Processes</a:t>
            </a:r>
          </a:p>
        </p:txBody>
      </p:sp>
      <p:sp>
        <p:nvSpPr>
          <p:cNvPr id="3" name="Content Placeholder 2"/>
          <p:cNvSpPr>
            <a:spLocks noGrp="1"/>
          </p:cNvSpPr>
          <p:nvPr>
            <p:ph idx="1"/>
          </p:nvPr>
        </p:nvSpPr>
        <p:spPr/>
        <p:txBody>
          <a:bodyPr>
            <a:normAutofit/>
          </a:bodyPr>
          <a:lstStyle/>
          <a:p>
            <a:r>
              <a:rPr lang="en-US" dirty="0"/>
              <a:t>Application </a:t>
            </a:r>
            <a:r>
              <a:rPr lang="en-US" dirty="0" smtClean="0"/>
              <a:t>Software</a:t>
            </a:r>
          </a:p>
          <a:p>
            <a:pPr lvl="1"/>
            <a:r>
              <a:rPr lang="en-US" dirty="0" smtClean="0"/>
              <a:t>Software tools</a:t>
            </a:r>
          </a:p>
          <a:p>
            <a:pPr lvl="2"/>
            <a:r>
              <a:rPr lang="en-US" dirty="0"/>
              <a:t>P</a:t>
            </a:r>
            <a:r>
              <a:rPr lang="en-US" dirty="0" smtClean="0"/>
              <a:t>rocess automation</a:t>
            </a:r>
          </a:p>
          <a:p>
            <a:pPr lvl="2"/>
            <a:r>
              <a:rPr lang="en-US" dirty="0"/>
              <a:t>D</a:t>
            </a:r>
            <a:r>
              <a:rPr lang="en-US" dirty="0" smtClean="0"/>
              <a:t>ecision </a:t>
            </a:r>
            <a:r>
              <a:rPr lang="en-US" dirty="0"/>
              <a:t>s</a:t>
            </a:r>
            <a:r>
              <a:rPr lang="en-US" dirty="0" smtClean="0"/>
              <a:t>upport</a:t>
            </a:r>
          </a:p>
          <a:p>
            <a:pPr lvl="2"/>
            <a:r>
              <a:rPr lang="en-US" dirty="0"/>
              <a:t>F</a:t>
            </a:r>
            <a:r>
              <a:rPr lang="en-US" dirty="0" smtClean="0"/>
              <a:t>inancial monument</a:t>
            </a:r>
          </a:p>
          <a:p>
            <a:pPr lvl="2"/>
            <a:r>
              <a:rPr lang="en-US" dirty="0" smtClean="0"/>
              <a:t>Other business and user needs</a:t>
            </a:r>
            <a:endParaRPr lang="en-US" dirty="0"/>
          </a:p>
          <a:p>
            <a:r>
              <a:rPr lang="en-US" dirty="0" smtClean="0"/>
              <a:t>Databases</a:t>
            </a:r>
            <a:endParaRPr lang="en-US" dirty="0"/>
          </a:p>
          <a:p>
            <a:pPr lvl="1"/>
            <a:r>
              <a:rPr lang="en-US" dirty="0" smtClean="0"/>
              <a:t>Collections of data</a:t>
            </a:r>
          </a:p>
          <a:p>
            <a:pPr lvl="1"/>
            <a:r>
              <a:rPr lang="en-US" dirty="0" smtClean="0"/>
              <a:t>Organized to facilitate data searches</a:t>
            </a:r>
            <a:endParaRPr lang="en-US" dirty="0"/>
          </a:p>
        </p:txBody>
      </p:sp>
    </p:spTree>
    <p:extLst>
      <p:ext uri="{BB962C8B-B14F-4D97-AF65-F5344CB8AC3E}">
        <p14:creationId xmlns:p14="http://schemas.microsoft.com/office/powerpoint/2010/main" xmlns="" val="4007826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Infrastructure Components:</a:t>
            </a:r>
            <a:br>
              <a:rPr lang="en-US" dirty="0" smtClean="0"/>
            </a:br>
            <a:r>
              <a:rPr lang="en-US" dirty="0" smtClean="0"/>
              <a:t>Hardware</a:t>
            </a:r>
            <a:r>
              <a:rPr lang="en-US" dirty="0" smtClean="0">
                <a:latin typeface="Calibri"/>
              </a:rPr>
              <a:t>—</a:t>
            </a:r>
            <a:r>
              <a:rPr lang="en-US" dirty="0" smtClean="0"/>
              <a:t>Computer Types   (Table 3.1)</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695450"/>
            <a:ext cx="8991600" cy="462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9989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Infrastructure Components:</a:t>
            </a:r>
            <a:br>
              <a:rPr lang="en-US" dirty="0" smtClean="0"/>
            </a:br>
            <a:r>
              <a:rPr lang="en-US" dirty="0" smtClean="0"/>
              <a:t>System Software</a:t>
            </a:r>
            <a:endParaRPr lang="en-US" dirty="0"/>
          </a:p>
        </p:txBody>
      </p:sp>
      <p:sp>
        <p:nvSpPr>
          <p:cNvPr id="3" name="Content Placeholder 2"/>
          <p:cNvSpPr>
            <a:spLocks noGrp="1"/>
          </p:cNvSpPr>
          <p:nvPr>
            <p:ph idx="1"/>
          </p:nvPr>
        </p:nvSpPr>
        <p:spPr>
          <a:xfrm>
            <a:off x="228600" y="1828800"/>
            <a:ext cx="4343400" cy="4572000"/>
          </a:xfrm>
        </p:spPr>
        <p:txBody>
          <a:bodyPr>
            <a:normAutofit fontScale="85000" lnSpcReduction="10000"/>
          </a:bodyPr>
          <a:lstStyle/>
          <a:p>
            <a:r>
              <a:rPr lang="en-US" dirty="0" smtClean="0"/>
              <a:t>Controls computer hardware operations</a:t>
            </a:r>
          </a:p>
          <a:p>
            <a:r>
              <a:rPr lang="en-US" dirty="0" smtClean="0"/>
              <a:t>Operating systems</a:t>
            </a:r>
          </a:p>
          <a:p>
            <a:pPr lvl="1"/>
            <a:r>
              <a:rPr lang="en-US" dirty="0" smtClean="0"/>
              <a:t>Examples: Windows, OS X, Ubuntu, Linux</a:t>
            </a:r>
          </a:p>
          <a:p>
            <a:pPr lvl="1"/>
            <a:r>
              <a:rPr lang="en-US" dirty="0" smtClean="0"/>
              <a:t>Manages hard drives and storage</a:t>
            </a:r>
          </a:p>
          <a:p>
            <a:pPr lvl="1"/>
            <a:r>
              <a:rPr lang="en-US" dirty="0" smtClean="0"/>
              <a:t>Manages keyboard, mouse, monitor, and printers</a:t>
            </a:r>
          </a:p>
          <a:p>
            <a:pPr lvl="1"/>
            <a:r>
              <a:rPr lang="en-US" dirty="0" smtClean="0"/>
              <a:t>Coordinates application access to computing resources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5758" y="1905000"/>
            <a:ext cx="4525842" cy="444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499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r>
              <a:rPr lang="en-US" dirty="0" smtClean="0"/>
              <a:t/>
            </a:r>
            <a:br>
              <a:rPr lang="en-US" dirty="0" smtClean="0"/>
            </a:br>
            <a:r>
              <a:rPr lang="en-US" dirty="0" smtClean="0"/>
              <a:t>Storage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39183424"/>
              </p:ext>
            </p:extLst>
          </p:nvPr>
        </p:nvGraphicFramePr>
        <p:xfrm>
          <a:off x="304800" y="1889760"/>
          <a:ext cx="4267200" cy="4206240"/>
        </p:xfrm>
        <a:graphic>
          <a:graphicData uri="http://schemas.openxmlformats.org/drawingml/2006/table">
            <a:tbl>
              <a:tblPr firstRow="1" bandRow="1">
                <a:tableStyleId>{F5AB1C69-6EDB-4FF4-983F-18BD219EF322}</a:tableStyleId>
              </a:tblPr>
              <a:tblGrid>
                <a:gridCol w="1295400"/>
                <a:gridCol w="2971800"/>
              </a:tblGrid>
              <a:tr h="370840">
                <a:tc>
                  <a:txBody>
                    <a:bodyPr/>
                    <a:lstStyle/>
                    <a:p>
                      <a:r>
                        <a:rPr lang="en-US" dirty="0" smtClean="0"/>
                        <a:t>Storage Type</a:t>
                      </a:r>
                      <a:endParaRPr lang="en-US" dirty="0"/>
                    </a:p>
                  </a:txBody>
                  <a:tcPr/>
                </a:tc>
                <a:tc>
                  <a:txBody>
                    <a:bodyPr/>
                    <a:lstStyle/>
                    <a:p>
                      <a:r>
                        <a:rPr lang="en-US" dirty="0" smtClean="0"/>
                        <a:t>Purpose</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Operational</a:t>
                      </a:r>
                      <a:endParaRPr lang="en-US" dirty="0"/>
                    </a:p>
                  </a:txBody>
                  <a:tcPr/>
                </a:tc>
                <a:tc>
                  <a:txBody>
                    <a:bodyPr/>
                    <a:lstStyle/>
                    <a:p>
                      <a:r>
                        <a:rPr lang="en-US" sz="1800" b="0" i="0" u="none" strike="noStrike" kern="1200" baseline="0" dirty="0" smtClean="0">
                          <a:solidFill>
                            <a:schemeClr val="dk1"/>
                          </a:solidFill>
                          <a:latin typeface="+mn-lt"/>
                          <a:ea typeface="+mn-ea"/>
                          <a:cs typeface="+mn-cs"/>
                        </a:rPr>
                        <a:t>For processing transactions or for data analysis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Backup</a:t>
                      </a:r>
                      <a:endParaRPr lang="en-US" dirty="0"/>
                    </a:p>
                  </a:txBody>
                  <a:tcPr/>
                </a:tc>
                <a:tc>
                  <a:txBody>
                    <a:bodyPr/>
                    <a:lstStyle/>
                    <a:p>
                      <a:r>
                        <a:rPr lang="en-US" sz="1800" b="0" i="0" u="none" strike="noStrike" kern="1200" baseline="0" dirty="0" smtClean="0">
                          <a:solidFill>
                            <a:schemeClr val="dk1"/>
                          </a:solidFill>
                          <a:latin typeface="+mn-lt"/>
                          <a:ea typeface="+mn-ea"/>
                          <a:cs typeface="+mn-cs"/>
                        </a:rPr>
                        <a:t>Short-term copies of organizational data, used to recover from system-related</a:t>
                      </a:r>
                    </a:p>
                    <a:p>
                      <a:r>
                        <a:rPr lang="en-US" sz="1800" b="0" i="0" u="none" strike="noStrike" kern="1200" baseline="0" dirty="0" smtClean="0">
                          <a:solidFill>
                            <a:schemeClr val="dk1"/>
                          </a:solidFill>
                          <a:latin typeface="+mn-lt"/>
                          <a:ea typeface="+mn-ea"/>
                          <a:cs typeface="+mn-cs"/>
                        </a:rPr>
                        <a:t>disaster. Backup data are frequently overwritten with newer backups</a:t>
                      </a:r>
                      <a:endParaRPr lang="en-US" dirty="0"/>
                    </a:p>
                  </a:txBody>
                  <a:tcPr/>
                </a:tc>
              </a:tr>
              <a:tr h="370840">
                <a:tc>
                  <a:txBody>
                    <a:bodyPr/>
                    <a:lstStyle/>
                    <a:p>
                      <a:r>
                        <a:rPr lang="en-US" sz="1800" b="0" i="0" u="none" strike="noStrike" kern="1200" baseline="0" dirty="0" smtClean="0">
                          <a:solidFill>
                            <a:schemeClr val="dk1"/>
                          </a:solidFill>
                          <a:latin typeface="+mn-lt"/>
                          <a:ea typeface="+mn-ea"/>
                          <a:cs typeface="+mn-cs"/>
                        </a:rPr>
                        <a:t>Archival</a:t>
                      </a:r>
                      <a:endParaRPr lang="en-US" dirty="0"/>
                    </a:p>
                  </a:txBody>
                  <a:tcPr/>
                </a:tc>
                <a:tc>
                  <a:txBody>
                    <a:bodyPr/>
                    <a:lstStyle/>
                    <a:p>
                      <a:r>
                        <a:rPr lang="en-US" sz="1800" b="0" i="0" u="none" strike="noStrike" kern="1200" baseline="0" dirty="0" smtClean="0">
                          <a:solidFill>
                            <a:schemeClr val="dk1"/>
                          </a:solidFill>
                          <a:latin typeface="+mn-lt"/>
                          <a:ea typeface="+mn-ea"/>
                          <a:cs typeface="+mn-cs"/>
                        </a:rPr>
                        <a:t>Long-term copies of organizational data, often used for compliance and</a:t>
                      </a:r>
                    </a:p>
                    <a:p>
                      <a:r>
                        <a:rPr lang="en-US" sz="1800" b="0" i="0" u="none" strike="noStrike" kern="1200" baseline="0" dirty="0" smtClean="0">
                          <a:solidFill>
                            <a:schemeClr val="dk1"/>
                          </a:solidFill>
                          <a:latin typeface="+mn-lt"/>
                          <a:ea typeface="+mn-ea"/>
                          <a:cs typeface="+mn-cs"/>
                        </a:rPr>
                        <a:t>reporting purposes</a:t>
                      </a:r>
                      <a:endParaRPr lang="en-US" dirty="0"/>
                    </a:p>
                  </a:txBody>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2362200"/>
            <a:ext cx="4495800" cy="3429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998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Infrastructure Components: </a:t>
            </a:r>
            <a:r>
              <a:rPr lang="en-US" dirty="0" smtClean="0"/>
              <a:t/>
            </a:r>
            <a:br>
              <a:rPr lang="en-US" dirty="0" smtClean="0"/>
            </a:br>
            <a:r>
              <a:rPr lang="en-US" dirty="0" smtClean="0"/>
              <a:t>Networking</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600200"/>
            <a:ext cx="4686300" cy="2519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05590" y="4119655"/>
            <a:ext cx="5662210" cy="24335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334000" y="1905000"/>
            <a:ext cx="3581400" cy="1569660"/>
          </a:xfrm>
          <a:prstGeom prst="rect">
            <a:avLst/>
          </a:prstGeom>
        </p:spPr>
        <p:txBody>
          <a:bodyPr wrap="square">
            <a:spAutoFit/>
          </a:bodyPr>
          <a:lstStyle/>
          <a:p>
            <a:r>
              <a:rPr lang="en-US" sz="2400" dirty="0" smtClean="0"/>
              <a:t>Both human and computer communication involve senders, a </a:t>
            </a:r>
            <a:r>
              <a:rPr lang="en-US" sz="2400" dirty="0"/>
              <a:t>message to share, and receivers.</a:t>
            </a:r>
          </a:p>
        </p:txBody>
      </p:sp>
      <p:sp>
        <p:nvSpPr>
          <p:cNvPr id="8" name="Rectangle 7"/>
          <p:cNvSpPr/>
          <p:nvPr/>
        </p:nvSpPr>
        <p:spPr>
          <a:xfrm>
            <a:off x="152400" y="4385608"/>
            <a:ext cx="3377414" cy="1938992"/>
          </a:xfrm>
          <a:prstGeom prst="rect">
            <a:avLst/>
          </a:prstGeom>
        </p:spPr>
        <p:txBody>
          <a:bodyPr wrap="square">
            <a:spAutoFit/>
          </a:bodyPr>
          <a:lstStyle/>
          <a:p>
            <a:r>
              <a:rPr lang="en-US" sz="2400" dirty="0" smtClean="0"/>
              <a:t>Network requires:</a:t>
            </a:r>
          </a:p>
          <a:p>
            <a:pPr marL="342900" indent="-342900">
              <a:buFont typeface="Arial" panose="020B0604020202020204" pitchFamily="34" charset="0"/>
              <a:buChar char="•"/>
            </a:pPr>
            <a:r>
              <a:rPr lang="en-US" sz="2400" dirty="0" smtClean="0"/>
              <a:t>Sender and receiver</a:t>
            </a:r>
          </a:p>
          <a:p>
            <a:pPr marL="342900" indent="-342900">
              <a:buFont typeface="Arial" panose="020B0604020202020204" pitchFamily="34" charset="0"/>
              <a:buChar char="•"/>
            </a:pPr>
            <a:r>
              <a:rPr lang="en-US" sz="2400" dirty="0" smtClean="0"/>
              <a:t>Transmission pathway</a:t>
            </a:r>
          </a:p>
          <a:p>
            <a:pPr marL="342900" indent="-342900">
              <a:buFont typeface="Arial" panose="020B0604020202020204" pitchFamily="34" charset="0"/>
              <a:buChar char="•"/>
            </a:pPr>
            <a:r>
              <a:rPr lang="en-US" sz="2400" dirty="0" smtClean="0"/>
              <a:t>Rules/protocols for communication</a:t>
            </a:r>
            <a:endParaRPr lang="en-US" sz="2400" dirty="0"/>
          </a:p>
        </p:txBody>
      </p:sp>
    </p:spTree>
    <p:extLst>
      <p:ext uri="{BB962C8B-B14F-4D97-AF65-F5344CB8AC3E}">
        <p14:creationId xmlns:p14="http://schemas.microsoft.com/office/powerpoint/2010/main" xmlns="" val="42530025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4690</Words>
  <Application>Microsoft Office PowerPoint</Application>
  <PresentationFormat>On-screen Show (4:3)</PresentationFormat>
  <Paragraphs>512</Paragraphs>
  <Slides>48</Slides>
  <Notes>47</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Chapter 3: Managing the Information Systems Infrastructure and Services</vt:lpstr>
      <vt:lpstr>Chapter 3 Learning Objectives</vt:lpstr>
      <vt:lpstr>The IS Infrastructure</vt:lpstr>
      <vt:lpstr>The Is Infrastructure</vt:lpstr>
      <vt:lpstr>Applications and Databases Supporting Business Processes</vt:lpstr>
      <vt:lpstr>IS Infrastructure Components: Hardware—Computer Types   (Table 3.1)</vt:lpstr>
      <vt:lpstr>IS Infrastructure Components: System Software</vt:lpstr>
      <vt:lpstr>IS Infrastructure Components:  Storage</vt:lpstr>
      <vt:lpstr>IS Infrastructure Components:  Networking</vt:lpstr>
      <vt:lpstr>IS Infrastructure Components: Servers, Clients, and Peers</vt:lpstr>
      <vt:lpstr>IS Infrastructure Components:  Types of Computer Networks</vt:lpstr>
      <vt:lpstr>The Internet and the World Wide Web (WWW)</vt:lpstr>
      <vt:lpstr>The Internet and the World Wide Web: Web Domain Names and Addresses</vt:lpstr>
      <vt:lpstr>The Internet and the World Wide Web: IP Addresses</vt:lpstr>
      <vt:lpstr>The Internet and the World Wide Web: World Wide Web Architecture</vt:lpstr>
      <vt:lpstr>The Internet and the World Wide Web: Extranets and Intranets</vt:lpstr>
      <vt:lpstr>The Internet and the World Wide Web: Extranets and Intranets</vt:lpstr>
      <vt:lpstr>IS Infrastructure Components:  Data Centers</vt:lpstr>
      <vt:lpstr>Issues Associated with Managing the IS Infrastructure</vt:lpstr>
      <vt:lpstr>Rapid Obsolescence and Shorter IT Cycles</vt:lpstr>
      <vt:lpstr>The Dawn of Computing</vt:lpstr>
      <vt:lpstr>Six Generations of Computing</vt:lpstr>
      <vt:lpstr>Moore’s Law</vt:lpstr>
      <vt:lpstr>IT Cycles and Obsolescence</vt:lpstr>
      <vt:lpstr>Big Data and Rapidly Increasing Storage Needs</vt:lpstr>
      <vt:lpstr>Demand Fluctuations</vt:lpstr>
      <vt:lpstr>Increasing Energy Needs</vt:lpstr>
      <vt:lpstr>Cloud Computing</vt:lpstr>
      <vt:lpstr>What Is Cloud Computing?</vt:lpstr>
      <vt:lpstr>Why Cloud Computing?</vt:lpstr>
      <vt:lpstr>Cloud Computing Characteristics</vt:lpstr>
      <vt:lpstr>Cloud Computing Service Models</vt:lpstr>
      <vt:lpstr>Public and Private Clouds</vt:lpstr>
      <vt:lpstr>Managing the Cloud</vt:lpstr>
      <vt:lpstr>Advanced Cloud Applications: Service-Oriented Architecture (SOA)</vt:lpstr>
      <vt:lpstr>Advanced Cloud Applications: Grid Computing</vt:lpstr>
      <vt:lpstr>Advanced Cloud Applications: Content Delivery Networks</vt:lpstr>
      <vt:lpstr>Advanced Cloud Computing: Convergence of Computing and Telecommunications</vt:lpstr>
      <vt:lpstr>Green Computing</vt:lpstr>
      <vt:lpstr>End of Chapter Content</vt:lpstr>
      <vt:lpstr>Managing in the Digital World:  “I Googled You!”</vt:lpstr>
      <vt:lpstr>Who’s Going Mobile: Mobile Developments in Developing Countries</vt:lpstr>
      <vt:lpstr>Ethical Dilemma: Putting People’s Lives Online</vt:lpstr>
      <vt:lpstr>Coming Attractions: Internet for Everyone</vt:lpstr>
      <vt:lpstr>Brief Case: For Sale by Owner—Your Company’s Name .com</vt:lpstr>
      <vt:lpstr>When Things Go Wrong: Dirty Data Centers</vt:lpstr>
      <vt:lpstr>Key Players: Giants of the Infrastructure</vt:lpstr>
      <vt:lpstr>Industry Analysis: Movie Industry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2013-01-13T01:52:01Z</dcterms:created>
  <dcterms:modified xsi:type="dcterms:W3CDTF">2015-04-23T07:09:41Z</dcterms:modified>
</cp:coreProperties>
</file>