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282" r:id="rId3"/>
    <p:sldId id="266" r:id="rId4"/>
    <p:sldId id="301" r:id="rId5"/>
    <p:sldId id="302" r:id="rId6"/>
    <p:sldId id="310" r:id="rId7"/>
    <p:sldId id="303" r:id="rId8"/>
    <p:sldId id="272" r:id="rId9"/>
    <p:sldId id="273" r:id="rId10"/>
    <p:sldId id="304" r:id="rId11"/>
    <p:sldId id="305" r:id="rId12"/>
    <p:sldId id="306" r:id="rId13"/>
    <p:sldId id="307" r:id="rId14"/>
    <p:sldId id="286" r:id="rId15"/>
    <p:sldId id="308" r:id="rId16"/>
    <p:sldId id="309"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10" autoAdjust="0"/>
  </p:normalViewPr>
  <p:slideViewPr>
    <p:cSldViewPr snapToGrid="0" showGuides="1">
      <p:cViewPr varScale="1">
        <p:scale>
          <a:sx n="72" d="100"/>
          <a:sy n="72" d="100"/>
        </p:scale>
        <p:origin x="660" y="78"/>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9/26/2024</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strategy-png/download/68300" TargetMode="External"/><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id/photo/764688" TargetMode="External"/><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id/photo/764688" TargetMode="External"/><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id/photo/764688" TargetMode="External"/><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id/photo/764688" TargetMode="External"/><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p:txBody>
          <a:bodyPr>
            <a:normAutofit/>
          </a:bodyPr>
          <a:lstStyle/>
          <a:p>
            <a:pPr marR="0" lvl="0">
              <a:lnSpc>
                <a:spcPct val="115000"/>
              </a:lnSpc>
              <a:spcBef>
                <a:spcPts val="0"/>
              </a:spcBef>
              <a:spcAft>
                <a:spcPts val="1000"/>
              </a:spcAft>
            </a:pPr>
            <a:r>
              <a:rPr lang="fi-FI" sz="4400" b="1" kern="100" dirty="0">
                <a:effectLst/>
                <a:latin typeface="Calibri" panose="020F0502020204030204" pitchFamily="34" charset="0"/>
                <a:ea typeface="Calibri" panose="020F0502020204030204" pitchFamily="34" charset="0"/>
                <a:cs typeface="Times New Roman" panose="02020603050405020304" pitchFamily="18" charset="0"/>
              </a:rPr>
              <a:t>KONSEP DASAR AKUNTANSI MANAJEMEN STRATEGIK</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905625" y="4856955"/>
            <a:ext cx="4986338" cy="976311"/>
          </a:xfrm>
        </p:spPr>
        <p:txBody>
          <a:bodyPr/>
          <a:lstStyle/>
          <a:p>
            <a:r>
              <a:rPr lang="en-US" dirty="0"/>
              <a:t>By Nolita</a:t>
            </a:r>
          </a:p>
        </p:txBody>
      </p:sp>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371475" y="260350"/>
            <a:ext cx="11520487" cy="973137"/>
          </a:xfrm>
        </p:spPr>
        <p:txBody>
          <a:bodyPr>
            <a:noAutofit/>
          </a:bodyPr>
          <a:lstStyle/>
          <a:p>
            <a:r>
              <a:rPr lang="fi-FI" sz="3200" b="1" dirty="0" err="1">
                <a:effectLst/>
                <a:latin typeface="Calibri" panose="020F0502020204030204" pitchFamily="34" charset="0"/>
                <a:ea typeface="Calibri" panose="020F0502020204030204" pitchFamily="34" charset="0"/>
                <a:cs typeface="Times New Roman" panose="02020603050405020304" pitchFamily="18" charset="0"/>
              </a:rPr>
              <a:t>Perbedaan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antara</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Cakupan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Data)</a:t>
            </a:r>
            <a:endParaRPr lang="en-US" sz="3200" dirty="0"/>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Umumnya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terbatas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pada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internal</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produksi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laba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rugi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arus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kas.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Fokusnya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efisiensi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internal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pengendalian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normAutofit lnSpcReduction="10000"/>
          </a:bodyPr>
          <a:lstStyle/>
          <a:p>
            <a:pPr marL="342900" indent="-342900">
              <a:lnSpc>
                <a:spcPct val="115000"/>
              </a:lnSpc>
              <a:spcBef>
                <a:spcPts val="0"/>
              </a:spcBef>
              <a:spcAft>
                <a:spcPts val="1000"/>
              </a:spcAft>
              <a:buSzPts val="1000"/>
              <a:buFont typeface="Symbol" panose="05050102010706020507" pitchFamily="18" charset="2"/>
              <a:buChar char=""/>
              <a:tabLst>
                <a:tab pos="457200" algn="l"/>
              </a:tabLs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Melibatkan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eksternal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analisis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perubahan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pasar,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teknologi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baru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kondisi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ekonomi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AMS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mengintegrasikan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eksternal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data internal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memberikan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perspektif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komprehensif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pengambilan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10</a:t>
            </a:fld>
            <a:endParaRPr lang="en-US" dirty="0"/>
          </a:p>
        </p:txBody>
      </p:sp>
      <p:pic>
        <p:nvPicPr>
          <p:cNvPr id="11" name="Picture Placeholder 12">
            <a:extLst>
              <a:ext uri="{FF2B5EF4-FFF2-40B4-BE49-F238E27FC236}">
                <a16:creationId xmlns:a16="http://schemas.microsoft.com/office/drawing/2014/main" id="{D38CA64A-11C5-4BD7-8A2D-E6D58794D6D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8757" t="-231" r="16551" b="231"/>
          <a:stretch/>
        </p:blipFill>
        <p:spPr>
          <a:xfrm>
            <a:off x="3967163" y="1233488"/>
            <a:ext cx="4257675" cy="5148262"/>
          </a:xfrm>
        </p:spPr>
      </p:pic>
    </p:spTree>
    <p:extLst>
      <p:ext uri="{BB962C8B-B14F-4D97-AF65-F5344CB8AC3E}">
        <p14:creationId xmlns:p14="http://schemas.microsoft.com/office/powerpoint/2010/main" val="413201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371475" y="260350"/>
            <a:ext cx="11520487" cy="973137"/>
          </a:xfrm>
        </p:spPr>
        <p:txBody>
          <a:bodyPr>
            <a:noAutofit/>
          </a:bodyPr>
          <a:lstStyle/>
          <a:p>
            <a:r>
              <a:rPr lang="fi-FI" sz="3200" b="1" dirty="0" err="1">
                <a:effectLst/>
                <a:latin typeface="Calibri" panose="020F0502020204030204" pitchFamily="34" charset="0"/>
                <a:ea typeface="Calibri" panose="020F0502020204030204" pitchFamily="34" charset="0"/>
                <a:cs typeface="Times New Roman" panose="02020603050405020304" pitchFamily="18" charset="0"/>
              </a:rPr>
              <a:t>Perbedaan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antara</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dirty="0" err="1">
                <a:latin typeface="Calibri" panose="020F0502020204030204" pitchFamily="34" charset="0"/>
                <a:ea typeface="Calibri" panose="020F0502020204030204" pitchFamily="34" charset="0"/>
                <a:cs typeface="Times New Roman" panose="02020603050405020304" pitchFamily="18" charset="0"/>
              </a:rPr>
              <a:t>Tujuan</a:t>
            </a:r>
            <a:r>
              <a:rPr lang="fi-FI" sz="3200" dirty="0">
                <a:latin typeface="Calibri" panose="020F0502020204030204" pitchFamily="34" charset="0"/>
                <a:ea typeface="Calibri" panose="020F0502020204030204" pitchFamily="34" charset="0"/>
                <a:cs typeface="Times New Roman" panose="02020603050405020304" pitchFamily="18" charset="0"/>
              </a:rPr>
              <a:t> </a:t>
            </a:r>
            <a:r>
              <a:rPr lang="fi-FI" sz="3200" dirty="0" err="1">
                <a:latin typeface="Calibri" panose="020F0502020204030204" pitchFamily="34" charset="0"/>
                <a:ea typeface="Calibri" panose="020F0502020204030204" pitchFamily="34" charset="0"/>
                <a:cs typeface="Times New Roman" panose="02020603050405020304" pitchFamily="18" charset="0"/>
              </a:rPr>
              <a:t>Pengukuran</a:t>
            </a:r>
            <a:r>
              <a:rPr lang="fi-FI" sz="3200" dirty="0">
                <a:latin typeface="Calibri" panose="020F0502020204030204" pitchFamily="34" charset="0"/>
                <a:ea typeface="Calibri" panose="020F0502020204030204" pitchFamily="34" charset="0"/>
                <a:cs typeface="Times New Roman" panose="02020603050405020304" pitchFamily="18" charset="0"/>
              </a:rPr>
              <a:t> </a:t>
            </a:r>
            <a:r>
              <a:rPr lang="fi-FI" sz="3200" dirty="0" err="1">
                <a:latin typeface="Calibri" panose="020F0502020204030204" pitchFamily="34" charset="0"/>
                <a:ea typeface="Calibri" panose="020F0502020204030204" pitchFamily="34" charset="0"/>
                <a:cs typeface="Times New Roman" panose="02020603050405020304" pitchFamily="18" charset="0"/>
              </a:rPr>
              <a:t>Kinerja</a:t>
            </a:r>
            <a:r>
              <a:rPr lang="fi-FI" sz="3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Umumnya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terbatas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pada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internal</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produksi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laba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rugi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arus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kas.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Fokusnya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efisiensi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internal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pengendalian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normAutofit lnSpcReduction="10000"/>
          </a:bodyPr>
          <a:lstStyle/>
          <a:p>
            <a:pPr marL="342900" indent="-342900">
              <a:lnSpc>
                <a:spcPct val="115000"/>
              </a:lnSpc>
              <a:spcBef>
                <a:spcPts val="0"/>
              </a:spcBef>
              <a:spcAft>
                <a:spcPts val="1000"/>
              </a:spcAft>
              <a:buSzPts val="1000"/>
              <a:buFont typeface="Symbol" panose="05050102010706020507" pitchFamily="18" charset="2"/>
              <a:buChar char=""/>
              <a:tabLst>
                <a:tab pos="457200" algn="l"/>
              </a:tabLs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Melibatkan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eksternal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analisis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perubahan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pasar,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teknologi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baru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kondisi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ekonomi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AMS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mengintegrasikan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eksternal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data internal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memberikan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perspektif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komprehensif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pengambilan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11</a:t>
            </a:fld>
            <a:endParaRPr lang="en-US" dirty="0"/>
          </a:p>
        </p:txBody>
      </p:sp>
      <p:pic>
        <p:nvPicPr>
          <p:cNvPr id="11" name="Picture Placeholder 12">
            <a:extLst>
              <a:ext uri="{FF2B5EF4-FFF2-40B4-BE49-F238E27FC236}">
                <a16:creationId xmlns:a16="http://schemas.microsoft.com/office/drawing/2014/main" id="{D38CA64A-11C5-4BD7-8A2D-E6D58794D6D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8757" t="-231" r="16551" b="231"/>
          <a:stretch/>
        </p:blipFill>
        <p:spPr>
          <a:xfrm>
            <a:off x="3967163" y="1233488"/>
            <a:ext cx="4257675" cy="5148262"/>
          </a:xfrm>
        </p:spPr>
      </p:pic>
    </p:spTree>
    <p:extLst>
      <p:ext uri="{BB962C8B-B14F-4D97-AF65-F5344CB8AC3E}">
        <p14:creationId xmlns:p14="http://schemas.microsoft.com/office/powerpoint/2010/main" val="385589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371475" y="260350"/>
            <a:ext cx="11520487" cy="973137"/>
          </a:xfrm>
        </p:spPr>
        <p:txBody>
          <a:bodyPr>
            <a:noAutofit/>
          </a:bodyPr>
          <a:lstStyle/>
          <a:p>
            <a:r>
              <a:rPr lang="fi-FI" sz="3200" b="1" dirty="0" err="1">
                <a:effectLst/>
                <a:latin typeface="Calibri" panose="020F0502020204030204" pitchFamily="34" charset="0"/>
                <a:ea typeface="Calibri" panose="020F0502020204030204" pitchFamily="34" charset="0"/>
                <a:cs typeface="Times New Roman" panose="02020603050405020304" pitchFamily="18" charset="0"/>
              </a:rPr>
              <a:t>Perbedaan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antara</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Penggunaan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Alat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Teknik</a:t>
            </a:r>
            <a:r>
              <a:rPr lang="fi-FI" sz="3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normAutofit/>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Menggunakan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alat-alat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penganggaran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analisis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varians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dan costing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misalnya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full costing).</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normAutofit lnSpcReduction="10000"/>
          </a:bodyPr>
          <a:lstStyle/>
          <a:p>
            <a:pPr marL="342900" indent="-342900">
              <a:lnSpc>
                <a:spcPct val="115000"/>
              </a:lnSpc>
              <a:spcBef>
                <a:spcPts val="0"/>
              </a:spcBef>
              <a:spcAft>
                <a:spcPts val="1000"/>
              </a:spcAft>
              <a:buSzPts val="1000"/>
              <a:buFont typeface="Symbol" panose="05050102010706020507" pitchFamily="18" charset="2"/>
              <a:buChar char=""/>
              <a:tabLst>
                <a:tab pos="457200" algn="l"/>
              </a:tabLst>
            </a:pPr>
            <a:r>
              <a:rPr lang="en-US" sz="19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Mengadopsi</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teknik-teknik</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maju</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Activity-Based Costing (ABC)</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Balanced Scorecard (BSC)</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Value Chain Analysis</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900" b="1" kern="100" dirty="0">
                <a:effectLst/>
                <a:latin typeface="Calibri" panose="020F0502020204030204" pitchFamily="34" charset="0"/>
                <a:ea typeface="Calibri" panose="020F0502020204030204" pitchFamily="34" charset="0"/>
                <a:cs typeface="Times New Roman" panose="02020603050405020304" pitchFamily="18" charset="0"/>
              </a:rPr>
              <a:t>Life Cycle Costing</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dirancang</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mendukung</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analisis</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pengambilan</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900" kern="1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5000"/>
              </a:lnSpc>
              <a:spcBef>
                <a:spcPts val="0"/>
              </a:spcBef>
              <a:spcAft>
                <a:spcPts val="1000"/>
              </a:spcAft>
              <a:buSzPts val="1000"/>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12</a:t>
            </a:fld>
            <a:endParaRPr lang="en-US" dirty="0"/>
          </a:p>
        </p:txBody>
      </p:sp>
      <p:pic>
        <p:nvPicPr>
          <p:cNvPr id="11" name="Picture Placeholder 12">
            <a:extLst>
              <a:ext uri="{FF2B5EF4-FFF2-40B4-BE49-F238E27FC236}">
                <a16:creationId xmlns:a16="http://schemas.microsoft.com/office/drawing/2014/main" id="{D38CA64A-11C5-4BD7-8A2D-E6D58794D6D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8757" t="-231" r="16551" b="231"/>
          <a:stretch/>
        </p:blipFill>
        <p:spPr>
          <a:xfrm>
            <a:off x="3967163" y="1233488"/>
            <a:ext cx="4257675" cy="5148262"/>
          </a:xfrm>
        </p:spPr>
      </p:pic>
    </p:spTree>
    <p:extLst>
      <p:ext uri="{BB962C8B-B14F-4D97-AF65-F5344CB8AC3E}">
        <p14:creationId xmlns:p14="http://schemas.microsoft.com/office/powerpoint/2010/main" val="90417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371475" y="260350"/>
            <a:ext cx="11520487" cy="973137"/>
          </a:xfrm>
        </p:spPr>
        <p:txBody>
          <a:bodyPr>
            <a:noAutofit/>
          </a:bodyPr>
          <a:lstStyle/>
          <a:p>
            <a:r>
              <a:rPr lang="fi-FI" sz="3200" b="1" dirty="0" err="1">
                <a:effectLst/>
                <a:latin typeface="Calibri" panose="020F0502020204030204" pitchFamily="34" charset="0"/>
                <a:ea typeface="Calibri" panose="020F0502020204030204" pitchFamily="34" charset="0"/>
                <a:cs typeface="Times New Roman" panose="02020603050405020304" pitchFamily="18" charset="0"/>
              </a:rPr>
              <a:t>Perbedaan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antara</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dirty="0" err="1">
                <a:latin typeface="Calibri" panose="020F0502020204030204" pitchFamily="34" charset="0"/>
                <a:ea typeface="Calibri" panose="020F0502020204030204" pitchFamily="34" charset="0"/>
                <a:cs typeface="Times New Roman" panose="02020603050405020304" pitchFamily="18" charset="0"/>
              </a:rPr>
              <a:t>Orientasi</a:t>
            </a:r>
            <a:r>
              <a:rPr lang="fi-FI" sz="3200" dirty="0">
                <a:latin typeface="Calibri" panose="020F0502020204030204" pitchFamily="34" charset="0"/>
                <a:ea typeface="Calibri" panose="020F0502020204030204" pitchFamily="34" charset="0"/>
                <a:cs typeface="Times New Roman" panose="02020603050405020304" pitchFamily="18" charset="0"/>
              </a:rPr>
              <a:t> </a:t>
            </a:r>
            <a:r>
              <a:rPr lang="fi-FI" sz="3200" dirty="0" err="1">
                <a:latin typeface="Calibri" panose="020F0502020204030204" pitchFamily="34" charset="0"/>
                <a:ea typeface="Calibri" panose="020F0502020204030204" pitchFamily="34" charset="0"/>
                <a:cs typeface="Times New Roman" panose="02020603050405020304" pitchFamily="18" charset="0"/>
              </a:rPr>
              <a:t>Terhadap</a:t>
            </a:r>
            <a:r>
              <a:rPr lang="fi-FI" sz="3200" dirty="0">
                <a:latin typeface="Calibri" panose="020F0502020204030204" pitchFamily="34" charset="0"/>
                <a:ea typeface="Calibri" panose="020F0502020204030204" pitchFamily="34" charset="0"/>
                <a:cs typeface="Times New Roman" panose="02020603050405020304" pitchFamily="18" charset="0"/>
              </a:rPr>
              <a:t> </a:t>
            </a:r>
            <a:r>
              <a:rPr lang="fi-FI" sz="3200" dirty="0" err="1">
                <a:latin typeface="Calibri" panose="020F0502020204030204" pitchFamily="34" charset="0"/>
                <a:ea typeface="Calibri" panose="020F0502020204030204" pitchFamily="34" charset="0"/>
                <a:cs typeface="Times New Roman" panose="02020603050405020304" pitchFamily="18" charset="0"/>
              </a:rPr>
              <a:t>nilai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normAutofit/>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Cenderung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fokus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pelaporan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pengendalian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orientasi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efisiensi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operasional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normAutofit/>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berorientasi</a:t>
            </a:r>
            <a:r>
              <a:rPr lang="en-US" kern="100" dirty="0">
                <a:effectLst/>
                <a:latin typeface="Calibri" panose="020F0502020204030204" pitchFamily="34" charset="0"/>
                <a:ea typeface="Calibri" panose="020F0502020204030204" pitchFamily="34" charset="0"/>
                <a:cs typeface="Times New Roman" panose="02020603050405020304" pitchFamily="18" charset="0"/>
              </a:rPr>
              <a:t> pada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penciptaan</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nilai</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bagi</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pemangku</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kepentingan</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termasuk</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pemegang</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saham</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pelanggan</a:t>
            </a:r>
            <a:r>
              <a:rPr lang="en-US"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karyawan</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fi-FI" kern="100" dirty="0">
                <a:effectLst/>
                <a:latin typeface="Calibri" panose="020F0502020204030204" pitchFamily="34" charset="0"/>
                <a:ea typeface="Calibri" panose="020F0502020204030204" pitchFamily="34" charset="0"/>
                <a:cs typeface="Times New Roman" panose="02020603050405020304" pitchFamily="18" charset="0"/>
              </a:rPr>
              <a:t>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mencakup</a:t>
            </a:r>
            <a:r>
              <a:rPr lang="fi-FI" kern="100" dirty="0">
                <a:effectLst/>
                <a:latin typeface="Calibri" panose="020F0502020204030204" pitchFamily="34" charset="0"/>
                <a:ea typeface="Calibri" panose="020F0502020204030204" pitchFamily="34" charset="0"/>
                <a:cs typeface="Times New Roman" panose="02020603050405020304" pitchFamily="18" charset="0"/>
              </a:rPr>
              <a:t> strategi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kern="100" dirty="0">
                <a:effectLst/>
                <a:latin typeface="Calibri" panose="020F0502020204030204" pitchFamily="34" charset="0"/>
                <a:ea typeface="Calibri" panose="020F0502020204030204" pitchFamily="34" charset="0"/>
                <a:cs typeface="Times New Roman" panose="02020603050405020304" pitchFamily="18" charset="0"/>
              </a:rPr>
              <a:t>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meningkatkan</a:t>
            </a:r>
            <a:r>
              <a:rPr lang="fi-FI" kern="100" dirty="0">
                <a:effectLst/>
                <a:latin typeface="Calibri" panose="020F0502020204030204" pitchFamily="34" charset="0"/>
                <a:ea typeface="Calibri" panose="020F0502020204030204" pitchFamily="34" charset="0"/>
                <a:cs typeface="Times New Roman" panose="02020603050405020304" pitchFamily="18" charset="0"/>
              </a:rPr>
              <a:t>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keunggulan</a:t>
            </a:r>
            <a:r>
              <a:rPr lang="fi-FI" kern="100" dirty="0">
                <a:effectLst/>
                <a:latin typeface="Calibri" panose="020F0502020204030204" pitchFamily="34" charset="0"/>
                <a:ea typeface="Calibri" panose="020F0502020204030204" pitchFamily="34" charset="0"/>
                <a:cs typeface="Times New Roman" panose="02020603050405020304" pitchFamily="18" charset="0"/>
              </a:rPr>
              <a:t>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kompetitif</a:t>
            </a:r>
            <a:r>
              <a:rPr lang="fi-FI" kern="100" dirty="0">
                <a:effectLst/>
                <a:latin typeface="Calibri" panose="020F0502020204030204" pitchFamily="34" charset="0"/>
                <a:ea typeface="Calibri" panose="020F0502020204030204" pitchFamily="34" charset="0"/>
                <a:cs typeface="Times New Roman" panose="02020603050405020304" pitchFamily="18" charset="0"/>
              </a:rPr>
              <a:t>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kern="100" dirty="0">
                <a:effectLst/>
                <a:latin typeface="Calibri" panose="020F0502020204030204" pitchFamily="34" charset="0"/>
                <a:ea typeface="Calibri" panose="020F0502020204030204" pitchFamily="34" charset="0"/>
                <a:cs typeface="Times New Roman" panose="02020603050405020304" pitchFamily="18" charset="0"/>
              </a:rPr>
              <a:t>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nilai</a:t>
            </a:r>
            <a:r>
              <a:rPr lang="fi-FI" kern="100" dirty="0">
                <a:effectLst/>
                <a:latin typeface="Calibri" panose="020F0502020204030204" pitchFamily="34" charset="0"/>
                <a:ea typeface="Calibri" panose="020F0502020204030204" pitchFamily="34" charset="0"/>
                <a:cs typeface="Times New Roman" panose="02020603050405020304" pitchFamily="18" charset="0"/>
              </a:rPr>
              <a:t> </a:t>
            </a:r>
            <a:r>
              <a:rPr lang="fi-FI" kern="100" dirty="0" err="1">
                <a:effectLst/>
                <a:latin typeface="Calibri" panose="020F0502020204030204" pitchFamily="34" charset="0"/>
                <a:ea typeface="Calibri" panose="020F0502020204030204" pitchFamily="34" charset="0"/>
                <a:cs typeface="Times New Roman" panose="02020603050405020304" pitchFamily="18" charset="0"/>
              </a:rPr>
              <a:t>merek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1000"/>
              </a:spcAft>
              <a:buSzPts val="1000"/>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13</a:t>
            </a:fld>
            <a:endParaRPr lang="en-US" dirty="0"/>
          </a:p>
        </p:txBody>
      </p:sp>
      <p:pic>
        <p:nvPicPr>
          <p:cNvPr id="11" name="Picture Placeholder 12">
            <a:extLst>
              <a:ext uri="{FF2B5EF4-FFF2-40B4-BE49-F238E27FC236}">
                <a16:creationId xmlns:a16="http://schemas.microsoft.com/office/drawing/2014/main" id="{D38CA64A-11C5-4BD7-8A2D-E6D58794D6D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8757" t="-231" r="16551" b="231"/>
          <a:stretch/>
        </p:blipFill>
        <p:spPr>
          <a:xfrm>
            <a:off x="3967163" y="1233488"/>
            <a:ext cx="4257675" cy="5148262"/>
          </a:xfrm>
        </p:spPr>
      </p:pic>
    </p:spTree>
    <p:extLst>
      <p:ext uri="{BB962C8B-B14F-4D97-AF65-F5344CB8AC3E}">
        <p14:creationId xmlns:p14="http://schemas.microsoft.com/office/powerpoint/2010/main" val="267288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err="1"/>
              <a:t>Perspektif</a:t>
            </a:r>
            <a:r>
              <a:rPr lang="en-US" dirty="0"/>
              <a:t> </a:t>
            </a:r>
            <a:r>
              <a:rPr lang="en-US" dirty="0" err="1"/>
              <a:t>Teoritis</a:t>
            </a:r>
            <a:r>
              <a:rPr lang="en-US" dirty="0"/>
              <a:t> </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14</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err="1"/>
              <a:t>Pandangan</a:t>
            </a:r>
            <a:r>
              <a:rPr lang="en-US" dirty="0"/>
              <a:t> </a:t>
            </a:r>
            <a:r>
              <a:rPr lang="en-US" dirty="0" err="1"/>
              <a:t>hubungan</a:t>
            </a:r>
            <a:r>
              <a:rPr lang="en-US" dirty="0"/>
              <a:t> </a:t>
            </a:r>
            <a:r>
              <a:rPr lang="en-US" dirty="0" err="1"/>
              <a:t>manusia</a:t>
            </a:r>
            <a:endParaRPr lang="en-US" dirty="0"/>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err="1"/>
              <a:t>Hubungan</a:t>
            </a:r>
            <a:r>
              <a:rPr lang="en-US" dirty="0"/>
              <a:t> </a:t>
            </a:r>
            <a:r>
              <a:rPr lang="en-US" dirty="0" err="1"/>
              <a:t>antar</a:t>
            </a:r>
            <a:r>
              <a:rPr lang="en-US" dirty="0"/>
              <a:t> </a:t>
            </a:r>
            <a:r>
              <a:rPr lang="en-US" dirty="0" err="1"/>
              <a:t>individu</a:t>
            </a:r>
            <a:r>
              <a:rPr lang="en-US" dirty="0"/>
              <a:t> di </a:t>
            </a:r>
            <a:r>
              <a:rPr lang="en-US" dirty="0" err="1"/>
              <a:t>dalam</a:t>
            </a:r>
            <a:r>
              <a:rPr lang="en-US" dirty="0"/>
              <a:t> </a:t>
            </a:r>
            <a:r>
              <a:rPr lang="en-US" dirty="0" err="1"/>
              <a:t>sebuah</a:t>
            </a:r>
            <a:r>
              <a:rPr lang="en-US" dirty="0"/>
              <a:t> </a:t>
            </a:r>
            <a:r>
              <a:rPr lang="en-US" dirty="0" err="1"/>
              <a:t>organisasi</a:t>
            </a:r>
            <a:r>
              <a:rPr lang="en-US" dirty="0"/>
              <a:t> </a:t>
            </a:r>
            <a:r>
              <a:rPr lang="en-US" dirty="0" err="1"/>
              <a:t>berpengaruh</a:t>
            </a:r>
            <a:r>
              <a:rPr lang="en-US" dirty="0"/>
              <a:t> </a:t>
            </a:r>
            <a:r>
              <a:rPr lang="en-US" dirty="0" err="1"/>
              <a:t>terhadap</a:t>
            </a:r>
            <a:r>
              <a:rPr lang="en-US" dirty="0"/>
              <a:t> </a:t>
            </a:r>
            <a:r>
              <a:rPr lang="en-US" dirty="0" err="1"/>
              <a:t>kinerja</a:t>
            </a:r>
            <a:r>
              <a:rPr lang="en-US" dirty="0"/>
              <a:t> </a:t>
            </a:r>
            <a:r>
              <a:rPr lang="en-US" dirty="0" err="1"/>
              <a:t>organisasi</a:t>
            </a:r>
            <a:r>
              <a:rPr lang="en-US" dirty="0"/>
              <a:t> </a:t>
            </a:r>
            <a:r>
              <a:rPr lang="en-US" dirty="0" err="1"/>
              <a:t>secara</a:t>
            </a:r>
            <a:r>
              <a:rPr lang="en-US" dirty="0"/>
              <a:t> </a:t>
            </a:r>
            <a:r>
              <a:rPr lang="en-US" dirty="0" err="1"/>
              <a:t>keseluruhan</a:t>
            </a:r>
            <a:endParaRPr lang="en-US" dirty="0"/>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err="1"/>
              <a:t>Teori</a:t>
            </a:r>
            <a:r>
              <a:rPr lang="en-US" dirty="0"/>
              <a:t> Teknis-</a:t>
            </a:r>
            <a:r>
              <a:rPr lang="en-US" dirty="0" err="1"/>
              <a:t>Rasional</a:t>
            </a:r>
            <a:endParaRPr lang="en-US" dirty="0"/>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p:txBody>
          <a:bodyPr>
            <a:noAutofit/>
          </a:bodyPr>
          <a:lstStyle/>
          <a:p>
            <a:r>
              <a:rPr lang="en-US" dirty="0" err="1"/>
              <a:t>Teori</a:t>
            </a:r>
            <a:r>
              <a:rPr lang="en-US" dirty="0"/>
              <a:t> </a:t>
            </a:r>
            <a:r>
              <a:rPr lang="en-US" dirty="0" err="1"/>
              <a:t>ini</a:t>
            </a:r>
            <a:r>
              <a:rPr lang="en-US" dirty="0"/>
              <a:t> </a:t>
            </a:r>
            <a:r>
              <a:rPr lang="en-US" dirty="0" err="1"/>
              <a:t>pertama</a:t>
            </a:r>
            <a:r>
              <a:rPr lang="en-US" dirty="0"/>
              <a:t> kali </a:t>
            </a:r>
            <a:r>
              <a:rPr lang="en-US" dirty="0" err="1"/>
              <a:t>dikemukakan</a:t>
            </a:r>
            <a:r>
              <a:rPr lang="en-US" dirty="0"/>
              <a:t> </a:t>
            </a:r>
            <a:r>
              <a:rPr lang="en-US" dirty="0" err="1"/>
              <a:t>dalam</a:t>
            </a:r>
            <a:r>
              <a:rPr lang="en-US" dirty="0"/>
              <a:t> </a:t>
            </a:r>
            <a:r>
              <a:rPr lang="en-US" dirty="0" err="1"/>
              <a:t>pandangan</a:t>
            </a:r>
            <a:r>
              <a:rPr lang="en-US" dirty="0"/>
              <a:t> </a:t>
            </a:r>
            <a:r>
              <a:rPr lang="en-US" dirty="0" err="1"/>
              <a:t>ekonomi</a:t>
            </a:r>
            <a:r>
              <a:rPr lang="en-US" dirty="0"/>
              <a:t> </a:t>
            </a:r>
            <a:r>
              <a:rPr lang="en-US" dirty="0" err="1"/>
              <a:t>neoklasik</a:t>
            </a:r>
            <a:r>
              <a:rPr lang="en-US" dirty="0"/>
              <a:t> yang </a:t>
            </a:r>
            <a:r>
              <a:rPr lang="en-US" dirty="0" err="1"/>
              <a:t>mengganggap</a:t>
            </a:r>
            <a:r>
              <a:rPr lang="en-US" dirty="0"/>
              <a:t> </a:t>
            </a:r>
            <a:r>
              <a:rPr lang="en-US" dirty="0" err="1"/>
              <a:t>bahwa</a:t>
            </a:r>
            <a:r>
              <a:rPr lang="en-US" dirty="0"/>
              <a:t> </a:t>
            </a:r>
            <a:r>
              <a:rPr lang="en-US" dirty="0" err="1"/>
              <a:t>akuntansi</a:t>
            </a:r>
            <a:r>
              <a:rPr lang="en-US" dirty="0"/>
              <a:t> </a:t>
            </a:r>
            <a:r>
              <a:rPr lang="en-US" dirty="0" err="1"/>
              <a:t>merupakan</a:t>
            </a:r>
            <a:r>
              <a:rPr lang="en-US" dirty="0"/>
              <a:t> </a:t>
            </a:r>
            <a:r>
              <a:rPr lang="en-US" dirty="0" err="1"/>
              <a:t>sebuah</a:t>
            </a:r>
            <a:r>
              <a:rPr lang="en-US" dirty="0"/>
              <a:t> </a:t>
            </a:r>
            <a:r>
              <a:rPr lang="en-US" dirty="0" err="1"/>
              <a:t>alat</a:t>
            </a:r>
            <a:r>
              <a:rPr lang="en-US" dirty="0"/>
              <a:t> </a:t>
            </a:r>
            <a:r>
              <a:rPr lang="en-US" dirty="0" err="1"/>
              <a:t>dalam</a:t>
            </a:r>
            <a:r>
              <a:rPr lang="en-US" dirty="0"/>
              <a:t> </a:t>
            </a:r>
            <a:r>
              <a:rPr lang="en-US" dirty="0" err="1"/>
              <a:t>pengambilan</a:t>
            </a:r>
            <a:r>
              <a:rPr lang="en-US" dirty="0"/>
              <a:t> Keputusan yang </a:t>
            </a:r>
            <a:r>
              <a:rPr lang="en-US" dirty="0" err="1"/>
              <a:t>membantu</a:t>
            </a:r>
            <a:r>
              <a:rPr lang="en-US" dirty="0"/>
              <a:t> Perusahaan </a:t>
            </a:r>
            <a:r>
              <a:rPr lang="en-US" dirty="0" err="1"/>
              <a:t>dalam</a:t>
            </a:r>
            <a:r>
              <a:rPr lang="en-US" dirty="0"/>
              <a:t> </a:t>
            </a:r>
            <a:r>
              <a:rPr lang="en-US" dirty="0" err="1"/>
              <a:t>pencapaian</a:t>
            </a:r>
            <a:r>
              <a:rPr lang="en-US" dirty="0"/>
              <a:t> </a:t>
            </a:r>
            <a:r>
              <a:rPr lang="en-US" dirty="0" err="1"/>
              <a:t>tujuannya</a:t>
            </a:r>
            <a:r>
              <a:rPr lang="en-US" sz="2400" dirty="0"/>
              <a:t>.</a:t>
            </a:r>
          </a:p>
          <a:p>
            <a:r>
              <a:rPr lang="en-US" dirty="0" err="1"/>
              <a:t>Contoh</a:t>
            </a:r>
            <a:r>
              <a:rPr lang="en-US" dirty="0"/>
              <a:t> </a:t>
            </a:r>
            <a:r>
              <a:rPr lang="en-US" dirty="0" err="1"/>
              <a:t>penganggaran</a:t>
            </a:r>
            <a:endParaRPr lang="en-US" dirty="0"/>
          </a:p>
        </p:txBody>
      </p:sp>
      <p:pic>
        <p:nvPicPr>
          <p:cNvPr id="17" name="Picture Placeholder 16">
            <a:extLst>
              <a:ext uri="{FF2B5EF4-FFF2-40B4-BE49-F238E27FC236}">
                <a16:creationId xmlns:a16="http://schemas.microsoft.com/office/drawing/2014/main" id="{38B0024B-0AD8-4DDB-8486-A9BD3A8E9FA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71476" y="1593851"/>
            <a:ext cx="5582064" cy="1929569"/>
          </a:xfrm>
        </p:spPr>
      </p:pic>
      <p:pic>
        <p:nvPicPr>
          <p:cNvPr id="19" name="Picture Placeholder 18">
            <a:extLst>
              <a:ext uri="{FF2B5EF4-FFF2-40B4-BE49-F238E27FC236}">
                <a16:creationId xmlns:a16="http://schemas.microsoft.com/office/drawing/2014/main" id="{18D1195C-D9D4-4994-BAD9-68AA2C2BD35A}"/>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5496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err="1"/>
              <a:t>Perspektif</a:t>
            </a:r>
            <a:r>
              <a:rPr lang="en-US" dirty="0"/>
              <a:t> </a:t>
            </a:r>
            <a:r>
              <a:rPr lang="en-US" dirty="0" err="1"/>
              <a:t>Teoritis</a:t>
            </a:r>
            <a:r>
              <a:rPr lang="en-US" dirty="0"/>
              <a:t> </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15</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err="1"/>
              <a:t>Teori</a:t>
            </a:r>
            <a:r>
              <a:rPr lang="en-US" dirty="0"/>
              <a:t> </a:t>
            </a:r>
            <a:r>
              <a:rPr lang="en-US" dirty="0" err="1"/>
              <a:t>Keagenan</a:t>
            </a:r>
            <a:endParaRPr lang="en-US" dirty="0"/>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err="1"/>
              <a:t>Termasuk</a:t>
            </a:r>
            <a:r>
              <a:rPr lang="en-US" dirty="0"/>
              <a:t> salah </a:t>
            </a:r>
            <a:r>
              <a:rPr lang="en-US" dirty="0" err="1"/>
              <a:t>satu</a:t>
            </a:r>
            <a:r>
              <a:rPr lang="en-US" dirty="0"/>
              <a:t> </a:t>
            </a:r>
            <a:r>
              <a:rPr lang="en-US" dirty="0" err="1"/>
              <a:t>teori</a:t>
            </a:r>
            <a:r>
              <a:rPr lang="en-US" dirty="0"/>
              <a:t> yang </a:t>
            </a:r>
            <a:r>
              <a:rPr lang="en-US" dirty="0" err="1"/>
              <a:t>berkembang</a:t>
            </a:r>
            <a:r>
              <a:rPr lang="en-US" dirty="0"/>
              <a:t> </a:t>
            </a:r>
            <a:r>
              <a:rPr lang="en-US" dirty="0" err="1"/>
              <a:t>dalam</a:t>
            </a:r>
            <a:r>
              <a:rPr lang="en-US" dirty="0"/>
              <a:t> </a:t>
            </a:r>
            <a:r>
              <a:rPr lang="en-US" dirty="0" err="1"/>
              <a:t>akuntansi</a:t>
            </a:r>
            <a:r>
              <a:rPr lang="en-US" dirty="0"/>
              <a:t> </a:t>
            </a:r>
            <a:r>
              <a:rPr lang="en-US" dirty="0" err="1"/>
              <a:t>manajemen</a:t>
            </a:r>
            <a:r>
              <a:rPr lang="en-US" dirty="0"/>
              <a:t> </a:t>
            </a:r>
            <a:r>
              <a:rPr lang="en-US" dirty="0" err="1"/>
              <a:t>berkaitan</a:t>
            </a:r>
            <a:r>
              <a:rPr lang="en-US" dirty="0"/>
              <a:t> </a:t>
            </a:r>
            <a:r>
              <a:rPr lang="en-US" dirty="0" err="1"/>
              <a:t>dengan</a:t>
            </a:r>
            <a:r>
              <a:rPr lang="en-US" dirty="0"/>
              <a:t> </a:t>
            </a:r>
            <a:r>
              <a:rPr lang="en-US" dirty="0" err="1"/>
              <a:t>pendelegasian</a:t>
            </a:r>
            <a:r>
              <a:rPr lang="en-US" dirty="0"/>
              <a:t> </a:t>
            </a:r>
            <a:r>
              <a:rPr lang="en-US" dirty="0" err="1"/>
              <a:t>wewenang</a:t>
            </a:r>
            <a:r>
              <a:rPr lang="en-US" dirty="0"/>
              <a:t> </a:t>
            </a:r>
            <a:r>
              <a:rPr lang="en-US" dirty="0" err="1"/>
              <a:t>dari</a:t>
            </a:r>
            <a:r>
              <a:rPr lang="en-US" dirty="0"/>
              <a:t> principal </a:t>
            </a:r>
            <a:r>
              <a:rPr lang="en-US" dirty="0" err="1"/>
              <a:t>kepada</a:t>
            </a:r>
            <a:r>
              <a:rPr lang="en-US" dirty="0"/>
              <a:t> agent. </a:t>
            </a:r>
          </a:p>
          <a:p>
            <a:r>
              <a:rPr lang="en-US" dirty="0" err="1"/>
              <a:t>Potensi</a:t>
            </a:r>
            <a:r>
              <a:rPr lang="en-US" dirty="0"/>
              <a:t> </a:t>
            </a:r>
            <a:r>
              <a:rPr lang="en-US" dirty="0" err="1"/>
              <a:t>masalah</a:t>
            </a:r>
            <a:r>
              <a:rPr lang="en-US" dirty="0"/>
              <a:t> </a:t>
            </a:r>
            <a:r>
              <a:rPr lang="en-US" dirty="0" err="1"/>
              <a:t>ini</a:t>
            </a:r>
            <a:r>
              <a:rPr lang="en-US" dirty="0"/>
              <a:t> </a:t>
            </a:r>
            <a:r>
              <a:rPr lang="en-US" dirty="0" err="1"/>
              <a:t>tidak</a:t>
            </a:r>
            <a:r>
              <a:rPr lang="en-US" dirty="0"/>
              <a:t> </a:t>
            </a:r>
            <a:r>
              <a:rPr lang="en-US" dirty="0" err="1"/>
              <a:t>dapat</a:t>
            </a:r>
            <a:r>
              <a:rPr lang="en-US" dirty="0"/>
              <a:t> </a:t>
            </a:r>
            <a:r>
              <a:rPr lang="en-US" dirty="0" err="1"/>
              <a:t>dihindari</a:t>
            </a:r>
            <a:r>
              <a:rPr lang="en-US" dirty="0"/>
              <a:t>.</a:t>
            </a:r>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err="1"/>
              <a:t>Teori</a:t>
            </a:r>
            <a:r>
              <a:rPr lang="en-US" dirty="0"/>
              <a:t> </a:t>
            </a:r>
            <a:r>
              <a:rPr lang="en-US" dirty="0" err="1"/>
              <a:t>Kontigensi</a:t>
            </a:r>
            <a:endParaRPr lang="en-US" dirty="0"/>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p:txBody>
          <a:bodyPr>
            <a:noAutofit/>
          </a:bodyPr>
          <a:lstStyle/>
          <a:p>
            <a:r>
              <a:rPr lang="en-US" dirty="0" err="1"/>
              <a:t>Organisasi</a:t>
            </a:r>
            <a:r>
              <a:rPr lang="en-US" dirty="0"/>
              <a:t> </a:t>
            </a:r>
            <a:r>
              <a:rPr lang="en-US" dirty="0" err="1"/>
              <a:t>dianggap</a:t>
            </a:r>
            <a:r>
              <a:rPr lang="en-US" dirty="0"/>
              <a:t> </a:t>
            </a:r>
            <a:r>
              <a:rPr lang="en-US" dirty="0" err="1"/>
              <a:t>tidak</a:t>
            </a:r>
            <a:r>
              <a:rPr lang="en-US" dirty="0"/>
              <a:t> </a:t>
            </a:r>
            <a:r>
              <a:rPr lang="en-US" dirty="0" err="1"/>
              <a:t>bersifat</a:t>
            </a:r>
            <a:r>
              <a:rPr lang="en-US" dirty="0"/>
              <a:t> </a:t>
            </a:r>
            <a:r>
              <a:rPr lang="en-US" dirty="0" err="1"/>
              <a:t>sama</a:t>
            </a:r>
            <a:r>
              <a:rPr lang="en-US" dirty="0"/>
              <a:t> </a:t>
            </a:r>
            <a:r>
              <a:rPr lang="en-US" dirty="0" err="1"/>
              <a:t>satu</a:t>
            </a:r>
            <a:r>
              <a:rPr lang="en-US" dirty="0"/>
              <a:t> </a:t>
            </a:r>
            <a:r>
              <a:rPr lang="en-US" dirty="0" err="1"/>
              <a:t>dengan</a:t>
            </a:r>
            <a:r>
              <a:rPr lang="en-US" dirty="0"/>
              <a:t> yang </a:t>
            </a:r>
            <a:r>
              <a:rPr lang="en-US" dirty="0" err="1"/>
              <a:t>lainnya</a:t>
            </a:r>
            <a:r>
              <a:rPr lang="en-US" dirty="0"/>
              <a:t>, masing –masing </a:t>
            </a:r>
            <a:r>
              <a:rPr lang="en-US" dirty="0" err="1"/>
              <a:t>memilik</a:t>
            </a:r>
            <a:r>
              <a:rPr lang="en-US" dirty="0"/>
              <a:t> factor yang </a:t>
            </a:r>
            <a:r>
              <a:rPr lang="en-US" dirty="0" err="1"/>
              <a:t>tergantung</a:t>
            </a:r>
            <a:r>
              <a:rPr lang="en-US" dirty="0"/>
              <a:t> pada </a:t>
            </a:r>
            <a:r>
              <a:rPr lang="en-US" dirty="0" err="1"/>
              <a:t>situasi</a:t>
            </a:r>
            <a:r>
              <a:rPr lang="en-US" dirty="0"/>
              <a:t> </a:t>
            </a:r>
            <a:r>
              <a:rPr lang="en-US" dirty="0" err="1"/>
              <a:t>tertentu</a:t>
            </a:r>
            <a:r>
              <a:rPr lang="en-US" dirty="0"/>
              <a:t> (Lawrence dan </a:t>
            </a:r>
            <a:r>
              <a:rPr lang="en-US" dirty="0" err="1"/>
              <a:t>lotsch</a:t>
            </a:r>
            <a:r>
              <a:rPr lang="en-US" dirty="0"/>
              <a:t>, 1967). </a:t>
            </a:r>
            <a:r>
              <a:rPr lang="en-US" dirty="0" err="1"/>
              <a:t>Tidak</a:t>
            </a:r>
            <a:r>
              <a:rPr lang="en-US" dirty="0"/>
              <a:t> </a:t>
            </a:r>
            <a:r>
              <a:rPr lang="en-US" dirty="0" err="1"/>
              <a:t>ada</a:t>
            </a:r>
            <a:r>
              <a:rPr lang="en-US" dirty="0"/>
              <a:t> </a:t>
            </a:r>
            <a:r>
              <a:rPr lang="en-US" dirty="0" err="1"/>
              <a:t>desain</a:t>
            </a:r>
            <a:r>
              <a:rPr lang="en-US" dirty="0"/>
              <a:t> </a:t>
            </a:r>
            <a:r>
              <a:rPr lang="en-US" dirty="0" err="1"/>
              <a:t>manajemen</a:t>
            </a:r>
            <a:r>
              <a:rPr lang="en-US" dirty="0"/>
              <a:t> yang </a:t>
            </a:r>
            <a:r>
              <a:rPr lang="en-US" dirty="0" err="1"/>
              <a:t>terbaik</a:t>
            </a:r>
            <a:r>
              <a:rPr lang="en-US" dirty="0"/>
              <a:t>.</a:t>
            </a:r>
          </a:p>
        </p:txBody>
      </p:sp>
      <p:pic>
        <p:nvPicPr>
          <p:cNvPr id="17" name="Picture Placeholder 16">
            <a:extLst>
              <a:ext uri="{FF2B5EF4-FFF2-40B4-BE49-F238E27FC236}">
                <a16:creationId xmlns:a16="http://schemas.microsoft.com/office/drawing/2014/main" id="{38B0024B-0AD8-4DDB-8486-A9BD3A8E9FA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71476" y="1593851"/>
            <a:ext cx="5582064" cy="1929569"/>
          </a:xfrm>
        </p:spPr>
      </p:pic>
      <p:pic>
        <p:nvPicPr>
          <p:cNvPr id="19" name="Picture Placeholder 18">
            <a:extLst>
              <a:ext uri="{FF2B5EF4-FFF2-40B4-BE49-F238E27FC236}">
                <a16:creationId xmlns:a16="http://schemas.microsoft.com/office/drawing/2014/main" id="{18D1195C-D9D4-4994-BAD9-68AA2C2BD35A}"/>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9590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lstStyle/>
          <a:p>
            <a:r>
              <a:rPr lang="en-US" dirty="0" err="1"/>
              <a:t>Perspektif</a:t>
            </a:r>
            <a:r>
              <a:rPr lang="en-US" dirty="0"/>
              <a:t> </a:t>
            </a:r>
            <a:r>
              <a:rPr lang="en-US" dirty="0" err="1"/>
              <a:t>Teoritis</a:t>
            </a:r>
            <a:r>
              <a:rPr lang="en-US" dirty="0"/>
              <a:t> </a:t>
            </a: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16</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err="1"/>
              <a:t>Literatur</a:t>
            </a:r>
            <a:r>
              <a:rPr lang="en-US" dirty="0"/>
              <a:t> </a:t>
            </a:r>
            <a:r>
              <a:rPr lang="en-US" dirty="0" err="1"/>
              <a:t>Perubahan</a:t>
            </a:r>
            <a:r>
              <a:rPr lang="en-US" dirty="0"/>
              <a:t> </a:t>
            </a:r>
            <a:r>
              <a:rPr lang="en-US" dirty="0" err="1"/>
              <a:t>Organisasi</a:t>
            </a:r>
            <a:endParaRPr lang="en-US" dirty="0"/>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err="1"/>
              <a:t>Perubahan</a:t>
            </a:r>
            <a:r>
              <a:rPr lang="en-US" dirty="0"/>
              <a:t> </a:t>
            </a:r>
            <a:r>
              <a:rPr lang="en-US" dirty="0" err="1"/>
              <a:t>merupakan</a:t>
            </a:r>
            <a:r>
              <a:rPr lang="en-US" dirty="0"/>
              <a:t> </a:t>
            </a:r>
            <a:r>
              <a:rPr lang="en-US" dirty="0" err="1"/>
              <a:t>hal</a:t>
            </a:r>
            <a:r>
              <a:rPr lang="en-US" dirty="0"/>
              <a:t> yang </a:t>
            </a:r>
            <a:r>
              <a:rPr lang="en-US" dirty="0" err="1"/>
              <a:t>tidak</a:t>
            </a:r>
            <a:r>
              <a:rPr lang="en-US" dirty="0"/>
              <a:t> </a:t>
            </a:r>
            <a:r>
              <a:rPr lang="en-US" dirty="0" err="1"/>
              <a:t>bisa</a:t>
            </a:r>
            <a:r>
              <a:rPr lang="en-US" dirty="0"/>
              <a:t> </a:t>
            </a:r>
            <a:r>
              <a:rPr lang="en-US" dirty="0" err="1"/>
              <a:t>dihindari</a:t>
            </a:r>
            <a:r>
              <a:rPr lang="en-US" dirty="0"/>
              <a:t> </a:t>
            </a:r>
            <a:r>
              <a:rPr lang="en-US" dirty="0" err="1"/>
              <a:t>dalam</a:t>
            </a:r>
            <a:r>
              <a:rPr lang="en-US" dirty="0"/>
              <a:t> </a:t>
            </a:r>
            <a:r>
              <a:rPr lang="en-US" dirty="0" err="1"/>
              <a:t>lingkungan</a:t>
            </a:r>
            <a:r>
              <a:rPr lang="en-US" dirty="0"/>
              <a:t> </a:t>
            </a:r>
            <a:r>
              <a:rPr lang="en-US" dirty="0" err="1"/>
              <a:t>bisnis</a:t>
            </a:r>
            <a:r>
              <a:rPr lang="en-US" dirty="0"/>
              <a:t>. </a:t>
            </a:r>
            <a:r>
              <a:rPr lang="en-US" dirty="0" err="1"/>
              <a:t>Organisasi</a:t>
            </a:r>
            <a:r>
              <a:rPr lang="en-US" dirty="0"/>
              <a:t> </a:t>
            </a:r>
            <a:r>
              <a:rPr lang="en-US" dirty="0" err="1"/>
              <a:t>harus</a:t>
            </a:r>
            <a:r>
              <a:rPr lang="en-US" dirty="0"/>
              <a:t> </a:t>
            </a:r>
            <a:r>
              <a:rPr lang="en-US" dirty="0" err="1"/>
              <a:t>beradaptasi</a:t>
            </a:r>
            <a:r>
              <a:rPr lang="en-US" dirty="0"/>
              <a:t> </a:t>
            </a:r>
            <a:r>
              <a:rPr lang="en-US" dirty="0" err="1"/>
              <a:t>supaya</a:t>
            </a:r>
            <a:r>
              <a:rPr lang="en-US" dirty="0"/>
              <a:t> </a:t>
            </a:r>
            <a:r>
              <a:rPr lang="en-US" dirty="0" err="1"/>
              <a:t>bisa</a:t>
            </a:r>
            <a:r>
              <a:rPr lang="en-US" dirty="0"/>
              <a:t> </a:t>
            </a:r>
            <a:r>
              <a:rPr lang="en-US" dirty="0" err="1"/>
              <a:t>bertahan</a:t>
            </a:r>
            <a:r>
              <a:rPr lang="en-US" dirty="0"/>
              <a:t> </a:t>
            </a:r>
            <a:r>
              <a:rPr lang="en-US" dirty="0" err="1"/>
              <a:t>dalam</a:t>
            </a:r>
            <a:r>
              <a:rPr lang="en-US" dirty="0"/>
              <a:t> </a:t>
            </a:r>
            <a:r>
              <a:rPr lang="en-US" dirty="0" err="1"/>
              <a:t>berbagai</a:t>
            </a:r>
            <a:r>
              <a:rPr lang="en-US" dirty="0"/>
              <a:t> </a:t>
            </a:r>
            <a:r>
              <a:rPr lang="en-US" dirty="0" err="1"/>
              <a:t>ancaman</a:t>
            </a:r>
            <a:r>
              <a:rPr lang="en-US" dirty="0"/>
              <a:t> </a:t>
            </a:r>
            <a:r>
              <a:rPr lang="en-US" dirty="0" err="1"/>
              <a:t>yag</a:t>
            </a:r>
            <a:r>
              <a:rPr lang="en-US" dirty="0"/>
              <a:t> </a:t>
            </a:r>
            <a:r>
              <a:rPr lang="en-US" dirty="0" err="1"/>
              <a:t>ada</a:t>
            </a:r>
            <a:r>
              <a:rPr lang="en-US" dirty="0"/>
              <a:t>..</a:t>
            </a:r>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err="1"/>
              <a:t>Pandangan</a:t>
            </a:r>
            <a:r>
              <a:rPr lang="en-US" dirty="0"/>
              <a:t> </a:t>
            </a:r>
            <a:r>
              <a:rPr lang="en-US" dirty="0" err="1"/>
              <a:t>Politik</a:t>
            </a:r>
            <a:r>
              <a:rPr lang="en-US" dirty="0"/>
              <a:t> Ekonomi</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p:txBody>
          <a:bodyPr>
            <a:noAutofit/>
          </a:bodyPr>
          <a:lstStyle/>
          <a:p>
            <a:r>
              <a:rPr lang="en-US" dirty="0" err="1"/>
              <a:t>Ketidakmampuan</a:t>
            </a:r>
            <a:r>
              <a:rPr lang="en-US" dirty="0"/>
              <a:t> </a:t>
            </a:r>
            <a:r>
              <a:rPr lang="en-US" dirty="0" err="1"/>
              <a:t>teori-teori</a:t>
            </a:r>
            <a:r>
              <a:rPr lang="en-US" dirty="0"/>
              <a:t> </a:t>
            </a:r>
            <a:r>
              <a:rPr lang="en-US" dirty="0" err="1"/>
              <a:t>sebelumnya</a:t>
            </a:r>
            <a:r>
              <a:rPr lang="en-US" dirty="0"/>
              <a:t> </a:t>
            </a:r>
            <a:r>
              <a:rPr lang="en-US" dirty="0" err="1"/>
              <a:t>dalam</a:t>
            </a:r>
            <a:r>
              <a:rPr lang="en-US" dirty="0"/>
              <a:t> </a:t>
            </a:r>
            <a:r>
              <a:rPr lang="en-US" dirty="0" err="1"/>
              <a:t>meninjau</a:t>
            </a:r>
            <a:r>
              <a:rPr lang="en-US" dirty="0"/>
              <a:t> </a:t>
            </a:r>
            <a:r>
              <a:rPr lang="en-US" dirty="0" err="1"/>
              <a:t>akuntansi</a:t>
            </a:r>
            <a:r>
              <a:rPr lang="en-US" dirty="0"/>
              <a:t> </a:t>
            </a:r>
            <a:r>
              <a:rPr lang="en-US" dirty="0" err="1"/>
              <a:t>manajemen</a:t>
            </a:r>
            <a:r>
              <a:rPr lang="en-US" dirty="0"/>
              <a:t> </a:t>
            </a:r>
            <a:r>
              <a:rPr lang="en-US" dirty="0" err="1"/>
              <a:t>dari</a:t>
            </a:r>
            <a:r>
              <a:rPr lang="en-US" dirty="0"/>
              <a:t> </a:t>
            </a:r>
            <a:r>
              <a:rPr lang="en-US" dirty="0" err="1"/>
              <a:t>sudut</a:t>
            </a:r>
            <a:r>
              <a:rPr lang="en-US" dirty="0"/>
              <a:t> </a:t>
            </a:r>
            <a:r>
              <a:rPr lang="en-US" dirty="0" err="1"/>
              <a:t>politik</a:t>
            </a:r>
            <a:r>
              <a:rPr lang="en-US" dirty="0"/>
              <a:t> </a:t>
            </a:r>
            <a:r>
              <a:rPr lang="en-US" dirty="0" err="1"/>
              <a:t>ekonomi</a:t>
            </a:r>
            <a:r>
              <a:rPr lang="en-US" dirty="0"/>
              <a:t>. </a:t>
            </a:r>
            <a:r>
              <a:rPr lang="en-US" dirty="0" err="1"/>
              <a:t>Konsep</a:t>
            </a:r>
            <a:r>
              <a:rPr lang="en-US" dirty="0"/>
              <a:t> </a:t>
            </a:r>
            <a:r>
              <a:rPr lang="en-US" dirty="0" err="1"/>
              <a:t>legitimasi</a:t>
            </a:r>
            <a:r>
              <a:rPr lang="en-US" dirty="0"/>
              <a:t> </a:t>
            </a:r>
            <a:r>
              <a:rPr lang="en-US" dirty="0" err="1"/>
              <a:t>merupakan</a:t>
            </a:r>
            <a:r>
              <a:rPr lang="en-US" dirty="0"/>
              <a:t> </a:t>
            </a:r>
            <a:r>
              <a:rPr lang="en-US" dirty="0" err="1"/>
              <a:t>aspek</a:t>
            </a:r>
            <a:r>
              <a:rPr lang="en-US" dirty="0"/>
              <a:t> yang </a:t>
            </a:r>
            <a:r>
              <a:rPr lang="en-US" dirty="0" err="1"/>
              <a:t>diperhatikan</a:t>
            </a:r>
            <a:r>
              <a:rPr lang="en-US" dirty="0"/>
              <a:t> </a:t>
            </a:r>
            <a:r>
              <a:rPr lang="en-US" dirty="0" err="1"/>
              <a:t>karena</a:t>
            </a:r>
            <a:r>
              <a:rPr lang="en-US" dirty="0"/>
              <a:t> </a:t>
            </a:r>
            <a:r>
              <a:rPr lang="en-US" dirty="0" err="1"/>
              <a:t>dalam</a:t>
            </a:r>
            <a:r>
              <a:rPr lang="en-US" dirty="0"/>
              <a:t> </a:t>
            </a:r>
            <a:r>
              <a:rPr lang="en-US" dirty="0" err="1"/>
              <a:t>pandangan</a:t>
            </a:r>
            <a:r>
              <a:rPr lang="en-US" dirty="0"/>
              <a:t>  </a:t>
            </a:r>
            <a:r>
              <a:rPr lang="en-US" dirty="0" err="1"/>
              <a:t>ini</a:t>
            </a:r>
            <a:r>
              <a:rPr lang="en-US" dirty="0"/>
              <a:t>, </a:t>
            </a:r>
            <a:r>
              <a:rPr lang="en-US" dirty="0" err="1"/>
              <a:t>organisasi</a:t>
            </a:r>
            <a:r>
              <a:rPr lang="en-US" dirty="0"/>
              <a:t> </a:t>
            </a:r>
            <a:r>
              <a:rPr lang="en-US" dirty="0" err="1"/>
              <a:t>merupakan</a:t>
            </a:r>
            <a:r>
              <a:rPr lang="en-US" dirty="0"/>
              <a:t> </a:t>
            </a:r>
            <a:r>
              <a:rPr lang="en-US" dirty="0" err="1"/>
              <a:t>institusi</a:t>
            </a:r>
            <a:r>
              <a:rPr lang="en-US" dirty="0"/>
              <a:t> yang </a:t>
            </a:r>
            <a:r>
              <a:rPr lang="en-US" dirty="0" err="1"/>
              <a:t>butuh</a:t>
            </a:r>
            <a:r>
              <a:rPr lang="en-US" dirty="0"/>
              <a:t> </a:t>
            </a:r>
            <a:r>
              <a:rPr lang="en-US" dirty="0" err="1"/>
              <a:t>pengakuan</a:t>
            </a:r>
            <a:endParaRPr lang="en-US" dirty="0"/>
          </a:p>
        </p:txBody>
      </p:sp>
      <p:pic>
        <p:nvPicPr>
          <p:cNvPr id="17" name="Picture Placeholder 16">
            <a:extLst>
              <a:ext uri="{FF2B5EF4-FFF2-40B4-BE49-F238E27FC236}">
                <a16:creationId xmlns:a16="http://schemas.microsoft.com/office/drawing/2014/main" id="{38B0024B-0AD8-4DDB-8486-A9BD3A8E9FA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371476" y="1593851"/>
            <a:ext cx="5582064" cy="1929569"/>
          </a:xfrm>
        </p:spPr>
      </p:pic>
      <p:pic>
        <p:nvPicPr>
          <p:cNvPr id="19" name="Picture Placeholder 18">
            <a:extLst>
              <a:ext uri="{FF2B5EF4-FFF2-40B4-BE49-F238E27FC236}">
                <a16:creationId xmlns:a16="http://schemas.microsoft.com/office/drawing/2014/main" id="{18D1195C-D9D4-4994-BAD9-68AA2C2BD35A}"/>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7860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56F6876-F532-4396-8FC3-BEB43E626529}"/>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17</a:t>
            </a:fld>
            <a:endParaRPr lang="en-US" dirty="0"/>
          </a:p>
        </p:txBody>
      </p:sp>
      <p:sp>
        <p:nvSpPr>
          <p:cNvPr id="7" name="TextBox 6">
            <a:extLst>
              <a:ext uri="{FF2B5EF4-FFF2-40B4-BE49-F238E27FC236}">
                <a16:creationId xmlns:a16="http://schemas.microsoft.com/office/drawing/2014/main" id="{AD31C915-0C44-A972-6C78-F43003098823}"/>
              </a:ext>
            </a:extLst>
          </p:cNvPr>
          <p:cNvSpPr txBox="1"/>
          <p:nvPr/>
        </p:nvSpPr>
        <p:spPr>
          <a:xfrm>
            <a:off x="6291943" y="571500"/>
            <a:ext cx="5900057" cy="4801314"/>
          </a:xfrm>
          <a:prstGeom prst="rect">
            <a:avLst/>
          </a:prstGeom>
          <a:noFill/>
        </p:spPr>
        <p:txBody>
          <a:bodyPr wrap="square" rtlCol="0">
            <a:spAutoFit/>
          </a:bodyPr>
          <a:lstStyle/>
          <a:p>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Kesimpulan</a:t>
            </a:r>
            <a:r>
              <a:rPr lang="fi-FI" sz="2400" b="1" kern="100">
                <a:effectLst/>
                <a:latin typeface="Calibri" panose="020F0502020204030204" pitchFamily="34" charset="0"/>
                <a:ea typeface="Calibri" panose="020F0502020204030204" pitchFamily="34" charset="0"/>
                <a:cs typeface="Times New Roman" panose="02020603050405020304" pitchFamily="18" charset="0"/>
              </a:rPr>
              <a:t>:</a:t>
            </a:r>
            <a:r>
              <a:rPr lang="fi-FI" sz="2400" kern="100">
                <a:effectLst/>
                <a:latin typeface="Calibri" panose="020F0502020204030204" pitchFamily="34" charset="0"/>
                <a:ea typeface="Calibri" panose="020F0502020204030204" pitchFamily="34" charset="0"/>
                <a:cs typeface="Times New Roman" panose="02020603050405020304" pitchFamily="18" charset="0"/>
              </a:rPr>
              <a:t> </a:t>
            </a:r>
          </a:p>
          <a:p>
            <a:r>
              <a:rPr lang="fi-FI" sz="2400" kern="100">
                <a:effectLst/>
                <a:latin typeface="Calibri" panose="020F0502020204030204" pitchFamily="34" charset="0"/>
                <a:ea typeface="Calibri" panose="020F0502020204030204" pitchFamily="34" charset="0"/>
                <a:cs typeface="Times New Roman" panose="02020603050405020304" pitchFamily="18" charset="0"/>
              </a:rPr>
              <a:t>Akuntansi</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muncul</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sebagai</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evolusi</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dari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memenuhi</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kebutuhan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lebih</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kompleks</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dinamis</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pengambilan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mempertimbangkan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faktor</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eksternal</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panjang</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AMS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membantu</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lebih</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adaptif</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tanggap</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terhadap</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perubahan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bisnis</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cepat</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serta</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lebih</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luas</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kern="100" dirty="0" err="1">
                <a:effectLst/>
                <a:latin typeface="Calibri" panose="020F0502020204030204" pitchFamily="34" charset="0"/>
                <a:ea typeface="Calibri" panose="020F0502020204030204" pitchFamily="34" charset="0"/>
                <a:cs typeface="Times New Roman" panose="02020603050405020304" pitchFamily="18" charset="0"/>
              </a:rPr>
              <a:t>berkelanjutan</a:t>
            </a:r>
            <a:r>
              <a:rPr lang="fi-FI" sz="2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4967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18B7855D-2DE6-49A4-BA98-97404403C66B}"/>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7358743" y="823345"/>
            <a:ext cx="4615543" cy="5211309"/>
          </a:xfrm>
        </p:spPr>
      </p:pic>
      <p:sp>
        <p:nvSpPr>
          <p:cNvPr id="2" name="TextBox 1">
            <a:extLst>
              <a:ext uri="{FF2B5EF4-FFF2-40B4-BE49-F238E27FC236}">
                <a16:creationId xmlns:a16="http://schemas.microsoft.com/office/drawing/2014/main" id="{352F61F8-FB70-2904-20D6-2602DEE2398D}"/>
              </a:ext>
            </a:extLst>
          </p:cNvPr>
          <p:cNvSpPr txBox="1"/>
          <p:nvPr/>
        </p:nvSpPr>
        <p:spPr>
          <a:xfrm>
            <a:off x="535766" y="1188234"/>
            <a:ext cx="6074229" cy="4524315"/>
          </a:xfrm>
          <a:prstGeom prst="rect">
            <a:avLst/>
          </a:prstGeom>
          <a:noFill/>
        </p:spPr>
        <p:txBody>
          <a:bodyPr wrap="square" rtlCol="0">
            <a:spAutoFit/>
          </a:bodyPr>
          <a:lstStyle/>
          <a:p>
            <a:pPr marL="285750" indent="-285750">
              <a:buFont typeface="Arial" panose="020B0604020202020204" pitchFamily="34" charset="0"/>
              <a:buChar char="•"/>
            </a:pPr>
            <a:r>
              <a:rPr lang="en-US" b="0" i="0" dirty="0" err="1">
                <a:solidFill>
                  <a:srgbClr val="000000"/>
                </a:solidFill>
                <a:effectLst/>
                <a:latin typeface="+mj-lt"/>
              </a:rPr>
              <a:t>Akuntansi</a:t>
            </a:r>
            <a:r>
              <a:rPr lang="en-US" b="0" i="0" dirty="0">
                <a:solidFill>
                  <a:srgbClr val="000000"/>
                </a:solidFill>
                <a:effectLst/>
                <a:latin typeface="+mj-lt"/>
              </a:rPr>
              <a:t> </a:t>
            </a:r>
            <a:r>
              <a:rPr lang="en-US" b="0" i="0" dirty="0" err="1">
                <a:solidFill>
                  <a:srgbClr val="000000"/>
                </a:solidFill>
                <a:effectLst/>
                <a:latin typeface="+mj-lt"/>
              </a:rPr>
              <a:t>manajemen</a:t>
            </a:r>
            <a:r>
              <a:rPr lang="en-US" b="0" i="0" dirty="0">
                <a:solidFill>
                  <a:srgbClr val="000000"/>
                </a:solidFill>
                <a:effectLst/>
                <a:latin typeface="+mj-lt"/>
              </a:rPr>
              <a:t> </a:t>
            </a:r>
            <a:r>
              <a:rPr lang="en-US" b="0" i="0" dirty="0" err="1">
                <a:solidFill>
                  <a:srgbClr val="000000"/>
                </a:solidFill>
                <a:effectLst/>
                <a:latin typeface="+mj-lt"/>
              </a:rPr>
              <a:t>strategis</a:t>
            </a:r>
            <a:r>
              <a:rPr lang="en-US" b="0" i="0" dirty="0">
                <a:solidFill>
                  <a:srgbClr val="000000"/>
                </a:solidFill>
                <a:effectLst/>
                <a:latin typeface="+mj-lt"/>
              </a:rPr>
              <a:t> (SMA) </a:t>
            </a:r>
            <a:r>
              <a:rPr lang="en-US" b="0" i="0" dirty="0" err="1">
                <a:solidFill>
                  <a:srgbClr val="000000"/>
                </a:solidFill>
                <a:effectLst/>
                <a:latin typeface="+mj-lt"/>
              </a:rPr>
              <a:t>pertama</a:t>
            </a:r>
            <a:r>
              <a:rPr lang="en-US" b="0" i="0" dirty="0">
                <a:solidFill>
                  <a:srgbClr val="000000"/>
                </a:solidFill>
                <a:effectLst/>
                <a:latin typeface="+mj-lt"/>
              </a:rPr>
              <a:t> kali </a:t>
            </a:r>
            <a:r>
              <a:rPr lang="en-US" b="0" i="0" dirty="0" err="1">
                <a:solidFill>
                  <a:srgbClr val="000000"/>
                </a:solidFill>
                <a:effectLst/>
                <a:latin typeface="+mj-lt"/>
              </a:rPr>
              <a:t>dibahas</a:t>
            </a:r>
            <a:r>
              <a:rPr lang="en-US" b="0" i="0" dirty="0">
                <a:solidFill>
                  <a:srgbClr val="000000"/>
                </a:solidFill>
                <a:effectLst/>
                <a:latin typeface="+mj-lt"/>
              </a:rPr>
              <a:t> </a:t>
            </a:r>
            <a:r>
              <a:rPr lang="en-US" b="0" i="0" dirty="0" err="1">
                <a:solidFill>
                  <a:srgbClr val="000000"/>
                </a:solidFill>
                <a:effectLst/>
                <a:latin typeface="+mj-lt"/>
              </a:rPr>
              <a:t>dalam</a:t>
            </a:r>
            <a:r>
              <a:rPr lang="en-US" b="0" i="0" dirty="0">
                <a:solidFill>
                  <a:srgbClr val="000000"/>
                </a:solidFill>
                <a:effectLst/>
                <a:latin typeface="+mj-lt"/>
              </a:rPr>
              <a:t> </a:t>
            </a:r>
            <a:r>
              <a:rPr lang="en-US" b="0" i="0" dirty="0" err="1">
                <a:solidFill>
                  <a:srgbClr val="000000"/>
                </a:solidFill>
                <a:effectLst/>
                <a:latin typeface="+mj-lt"/>
              </a:rPr>
              <a:t>literatur</a:t>
            </a:r>
            <a:r>
              <a:rPr lang="en-US" b="0" i="0" dirty="0">
                <a:solidFill>
                  <a:srgbClr val="000000"/>
                </a:solidFill>
                <a:effectLst/>
                <a:latin typeface="+mj-lt"/>
              </a:rPr>
              <a:t> pada </a:t>
            </a:r>
            <a:r>
              <a:rPr lang="en-US" b="0" i="0" dirty="0" err="1">
                <a:solidFill>
                  <a:srgbClr val="000000"/>
                </a:solidFill>
                <a:effectLst/>
                <a:latin typeface="+mj-lt"/>
              </a:rPr>
              <a:t>akhir</a:t>
            </a:r>
            <a:r>
              <a:rPr lang="en-US" b="0" i="0" dirty="0">
                <a:solidFill>
                  <a:srgbClr val="000000"/>
                </a:solidFill>
                <a:effectLst/>
                <a:latin typeface="+mj-lt"/>
              </a:rPr>
              <a:t> </a:t>
            </a:r>
            <a:r>
              <a:rPr lang="en-US" b="0" i="0" dirty="0" err="1">
                <a:solidFill>
                  <a:srgbClr val="000000"/>
                </a:solidFill>
                <a:effectLst/>
                <a:latin typeface="+mj-lt"/>
              </a:rPr>
              <a:t>tahun</a:t>
            </a:r>
            <a:r>
              <a:rPr lang="en-US" b="0" i="0" dirty="0">
                <a:solidFill>
                  <a:srgbClr val="000000"/>
                </a:solidFill>
                <a:effectLst/>
                <a:latin typeface="+mj-lt"/>
              </a:rPr>
              <a:t> 1980-an </a:t>
            </a:r>
            <a:r>
              <a:rPr lang="en-US" b="0" i="0" dirty="0" err="1">
                <a:solidFill>
                  <a:srgbClr val="000000"/>
                </a:solidFill>
                <a:effectLst/>
                <a:latin typeface="+mj-lt"/>
              </a:rPr>
              <a:t>sebagai</a:t>
            </a:r>
            <a:r>
              <a:rPr lang="en-US" b="0" i="0" dirty="0">
                <a:solidFill>
                  <a:srgbClr val="000000"/>
                </a:solidFill>
                <a:effectLst/>
                <a:latin typeface="+mj-lt"/>
              </a:rPr>
              <a:t> </a:t>
            </a:r>
            <a:r>
              <a:rPr lang="en-US" b="0" i="0" dirty="0" err="1">
                <a:solidFill>
                  <a:srgbClr val="000000"/>
                </a:solidFill>
                <a:effectLst/>
                <a:latin typeface="+mj-lt"/>
              </a:rPr>
              <a:t>respons</a:t>
            </a:r>
            <a:r>
              <a:rPr lang="en-US" b="0" i="0" dirty="0">
                <a:solidFill>
                  <a:srgbClr val="000000"/>
                </a:solidFill>
                <a:effectLst/>
                <a:latin typeface="+mj-lt"/>
              </a:rPr>
              <a:t> </a:t>
            </a:r>
            <a:r>
              <a:rPr lang="en-US" b="0" i="0" dirty="0" err="1">
                <a:solidFill>
                  <a:srgbClr val="000000"/>
                </a:solidFill>
                <a:effectLst/>
                <a:latin typeface="+mj-lt"/>
              </a:rPr>
              <a:t>terhadap</a:t>
            </a:r>
            <a:r>
              <a:rPr lang="en-US" b="0" i="0" dirty="0">
                <a:solidFill>
                  <a:srgbClr val="000000"/>
                </a:solidFill>
                <a:effectLst/>
                <a:latin typeface="+mj-lt"/>
              </a:rPr>
              <a:t> </a:t>
            </a:r>
            <a:r>
              <a:rPr lang="en-US" b="0" i="0" dirty="0" err="1">
                <a:solidFill>
                  <a:srgbClr val="000000"/>
                </a:solidFill>
                <a:effectLst/>
                <a:latin typeface="+mj-lt"/>
              </a:rPr>
              <a:t>kekhawatiran</a:t>
            </a:r>
            <a:r>
              <a:rPr lang="en-US" b="0" i="0" dirty="0">
                <a:solidFill>
                  <a:srgbClr val="000000"/>
                </a:solidFill>
                <a:effectLst/>
                <a:latin typeface="+mj-lt"/>
              </a:rPr>
              <a:t> </a:t>
            </a:r>
            <a:r>
              <a:rPr lang="en-US" b="0" i="0" dirty="0" err="1">
                <a:solidFill>
                  <a:srgbClr val="000000"/>
                </a:solidFill>
                <a:effectLst/>
                <a:latin typeface="+mj-lt"/>
              </a:rPr>
              <a:t>tentang</a:t>
            </a:r>
            <a:r>
              <a:rPr lang="en-US" b="0" i="0" dirty="0">
                <a:solidFill>
                  <a:srgbClr val="000000"/>
                </a:solidFill>
                <a:effectLst/>
                <a:latin typeface="+mj-lt"/>
              </a:rPr>
              <a:t> </a:t>
            </a:r>
            <a:r>
              <a:rPr lang="en-US" b="0" i="0" dirty="0" err="1">
                <a:solidFill>
                  <a:srgbClr val="000000"/>
                </a:solidFill>
                <a:effectLst/>
                <a:latin typeface="+mj-lt"/>
              </a:rPr>
              <a:t>hilangnya</a:t>
            </a:r>
            <a:r>
              <a:rPr lang="en-US" b="0" i="0" dirty="0">
                <a:solidFill>
                  <a:srgbClr val="000000"/>
                </a:solidFill>
                <a:effectLst/>
                <a:latin typeface="+mj-lt"/>
              </a:rPr>
              <a:t> </a:t>
            </a:r>
            <a:r>
              <a:rPr lang="en-US" b="0" i="0" dirty="0" err="1">
                <a:solidFill>
                  <a:srgbClr val="000000"/>
                </a:solidFill>
                <a:effectLst/>
                <a:latin typeface="+mj-lt"/>
              </a:rPr>
              <a:t>relevansi</a:t>
            </a:r>
            <a:r>
              <a:rPr lang="en-US" b="0" i="0" dirty="0">
                <a:solidFill>
                  <a:srgbClr val="000000"/>
                </a:solidFill>
                <a:effectLst/>
                <a:latin typeface="+mj-lt"/>
              </a:rPr>
              <a:t> </a:t>
            </a:r>
            <a:r>
              <a:rPr lang="en-US" b="0" i="0" dirty="0" err="1">
                <a:solidFill>
                  <a:srgbClr val="000000"/>
                </a:solidFill>
                <a:effectLst/>
                <a:latin typeface="+mj-lt"/>
              </a:rPr>
              <a:t>akuntansi</a:t>
            </a:r>
            <a:r>
              <a:rPr lang="en-US" b="0" i="0" dirty="0">
                <a:solidFill>
                  <a:srgbClr val="000000"/>
                </a:solidFill>
                <a:effectLst/>
                <a:latin typeface="+mj-lt"/>
              </a:rPr>
              <a:t> </a:t>
            </a:r>
            <a:r>
              <a:rPr lang="en-US" b="0" i="0" dirty="0" err="1">
                <a:solidFill>
                  <a:srgbClr val="000000"/>
                </a:solidFill>
                <a:effectLst/>
                <a:latin typeface="+mj-lt"/>
              </a:rPr>
              <a:t>manajemen</a:t>
            </a:r>
            <a:r>
              <a:rPr lang="en-US" b="0" i="0" dirty="0">
                <a:solidFill>
                  <a:srgbClr val="000000"/>
                </a:solidFill>
                <a:effectLst/>
                <a:latin typeface="+mj-lt"/>
              </a:rPr>
              <a:t> </a:t>
            </a:r>
            <a:r>
              <a:rPr lang="en-US" b="0" i="0" dirty="0" err="1">
                <a:solidFill>
                  <a:srgbClr val="000000"/>
                </a:solidFill>
                <a:effectLst/>
                <a:latin typeface="+mj-lt"/>
              </a:rPr>
              <a:t>dalam</a:t>
            </a:r>
            <a:r>
              <a:rPr lang="en-US" b="0" i="0" dirty="0">
                <a:solidFill>
                  <a:srgbClr val="000000"/>
                </a:solidFill>
                <a:effectLst/>
                <a:latin typeface="+mj-lt"/>
              </a:rPr>
              <a:t> </a:t>
            </a:r>
            <a:r>
              <a:rPr lang="en-US" b="0" i="0" dirty="0" err="1">
                <a:solidFill>
                  <a:srgbClr val="000000"/>
                </a:solidFill>
                <a:effectLst/>
                <a:latin typeface="+mj-lt"/>
              </a:rPr>
              <a:t>praktik</a:t>
            </a:r>
            <a:r>
              <a:rPr lang="en-US" b="0" i="0" dirty="0">
                <a:solidFill>
                  <a:srgbClr val="000000"/>
                </a:solidFill>
                <a:effectLst/>
                <a:latin typeface="+mj-lt"/>
              </a:rPr>
              <a:t> </a:t>
            </a:r>
            <a:r>
              <a:rPr lang="en-US" b="0" i="0" dirty="0" err="1">
                <a:solidFill>
                  <a:srgbClr val="000000"/>
                </a:solidFill>
                <a:effectLst/>
                <a:latin typeface="+mj-lt"/>
              </a:rPr>
              <a:t>bisnis</a:t>
            </a:r>
            <a:r>
              <a:rPr lang="en-US" b="0" i="0" dirty="0">
                <a:solidFill>
                  <a:srgbClr val="000000"/>
                </a:solidFill>
                <a:effectLst/>
                <a:latin typeface="+mj-lt"/>
              </a:rPr>
              <a:t> (</a:t>
            </a:r>
            <a:r>
              <a:rPr lang="en-US" b="0" i="0" dirty="0" err="1">
                <a:solidFill>
                  <a:srgbClr val="000000"/>
                </a:solidFill>
                <a:effectLst/>
                <a:latin typeface="+mj-lt"/>
              </a:rPr>
              <a:t>Roslender</a:t>
            </a:r>
            <a:r>
              <a:rPr lang="en-US" b="0" i="0" dirty="0">
                <a:solidFill>
                  <a:srgbClr val="000000"/>
                </a:solidFill>
                <a:effectLst/>
                <a:latin typeface="+mj-lt"/>
              </a:rPr>
              <a:t> dan Hart, 2003).</a:t>
            </a:r>
          </a:p>
          <a:p>
            <a:pPr marL="285750" indent="-285750">
              <a:buFont typeface="Arial" panose="020B0604020202020204" pitchFamily="34" charset="0"/>
              <a:buChar char="•"/>
            </a:pPr>
            <a:endParaRPr lang="en-US" i="1" dirty="0">
              <a:solidFill>
                <a:srgbClr val="222222"/>
              </a:solidFill>
              <a:effectLst/>
              <a:latin typeface="+mj-lt"/>
              <a:ea typeface="Calibri" panose="020F0502020204030204" pitchFamily="34" charset="0"/>
            </a:endParaRPr>
          </a:p>
          <a:p>
            <a:pPr marL="285750" indent="-285750">
              <a:buFont typeface="Arial" panose="020B0604020202020204" pitchFamily="34" charset="0"/>
              <a:buChar char="•"/>
            </a:pPr>
            <a:r>
              <a:rPr lang="id-ID" i="1" dirty="0">
                <a:solidFill>
                  <a:srgbClr val="222222"/>
                </a:solidFill>
                <a:effectLst/>
                <a:latin typeface="+mj-lt"/>
                <a:ea typeface="Calibri" panose="020F0502020204030204" pitchFamily="34" charset="0"/>
              </a:rPr>
              <a:t>Strategic Management Accounting </a:t>
            </a:r>
            <a:r>
              <a:rPr lang="id-ID" dirty="0">
                <a:solidFill>
                  <a:srgbClr val="222222"/>
                </a:solidFill>
                <a:effectLst/>
                <a:latin typeface="+mj-lt"/>
                <a:ea typeface="Calibri" panose="020F0502020204030204" pitchFamily="34" charset="0"/>
              </a:rPr>
              <a:t>(SMA) salah satu dari berbagai teknik dan pendekatan baru dirancang untuk mengembalikan relevansi yang hilang dari akuntansi manajemen. Terutama di Inggris, dengan Bromwich sebagai salah satu pendukung akademis utamanya pada waktu itu.</a:t>
            </a:r>
            <a:endParaRPr lang="en-US" dirty="0">
              <a:solidFill>
                <a:srgbClr val="222222"/>
              </a:solidFill>
              <a:effectLst/>
              <a:latin typeface="+mj-lt"/>
              <a:ea typeface="Calibri" panose="020F0502020204030204" pitchFamily="34" charset="0"/>
            </a:endParaRPr>
          </a:p>
          <a:p>
            <a:pPr marL="285750" indent="-285750">
              <a:buFont typeface="Arial" panose="020B0604020202020204" pitchFamily="34" charset="0"/>
              <a:buChar char="•"/>
            </a:pPr>
            <a:endParaRPr lang="en-US" dirty="0">
              <a:solidFill>
                <a:srgbClr val="222222"/>
              </a:solidFill>
              <a:effectLst/>
              <a:latin typeface="+mj-lt"/>
              <a:ea typeface="Calibri" panose="020F0502020204030204" pitchFamily="34" charset="0"/>
            </a:endParaRPr>
          </a:p>
          <a:p>
            <a:pPr marL="285750" indent="-285750">
              <a:buFont typeface="Arial" panose="020B0604020202020204" pitchFamily="34" charset="0"/>
              <a:buChar char="•"/>
            </a:pPr>
            <a:r>
              <a:rPr lang="id-ID" dirty="0">
                <a:solidFill>
                  <a:srgbClr val="222222"/>
                </a:solidFill>
                <a:effectLst/>
                <a:latin typeface="+mj-lt"/>
                <a:ea typeface="Calibri" panose="020F0502020204030204" pitchFamily="34" charset="0"/>
              </a:rPr>
              <a:t>Istilah SMA memiliki sejarah yang lebih panjang, namun, telah diperkenalkan ke dalam akuntansi manajemen beberapa tahun sebelumnya oleh Simmonds (1981, 1982). </a:t>
            </a:r>
            <a:endParaRPr lang="en-US" dirty="0">
              <a:solidFill>
                <a:srgbClr val="222222"/>
              </a:solidFill>
              <a:effectLst/>
              <a:latin typeface="+mj-lt"/>
              <a:ea typeface="Calibri" panose="020F0502020204030204" pitchFamily="34" charset="0"/>
            </a:endParaRPr>
          </a:p>
          <a:p>
            <a:endParaRPr lang="en-US" dirty="0"/>
          </a:p>
        </p:txBody>
      </p:sp>
      <p:sp>
        <p:nvSpPr>
          <p:cNvPr id="3" name="TextBox 2">
            <a:extLst>
              <a:ext uri="{FF2B5EF4-FFF2-40B4-BE49-F238E27FC236}">
                <a16:creationId xmlns:a16="http://schemas.microsoft.com/office/drawing/2014/main" id="{795DC1A7-0E5D-5E2B-8E40-BD55A9C48B00}"/>
              </a:ext>
            </a:extLst>
          </p:cNvPr>
          <p:cNvSpPr txBox="1"/>
          <p:nvPr/>
        </p:nvSpPr>
        <p:spPr>
          <a:xfrm>
            <a:off x="516835" y="649357"/>
            <a:ext cx="4797287" cy="369332"/>
          </a:xfrm>
          <a:prstGeom prst="rect">
            <a:avLst/>
          </a:prstGeom>
          <a:noFill/>
        </p:spPr>
        <p:txBody>
          <a:bodyPr wrap="square" rtlCol="0">
            <a:spAutoFit/>
          </a:bodyPr>
          <a:lstStyle/>
          <a:p>
            <a:r>
              <a:rPr lang="en-US" b="1" dirty="0"/>
              <a:t>PENDAHULUAN</a:t>
            </a:r>
          </a:p>
        </p:txBody>
      </p:sp>
    </p:spTree>
    <p:extLst>
      <p:ext uri="{BB962C8B-B14F-4D97-AF65-F5344CB8AC3E}">
        <p14:creationId xmlns:p14="http://schemas.microsoft.com/office/powerpoint/2010/main" val="19607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5492762" y="188601"/>
            <a:ext cx="5272764" cy="724330"/>
          </a:xfrm>
        </p:spPr>
        <p:txBody>
          <a:bodyPr/>
          <a:lstStyle/>
          <a:p>
            <a:pPr marR="0" lvl="0">
              <a:lnSpc>
                <a:spcPct val="115000"/>
              </a:lnSpc>
              <a:spcBef>
                <a:spcPts val="0"/>
              </a:spcBef>
              <a:spcAft>
                <a:spcPts val="1000"/>
              </a:spcAft>
              <a:tabLst>
                <a:tab pos="171450" algn="l"/>
              </a:tabLst>
            </a:pP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Pengertian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5996346" y="1178906"/>
            <a:ext cx="5895616" cy="4718311"/>
          </a:xfrm>
        </p:spPr>
        <p:txBody>
          <a:bodyPr>
            <a:normAutofit fontScale="85000" lnSpcReduction="20000"/>
          </a:bodyPr>
          <a:lstStyle/>
          <a:p>
            <a:pPr marL="0" marR="0" indent="0">
              <a:lnSpc>
                <a:spcPct val="115000"/>
              </a:lnSpc>
              <a:spcBef>
                <a:spcPts val="0"/>
              </a:spcBef>
              <a:spcAft>
                <a:spcPts val="0"/>
              </a:spcAft>
              <a:buNone/>
            </a:pP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Terdapat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tiga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suku kata di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kata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Strategi.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Akuntansi+Manajemen+Strategi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15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proses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sistematis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mengidentifikasi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mengukur</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mencatat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melaporkan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keuangan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berkaitan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suatu</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entitas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menyediakan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relevan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dapat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diandalkan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kepada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pemangku</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kepentingan</a:t>
            </a: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spcBef>
                <a:spcPts val="0"/>
              </a:spcBef>
              <a:spcAft>
                <a:spcPts val="1000"/>
              </a:spcAft>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proses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perencanaan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pengorganisasian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pengarahan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pengendalian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sumber</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organisasi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tertentu</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secara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efektif</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efisien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melibatkan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pengambilan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penugasan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tugas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pengawasan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kinerja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memastikan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bahwa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semua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bagian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dari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organisasi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bekerja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sama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visi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misi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telah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ditetapkan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a:lnSpc>
                <a:spcPct val="115000"/>
              </a:lnSpc>
              <a:spcBef>
                <a:spcPts val="0"/>
              </a:spcBef>
              <a:spcAft>
                <a:spcPts val="1000"/>
              </a:spcAf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Strategi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rencana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panjang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dirumuskan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sasaran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tertentu</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konteks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persaingan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bisnis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Strategi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mencakup</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pemilihan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alokasi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sumber</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serta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pengembangan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rencana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aksi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akan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diambil</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keunggulan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kompetitif</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3</a:t>
            </a:fld>
            <a:endParaRPr lang="en-US" dirty="0"/>
          </a:p>
        </p:txBody>
      </p:sp>
      <p:pic>
        <p:nvPicPr>
          <p:cNvPr id="3" name="Picture 2">
            <a:extLst>
              <a:ext uri="{FF2B5EF4-FFF2-40B4-BE49-F238E27FC236}">
                <a16:creationId xmlns:a16="http://schemas.microsoft.com/office/drawing/2014/main" id="{72C911E4-92E2-0C42-90CE-520C0274EB1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5093" y="1656522"/>
            <a:ext cx="5037140" cy="3533509"/>
          </a:xfrm>
          <a:prstGeom prst="rect">
            <a:avLst/>
          </a:prstGeom>
        </p:spPr>
      </p:pic>
      <p:sp>
        <p:nvSpPr>
          <p:cNvPr id="5" name="TextBox 4">
            <a:extLst>
              <a:ext uri="{FF2B5EF4-FFF2-40B4-BE49-F238E27FC236}">
                <a16:creationId xmlns:a16="http://schemas.microsoft.com/office/drawing/2014/main" id="{50F15E00-BDF1-F819-C691-41BD645FDDC0}"/>
              </a:ext>
            </a:extLst>
          </p:cNvPr>
          <p:cNvSpPr txBox="1"/>
          <p:nvPr/>
        </p:nvSpPr>
        <p:spPr>
          <a:xfrm>
            <a:off x="1218520" y="6935170"/>
            <a:ext cx="5037140" cy="230832"/>
          </a:xfrm>
          <a:prstGeom prst="rect">
            <a:avLst/>
          </a:prstGeom>
          <a:noFill/>
        </p:spPr>
        <p:txBody>
          <a:bodyPr wrap="square" rtlCol="0">
            <a:spAutoFit/>
          </a:bodyPr>
          <a:lstStyle/>
          <a:p>
            <a:r>
              <a:rPr lang="en-US" sz="900">
                <a:hlinkClick r:id="rId3" tooltip="https://www.pngall.com/strategy-png/download/68300"/>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30031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5492762" y="188601"/>
            <a:ext cx="5272764" cy="724330"/>
          </a:xfrm>
        </p:spPr>
        <p:txBody>
          <a:bodyPr/>
          <a:lstStyle/>
          <a:p>
            <a:pPr marR="0" lvl="0">
              <a:lnSpc>
                <a:spcPct val="115000"/>
              </a:lnSpc>
              <a:spcBef>
                <a:spcPts val="0"/>
              </a:spcBef>
              <a:spcAft>
                <a:spcPts val="1000"/>
              </a:spcAft>
              <a:tabLst>
                <a:tab pos="171450" algn="l"/>
              </a:tabLst>
            </a:pP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Pengertian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5996346" y="1178906"/>
            <a:ext cx="5895616" cy="4718311"/>
          </a:xfrm>
        </p:spPr>
        <p:txBody>
          <a:bodyPr>
            <a:normAutofit/>
          </a:bodyPr>
          <a:lstStyle/>
          <a:p>
            <a:pPr marL="0" marR="0" indent="0">
              <a:lnSpc>
                <a:spcPct val="115000"/>
              </a:lnSpc>
              <a:spcBef>
                <a:spcPts val="0"/>
              </a:spcBef>
              <a:spcAft>
                <a:spcPts val="0"/>
              </a:spcAft>
              <a:buNone/>
            </a:pPr>
            <a:endParaRPr lang="fi-FI"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Ringkasan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Proses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identifikasi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pengukuran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pencatatan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pelaporan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keuangan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15000"/>
              </a:lnSpc>
              <a:spcBef>
                <a:spcPts val="0"/>
              </a:spcBef>
              <a:spcAft>
                <a:spcPts val="0"/>
              </a:spcAft>
              <a:buSzPts val="1000"/>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SzPts val="1000"/>
              <a:buFont typeface="Symbol" panose="05050102010706020507" pitchFamily="18" charset="2"/>
              <a:buChar char=""/>
              <a:tabLst>
                <a:tab pos="457200" algn="l"/>
              </a:tabLst>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Proses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perencanaan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pengorganisasian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pengarahan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pengendalian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sumber</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15000"/>
              </a:lnSpc>
              <a:spcBef>
                <a:spcPts val="0"/>
              </a:spcBef>
              <a:spcAft>
                <a:spcPts val="0"/>
              </a:spcAft>
              <a:buSzPts val="1000"/>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Strategi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Rencana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panjang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sasaran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konteks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persaingan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memperoleh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mempertahankan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keunggulan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bersaing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4</a:t>
            </a:fld>
            <a:endParaRPr lang="en-US" dirty="0"/>
          </a:p>
        </p:txBody>
      </p:sp>
      <p:pic>
        <p:nvPicPr>
          <p:cNvPr id="3" name="Picture 2">
            <a:extLst>
              <a:ext uri="{FF2B5EF4-FFF2-40B4-BE49-F238E27FC236}">
                <a16:creationId xmlns:a16="http://schemas.microsoft.com/office/drawing/2014/main" id="{72C911E4-92E2-0C42-90CE-520C0274EB14}"/>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12572" y="1351722"/>
            <a:ext cx="5360922" cy="4333461"/>
          </a:xfrm>
          <a:prstGeom prst="rect">
            <a:avLst/>
          </a:prstGeom>
        </p:spPr>
      </p:pic>
    </p:spTree>
    <p:extLst>
      <p:ext uri="{BB962C8B-B14F-4D97-AF65-F5344CB8AC3E}">
        <p14:creationId xmlns:p14="http://schemas.microsoft.com/office/powerpoint/2010/main" val="426648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5492762" y="188601"/>
            <a:ext cx="5272764" cy="724330"/>
          </a:xfrm>
        </p:spPr>
        <p:txBody>
          <a:bodyPr/>
          <a:lstStyle/>
          <a:p>
            <a:pPr marR="0" lvl="0">
              <a:lnSpc>
                <a:spcPct val="115000"/>
              </a:lnSpc>
              <a:spcBef>
                <a:spcPts val="0"/>
              </a:spcBef>
              <a:spcAft>
                <a:spcPts val="1000"/>
              </a:spcAft>
              <a:tabLst>
                <a:tab pos="171450" algn="l"/>
              </a:tabLst>
            </a:pP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Pengertian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5996346" y="1178906"/>
            <a:ext cx="5895616" cy="5196968"/>
          </a:xfrm>
        </p:spPr>
        <p:txBody>
          <a:bodyPr>
            <a:normAutofit/>
          </a:bodyPr>
          <a:lstStyle/>
          <a:p>
            <a:pPr marL="0" marR="0" indent="0">
              <a:lnSpc>
                <a:spcPct val="115000"/>
              </a:lnSpc>
              <a:spcBef>
                <a:spcPts val="0"/>
              </a:spcBef>
              <a:spcAft>
                <a:spcPts val="0"/>
              </a:spcAft>
              <a:buNone/>
            </a:pPr>
            <a:endParaRPr lang="fi-FI"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Pengertian</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1000"/>
              </a:spcAft>
              <a:buNone/>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(AMS)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pendekatan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fokus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pada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penyediaan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relevan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pengambilan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panjang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organisasi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AMS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tidak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hanya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mengandalkan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internal</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tetapi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juga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mempertimbangkan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faktor</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eksternal</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kondisi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pasar</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perilaku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perubahan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bisnis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5000"/>
              </a:lnSpc>
              <a:spcBef>
                <a:spcPts val="0"/>
              </a:spcBef>
              <a:spcAft>
                <a:spcPts val="1000"/>
              </a:spcAft>
              <a:buNone/>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Menurut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Bromwich, SMA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ketentuan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analisis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keuangan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pasar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produk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serta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struktur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penentuan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startegi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termasuk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dalamnya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pada pasar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selama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beberapa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periode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1000"/>
              </a:spcAft>
              <a:buNone/>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5</a:t>
            </a:fld>
            <a:endParaRPr lang="en-US" dirty="0"/>
          </a:p>
        </p:txBody>
      </p:sp>
      <p:pic>
        <p:nvPicPr>
          <p:cNvPr id="3" name="Picture 2">
            <a:extLst>
              <a:ext uri="{FF2B5EF4-FFF2-40B4-BE49-F238E27FC236}">
                <a16:creationId xmlns:a16="http://schemas.microsoft.com/office/drawing/2014/main" id="{72C911E4-92E2-0C42-90CE-520C0274EB14}"/>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12572" y="1351722"/>
            <a:ext cx="5360922" cy="4333461"/>
          </a:xfrm>
          <a:prstGeom prst="rect">
            <a:avLst/>
          </a:prstGeom>
        </p:spPr>
      </p:pic>
    </p:spTree>
    <p:extLst>
      <p:ext uri="{BB962C8B-B14F-4D97-AF65-F5344CB8AC3E}">
        <p14:creationId xmlns:p14="http://schemas.microsoft.com/office/powerpoint/2010/main" val="283230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5492762" y="188601"/>
            <a:ext cx="5272764" cy="724330"/>
          </a:xfrm>
        </p:spPr>
        <p:txBody>
          <a:bodyPr/>
          <a:lstStyle/>
          <a:p>
            <a:pPr marR="0" lvl="0">
              <a:lnSpc>
                <a:spcPct val="115000"/>
              </a:lnSpc>
              <a:spcBef>
                <a:spcPts val="0"/>
              </a:spcBef>
              <a:spcAft>
                <a:spcPts val="1000"/>
              </a:spcAft>
              <a:tabLst>
                <a:tab pos="171450" algn="l"/>
              </a:tabLst>
            </a:pP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Pengertian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5996346" y="1178906"/>
            <a:ext cx="5895616" cy="5196968"/>
          </a:xfrm>
        </p:spPr>
        <p:txBody>
          <a:bodyPr>
            <a:normAutofit/>
          </a:bodyPr>
          <a:lstStyle/>
          <a:p>
            <a:pPr marL="0" marR="0" indent="0">
              <a:lnSpc>
                <a:spcPct val="115000"/>
              </a:lnSpc>
              <a:spcBef>
                <a:spcPts val="0"/>
              </a:spcBef>
              <a:spcAft>
                <a:spcPts val="0"/>
              </a:spcAft>
              <a:buNone/>
            </a:pPr>
            <a:endParaRPr lang="fi-FI"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Pengertian</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1000"/>
              </a:spcAft>
              <a:buNone/>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(AMS)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pendekatan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fokus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pada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penyediaan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relevan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pengambilan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panjang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organisasi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AMS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tidak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hanya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mengandalkan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internal</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tetapi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juga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mempertimbangkan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faktor</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eksternal</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kondisi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pasar</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perilaku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perubahan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lingkungan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bisnis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5000"/>
              </a:lnSpc>
              <a:spcBef>
                <a:spcPts val="0"/>
              </a:spcBef>
              <a:spcAft>
                <a:spcPts val="1000"/>
              </a:spcAft>
              <a:buNone/>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Menurut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Bromwich, SMA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ketentuan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analisis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keuangan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pasar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produk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serta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struktur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penentuan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startegi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termasuk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dalamnya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pada pasar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selama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beberapa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periode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1000"/>
              </a:spcAft>
              <a:buNone/>
            </a:pPr>
            <a:endParaRPr lang="fi-FI"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6</a:t>
            </a:fld>
            <a:endParaRPr lang="en-US" dirty="0"/>
          </a:p>
        </p:txBody>
      </p:sp>
      <p:pic>
        <p:nvPicPr>
          <p:cNvPr id="3" name="Picture 2">
            <a:extLst>
              <a:ext uri="{FF2B5EF4-FFF2-40B4-BE49-F238E27FC236}">
                <a16:creationId xmlns:a16="http://schemas.microsoft.com/office/drawing/2014/main" id="{72C911E4-92E2-0C42-90CE-520C0274EB14}"/>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12572" y="1351722"/>
            <a:ext cx="5360922" cy="4333461"/>
          </a:xfrm>
          <a:prstGeom prst="rect">
            <a:avLst/>
          </a:prstGeom>
        </p:spPr>
      </p:pic>
    </p:spTree>
    <p:extLst>
      <p:ext uri="{BB962C8B-B14F-4D97-AF65-F5344CB8AC3E}">
        <p14:creationId xmlns:p14="http://schemas.microsoft.com/office/powerpoint/2010/main" val="80120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5492762" y="188601"/>
            <a:ext cx="5272764" cy="724330"/>
          </a:xfrm>
        </p:spPr>
        <p:txBody>
          <a:bodyPr/>
          <a:lstStyle/>
          <a:p>
            <a:pPr marR="0" lvl="0">
              <a:lnSpc>
                <a:spcPct val="115000"/>
              </a:lnSpc>
              <a:spcBef>
                <a:spcPts val="0"/>
              </a:spcBef>
              <a:spcAft>
                <a:spcPts val="1000"/>
              </a:spcAft>
              <a:tabLst>
                <a:tab pos="171450" algn="l"/>
              </a:tabLst>
            </a:pP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Pengertian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5996346" y="1178906"/>
            <a:ext cx="5895616" cy="4718311"/>
          </a:xfrm>
        </p:spPr>
        <p:txBody>
          <a:bodyPr>
            <a:normAutofit/>
          </a:bodyPr>
          <a:lstStyle/>
          <a:p>
            <a:pPr marL="0" marR="0" indent="0">
              <a:lnSpc>
                <a:spcPct val="115000"/>
              </a:lnSpc>
              <a:spcBef>
                <a:spcPts val="0"/>
              </a:spcBef>
              <a:spcAft>
                <a:spcPts val="1000"/>
              </a:spcAft>
              <a:buNone/>
            </a:pPr>
            <a:r>
              <a:rPr lang="fi-FI" sz="2400" b="1" dirty="0" err="1">
                <a:effectLst/>
                <a:latin typeface="Calibri" panose="020F0502020204030204" pitchFamily="34" charset="0"/>
                <a:ea typeface="Calibri" panose="020F0502020204030204" pitchFamily="34" charset="0"/>
                <a:cs typeface="Times New Roman" panose="02020603050405020304" pitchFamily="18" charset="0"/>
              </a:rPr>
              <a:t>Tujuan</a:t>
            </a:r>
            <a:r>
              <a:rPr lang="fi-FI" sz="2400" b="1" dirty="0">
                <a:effectLst/>
                <a:latin typeface="Calibri" panose="020F0502020204030204" pitchFamily="34" charset="0"/>
                <a:ea typeface="Calibri" panose="020F0502020204030204" pitchFamily="34" charset="0"/>
                <a:cs typeface="Times New Roman" panose="02020603050405020304" pitchFamily="18" charset="0"/>
              </a:rPr>
              <a:t> </a:t>
            </a:r>
            <a:r>
              <a:rPr lang="fi-FI" sz="2400" b="1" dirty="0" err="1">
                <a:effectLst/>
                <a:latin typeface="Calibri" panose="020F0502020204030204" pitchFamily="34" charset="0"/>
                <a:ea typeface="Calibri" panose="020F0502020204030204" pitchFamily="34" charset="0"/>
                <a:cs typeface="Times New Roman" panose="02020603050405020304" pitchFamily="18" charset="0"/>
              </a:rPr>
              <a:t>utama</a:t>
            </a:r>
            <a:r>
              <a:rPr lang="fi-FI" sz="2400" b="1" dirty="0">
                <a:effectLst/>
                <a:latin typeface="Calibri" panose="020F0502020204030204" pitchFamily="34" charset="0"/>
                <a:ea typeface="Calibri" panose="020F0502020204030204" pitchFamily="34" charset="0"/>
                <a:cs typeface="Times New Roman" panose="02020603050405020304" pitchFamily="18" charset="0"/>
              </a:rPr>
              <a:t> SMA </a:t>
            </a:r>
            <a:r>
              <a:rPr lang="fi-FI" sz="2400" b="1" dirty="0" err="1">
                <a:effectLst/>
                <a:latin typeface="Calibri" panose="020F0502020204030204" pitchFamily="34" charset="0"/>
                <a:ea typeface="Calibri" panose="020F0502020204030204" pitchFamily="34" charset="0"/>
                <a:cs typeface="Times New Roman" panose="02020603050405020304" pitchFamily="18" charset="0"/>
              </a:rPr>
              <a:t>adalah</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1000"/>
              </a:spcAft>
              <a:buNone/>
            </a:pPr>
            <a:r>
              <a:rPr lang="fi-FI" sz="2400" dirty="0" err="1">
                <a:latin typeface="Calibri" panose="020F0502020204030204" pitchFamily="34" charset="0"/>
                <a:ea typeface="Calibri" panose="020F0502020204030204" pitchFamily="34" charset="0"/>
                <a:cs typeface="Times New Roman" panose="02020603050405020304" pitchFamily="18" charset="0"/>
              </a:rPr>
              <a:t>M</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emberikan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pemahaman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mengenai</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desian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sistem</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yang</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dibutuhkan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kebutuhan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2400" dirty="0">
                <a:effectLst/>
                <a:latin typeface="Calibri" panose="020F0502020204030204" pitchFamily="34" charset="0"/>
                <a:ea typeface="Calibri" panose="020F0502020204030204" pitchFamily="34" charset="0"/>
                <a:cs typeface="Times New Roman" panose="02020603050405020304" pitchFamily="18" charset="0"/>
              </a:rPr>
              <a:t>. SMA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merupakan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proses</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mengindentifikasi</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mengumpulkan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memilih</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menganalisis</a:t>
            </a:r>
            <a:r>
              <a:rPr lang="fi-FI" sz="2400" dirty="0">
                <a:effectLst/>
                <a:latin typeface="Calibri" panose="020F0502020204030204" pitchFamily="34" charset="0"/>
                <a:ea typeface="Calibri" panose="020F0502020204030204" pitchFamily="34" charset="0"/>
                <a:cs typeface="Times New Roman" panose="02020603050405020304" pitchFamily="18" charset="0"/>
              </a:rPr>
              <a:t> data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untuk</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membantu</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tim</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membuat</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dalam</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rangka</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mencapai</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efektifitas</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operasional</a:t>
            </a:r>
            <a:r>
              <a:rPr lang="fi-FI" sz="2400" dirty="0">
                <a:effectLst/>
                <a:latin typeface="Calibri" panose="020F0502020204030204" pitchFamily="34" charset="0"/>
                <a:ea typeface="Calibri" panose="020F0502020204030204" pitchFamily="34" charset="0"/>
                <a:cs typeface="Times New Roman" panose="02020603050405020304" pitchFamily="18" charset="0"/>
              </a:rPr>
              <a:t> </a:t>
            </a:r>
            <a:r>
              <a:rPr lang="fi-FI" sz="24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fi-FI" sz="2400" dirty="0">
                <a:effectLst/>
                <a:latin typeface="Calibri" panose="020F0502020204030204" pitchFamily="34" charset="0"/>
                <a:ea typeface="Calibri" panose="020F0502020204030204" pitchFamily="34" charset="0"/>
                <a:cs typeface="Times New Roman" panose="02020603050405020304" pitchFamily="18" charset="0"/>
              </a:rPr>
              <a:t>.</a:t>
            </a:r>
            <a:endParaRPr lang="fi-FI"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7</a:t>
            </a:fld>
            <a:endParaRPr lang="en-US" dirty="0"/>
          </a:p>
        </p:txBody>
      </p:sp>
      <p:pic>
        <p:nvPicPr>
          <p:cNvPr id="3" name="Picture 2">
            <a:extLst>
              <a:ext uri="{FF2B5EF4-FFF2-40B4-BE49-F238E27FC236}">
                <a16:creationId xmlns:a16="http://schemas.microsoft.com/office/drawing/2014/main" id="{72C911E4-92E2-0C42-90CE-520C0274EB14}"/>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12572" y="1351722"/>
            <a:ext cx="5360922" cy="4333461"/>
          </a:xfrm>
          <a:prstGeom prst="rect">
            <a:avLst/>
          </a:prstGeom>
        </p:spPr>
      </p:pic>
    </p:spTree>
    <p:extLst>
      <p:ext uri="{BB962C8B-B14F-4D97-AF65-F5344CB8AC3E}">
        <p14:creationId xmlns:p14="http://schemas.microsoft.com/office/powerpoint/2010/main" val="220401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8</a:t>
            </a:fld>
            <a:endParaRPr lang="en-US" dirty="0"/>
          </a:p>
        </p:txBody>
      </p:sp>
      <p:sp>
        <p:nvSpPr>
          <p:cNvPr id="6" name="TextBox 5">
            <a:extLst>
              <a:ext uri="{FF2B5EF4-FFF2-40B4-BE49-F238E27FC236}">
                <a16:creationId xmlns:a16="http://schemas.microsoft.com/office/drawing/2014/main" id="{AB293354-1355-903D-040A-7180E45B252C}"/>
              </a:ext>
            </a:extLst>
          </p:cNvPr>
          <p:cNvSpPr txBox="1"/>
          <p:nvPr/>
        </p:nvSpPr>
        <p:spPr>
          <a:xfrm>
            <a:off x="876300" y="596348"/>
            <a:ext cx="8148430" cy="2292626"/>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3409C32E-0596-900C-AB2C-800732248DC3}"/>
              </a:ext>
            </a:extLst>
          </p:cNvPr>
          <p:cNvSpPr txBox="1"/>
          <p:nvPr/>
        </p:nvSpPr>
        <p:spPr>
          <a:xfrm>
            <a:off x="781878" y="556593"/>
            <a:ext cx="10737022" cy="6023187"/>
          </a:xfrm>
          <a:prstGeom prst="rect">
            <a:avLst/>
          </a:prstGeom>
          <a:noFill/>
        </p:spPr>
        <p:txBody>
          <a:bodyPr wrap="square" rtlCol="0">
            <a:spAutoFit/>
          </a:bodyPr>
          <a:lstStyle/>
          <a:p>
            <a:pPr marL="0" marR="0">
              <a:lnSpc>
                <a:spcPct val="115000"/>
              </a:lnSpc>
              <a:spcBef>
                <a:spcPts val="0"/>
              </a:spcBef>
              <a:spcAft>
                <a:spcPts val="1000"/>
              </a:spcAft>
            </a:pPr>
            <a:r>
              <a:rPr lang="en-US" sz="24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Tujuan</a:t>
            </a:r>
            <a:r>
              <a:rPr lang="en-US" sz="24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Menyelaraskan</a:t>
            </a:r>
            <a:r>
              <a:rPr lang="en-US" sz="18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Informasi</a:t>
            </a:r>
            <a:r>
              <a:rPr lang="en-US" sz="18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Akuntansi</a:t>
            </a:r>
            <a:r>
              <a:rPr lang="en-US" sz="18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18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Strategi </a:t>
            </a:r>
            <a:r>
              <a:rPr lang="en-US" sz="18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Bisnis</a:t>
            </a:r>
            <a:r>
              <a:rPr lang="en-US" sz="18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AMS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bertujuan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untuk</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memastikan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bahwa</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informasi</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akuntansi</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disediakan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tidak</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hanya</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akurat</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tepat</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waktu</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tetapi</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juga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relevan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tujuan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strategis</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perusahaan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Mendukung</a:t>
            </a:r>
            <a:r>
              <a:rPr lang="en-US" sz="18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Pengambilan</a:t>
            </a:r>
            <a:r>
              <a:rPr lang="en-US" sz="18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Keputusan </a:t>
            </a:r>
            <a:r>
              <a:rPr lang="en-US" sz="1800" b="1"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Strategis</a:t>
            </a:r>
            <a:r>
              <a:rPr lang="en-US" sz="1800" b="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menyediakan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data yang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berkaitan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dengan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lingkungan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eksternal</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pesaing</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tren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pasar, AMS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membantu</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manajemen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membuat</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keputusan</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lebih</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baik</a:t>
            </a:r>
            <a:r>
              <a:rPr lang="en-US" sz="18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mengarah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pada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keunggulan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kompetitif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panjang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Memantau</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Mengendalikan</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Implementasi</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Strategi: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AMS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memungkinkan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memantau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kinerja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strategi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diimplementasikan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menilai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apakah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tujuan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tercapai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serta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melakukan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penyesuaian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jika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diperlukan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Mengidentifikasi</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Mengelola</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Risiko</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AMS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membantu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mengidentifikasi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risiko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potensial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dapat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mempengaruhi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keberhasilan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strategi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memberikan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informasi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diperlukan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mitigasi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risiko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tersebut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Meningkatkan</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Keunggulan</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Kompetitif</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mengintegrasikan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analisis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pesaing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pengelolaan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efektif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pengoptimalan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sumber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AMS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bertujuan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meningkatkan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saing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 pasar.</a:t>
            </a:r>
          </a:p>
          <a:p>
            <a:endParaRPr lang="en-US" dirty="0"/>
          </a:p>
        </p:txBody>
      </p:sp>
    </p:spTree>
    <p:extLst>
      <p:ext uri="{BB962C8B-B14F-4D97-AF65-F5344CB8AC3E}">
        <p14:creationId xmlns:p14="http://schemas.microsoft.com/office/powerpoint/2010/main" val="346288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371475" y="260350"/>
            <a:ext cx="11520487" cy="973137"/>
          </a:xfrm>
        </p:spPr>
        <p:txBody>
          <a:bodyPr>
            <a:noAutofit/>
          </a:bodyPr>
          <a:lstStyle/>
          <a:p>
            <a:r>
              <a:rPr lang="fi-FI" sz="3200" b="1" dirty="0" err="1">
                <a:effectLst/>
                <a:latin typeface="Calibri" panose="020F0502020204030204" pitchFamily="34" charset="0"/>
                <a:ea typeface="Calibri" panose="020F0502020204030204" pitchFamily="34" charset="0"/>
                <a:cs typeface="Times New Roman" panose="02020603050405020304" pitchFamily="18" charset="0"/>
              </a:rPr>
              <a:t>Perbedaan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antara</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3200" b="1" dirty="0">
                <a:effectLst/>
                <a:latin typeface="Calibri" panose="020F0502020204030204" pitchFamily="34" charset="0"/>
                <a:ea typeface="Calibri" panose="020F0502020204030204" pitchFamily="34" charset="0"/>
                <a:cs typeface="Times New Roman" panose="02020603050405020304" pitchFamily="18" charset="0"/>
              </a:rPr>
              <a:t> (Fokus </a:t>
            </a:r>
            <a:r>
              <a:rPr lang="fi-FI" sz="3200" b="1" dirty="0" err="1">
                <a:effectLst/>
                <a:latin typeface="Calibri" panose="020F0502020204030204" pitchFamily="34" charset="0"/>
                <a:ea typeface="Calibri" panose="020F0502020204030204" pitchFamily="34" charset="0"/>
                <a:cs typeface="Times New Roman" panose="02020603050405020304" pitchFamily="18" charset="0"/>
              </a:rPr>
              <a:t>Waktu</a:t>
            </a:r>
            <a:r>
              <a:rPr lang="fi-FI" sz="3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3200" dirty="0"/>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1"/>
          </p:nvPr>
        </p:nvSpPr>
        <p:spPr/>
        <p:txBody>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Tradisional</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Berfokus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pada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laporan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keuangan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historis</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hasil</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kinerja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pendek</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Data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dihasilkan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digunakan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analisis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retroaktif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pelaporan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anggaran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pengendalian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biaya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half" idx="2"/>
          </p:nvPr>
        </p:nvSpPr>
        <p:spPr/>
        <p:txBody>
          <a:bodyPr/>
          <a:lstStyle/>
          <a:p>
            <a:pPr marL="342900" marR="0" lvl="0" indent="-342900">
              <a:lnSpc>
                <a:spcPct val="115000"/>
              </a:lnSpc>
              <a:spcBef>
                <a:spcPts val="0"/>
              </a:spcBef>
              <a:spcAft>
                <a:spcPts val="1000"/>
              </a:spcAft>
              <a:buSzPts val="1000"/>
              <a:buFont typeface="Symbol" panose="05050102010706020507" pitchFamily="18" charset="2"/>
              <a:buChar char=""/>
              <a:tabLst>
                <a:tab pos="457200" algn="l"/>
              </a:tabLst>
            </a:pP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Akuntansi</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Manajemen</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b="1" kern="100" dirty="0" err="1">
                <a:effectLst/>
                <a:latin typeface="Calibri" panose="020F0502020204030204" pitchFamily="34" charset="0"/>
                <a:ea typeface="Calibri" panose="020F0502020204030204" pitchFamily="34" charset="0"/>
                <a:cs typeface="Times New Roman" panose="02020603050405020304" pitchFamily="18" charset="0"/>
              </a:rPr>
              <a:t>Strategik</a:t>
            </a:r>
            <a:r>
              <a:rPr lang="fi-FI"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Berorientasi</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pada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masa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depan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fokus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pada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perencanaan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jangka</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panjang</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dan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strategi </a:t>
            </a:r>
            <a:r>
              <a:rPr lang="fi-FI" sz="1800" kern="100" dirty="0" err="1">
                <a:effectLst/>
                <a:latin typeface="Calibri" panose="020F0502020204030204" pitchFamily="34" charset="0"/>
                <a:ea typeface="Calibri" panose="020F0502020204030204" pitchFamily="34" charset="0"/>
                <a:cs typeface="Times New Roman" panose="02020603050405020304" pitchFamily="18" charset="0"/>
              </a:rPr>
              <a:t>perusahaan</a:t>
            </a:r>
            <a:r>
              <a:rPr lang="fi-FI"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AMS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mempertimbangkan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data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prospektif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membantu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pengambilan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keputusan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strategis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akan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mempengaruhi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masa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depan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organisasi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p:txBody>
          <a:bodyPr/>
          <a:lstStyle/>
          <a:p>
            <a:fld id="{03DC2DEF-D2FE-4B45-ABA4-9F153FD1C98A}" type="slidenum">
              <a:rPr lang="en-US" smtClean="0"/>
              <a:t>9</a:t>
            </a:fld>
            <a:endParaRPr lang="en-US" dirty="0"/>
          </a:p>
        </p:txBody>
      </p:sp>
      <p:pic>
        <p:nvPicPr>
          <p:cNvPr id="11" name="Picture Placeholder 12">
            <a:extLst>
              <a:ext uri="{FF2B5EF4-FFF2-40B4-BE49-F238E27FC236}">
                <a16:creationId xmlns:a16="http://schemas.microsoft.com/office/drawing/2014/main" id="{D38CA64A-11C5-4BD7-8A2D-E6D58794D6DC}"/>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8757" t="-231" r="16551" b="231"/>
          <a:stretch/>
        </p:blipFill>
        <p:spPr>
          <a:xfrm>
            <a:off x="3967163" y="1233488"/>
            <a:ext cx="4257675" cy="5148262"/>
          </a:xfrm>
        </p:spPr>
      </p:pic>
    </p:spTree>
    <p:extLst>
      <p:ext uri="{BB962C8B-B14F-4D97-AF65-F5344CB8AC3E}">
        <p14:creationId xmlns:p14="http://schemas.microsoft.com/office/powerpoint/2010/main" val="3242389936"/>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233</TotalTime>
  <Words>1361</Words>
  <Application>Microsoft Office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Symbol</vt:lpstr>
      <vt:lpstr>Office Theme</vt:lpstr>
      <vt:lpstr>KONSEP DASAR AKUNTANSI MANAJEMEN STRATEGIK</vt:lpstr>
      <vt:lpstr>PowerPoint Presentation</vt:lpstr>
      <vt:lpstr>Pengertian dan Tujuan Akuntansi Manajemen Strategik:</vt:lpstr>
      <vt:lpstr>Pengertian dan Tujuan Akuntansi Manajemen Strategik:</vt:lpstr>
      <vt:lpstr>Pengertian dan Tujuan Akuntansi Manajemen Strategik:</vt:lpstr>
      <vt:lpstr>Pengertian dan Tujuan Akuntansi Manajemen Strategik:</vt:lpstr>
      <vt:lpstr>Pengertian dan Tujuan Akuntansi Manajemen Strategik:</vt:lpstr>
      <vt:lpstr>PowerPoint Presentation</vt:lpstr>
      <vt:lpstr>Perbedaan antara Akuntansi Manajemen Tradisional dan Akuntansi Manajemen Strategik (Fokus Waktu)</vt:lpstr>
      <vt:lpstr>Perbedaan antara Akuntansi Manajemen Tradisional dan Akuntansi Manajemen Strategik (Cakupan Data)</vt:lpstr>
      <vt:lpstr>Perbedaan antara Akuntansi Manajemen Tradisional dan Akuntansi Manajemen Strategik (Tujuan Pengukuran Kinerja)</vt:lpstr>
      <vt:lpstr>Perbedaan antara Akuntansi Manajemen Tradisional dan Akuntansi Manajemen Strategik (Penggunaan Alat dan Teknik)</vt:lpstr>
      <vt:lpstr>Perbedaan antara Akuntansi Manajemen Tradisional dan Akuntansi Manajemen Strategik (Orientasi Terhadap nilai)</vt:lpstr>
      <vt:lpstr>Perspektif Teoritis </vt:lpstr>
      <vt:lpstr>Perspektif Teoritis </vt:lpstr>
      <vt:lpstr>Perspektif Teoritis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User</dc:creator>
  <cp:lastModifiedBy>Windows User</cp:lastModifiedBy>
  <cp:revision>9</cp:revision>
  <dcterms:created xsi:type="dcterms:W3CDTF">2024-09-26T05:46:29Z</dcterms:created>
  <dcterms:modified xsi:type="dcterms:W3CDTF">2024-09-26T14:41:03Z</dcterms:modified>
</cp:coreProperties>
</file>