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1" r:id="rId3"/>
    <p:sldId id="297" r:id="rId4"/>
    <p:sldId id="298" r:id="rId5"/>
    <p:sldId id="308" r:id="rId6"/>
    <p:sldId id="303" r:id="rId7"/>
    <p:sldId id="305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02" r:id="rId26"/>
  </p:sldIdLst>
  <p:sldSz cx="9144000" cy="6858000" type="screen4x3"/>
  <p:notesSz cx="6761163" cy="99425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>
        <p:scale>
          <a:sx n="100" d="100"/>
          <a:sy n="10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orbes.com/sites/jackzenger/2013/06/13/the-unlikable-leader-7-ways-to-improve-employeeboss-relationships/#2715e4857a0bb3029b3d56a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karkinerja.com/bagaimana-cara-membuat-sistem-dan-perencanaan-karir-karyawan/" TargetMode="External"/><Relationship Id="rId2" Type="http://schemas.openxmlformats.org/officeDocument/2006/relationships/hyperlink" Target="https://www.duniakaryawan.com/cara-melakukan-penilaian-kinerja-yang-efekti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duniakaryawan.com/9-penyebab-umum-demotivasi-karyaw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isniskeuangan.kompas.com/read/2013/11/11/1322037/CEO.Astra.Komunikasi.Perusahaan.dan.Karyawan.Harus.Bai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ipspengembangandiri.com/kata-kata-motiva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duniakaryawan.com/cara-menjadi-atasan-yang-berwibawa-dan-disukai-bawah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duniakaryawan.com/hak-cuti-karyaw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emale.kompas.com/read/2014/02/28/1217211/Uang.Bukan.Motivasi.Terbesar.dalam.Beker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niakaryawan.com/hak-karyawan-yang-mengundurkan-dir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Memotivasi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Pegawai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14</a:t>
            </a:r>
          </a:p>
          <a:p>
            <a:pPr algn="ctr"/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2AD1085-917D-48E3-B564-1FD1C9178512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9 Tips Terbaik Untuk Meningkatkan Motivasi Karyawan - Aksaragama">
            <a:extLst>
              <a:ext uri="{FF2B5EF4-FFF2-40B4-BE49-F238E27FC236}">
                <a16:creationId xmlns:a16="http://schemas.microsoft.com/office/drawing/2014/main" id="{46A5AD4D-CCFC-4583-976A-92C92C47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5827751" cy="234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39903-7593-415C-9DE2-35B9201F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2A3EE-D3FF-46A5-9940-9F0A32CF5F48}"/>
              </a:ext>
            </a:extLst>
          </p:cNvPr>
          <p:cNvSpPr/>
          <p:nvPr/>
        </p:nvSpPr>
        <p:spPr>
          <a:xfrm>
            <a:off x="457200" y="9087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Bagaimana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caranya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?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Berikut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14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cara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ampuh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yang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bisa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Anda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lakukan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1BAE92-BEFC-4DFD-A3A0-B047DBEF3F98}"/>
              </a:ext>
            </a:extLst>
          </p:cNvPr>
          <p:cNvSpPr/>
          <p:nvPr/>
        </p:nvSpPr>
        <p:spPr>
          <a:xfrm>
            <a:off x="457200" y="3732719"/>
            <a:ext cx="8686800" cy="209288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Dengarkan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dan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hargai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ide-ide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baru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karyawan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sz="1400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Setiap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orang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ingin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didengarkan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terkecuali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waktu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mendengarkan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ide-ide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baru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Hal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membuktikan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seorang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berwibawa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bijaksana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Perusahaan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kesempatan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mengembangkan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kreativitas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melalui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ide-ide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baru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Setiap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pemikiran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ide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hasil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buah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pikiran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sebuah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proses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berpikir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sebelum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ide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muncul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di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kepala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Hargailah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setiap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ide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diajukan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oleh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098" name="Picture 2" descr="Pentingnya Mendengarkan Ide Karyawan">
            <a:extLst>
              <a:ext uri="{FF2B5EF4-FFF2-40B4-BE49-F238E27FC236}">
                <a16:creationId xmlns:a16="http://schemas.microsoft.com/office/drawing/2014/main" id="{32D4867B-1910-4F52-AFC6-1B24DF0C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1" y="1633849"/>
            <a:ext cx="2540969" cy="17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8 Cara Mengubah Pegawai Menjadi Duta Perusahaan">
            <a:extLst>
              <a:ext uri="{FF2B5EF4-FFF2-40B4-BE49-F238E27FC236}">
                <a16:creationId xmlns:a16="http://schemas.microsoft.com/office/drawing/2014/main" id="{700CE20A-DBAF-40A9-9793-663294D8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6338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003FFA8-2CCB-446C-8A4D-01A200D625DD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9343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5E4F1-BB64-4E60-AC5D-1058E85E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3C85F-3CD1-4802-9A33-AD1ECC8D7082}"/>
              </a:ext>
            </a:extLst>
          </p:cNvPr>
          <p:cNvSpPr/>
          <p:nvPr/>
        </p:nvSpPr>
        <p:spPr>
          <a:xfrm>
            <a:off x="323528" y="2386032"/>
            <a:ext cx="8568952" cy="30162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2.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Pelihara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hubungan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sosial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yang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baik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Komunikasi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interaksi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antara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menumbuhkan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hubungan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Sikap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peduli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membuat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merasa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karena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diperhatikan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oleh Anda.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Contoh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kecil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lakukan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kunjungan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rumah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Kunjungan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dilakukan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memelihara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hubungan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sosial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Mengenal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mengetahui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kondisi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keluarga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gambaran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kepribadian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karakter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tersebut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Hubungan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sosial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juga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terjalin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komunikasi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antara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Menurut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Forbes.com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menularkan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pengaruh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koneksi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emosional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Jika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marah-marah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depresi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emosi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berpengaruh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122" name="Picture 2" descr="Strategi Membangun Hubungan dengan Lingkungan Masyarakat - Annual Report ID">
            <a:extLst>
              <a:ext uri="{FF2B5EF4-FFF2-40B4-BE49-F238E27FC236}">
                <a16:creationId xmlns:a16="http://schemas.microsoft.com/office/drawing/2014/main" id="{BFA7FAA6-6B87-4EFA-96AB-AFDDEB590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1467"/>
            <a:ext cx="2981324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a Menjaga Dan Menjalin Hubungan Baik Dengan Pelanggan">
            <a:extLst>
              <a:ext uri="{FF2B5EF4-FFF2-40B4-BE49-F238E27FC236}">
                <a16:creationId xmlns:a16="http://schemas.microsoft.com/office/drawing/2014/main" id="{19C214F8-98FD-44F3-85D4-562AF68F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1467"/>
            <a:ext cx="2981325" cy="16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FA8B3C-4964-4C11-8517-BE6525B47851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7937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AFC7F-1E21-4F2A-B046-B32AEE22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B47FC-19C8-4CC2-8539-4B5CA833AAAC}"/>
              </a:ext>
            </a:extLst>
          </p:cNvPr>
          <p:cNvSpPr/>
          <p:nvPr/>
        </p:nvSpPr>
        <p:spPr>
          <a:xfrm>
            <a:off x="424313" y="2420888"/>
            <a:ext cx="7902624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3. Bantu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merencanakan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karier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karyawan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setiap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ingin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naik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jabatan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sehingga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kariernya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tutup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mata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terhadap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karier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Lakukan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penilaian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kinerja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karyawan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secara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efektif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Rencanakan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pelatihan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sesuai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menumbuhkembangkan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keterampilan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merupakan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kelebihan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tersebut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fokus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pada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kekurangan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Menurut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3"/>
              </a:rPr>
              <a:t>PakarKinerja.com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merencanakan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karier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berpengaruh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terhadap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peningkatan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kinerja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Perencanaan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karier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semangat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agar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jenuh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posisinya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tahu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kapan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naik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jabatan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apabila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kinerjanya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meningkat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146" name="Picture 2" descr="Bantu Karyawan Anda Merencanakan Karir dengan 5 Cara Ini - MPSSOFT Blog">
            <a:extLst>
              <a:ext uri="{FF2B5EF4-FFF2-40B4-BE49-F238E27FC236}">
                <a16:creationId xmlns:a16="http://schemas.microsoft.com/office/drawing/2014/main" id="{C5E15C20-BE9A-48B9-8C83-F2F52B0F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ngembangan Karir Karyawan: Manfaat dan Penerapan | | HR NOTE Indonesia">
            <a:extLst>
              <a:ext uri="{FF2B5EF4-FFF2-40B4-BE49-F238E27FC236}">
                <a16:creationId xmlns:a16="http://schemas.microsoft.com/office/drawing/2014/main" id="{86DE3569-4B15-4AA6-8628-A4707556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9434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3888936-20F2-4D9B-9AFC-3C695B2391CB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0315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215C7-B661-4BE8-9FA2-969E6DE8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33B40-9F0C-49F3-80A7-1A104CEEA019}"/>
              </a:ext>
            </a:extLst>
          </p:cNvPr>
          <p:cNvSpPr/>
          <p:nvPr/>
        </p:nvSpPr>
        <p:spPr>
          <a:xfrm>
            <a:off x="431540" y="3068960"/>
            <a:ext cx="8280920" cy="215443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4.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Jelaskan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peran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karyawan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terhadap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perusahaan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ingin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pengakuaan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bahwa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berkontribusi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terhadap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pencapaian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visi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misi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nilai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perusahaan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demikian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penjelasan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ketiga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tersebut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penting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dalam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meraihnya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Buatlah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merasakan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bahwa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tujuan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perusahaan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tujuan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kata lain,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visi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misi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nilai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perusahaan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milik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sehingga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berusaha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turut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serta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mewujudkannya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7170" name="Picture 2" descr="Peran SDM, MSDM, Fungsi Manajemen Sumber Daya Manusia Adalah?">
            <a:extLst>
              <a:ext uri="{FF2B5EF4-FFF2-40B4-BE49-F238E27FC236}">
                <a16:creationId xmlns:a16="http://schemas.microsoft.com/office/drawing/2014/main" id="{FFAD6288-4E80-4990-BA04-A4A77610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0817"/>
            <a:ext cx="28803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RAN PEKERJA DALAM KEBERLANGSUNGAN PERUSAHAAN - SERIKAT PEKERJA NASIONAL">
            <a:extLst>
              <a:ext uri="{FF2B5EF4-FFF2-40B4-BE49-F238E27FC236}">
                <a16:creationId xmlns:a16="http://schemas.microsoft.com/office/drawing/2014/main" id="{B95DF5F9-3265-440B-8F66-CC376296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0817"/>
            <a:ext cx="30289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2289217-8386-4B4D-885F-2A66C0E48D4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1290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1F18E-0E66-40D6-95AF-4FEDBA4A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11298-1467-4184-898E-A561A97308C8}"/>
              </a:ext>
            </a:extLst>
          </p:cNvPr>
          <p:cNvSpPr/>
          <p:nvPr/>
        </p:nvSpPr>
        <p:spPr>
          <a:xfrm>
            <a:off x="669687" y="2852936"/>
            <a:ext cx="7804625" cy="215443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5.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Apresiasi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peningkatan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kinerja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sekecil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apa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pun</a:t>
            </a: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sebaiknya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memperhatikan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setiap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peningkatan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kinerja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Sekecil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apa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pun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peningkatan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keterampilan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diupayakan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oleh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mengapresiasinya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Pemberian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apresiasi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penting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meningkatkan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motivasi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menuntut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meningkatkan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keterampilan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di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bidangnya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Percuma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meminta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belajar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tetapi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evaluasi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terhadap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implementasi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dipelajari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8194" name="Picture 2" descr="√ 11 Cara Memotivasi Karyawan untukMencapai Kinerja Maksimal">
            <a:extLst>
              <a:ext uri="{FF2B5EF4-FFF2-40B4-BE49-F238E27FC236}">
                <a16:creationId xmlns:a16="http://schemas.microsoft.com/office/drawing/2014/main" id="{6D6E2707-7752-4B68-8D56-B664F70F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8575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uhammad Rizky: Bagaimana Perusahaan Memelihara Karyawan untuk Meningkatkan  Kinerja Karyawan dan Perusahaan">
            <a:extLst>
              <a:ext uri="{FF2B5EF4-FFF2-40B4-BE49-F238E27FC236}">
                <a16:creationId xmlns:a16="http://schemas.microsoft.com/office/drawing/2014/main" id="{3619867E-FEE4-4F73-99F5-C00EA08D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32420"/>
            <a:ext cx="3012215" cy="20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CF4334-B7D2-4E2A-810D-6A9A5B4149ED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067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2FDF2-0A04-4876-8969-53A6B1E6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10213-C1D3-4F0F-AC81-24CF0DF403FA}"/>
              </a:ext>
            </a:extLst>
          </p:cNvPr>
          <p:cNvSpPr/>
          <p:nvPr/>
        </p:nvSpPr>
        <p:spPr>
          <a:xfrm>
            <a:off x="539552" y="2780928"/>
            <a:ext cx="8478688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6.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Lakukan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kontrol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dengan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sering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muncul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saat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karyawan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bekerja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Kehadiran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sebagai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tertinggi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berpengaruh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terhadap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semangat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Banyak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malas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akhirnya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demotivasi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karena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pernah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dikunjungi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oleh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Bahkan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langsungnya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terkesan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peduli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hasil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keras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bawahannya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Upayakan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sapa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berpapasan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luangkan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waktu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datang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ruangan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segan-segan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membantu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apabila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mengalami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kesulitan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benar-benar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diselesaikan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218" name="Picture 2" descr="Pentingnya Kontrol dalam Kerja - AND Learning &amp; Coaching">
            <a:extLst>
              <a:ext uri="{FF2B5EF4-FFF2-40B4-BE49-F238E27FC236}">
                <a16:creationId xmlns:a16="http://schemas.microsoft.com/office/drawing/2014/main" id="{14DCB6E4-96D1-4E89-A46C-9600826D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93713"/>
            <a:ext cx="3143250" cy="17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ni Alasan Mengapa Mengontrol Performa Tim Sebetulnya Sangat Buang-Buang  Waktu - Absenku Profesional">
            <a:extLst>
              <a:ext uri="{FF2B5EF4-FFF2-40B4-BE49-F238E27FC236}">
                <a16:creationId xmlns:a16="http://schemas.microsoft.com/office/drawing/2014/main" id="{BDC775F4-CE79-4C07-9D90-3D67BE8C3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/>
          <a:stretch/>
        </p:blipFill>
        <p:spPr bwMode="auto">
          <a:xfrm>
            <a:off x="4601242" y="686656"/>
            <a:ext cx="2952328" cy="17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25C19F8-8900-4E9D-9FC5-59D3C1F565A3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7842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7B370-CC42-49FE-8655-800CC487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9C881-2098-472A-BDBD-EB6EEFFCFA26}"/>
              </a:ext>
            </a:extLst>
          </p:cNvPr>
          <p:cNvSpPr/>
          <p:nvPr/>
        </p:nvSpPr>
        <p:spPr>
          <a:xfrm>
            <a:off x="305272" y="2708920"/>
            <a:ext cx="8838728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7.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Bangun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kepercayaan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antara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Anda dan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karyawan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Kepercayaan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modal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hubungan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Bangun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kepercayaan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mengutamakan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kejujuran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pernah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berbohong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bergosip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kurang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sukai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lain.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bumerang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karena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kepercayaan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terhadap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runtuh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membina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komunikasi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juga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salah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cara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membangun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kepercayaan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dialog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dua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arah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apabila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ingin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membina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komunikasi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yang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antara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mendengarkan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sebaliknya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pun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mendengarkan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begitu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terbangun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kepercayaan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membuat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semakin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semangat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42" name="Picture 2" descr="5 Cara Membangun Kepercayaan Pada Tim Kerja | KoinWorks">
            <a:extLst>
              <a:ext uri="{FF2B5EF4-FFF2-40B4-BE49-F238E27FC236}">
                <a16:creationId xmlns:a16="http://schemas.microsoft.com/office/drawing/2014/main" id="{FD08E237-4290-4736-9309-8BB76CCE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" y="564595"/>
            <a:ext cx="293409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emperoleh Kepercayaan Karyawan Mendongkrak Kinerja Perusahaan | Ide Bisnis  Kreatif">
            <a:extLst>
              <a:ext uri="{FF2B5EF4-FFF2-40B4-BE49-F238E27FC236}">
                <a16:creationId xmlns:a16="http://schemas.microsoft.com/office/drawing/2014/main" id="{93B29CF8-7462-4262-82CA-9FAEA303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4595"/>
            <a:ext cx="293409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8999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D70DC-2F84-4767-98A0-5FABDA49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7D5F6-61B6-4FC3-95DF-4C469C8E618C}"/>
              </a:ext>
            </a:extLst>
          </p:cNvPr>
          <p:cNvSpPr/>
          <p:nvPr/>
        </p:nvSpPr>
        <p:spPr>
          <a:xfrm>
            <a:off x="323528" y="2244060"/>
            <a:ext cx="7902624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8.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Buat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suasana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kerja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yang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positif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dan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menyenangkan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Lingkungan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nyaman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menyenangkan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membuat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semangat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dorongan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luar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mempengaruhi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tetap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sehingga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menyelesaikan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pekerjaan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waktu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Sebagai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tertinggi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hendaknya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membuat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suasana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memelihara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pemikiran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dahulu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Jika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memiliki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karakter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melihat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bahwa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segala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sesuatu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jalan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keluarnya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mudah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menciptakan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suasana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positif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menyenangkan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meningkatkan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motivasi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1266" name="Picture 2" descr="Ciptakan Lingkungan Kerja yang Positif dengan 5 Cara Berikut! - Intisari">
            <a:extLst>
              <a:ext uri="{FF2B5EF4-FFF2-40B4-BE49-F238E27FC236}">
                <a16:creationId xmlns:a16="http://schemas.microsoft.com/office/drawing/2014/main" id="{8E76E435-95A7-4853-A177-18E7E679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2433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6 Cara Menciptakan Lingkungan Kerja yang Positif dan Lebih Produktif">
            <a:extLst>
              <a:ext uri="{FF2B5EF4-FFF2-40B4-BE49-F238E27FC236}">
                <a16:creationId xmlns:a16="http://schemas.microsoft.com/office/drawing/2014/main" id="{AF9E8626-A833-414D-ABA9-0819A3FDE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5"/>
            <a:ext cx="324036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38520FD-D609-4982-8047-50118543436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6439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89CAB-2B86-4EA4-931D-91B7A63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CB902-E297-4569-9438-386F5A6D2736}"/>
              </a:ext>
            </a:extLst>
          </p:cNvPr>
          <p:cNvSpPr/>
          <p:nvPr/>
        </p:nvSpPr>
        <p:spPr>
          <a:xfrm>
            <a:off x="332656" y="2636912"/>
            <a:ext cx="8478688" cy="25853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9.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Dorong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karyawan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untuk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terus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belajar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dan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berkembang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pernah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memandang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rendah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bawahan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Seperti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pribadi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kelebihan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kekurangan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masing-masing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Rangkul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sebagai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teman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saudara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Dorong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belajar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mengembangkan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keterampilan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Jika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kata-kata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motivasi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bersemangat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Lihat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kumpulan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kata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motivasi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di TipsPengembanganDiri.com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jika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ingin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kutipan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tokoh-tokoh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dunia.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sesekali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merasa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terancam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terampil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di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bidang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mengembangkannya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sehingga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berkeinginan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belajar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bertumbuh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belajar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sesuatu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berharga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tersebut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290" name="Picture 2" descr="Cara Memotivasi Karyawan Untuk Meningkatkan Produktivitas dan Kinerja">
            <a:extLst>
              <a:ext uri="{FF2B5EF4-FFF2-40B4-BE49-F238E27FC236}">
                <a16:creationId xmlns:a16="http://schemas.microsoft.com/office/drawing/2014/main" id="{A2A9900D-57C6-470A-88E6-7FB99945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2529"/>
            <a:ext cx="3143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ra Memotivasi Karyawan Untuk Meningkatkan Produktivitas dan Kinerja">
            <a:extLst>
              <a:ext uri="{FF2B5EF4-FFF2-40B4-BE49-F238E27FC236}">
                <a16:creationId xmlns:a16="http://schemas.microsoft.com/office/drawing/2014/main" id="{F9070E37-094B-465D-A0FC-A3441C4F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55537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0769FD-62A1-4C6B-91D1-58C8DE9451F4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80259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8DBA0-CAE6-4979-9D82-393304DE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C31F3-7F66-46D6-A72C-01BA1D3D11D8}"/>
              </a:ext>
            </a:extLst>
          </p:cNvPr>
          <p:cNvSpPr/>
          <p:nvPr/>
        </p:nvSpPr>
        <p:spPr>
          <a:xfrm>
            <a:off x="260648" y="2852936"/>
            <a:ext cx="8622704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10.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Berwibawalah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namun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tidak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kaku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atasan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yang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berwibawa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sebuah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tantangan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menarik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taklukkan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semakin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apabila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mengupayakan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cara-cara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berwibawa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bijaksana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dalam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mengambil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keputusan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terkait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kesejahteraan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salahnya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jika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menyapa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bawahan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dahulu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mengikuti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acara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diselenggarakan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bawahan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pikir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dihormati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dahulu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karena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bos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upayakan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terlalu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kaku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dalam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mengambil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keputusan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Simak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pertimbangkan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suara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3314" name="Picture 2" descr="14 Cara Ampuh Memotivasi Karyawan Agar Semangat Bekerja | RAK TOKO DISPLAY  GONDOLA MINIMARKET INDOMARET ALFAMART - RAK BESI SIKU GUDANG - RAK  MINIMALIS MODERN">
            <a:extLst>
              <a:ext uri="{FF2B5EF4-FFF2-40B4-BE49-F238E27FC236}">
                <a16:creationId xmlns:a16="http://schemas.microsoft.com/office/drawing/2014/main" id="{56CF1DCB-8B3E-4E3E-8194-34744392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66429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engin Jadi Manajer yang Baik? Pahami dan Kabulkan 3 Keinginan Karyawan">
            <a:extLst>
              <a:ext uri="{FF2B5EF4-FFF2-40B4-BE49-F238E27FC236}">
                <a16:creationId xmlns:a16="http://schemas.microsoft.com/office/drawing/2014/main" id="{7EE0CE88-5041-4839-96C8-BFCAC483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3"/>
            <a:ext cx="2847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2FFF63B-5186-46B4-9952-A0A548D9140A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6068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Fisiologis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Rasa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Aman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Diterima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Dihargai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Aktualisasi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7CEF399-3A1F-4096-8572-048403A2879B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E2008-E129-4375-AC5F-CBF1B8FD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170EAD-6791-4C14-B4E0-6C8376B5FB0F}"/>
              </a:ext>
            </a:extLst>
          </p:cNvPr>
          <p:cNvSpPr/>
          <p:nvPr/>
        </p:nvSpPr>
        <p:spPr>
          <a:xfrm>
            <a:off x="457200" y="3140968"/>
            <a:ext cx="7398568" cy="215443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11.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Rencanakan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waktu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 </a:t>
            </a:r>
            <a:r>
              <a:rPr lang="en-ID" b="1" i="1" dirty="0">
                <a:solidFill>
                  <a:srgbClr val="181D25"/>
                </a:solidFill>
                <a:latin typeface="Open Sans" panose="020B0606030504020204" pitchFamily="34" charset="0"/>
              </a:rPr>
              <a:t>gathering 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dan </a:t>
            </a:r>
            <a:r>
              <a:rPr lang="en-ID" b="1" i="1" dirty="0">
                <a:solidFill>
                  <a:srgbClr val="181D25"/>
                </a:solidFill>
                <a:latin typeface="Open Sans" panose="020B0606030504020204" pitchFamily="34" charset="0"/>
              </a:rPr>
              <a:t>refreshing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 Bersama</a:t>
            </a: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i="1" dirty="0">
                <a:solidFill>
                  <a:srgbClr val="181D25"/>
                </a:solidFill>
                <a:latin typeface="Comic Sans MS" panose="030F0702030302020204" pitchFamily="66" charset="0"/>
              </a:rPr>
              <a:t>Quality time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diupayakan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anggota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keluarga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peduli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meluangkan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waktu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berkualitas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sekedar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berkumpul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ngobrol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ringan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i="1" dirty="0">
                <a:solidFill>
                  <a:srgbClr val="181D25"/>
                </a:solidFill>
                <a:latin typeface="Comic Sans MS" panose="030F0702030302020204" pitchFamily="66" charset="0"/>
              </a:rPr>
              <a:t>coffee break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Melulu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berbicara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pekerjaan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membuat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jenuh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Ada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waktunya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melakukan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kegiatan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seperti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i="1" dirty="0">
                <a:solidFill>
                  <a:srgbClr val="181D25"/>
                </a:solidFill>
                <a:latin typeface="Comic Sans MS" panose="030F0702030302020204" pitchFamily="66" charset="0"/>
              </a:rPr>
              <a:t>family gathering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i="1" dirty="0">
                <a:solidFill>
                  <a:srgbClr val="181D25"/>
                </a:solidFill>
                <a:latin typeface="Comic Sans MS" panose="030F0702030302020204" pitchFamily="66" charset="0"/>
              </a:rPr>
              <a:t>refreshing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bersama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membahas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soal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pekerjaan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dan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sedang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menikmati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kegiatan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tersebut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4338" name="Picture 2" descr="Family Gathering IIB Darmajaya, Rektor Minta Tingkatkan Silaturahmi -  lampungvisual.com">
            <a:extLst>
              <a:ext uri="{FF2B5EF4-FFF2-40B4-BE49-F238E27FC236}">
                <a16:creationId xmlns:a16="http://schemas.microsoft.com/office/drawing/2014/main" id="{05160016-9A63-4180-933B-16B994FC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6073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novasi | IIB Darmajaya | Page 117">
            <a:extLst>
              <a:ext uri="{FF2B5EF4-FFF2-40B4-BE49-F238E27FC236}">
                <a16:creationId xmlns:a16="http://schemas.microsoft.com/office/drawing/2014/main" id="{E556FBE4-0EFE-423C-B92F-C8F12150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03" y="1116073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7262428-DA8B-4D17-995C-0A0EC6E897BC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59648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4C5E6-9173-4E57-B535-F43DF6EA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F0124-E431-4AD8-8803-69BAA7A687BC}"/>
              </a:ext>
            </a:extLst>
          </p:cNvPr>
          <p:cNvSpPr/>
          <p:nvPr/>
        </p:nvSpPr>
        <p:spPr>
          <a:xfrm>
            <a:off x="474847" y="3356992"/>
            <a:ext cx="7920880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12.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Berikan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perhatian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dan </a:t>
            </a:r>
            <a:r>
              <a:rPr lang="en-ID" b="1" i="1" dirty="0">
                <a:solidFill>
                  <a:srgbClr val="181D25"/>
                </a:solidFill>
                <a:latin typeface="Open Sans" panose="020B0606030504020204" pitchFamily="34" charset="0"/>
              </a:rPr>
              <a:t>human touch</a:t>
            </a: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setiap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ingin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mendapat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perhatian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Tunjukkan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jika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adalah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memperhatikan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Tingkatkan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kepedulian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tetapi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tetap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dalam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batas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wajar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hak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cuti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sedang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ditimpa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musibah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bencana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salah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kepedulian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Tunjukkan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simpati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sebagai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atasan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memperhatikan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bawahannya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5362" name="Picture 2" descr="Have We Lost Human Touch in Digital Marketing? - M&amp;C">
            <a:extLst>
              <a:ext uri="{FF2B5EF4-FFF2-40B4-BE49-F238E27FC236}">
                <a16:creationId xmlns:a16="http://schemas.microsoft.com/office/drawing/2014/main" id="{910992DD-1AD7-496E-A4E2-F9A1FADF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7 Cara Menarik Perhatian Anak Agar Fokus Belajar">
            <a:extLst>
              <a:ext uri="{FF2B5EF4-FFF2-40B4-BE49-F238E27FC236}">
                <a16:creationId xmlns:a16="http://schemas.microsoft.com/office/drawing/2014/main" id="{80478A1C-0009-447E-B293-85F5CF40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085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2A8D26B-8966-4386-8E77-3F0BDD9C99A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8295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0A58C-D15F-4A6E-942C-D5FF84F6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9C33D-2AAE-484E-984D-72CB2F5F1F08}"/>
              </a:ext>
            </a:extLst>
          </p:cNvPr>
          <p:cNvSpPr/>
          <p:nvPr/>
        </p:nvSpPr>
        <p:spPr>
          <a:xfrm>
            <a:off x="755576" y="2924944"/>
            <a:ext cx="7182544" cy="215443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13.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Jadi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contoh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yang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baik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contoh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untuk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bawahan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Anda. Salah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contohnya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selalu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hadir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pagi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Banyak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bisa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lakukan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datang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pagi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Pun, ide-ide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segar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biasanya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diperoleh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pagi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dalam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suasana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masih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hening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lihat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perubahannya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tapi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lihat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beberapa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minggu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bulan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depan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Banyak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rajin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datang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tepat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waktu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karena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melihat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contoh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baik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kepada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6386" name="Picture 2" descr="Virus corona: Gelombang PHK di tengah pandemi Covid-19 diperkirakan  mencapai puncak bulan Juni, Kartu Prakerja dianggap tak efektif - BBC News  Indonesia">
            <a:extLst>
              <a:ext uri="{FF2B5EF4-FFF2-40B4-BE49-F238E27FC236}">
                <a16:creationId xmlns:a16="http://schemas.microsoft.com/office/drawing/2014/main" id="{C53F58AA-3E68-4020-8714-F358DC2F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967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ara Menjadi Karyawan yang Baik - wikiHow">
            <a:extLst>
              <a:ext uri="{FF2B5EF4-FFF2-40B4-BE49-F238E27FC236}">
                <a16:creationId xmlns:a16="http://schemas.microsoft.com/office/drawing/2014/main" id="{97736C85-33CB-434D-B157-B4C0BBE99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51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FBDACD-F29C-452B-A120-2E4FCA2A1DEC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52633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C9E2E-D054-4514-AC2B-B9EF5054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6B0D7-37A3-4025-B313-2477A71F118E}"/>
              </a:ext>
            </a:extLst>
          </p:cNvPr>
          <p:cNvSpPr/>
          <p:nvPr/>
        </p:nvSpPr>
        <p:spPr>
          <a:xfrm>
            <a:off x="457200" y="4137235"/>
            <a:ext cx="7038528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14. Beri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insentif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atau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bonus yang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adil</a:t>
            </a:r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endParaRPr lang="en-ID" b="1" dirty="0">
              <a:solidFill>
                <a:srgbClr val="181D25"/>
              </a:solidFill>
              <a:latin typeface="Open Sans" panose="020B0606030504020204" pitchFamily="34" charset="0"/>
            </a:endParaRP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Walaupun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uang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bukan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motivasi</a:t>
            </a:r>
            <a:r>
              <a:rPr lang="en-ID" sz="14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14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terbesar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dalam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Anda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tetap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harus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memperhatikannya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Insentif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atau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bonus yang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adil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membuat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berpikir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bahwa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perusahaan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memberi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hak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secara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profesional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Tentu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hal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ini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berpengaruh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terhadap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meningkatnya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semangat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Jika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melakukan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ia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mendapatkan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14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1400" dirty="0">
                <a:solidFill>
                  <a:srgbClr val="181D25"/>
                </a:solidFill>
                <a:latin typeface="Comic Sans MS" panose="030F0702030302020204" pitchFamily="66" charset="0"/>
              </a:rPr>
              <a:t>.</a:t>
            </a:r>
            <a:endParaRPr lang="en-ID" sz="14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7410" name="Picture 2" descr="Bonus dan Insentif, Begini Penjelasannya! - Talenta">
            <a:extLst>
              <a:ext uri="{FF2B5EF4-FFF2-40B4-BE49-F238E27FC236}">
                <a16:creationId xmlns:a16="http://schemas.microsoft.com/office/drawing/2014/main" id="{2AD104EB-5E9B-4A03-8FF2-249235C5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5" y="99788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ara Menghitung Bonus Akhir Tahun Bagi Karyawan Di Perusahaan – Blog">
            <a:extLst>
              <a:ext uri="{FF2B5EF4-FFF2-40B4-BE49-F238E27FC236}">
                <a16:creationId xmlns:a16="http://schemas.microsoft.com/office/drawing/2014/main" id="{CDBD22DE-D0D2-4EDE-8637-5A316C04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76" y="997216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embagian Bonus Yang Adil – Lonely Pince">
            <a:extLst>
              <a:ext uri="{FF2B5EF4-FFF2-40B4-BE49-F238E27FC236}">
                <a16:creationId xmlns:a16="http://schemas.microsoft.com/office/drawing/2014/main" id="{BEC37DEC-08DF-4674-B617-8C6C91A1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01" y="2499202"/>
            <a:ext cx="34385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B6017A3-E1DD-4E3D-9275-CE9493BECA4A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7239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F2029-FB0A-48DD-A1A9-B1158EF3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23673-FE98-4621-B14B-73A163735D09}"/>
              </a:ext>
            </a:extLst>
          </p:cNvPr>
          <p:cNvSpPr/>
          <p:nvPr/>
        </p:nvSpPr>
        <p:spPr>
          <a:xfrm>
            <a:off x="539552" y="2132856"/>
            <a:ext cx="8064896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Motivasi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perlu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ditingkatkan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agar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lebih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berkinerja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,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bekerja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dengan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profesional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dan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betah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menjadi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di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perusahaan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Anda.</a:t>
            </a:r>
          </a:p>
          <a:p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Jangan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sampai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mereka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20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mengundurkan</a:t>
            </a:r>
            <a:r>
              <a:rPr lang="en-ID" sz="2000" dirty="0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n-ID" sz="2000" dirty="0" err="1">
                <a:solidFill>
                  <a:srgbClr val="2078F9"/>
                </a:solidFill>
                <a:latin typeface="Comic Sans MS" panose="030F0702030302020204" pitchFamily="66" charset="0"/>
                <a:hlinkClick r:id="rId2"/>
              </a:rPr>
              <a:t>diri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 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hanya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karena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tidak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ada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motivasi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kerja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.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Lakukan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cara-cara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memotivasi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karyawan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tersebut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secara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konsisten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sehingga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mencapai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hasil</a:t>
            </a:r>
            <a:r>
              <a:rPr lang="en-ID" sz="2000" dirty="0">
                <a:solidFill>
                  <a:srgbClr val="181D25"/>
                </a:solidFill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solidFill>
                  <a:srgbClr val="181D25"/>
                </a:solidFill>
                <a:latin typeface="Comic Sans MS" panose="030F0702030302020204" pitchFamily="66" charset="0"/>
              </a:rPr>
              <a:t>maksimal</a:t>
            </a:r>
            <a:endParaRPr lang="en-ID" sz="2000" b="0" i="0" dirty="0">
              <a:solidFill>
                <a:srgbClr val="181D25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6407844-BB43-4C38-8D41-C43A4594B0AA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C1437-ECA6-4D81-8ED5-182B7D495622}"/>
              </a:ext>
            </a:extLst>
          </p:cNvPr>
          <p:cNvSpPr/>
          <p:nvPr/>
        </p:nvSpPr>
        <p:spPr>
          <a:xfrm>
            <a:off x="323528" y="5661248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 err="1"/>
              <a:t>Sumber</a:t>
            </a:r>
            <a:r>
              <a:rPr lang="en-ID" sz="1200" dirty="0"/>
              <a:t> : https://www.duniakaryawan.com/cara-memotivasi-karyawan/</a:t>
            </a:r>
          </a:p>
        </p:txBody>
      </p:sp>
    </p:spTree>
    <p:extLst>
      <p:ext uri="{BB962C8B-B14F-4D97-AF65-F5344CB8AC3E}">
        <p14:creationId xmlns:p14="http://schemas.microsoft.com/office/powerpoint/2010/main" val="274137691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531" y="2895327"/>
            <a:ext cx="440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Terima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Kasih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4F444C7-0199-4388-8376-72D4E23E207C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801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Perspektif</a:t>
            </a:r>
            <a:r>
              <a:rPr lang="en-US" dirty="0"/>
              <a:t> Proses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864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Perumusan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Target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Pengharapan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5A95824-2B1A-4111-ACD2-C5006DAF4D07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Penguatan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Positif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Penghindaran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Hukuman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Peniadaan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Motivasi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EB068FE-20C3-4DBC-91C1-5A41215D2A1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039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Penyederhanaan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Pekerjaan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Perputaran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Pekerjaan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Pemekaran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Pekerjaan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Pengayaan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Pekerjaan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Motivasi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1929885-6704-49DA-8602-76CBC49BD9A7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21+ Kata kata Motivasi Kerja, Semangat Pagi bagi Karyawan &amp; cara  meningkatkan">
            <a:extLst>
              <a:ext uri="{FF2B5EF4-FFF2-40B4-BE49-F238E27FC236}">
                <a16:creationId xmlns:a16="http://schemas.microsoft.com/office/drawing/2014/main" id="{BC41C8C8-9976-4F40-A73D-437C725C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8453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4138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Inti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Otonomi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BE816A-B2D1-4129-9E47-AEC8139D32B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agaimana Cara Efektif untuk Memotivasi Karyawan? - Blog Sodexo">
            <a:extLst>
              <a:ext uri="{FF2B5EF4-FFF2-40B4-BE49-F238E27FC236}">
                <a16:creationId xmlns:a16="http://schemas.microsoft.com/office/drawing/2014/main" id="{C2425D53-588B-4243-AF57-7349A15A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77" y="2147044"/>
            <a:ext cx="3982403" cy="26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2422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Kinerja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Pendapatan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Kepemilikan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Saham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Pegawai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Bonus Lump-Sum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borongan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Pembayaran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Pengetahuan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Jadwal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Fleksibel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Berbasis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Tim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Penghargaan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Gaya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Hidup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 </a:t>
            </a:r>
            <a:r>
              <a:rPr lang="en-US" dirty="0" err="1"/>
              <a:t>Inovatif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Memotivasi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48EFDA-6D19-4FE5-910E-E1CAE00E362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456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kinerja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perusahaan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berkontribusi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perusahaan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kuasa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substantif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diberikan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penghargaan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kinerja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>
                <a:latin typeface="Arial" pitchFamily="34" charset="0"/>
                <a:cs typeface="Arial" pitchFamily="34" charset="0"/>
              </a:rPr>
              <a:t>perusahaan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Memberdayakan</a:t>
            </a:r>
            <a:r>
              <a:rPr lang="en-US" dirty="0"/>
              <a:t> </a:t>
            </a:r>
            <a:r>
              <a:rPr lang="en-US" dirty="0" err="1"/>
              <a:t>Pegawai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06546B9-A091-4DDA-84DF-D99DB84B63C3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3737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AC9C-3160-4883-ABF7-F721AE0A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CBA42-0681-4015-A43B-34C9CCB7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ADEB6-D956-40C4-8B26-2335BA04B81D}"/>
              </a:ext>
            </a:extLst>
          </p:cNvPr>
          <p:cNvSpPr/>
          <p:nvPr/>
        </p:nvSpPr>
        <p:spPr>
          <a:xfrm>
            <a:off x="61156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14 Cara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Ampuh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Memotivasi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Karyawan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Agar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Semangat</a:t>
            </a:r>
            <a:r>
              <a:rPr lang="en-ID" b="1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181D25"/>
                </a:solidFill>
                <a:latin typeface="Open Sans" panose="020B0606030504020204" pitchFamily="34" charset="0"/>
              </a:rPr>
              <a:t>Bekerja</a:t>
            </a:r>
            <a:endParaRPr lang="en-ID" b="1" i="0" dirty="0">
              <a:solidFill>
                <a:srgbClr val="181D2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31483-EAB8-418F-83E8-CC360F6EA498}"/>
              </a:ext>
            </a:extLst>
          </p:cNvPr>
          <p:cNvSpPr/>
          <p:nvPr/>
        </p:nvSpPr>
        <p:spPr>
          <a:xfrm>
            <a:off x="1187624" y="141277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Motivasi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ibarat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bensin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sebuah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kendaraan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.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Jika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tidak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ada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bensin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,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kendaraan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tidak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dapat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beroperasi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dengan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baik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6AB90-4B27-408E-9E1F-15898C9AC2B7}"/>
              </a:ext>
            </a:extLst>
          </p:cNvPr>
          <p:cNvSpPr/>
          <p:nvPr/>
        </p:nvSpPr>
        <p:spPr>
          <a:xfrm>
            <a:off x="1187624" y="241099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Atau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Motivasi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ibarat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amunisi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sebuah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senjata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.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Jika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tidak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ada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amunisi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,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senjata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tidak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dapat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ditembakkan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 pada </a:t>
            </a:r>
            <a:r>
              <a:rPr lang="en-ID" dirty="0" err="1">
                <a:solidFill>
                  <a:srgbClr val="181D25"/>
                </a:solidFill>
                <a:latin typeface="Open Sans" panose="020B0606030504020204" pitchFamily="34" charset="0"/>
              </a:rPr>
              <a:t>sasaran</a:t>
            </a:r>
            <a:r>
              <a:rPr lang="en-ID" dirty="0">
                <a:solidFill>
                  <a:srgbClr val="181D25"/>
                </a:solidFill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031519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1062</Words>
  <Application>Microsoft Office PowerPoint</Application>
  <PresentationFormat>On-screen Show (4:3)</PresentationFormat>
  <Paragraphs>199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Comic Sans MS</vt:lpstr>
      <vt:lpstr>Open Sans</vt:lpstr>
      <vt:lpstr>Times New Roman</vt:lpstr>
      <vt:lpstr>Office Theme</vt:lpstr>
      <vt:lpstr>PowerPoint Presentation</vt:lpstr>
      <vt:lpstr>Hierarki Kebutuhan</vt:lpstr>
      <vt:lpstr>Perspektif Proses dalam Motivasi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488</cp:revision>
  <cp:lastPrinted>2015-09-17T08:41:14Z</cp:lastPrinted>
  <dcterms:created xsi:type="dcterms:W3CDTF">2010-04-18T12:06:30Z</dcterms:created>
  <dcterms:modified xsi:type="dcterms:W3CDTF">2021-07-14T05:01:29Z</dcterms:modified>
  <cp:contentStatus/>
</cp:coreProperties>
</file>