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2CE37-51BC-41BB-A96F-93023A1998B8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9BD94F-DE2D-43B4-9E68-098E908D7B3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3349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26531" indent="-279435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17740" indent="-223548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564836" indent="-223548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11931" indent="-223548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459027" indent="-2235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06123" indent="-2235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353219" indent="-2235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00315" indent="-2235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B899C73-CD41-4FB1-BAD1-72FCE55C14A2}" type="slidenum">
              <a:rPr 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4317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0679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3448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885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471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5064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5268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6498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247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1335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2145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35779-1DB5-439F-BD9A-15609296C85E}" type="datetimeFigureOut">
              <a:rPr lang="id-ID" smtClean="0"/>
              <a:t>10/04/2021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17175-A44E-4147-9514-4A12FDEA67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198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339975" y="2349500"/>
            <a:ext cx="4854575" cy="6461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>
                <a:latin typeface="Cambria" pitchFamily="18" charset="0"/>
                <a:cs typeface="Arial" pitchFamily="34" charset="0"/>
              </a:rPr>
              <a:t> </a:t>
            </a:r>
            <a:r>
              <a:rPr lang="en-US" sz="3600" b="1" dirty="0">
                <a:latin typeface="Cambria" pitchFamily="18" charset="0"/>
              </a:rPr>
              <a:t>UKURAN PEYEBARAN</a:t>
            </a:r>
          </a:p>
        </p:txBody>
      </p:sp>
      <p:sp>
        <p:nvSpPr>
          <p:cNvPr id="2052" name="TextBox 2"/>
          <p:cNvSpPr txBox="1">
            <a:spLocks noChangeArrowheads="1"/>
          </p:cNvSpPr>
          <p:nvPr/>
        </p:nvSpPr>
        <p:spPr bwMode="auto">
          <a:xfrm>
            <a:off x="1746905" y="3475652"/>
            <a:ext cx="58117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 eaLnBrk="1" hangingPunct="1"/>
            <a:r>
              <a:rPr lang="id-ID" sz="3600" b="1" dirty="0" smtClean="0"/>
              <a:t>PERTEMUAN MINGGU KE 4</a:t>
            </a:r>
            <a:endParaRPr lang="en-US" sz="36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MAN11443  Statistik Deskriptif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Revisi</a:t>
            </a:r>
            <a:r>
              <a:rPr lang="en-US" dirty="0" smtClean="0"/>
              <a:t> : 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79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5/3/2011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D59D2A-7677-418C-9D9C-2477BE664D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Statistika Deskriptif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26" name="Text Box 2"/>
          <p:cNvSpPr txBox="1">
            <a:spLocks noChangeArrowheads="1"/>
          </p:cNvSpPr>
          <p:nvPr/>
        </p:nvSpPr>
        <p:spPr bwMode="auto">
          <a:xfrm>
            <a:off x="900113" y="404813"/>
            <a:ext cx="7394575" cy="6461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Rentang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Data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Berkelompok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</a:p>
        </p:txBody>
      </p:sp>
      <p:sp>
        <p:nvSpPr>
          <p:cNvPr id="9" name="Down Arrow 8"/>
          <p:cNvSpPr/>
          <p:nvPr/>
        </p:nvSpPr>
        <p:spPr>
          <a:xfrm>
            <a:off x="4356100" y="1201738"/>
            <a:ext cx="574675" cy="57150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971550" y="1773238"/>
            <a:ext cx="7358063" cy="954087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Selisih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antara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batas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atas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dari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kelas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tertinggi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dengan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batas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bawah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dari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kelas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terendah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Arial" charset="0"/>
              </a:rPr>
              <a:t>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08400" y="3565525"/>
            <a:ext cx="1555750" cy="584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itchFamily="18" charset="0"/>
                <a:cs typeface="Tahoma" pitchFamily="34" charset="0"/>
              </a:rPr>
              <a:t>RUMUS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00063" y="4724400"/>
            <a:ext cx="8143875" cy="52387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Times New Roman" pitchFamily="18" charset="0"/>
                <a:cs typeface="Tahoma" pitchFamily="34" charset="0"/>
              </a:rPr>
              <a:t>Rentang = BA kelas tertinggi – BB kelas terendah</a:t>
            </a:r>
          </a:p>
        </p:txBody>
      </p:sp>
    </p:spTree>
    <p:extLst>
      <p:ext uri="{BB962C8B-B14F-4D97-AF65-F5344CB8AC3E}">
        <p14:creationId xmlns:p14="http://schemas.microsoft.com/office/powerpoint/2010/main" val="2943564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5/3/2011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Statistika Deskriptif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FF94E9-5BBB-4DDF-A5C1-4B73956772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827088" y="622300"/>
            <a:ext cx="7489825" cy="6461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Deviasi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Rata-rata Data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Berkelompok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5126" name="Rectangle 13"/>
          <p:cNvSpPr>
            <a:spLocks noChangeArrowheads="1"/>
          </p:cNvSpPr>
          <p:nvPr/>
        </p:nvSpPr>
        <p:spPr bwMode="auto">
          <a:xfrm>
            <a:off x="1073150" y="4005263"/>
            <a:ext cx="6954838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f = Jumlah frekuensi tiap kelas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X= Nilai tengah kelas setiap data pengamat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X= Niai rata-rata hitung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n=Jumlah data pengamatan 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55776" y="2197890"/>
            <a:ext cx="3672408" cy="1015086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66419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5/3/2011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Statistika Deskriptif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42D4BE-6BEE-43C2-9686-FACF20E3716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35150" y="550863"/>
            <a:ext cx="5688013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Varians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Data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Berkelompok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827088" y="5040313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843808" y="2136335"/>
            <a:ext cx="3316911" cy="1076641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</a:p>
        </p:txBody>
      </p:sp>
      <p:sp>
        <p:nvSpPr>
          <p:cNvPr id="6152" name="Rectangle 11"/>
          <p:cNvSpPr>
            <a:spLocks noChangeArrowheads="1"/>
          </p:cNvSpPr>
          <p:nvPr/>
        </p:nvSpPr>
        <p:spPr bwMode="auto">
          <a:xfrm>
            <a:off x="785813" y="4076700"/>
            <a:ext cx="53498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</a:t>
            </a:r>
            <a:r>
              <a:rPr kumimoji="0" lang="en-US" sz="2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2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= Varians Sampel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X  = Nilai setiap data pengamatan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X  = Niai rata-rata hitung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f   = Jumlah frekuensi setiap kelas 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60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5/3/2011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Statistika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Deskriptif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6206CA-D942-48F0-813F-9BE1096E96D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4213" y="550863"/>
            <a:ext cx="7818437" cy="646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Standar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Deviasi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 Data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Berkelompok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71550" y="5157788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411760" y="2025669"/>
            <a:ext cx="4176464" cy="1547347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</a:p>
        </p:txBody>
      </p:sp>
      <p:sp>
        <p:nvSpPr>
          <p:cNvPr id="7176" name="Rectangle 11"/>
          <p:cNvSpPr>
            <a:spLocks noChangeArrowheads="1"/>
          </p:cNvSpPr>
          <p:nvPr/>
        </p:nvSpPr>
        <p:spPr bwMode="auto">
          <a:xfrm>
            <a:off x="877888" y="4205288"/>
            <a:ext cx="53498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</a:t>
            </a:r>
            <a:r>
              <a:rPr kumimoji="0" lang="en-US" sz="2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2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= Varians Sampel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X  = Nilai setiap data pengamatan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X  = Niai rata-rata hitung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f   = Jumlah frekuensi setiap kelas 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8297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5/3/2011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Statistika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Deskriptif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ABDA9A-2CCF-4943-97C4-9B45CAEB7C7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3350" y="550863"/>
            <a:ext cx="6091238" cy="646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Ukuran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Kecondongan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71550" y="5157788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9" name="Picture 5" descr="D:\Statistika 1\Kurva simetris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57338"/>
            <a:ext cx="3686175" cy="454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6" descr="D:\Statistika 1\Kurva condong positi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263" y="1484313"/>
            <a:ext cx="3511550" cy="454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199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5/3/2011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Statistika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Deskriptif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CF6F9E-1E43-4472-8A9B-BBBCAC2B39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22438" y="476250"/>
            <a:ext cx="6089650" cy="6461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Ukuran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Kecondongan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71550" y="5157788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3" name="Picture 7" descr="D:\Statistika 1\Kurva condong negati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490663"/>
            <a:ext cx="3457575" cy="474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787900" y="1844675"/>
            <a:ext cx="3671888" cy="523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Rumus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Kecondongan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8538" y="2565400"/>
            <a:ext cx="3651250" cy="3108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Sk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=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Symbol" pitchFamily="82" charset="2"/>
              </a:rPr>
              <a:t>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Mo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Symbol" pitchFamily="82" charset="2"/>
              </a:rPr>
              <a:t>   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Atau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Sk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= 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3(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Symbol" pitchFamily="82" charset="2"/>
              </a:rPr>
              <a:t>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 </a:t>
            </a: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 </a:t>
            </a: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Md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         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Symbol" pitchFamily="82" charset="2"/>
              </a:rPr>
              <a:t>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2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5/3/2011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Statistika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Deskriptif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E40FA4-BA6C-46CC-905D-B9C97788B76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22438" y="476250"/>
            <a:ext cx="6089650" cy="6461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Ukuran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Keruncingan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pic>
        <p:nvPicPr>
          <p:cNvPr id="10246" name="Picture 4" descr="D:\Statistika 1\Kurva keruncing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63" y="1412875"/>
            <a:ext cx="7337425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71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5/3/2011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Statistika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Deskriptif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6A508A-1E01-4E01-9FB9-26E4EC443F4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22438" y="476250"/>
            <a:ext cx="6089650" cy="6461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Rumus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Ukuran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>
                    <a:lumMod val="10000"/>
                  </a:srgb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Keruncingan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10000"/>
                </a:srgb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4" y="2564904"/>
            <a:ext cx="3600400" cy="1209818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32040" y="2564904"/>
            <a:ext cx="3592332" cy="1183594"/>
          </a:xfrm>
          <a:prstGeom prst="rect">
            <a:avLst/>
          </a:prstGeom>
          <a:blipFill rotWithShape="1">
            <a:blip r:embed="rId3"/>
            <a:stretch>
              <a:fillRect r="-1855" b="-505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0688" y="1844675"/>
            <a:ext cx="3646487" cy="4619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Data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tidak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dikelompokkan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32363" y="1797050"/>
            <a:ext cx="3592512" cy="4603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Data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dikelompokkan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8313" y="4205288"/>
            <a:ext cx="3598862" cy="15700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n =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Jumlah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data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X =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Nilai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data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μ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=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Nilai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rata-rata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hitung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σ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=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Standar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deviasi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2363" y="4221163"/>
            <a:ext cx="3600450" cy="19383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n =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Jumlah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data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f  =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Jumlah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frekuensi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data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X =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Nilai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tengah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kelas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μ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=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Nilai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rata-rata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hitung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σ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=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Standar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deviasi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92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1981200" y="765175"/>
            <a:ext cx="5183188" cy="6477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latin typeface="Arial" charset="0"/>
                <a:cs typeface="Arial" charset="0"/>
              </a:rPr>
              <a:t>OUTLINE</a:t>
            </a:r>
            <a:endParaRPr lang="en-US" sz="3600" dirty="0">
              <a:latin typeface="Arial" charset="0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MAN11443  Statistik Deskriptif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Revisi</a:t>
            </a:r>
            <a:r>
              <a:rPr lang="en-US" dirty="0" smtClean="0"/>
              <a:t> : 00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14425" y="2120900"/>
            <a:ext cx="7202488" cy="3539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err="1">
                <a:latin typeface="Cambria" pitchFamily="18" charset="0"/>
              </a:rPr>
              <a:t>Pengertian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ukuran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penyebaran</a:t>
            </a:r>
            <a:r>
              <a:rPr lang="en-US" sz="2800" dirty="0">
                <a:latin typeface="Cambria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>
                <a:latin typeface="Cambria" pitchFamily="18" charset="0"/>
              </a:rPr>
              <a:t>Range, </a:t>
            </a:r>
            <a:r>
              <a:rPr lang="en-US" sz="2800" dirty="0" err="1">
                <a:latin typeface="Cambria" pitchFamily="18" charset="0"/>
              </a:rPr>
              <a:t>Deviasi</a:t>
            </a:r>
            <a:r>
              <a:rPr lang="en-US" sz="2800" dirty="0">
                <a:latin typeface="Cambria" pitchFamily="18" charset="0"/>
              </a:rPr>
              <a:t> Rata-rata, </a:t>
            </a:r>
            <a:r>
              <a:rPr lang="en-US" sz="2800" dirty="0" err="1">
                <a:latin typeface="Cambria" pitchFamily="18" charset="0"/>
              </a:rPr>
              <a:t>Varians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Standar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Deviasi</a:t>
            </a:r>
            <a:r>
              <a:rPr lang="en-US" sz="2800" dirty="0">
                <a:latin typeface="Cambria" pitchFamily="18" charset="0"/>
              </a:rPr>
              <a:t> data </a:t>
            </a:r>
            <a:r>
              <a:rPr lang="en-US" sz="2800" dirty="0" err="1">
                <a:latin typeface="Cambria" pitchFamily="18" charset="0"/>
              </a:rPr>
              <a:t>tidak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berkelompok</a:t>
            </a:r>
            <a:endParaRPr lang="id-ID" sz="2800" dirty="0" smtClean="0">
              <a:latin typeface="Cambria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id-ID" sz="2800" dirty="0">
                <a:latin typeface="Cambria" pitchFamily="18" charset="0"/>
              </a:rPr>
              <a:t>Range, Deviasi Rata-rata, Varians dan Standar Deviasi data berkelompok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id-ID" sz="2800" dirty="0">
                <a:latin typeface="Cambria" pitchFamily="18" charset="0"/>
              </a:rPr>
              <a:t>Ukuran kecondongan dan keruncingan</a:t>
            </a:r>
          </a:p>
          <a:p>
            <a:pPr>
              <a:defRPr/>
            </a:pPr>
            <a:endParaRPr lang="id-ID" sz="2800" dirty="0" smtClean="0">
              <a:latin typeface="Cambria" pitchFamily="18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en-US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16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90C5F4-E817-4856-A3BD-C3045F231237}" type="slidenum">
              <a:rPr lang="en-US" smtClean="0"/>
              <a:pPr>
                <a:defRPr/>
              </a:pPr>
              <a:t>3</a:t>
            </a:fld>
            <a:endParaRPr lang="en-US" smtClean="0"/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1116013" y="693738"/>
            <a:ext cx="6696075" cy="6477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dirty="0" err="1">
                <a:solidFill>
                  <a:schemeClr val="tx1"/>
                </a:solidFill>
                <a:latin typeface="Cambria" pitchFamily="18" charset="0"/>
              </a:rPr>
              <a:t>Pengertian</a:t>
            </a:r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itchFamily="18" charset="0"/>
              </a:rPr>
              <a:t>Ukuran</a:t>
            </a:r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itchFamily="18" charset="0"/>
              </a:rPr>
              <a:t>Penyebaran</a:t>
            </a:r>
            <a:endParaRPr lang="en-US" sz="360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2528888" y="21145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1208088" y="2205038"/>
            <a:ext cx="6604000" cy="32432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 defTabSz="952500">
              <a:lnSpc>
                <a:spcPct val="150000"/>
              </a:lnSpc>
              <a:buFont typeface="Wingdings" pitchFamily="2" charset="2"/>
              <a:buChar char="ü"/>
              <a:tabLst>
                <a:tab pos="863600" algn="l"/>
              </a:tabLst>
              <a:defRPr/>
            </a:pPr>
            <a:r>
              <a:rPr lang="en-US" sz="2800" dirty="0" err="1">
                <a:latin typeface="Cambria" pitchFamily="18" charset="0"/>
              </a:rPr>
              <a:t>Nilai</a:t>
            </a:r>
            <a:r>
              <a:rPr lang="en-US" sz="2800" dirty="0">
                <a:latin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</a:rPr>
              <a:t>menggambarkan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penyebaran</a:t>
            </a:r>
            <a:r>
              <a:rPr lang="en-US" sz="2800" dirty="0">
                <a:latin typeface="Cambria" pitchFamily="18" charset="0"/>
              </a:rPr>
              <a:t> data</a:t>
            </a:r>
          </a:p>
          <a:p>
            <a:pPr marL="457200" indent="-457200" defTabSz="952500">
              <a:lnSpc>
                <a:spcPct val="150000"/>
              </a:lnSpc>
              <a:buFont typeface="Wingdings" pitchFamily="2" charset="2"/>
              <a:buChar char="ü"/>
              <a:tabLst>
                <a:tab pos="863600" algn="l"/>
              </a:tabLst>
              <a:defRPr/>
            </a:pP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Sejauh</a:t>
            </a:r>
            <a:r>
              <a:rPr lang="en-US" sz="2800" dirty="0">
                <a:latin typeface="Cambria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mana</a:t>
            </a:r>
            <a:r>
              <a:rPr lang="en-US" sz="2800" dirty="0">
                <a:latin typeface="Cambria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suatu</a:t>
            </a:r>
            <a:r>
              <a:rPr lang="en-US" sz="2800" dirty="0">
                <a:latin typeface="Cambria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nilai</a:t>
            </a:r>
            <a:r>
              <a:rPr lang="en-US" sz="2800" dirty="0">
                <a:latin typeface="Cambria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menyebar</a:t>
            </a:r>
            <a:r>
              <a:rPr lang="en-US" sz="2800" dirty="0">
                <a:latin typeface="Cambria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dari</a:t>
            </a:r>
            <a:r>
              <a:rPr lang="en-US" sz="2800" dirty="0">
                <a:latin typeface="Cambria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nilai</a:t>
            </a:r>
            <a:r>
              <a:rPr lang="en-US" sz="2800" dirty="0">
                <a:latin typeface="Cambria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tengahnya</a:t>
            </a:r>
            <a:endParaRPr lang="en-US" sz="2800" dirty="0">
              <a:latin typeface="Cambria" pitchFamily="18" charset="0"/>
              <a:cs typeface="Times New Roman" pitchFamily="18" charset="0"/>
            </a:endParaRPr>
          </a:p>
          <a:p>
            <a:pPr marL="457200" indent="-457200" defTabSz="952500">
              <a:lnSpc>
                <a:spcPct val="150000"/>
              </a:lnSpc>
              <a:buFont typeface="Wingdings" pitchFamily="2" charset="2"/>
              <a:buChar char="ü"/>
              <a:tabLst>
                <a:tab pos="863600" algn="l"/>
              </a:tabLst>
              <a:defRPr/>
            </a:pP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Semakin</a:t>
            </a:r>
            <a:r>
              <a:rPr lang="en-US" sz="2800" dirty="0">
                <a:latin typeface="Cambria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kecil</a:t>
            </a:r>
            <a:r>
              <a:rPr lang="en-US" sz="2800" dirty="0">
                <a:latin typeface="Cambria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semakin</a:t>
            </a:r>
            <a:r>
              <a:rPr lang="en-US" sz="2800" dirty="0">
                <a:latin typeface="Cambria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ambria" pitchFamily="18" charset="0"/>
                <a:cs typeface="Times New Roman" pitchFamily="18" charset="0"/>
              </a:rPr>
              <a:t>besar</a:t>
            </a:r>
            <a:r>
              <a:rPr lang="en-US" sz="2800" dirty="0">
                <a:latin typeface="Cambria" pitchFamily="18" charset="0"/>
                <a:cs typeface="Times New Roman" pitchFamily="18" charset="0"/>
              </a:rPr>
              <a:t>.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Statistika Deskriptif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FC2AD6-234A-465D-B346-AF75F164419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Statistika Deskriptif</a:t>
            </a:r>
            <a:endParaRPr lang="en-US" dirty="0"/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900113" y="4365625"/>
            <a:ext cx="7334250" cy="5842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algn="ctr" eaLnBrk="0" hangingPunct="0">
              <a:tabLst>
                <a:tab pos="228600" algn="l"/>
              </a:tabLst>
              <a:defRPr/>
            </a:pPr>
            <a:r>
              <a:rPr lang="pt-BR" sz="3200">
                <a:latin typeface="Tahoma" pitchFamily="34" charset="0"/>
                <a:ea typeface="Times New Roman" pitchFamily="18" charset="0"/>
                <a:cs typeface="Tahoma" pitchFamily="34" charset="0"/>
              </a:rPr>
              <a:t>Rentang = Data terbesar - data terkecil</a:t>
            </a:r>
          </a:p>
        </p:txBody>
      </p:sp>
      <p:sp>
        <p:nvSpPr>
          <p:cNvPr id="5126" name="Text Box 2"/>
          <p:cNvSpPr txBox="1">
            <a:spLocks noChangeArrowheads="1"/>
          </p:cNvSpPr>
          <p:nvPr/>
        </p:nvSpPr>
        <p:spPr bwMode="auto">
          <a:xfrm>
            <a:off x="900113" y="404813"/>
            <a:ext cx="7394575" cy="6461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Rentang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Data </a:t>
            </a: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Tidak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Berkelompok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</a:t>
            </a:r>
          </a:p>
        </p:txBody>
      </p:sp>
      <p:sp>
        <p:nvSpPr>
          <p:cNvPr id="9" name="Down Arrow 8"/>
          <p:cNvSpPr/>
          <p:nvPr/>
        </p:nvSpPr>
        <p:spPr>
          <a:xfrm>
            <a:off x="4429125" y="1125538"/>
            <a:ext cx="428625" cy="57150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958850" y="1916113"/>
            <a:ext cx="7358063" cy="954087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 err="1">
                <a:latin typeface="Cambria" pitchFamily="18" charset="0"/>
              </a:rPr>
              <a:t>Menjelaskan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rasio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sekumpulan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bilangan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dari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nilai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terbesar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terkecil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86188" y="3500438"/>
            <a:ext cx="1555750" cy="584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sz="3200" b="1" dirty="0">
                <a:ea typeface="Times New Roman" pitchFamily="18" charset="0"/>
                <a:cs typeface="Tahoma" pitchFamily="34" charset="0"/>
              </a:rPr>
              <a:t>RUMUS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66004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Statistika Deskriptif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1648CF-EB1F-4030-AE16-D6D67C4573D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468313" y="395288"/>
            <a:ext cx="8177212" cy="5857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en-US" sz="32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Deviasi</a:t>
            </a:r>
            <a:r>
              <a:rPr lang="en-US" sz="32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Rata-rata  Data </a:t>
            </a:r>
            <a:r>
              <a:rPr lang="en-US" sz="32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Tidak</a:t>
            </a:r>
            <a:r>
              <a:rPr lang="en-US" sz="32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Berkelompok</a:t>
            </a:r>
            <a:endParaRPr lang="en-US" sz="3200" dirty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313" y="1484313"/>
            <a:ext cx="8177212" cy="9540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>
                <a:latin typeface="Cambria" pitchFamily="18" charset="0"/>
                <a:cs typeface="Arial" charset="0"/>
              </a:rPr>
              <a:t>Rata-rata </a:t>
            </a:r>
            <a:r>
              <a:rPr lang="en-US" sz="2800" dirty="0" err="1">
                <a:latin typeface="Cambria" pitchFamily="18" charset="0"/>
                <a:cs typeface="Arial" charset="0"/>
              </a:rPr>
              <a:t>hitung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dari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nilai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mutlak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deviasi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antara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nilai</a:t>
            </a:r>
            <a:r>
              <a:rPr lang="en-US" sz="2800" dirty="0">
                <a:latin typeface="Cambria" pitchFamily="18" charset="0"/>
                <a:cs typeface="Arial" charset="0"/>
              </a:rPr>
              <a:t> data </a:t>
            </a:r>
            <a:r>
              <a:rPr lang="en-US" sz="2800" dirty="0" err="1">
                <a:latin typeface="Cambria" pitchFamily="18" charset="0"/>
                <a:cs typeface="Arial" charset="0"/>
              </a:rPr>
              <a:t>pengamatan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dengan</a:t>
            </a:r>
            <a:r>
              <a:rPr lang="en-US" sz="2800" dirty="0">
                <a:latin typeface="Cambria" pitchFamily="18" charset="0"/>
                <a:cs typeface="Arial" charset="0"/>
              </a:rPr>
              <a:t> rata-rata </a:t>
            </a:r>
            <a:r>
              <a:rPr lang="en-US" sz="2800" dirty="0" err="1">
                <a:latin typeface="Cambria" pitchFamily="18" charset="0"/>
                <a:cs typeface="Arial" charset="0"/>
              </a:rPr>
              <a:t>hitungnya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244975" y="1052513"/>
            <a:ext cx="614363" cy="357187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6152" name="Object 2"/>
          <p:cNvGraphicFramePr>
            <a:graphicFrameLocks noChangeAspect="1"/>
          </p:cNvGraphicFramePr>
          <p:nvPr/>
        </p:nvGraphicFramePr>
        <p:xfrm>
          <a:off x="2955925" y="2906713"/>
          <a:ext cx="320040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927100" imgH="381000" progId="Equation.DSMT4">
                  <p:embed/>
                </p:oleObj>
              </mc:Choice>
              <mc:Fallback>
                <p:oleObj name="Equation" r:id="rId3" imgW="927100" imgH="38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2906713"/>
                        <a:ext cx="3200400" cy="13144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7545" y="4653136"/>
            <a:ext cx="8177534" cy="1384995"/>
          </a:xfrm>
          <a:prstGeom prst="rect">
            <a:avLst/>
          </a:prstGeom>
          <a:blipFill rotWithShape="1">
            <a:blip r:embed="rId5"/>
            <a:stretch>
              <a:fillRect l="-1413" t="-3448" b="-9914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14163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Statistika Deskriptif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0EBCC2-7A42-4A23-A0CA-622FC86F375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42988" y="404813"/>
            <a:ext cx="6985000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Varians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Data </a:t>
            </a: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Tidak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Berkelompok</a:t>
            </a:r>
            <a:endParaRPr lang="en-US" sz="3600" dirty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44538" y="1703388"/>
            <a:ext cx="7572375" cy="9540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>
                <a:latin typeface="Cambria" pitchFamily="18" charset="0"/>
                <a:cs typeface="Arial" charset="0"/>
              </a:rPr>
              <a:t>Rata-rata </a:t>
            </a:r>
            <a:r>
              <a:rPr lang="en-US" sz="2800" dirty="0" err="1">
                <a:latin typeface="Cambria" pitchFamily="18" charset="0"/>
                <a:cs typeface="Arial" charset="0"/>
              </a:rPr>
              <a:t>hitung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dari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deviasi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kuadrat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setiap</a:t>
            </a:r>
            <a:r>
              <a:rPr lang="en-US" sz="2800" dirty="0">
                <a:latin typeface="Cambria" pitchFamily="18" charset="0"/>
                <a:cs typeface="Arial" charset="0"/>
              </a:rPr>
              <a:t> data </a:t>
            </a:r>
            <a:r>
              <a:rPr lang="en-US" sz="2800" dirty="0" err="1">
                <a:latin typeface="Cambria" pitchFamily="18" charset="0"/>
                <a:cs typeface="Arial" charset="0"/>
              </a:rPr>
              <a:t>terhadap</a:t>
            </a:r>
            <a:r>
              <a:rPr lang="en-US" sz="2800" dirty="0">
                <a:latin typeface="Cambria" pitchFamily="18" charset="0"/>
                <a:cs typeface="Arial" charset="0"/>
              </a:rPr>
              <a:t> rata-rata </a:t>
            </a:r>
            <a:r>
              <a:rPr lang="en-US" sz="2800" dirty="0" err="1">
                <a:latin typeface="Cambria" pitchFamily="18" charset="0"/>
                <a:cs typeface="Arial" charset="0"/>
              </a:rPr>
              <a:t>hitungnya</a:t>
            </a:r>
            <a:r>
              <a:rPr lang="en-US" sz="2800" dirty="0">
                <a:latin typeface="Cambria" pitchFamily="18" charset="0"/>
                <a:cs typeface="Arial" charset="0"/>
              </a:rPr>
              <a:t>.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4211638" y="1200150"/>
            <a:ext cx="642937" cy="428625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68313" y="4779963"/>
            <a:ext cx="8177212" cy="14239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Cambria" pitchFamily="18" charset="0"/>
                <a:cs typeface="Arial" charset="0"/>
              </a:rPr>
              <a:t> X = </a:t>
            </a:r>
            <a:r>
              <a:rPr lang="en-US" sz="2800" dirty="0" err="1">
                <a:latin typeface="Cambria" pitchFamily="18" charset="0"/>
                <a:cs typeface="Arial" charset="0"/>
              </a:rPr>
              <a:t>Nilai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setiap</a:t>
            </a:r>
            <a:r>
              <a:rPr lang="en-US" sz="2800" dirty="0">
                <a:latin typeface="Cambria" pitchFamily="18" charset="0"/>
                <a:cs typeface="Arial" charset="0"/>
              </a:rPr>
              <a:t> data </a:t>
            </a:r>
            <a:r>
              <a:rPr lang="en-US" sz="2800" dirty="0" err="1">
                <a:latin typeface="Cambria" pitchFamily="18" charset="0"/>
                <a:cs typeface="Arial" charset="0"/>
              </a:rPr>
              <a:t>pengamatan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populasi</a:t>
            </a:r>
            <a:endParaRPr lang="en-US" sz="2800" dirty="0">
              <a:latin typeface="Cambria" pitchFamily="18" charset="0"/>
              <a:cs typeface="Arial" charset="0"/>
            </a:endParaRPr>
          </a:p>
          <a:p>
            <a:pPr>
              <a:defRPr/>
            </a:pPr>
            <a:r>
              <a:rPr lang="en-US" sz="2800" dirty="0">
                <a:latin typeface="Cambria" pitchFamily="18" charset="0"/>
              </a:rPr>
              <a:t> </a:t>
            </a:r>
            <a:r>
              <a:rPr lang="el-GR" sz="2800" dirty="0">
                <a:latin typeface="Cambria" pitchFamily="18" charset="0"/>
              </a:rPr>
              <a:t>μ</a:t>
            </a:r>
            <a:r>
              <a:rPr lang="en-US" sz="2800" dirty="0">
                <a:latin typeface="Cambria" pitchFamily="18" charset="0"/>
              </a:rPr>
              <a:t> = </a:t>
            </a:r>
            <a:r>
              <a:rPr lang="en-US" sz="2800" dirty="0" err="1">
                <a:latin typeface="Cambria" pitchFamily="18" charset="0"/>
              </a:rPr>
              <a:t>Nilai</a:t>
            </a:r>
            <a:r>
              <a:rPr lang="en-US" sz="2800" dirty="0">
                <a:latin typeface="Cambria" pitchFamily="18" charset="0"/>
              </a:rPr>
              <a:t> rata-rata </a:t>
            </a:r>
            <a:r>
              <a:rPr lang="en-US" sz="2800" dirty="0" err="1">
                <a:latin typeface="Cambria" pitchFamily="18" charset="0"/>
              </a:rPr>
              <a:t>hitung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populasi</a:t>
            </a:r>
            <a:endParaRPr lang="en-US" sz="2800" dirty="0">
              <a:latin typeface="Cambria" pitchFamily="18" charset="0"/>
            </a:endParaRPr>
          </a:p>
          <a:p>
            <a:pPr>
              <a:defRPr/>
            </a:pPr>
            <a:r>
              <a:rPr lang="en-US" sz="2800" dirty="0">
                <a:latin typeface="Cambria" pitchFamily="18" charset="0"/>
              </a:rPr>
              <a:t> N = </a:t>
            </a:r>
            <a:r>
              <a:rPr lang="en-US" sz="2800" dirty="0" err="1">
                <a:latin typeface="Cambria" pitchFamily="18" charset="0"/>
              </a:rPr>
              <a:t>Jumlah</a:t>
            </a:r>
            <a:r>
              <a:rPr lang="en-US" sz="2800" dirty="0">
                <a:latin typeface="Cambria" pitchFamily="18" charset="0"/>
              </a:rPr>
              <a:t> total data  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63888" y="3226520"/>
            <a:ext cx="3312368" cy="92256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7178" name="TextBox 13"/>
          <p:cNvSpPr txBox="1">
            <a:spLocks noChangeArrowheads="1"/>
          </p:cNvSpPr>
          <p:nvPr/>
        </p:nvSpPr>
        <p:spPr bwMode="auto">
          <a:xfrm>
            <a:off x="684213" y="3429000"/>
            <a:ext cx="14970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 eaLnBrk="1" hangingPunct="1"/>
            <a:r>
              <a:rPr lang="en-US" sz="2800"/>
              <a:t>Populasi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252663" y="3690938"/>
            <a:ext cx="11668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4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Statistika Deskriptif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1C712-60B4-45BC-B7E9-A7E0ED03B8C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42988" y="404813"/>
            <a:ext cx="6985000" cy="646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Varians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Data </a:t>
            </a: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Tidak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Berkelompok</a:t>
            </a:r>
            <a:endParaRPr lang="en-US" sz="3600" dirty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8313" y="4508500"/>
            <a:ext cx="8177212" cy="1423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Cambria" pitchFamily="18" charset="0"/>
                <a:cs typeface="Arial" charset="0"/>
              </a:rPr>
              <a:t> X = </a:t>
            </a:r>
            <a:r>
              <a:rPr lang="en-US" sz="2800" dirty="0" err="1">
                <a:latin typeface="Cambria" pitchFamily="18" charset="0"/>
                <a:cs typeface="Arial" charset="0"/>
              </a:rPr>
              <a:t>Nilai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setiap</a:t>
            </a:r>
            <a:r>
              <a:rPr lang="en-US" sz="2800" dirty="0">
                <a:latin typeface="Cambria" pitchFamily="18" charset="0"/>
                <a:cs typeface="Arial" charset="0"/>
              </a:rPr>
              <a:t> data/</a:t>
            </a:r>
            <a:r>
              <a:rPr lang="en-US" sz="2800" dirty="0" err="1">
                <a:latin typeface="Cambria" pitchFamily="18" charset="0"/>
                <a:cs typeface="Arial" charset="0"/>
              </a:rPr>
              <a:t>pengamatan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sampel</a:t>
            </a:r>
            <a:endParaRPr lang="en-US" sz="2800" dirty="0">
              <a:latin typeface="Cambria" pitchFamily="18" charset="0"/>
              <a:cs typeface="Arial" charset="0"/>
            </a:endParaRPr>
          </a:p>
          <a:p>
            <a:pPr>
              <a:defRPr/>
            </a:pPr>
            <a:r>
              <a:rPr lang="en-US" sz="2800" dirty="0">
                <a:latin typeface="Cambria" pitchFamily="18" charset="0"/>
              </a:rPr>
              <a:t> X = </a:t>
            </a:r>
            <a:r>
              <a:rPr lang="en-US" sz="2800" dirty="0" err="1">
                <a:latin typeface="Cambria" pitchFamily="18" charset="0"/>
              </a:rPr>
              <a:t>Nilai</a:t>
            </a:r>
            <a:r>
              <a:rPr lang="en-US" sz="2800" dirty="0">
                <a:latin typeface="Cambria" pitchFamily="18" charset="0"/>
              </a:rPr>
              <a:t> rata-rata </a:t>
            </a:r>
            <a:r>
              <a:rPr lang="en-US" sz="2800" dirty="0" err="1">
                <a:latin typeface="Cambria" pitchFamily="18" charset="0"/>
              </a:rPr>
              <a:t>hitung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sampel</a:t>
            </a:r>
            <a:endParaRPr lang="en-US" sz="2800" dirty="0">
              <a:latin typeface="Cambria" pitchFamily="18" charset="0"/>
            </a:endParaRPr>
          </a:p>
          <a:p>
            <a:pPr>
              <a:defRPr/>
            </a:pPr>
            <a:r>
              <a:rPr lang="en-US" sz="2800" dirty="0">
                <a:latin typeface="Cambria" pitchFamily="18" charset="0"/>
              </a:rPr>
              <a:t> n = </a:t>
            </a:r>
            <a:r>
              <a:rPr lang="en-US" sz="2800" dirty="0" err="1">
                <a:latin typeface="Cambria" pitchFamily="18" charset="0"/>
              </a:rPr>
              <a:t>Jumlah</a:t>
            </a:r>
            <a:r>
              <a:rPr lang="en-US" sz="2800" dirty="0">
                <a:latin typeface="Cambria" pitchFamily="18" charset="0"/>
              </a:rPr>
              <a:t> total data </a:t>
            </a:r>
            <a:r>
              <a:rPr lang="en-US" sz="2800" dirty="0" err="1">
                <a:latin typeface="Cambria" pitchFamily="18" charset="0"/>
              </a:rPr>
              <a:t>sampel</a:t>
            </a:r>
            <a:r>
              <a:rPr lang="en-US" sz="2800" dirty="0">
                <a:latin typeface="Cambria" pitchFamily="18" charset="0"/>
              </a:rPr>
              <a:t>  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55776" y="2492896"/>
            <a:ext cx="3312368" cy="953466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8200" name="TextBox 13"/>
          <p:cNvSpPr txBox="1">
            <a:spLocks noChangeArrowheads="1"/>
          </p:cNvSpPr>
          <p:nvPr/>
        </p:nvSpPr>
        <p:spPr bwMode="auto">
          <a:xfrm>
            <a:off x="3563938" y="1628775"/>
            <a:ext cx="1398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 eaLnBrk="1" hangingPunct="1"/>
            <a:r>
              <a:rPr lang="en-US" sz="2800" b="1"/>
              <a:t>Sampel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11188" y="5040313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27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Statistika Deskriptif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5A2767-B0A4-4F2C-B9E9-1BF0BE4B9D9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8475" y="357188"/>
            <a:ext cx="8034338" cy="646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dirty="0" err="1">
                <a:solidFill>
                  <a:schemeClr val="tx1"/>
                </a:solidFill>
                <a:latin typeface="Cambria" pitchFamily="18" charset="0"/>
              </a:rPr>
              <a:t>Standar</a:t>
            </a:r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itchFamily="18" charset="0"/>
              </a:rPr>
              <a:t>Deviasi</a:t>
            </a:r>
            <a:r>
              <a:rPr lang="en-US" sz="36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itchFamily="18" charset="0"/>
              </a:rPr>
              <a:t>T</a:t>
            </a: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idak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Berkelompok</a:t>
            </a:r>
            <a:endParaRPr lang="en-US" sz="3600" dirty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8313" y="1557338"/>
            <a:ext cx="8334375" cy="9540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 err="1">
                <a:latin typeface="Cambria" pitchFamily="18" charset="0"/>
                <a:cs typeface="Arial" charset="0"/>
              </a:rPr>
              <a:t>Akar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kuadrat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dari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varians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dan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menunjukkan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standar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penyimpangan</a:t>
            </a:r>
            <a:r>
              <a:rPr lang="en-US" sz="2800" dirty="0">
                <a:latin typeface="Cambria" pitchFamily="18" charset="0"/>
                <a:cs typeface="Arial" charset="0"/>
              </a:rPr>
              <a:t> data </a:t>
            </a:r>
            <a:r>
              <a:rPr lang="en-US" sz="2800" dirty="0" err="1">
                <a:latin typeface="Cambria" pitchFamily="18" charset="0"/>
                <a:cs typeface="Arial" charset="0"/>
              </a:rPr>
              <a:t>terhadap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nilai</a:t>
            </a:r>
            <a:r>
              <a:rPr lang="en-US" sz="2800" dirty="0">
                <a:latin typeface="Cambria" pitchFamily="18" charset="0"/>
                <a:cs typeface="Arial" charset="0"/>
              </a:rPr>
              <a:t> rata-</a:t>
            </a:r>
            <a:r>
              <a:rPr lang="en-US" sz="2800" dirty="0" err="1">
                <a:latin typeface="Cambria" pitchFamily="18" charset="0"/>
                <a:cs typeface="Arial" charset="0"/>
              </a:rPr>
              <a:t>ratanya</a:t>
            </a:r>
            <a:r>
              <a:rPr lang="en-US" sz="2800" dirty="0">
                <a:latin typeface="Cambria" pitchFamily="18" charset="0"/>
                <a:cs typeface="Arial" charset="0"/>
              </a:rPr>
              <a:t>.</a:t>
            </a:r>
            <a:r>
              <a:rPr lang="en-US" sz="2800" b="1" dirty="0">
                <a:latin typeface="Cambria" pitchFamily="18" charset="0"/>
              </a:rPr>
              <a:t> </a:t>
            </a:r>
          </a:p>
        </p:txBody>
      </p:sp>
      <p:sp>
        <p:nvSpPr>
          <p:cNvPr id="8" name="Down Arrow 7"/>
          <p:cNvSpPr/>
          <p:nvPr/>
        </p:nvSpPr>
        <p:spPr>
          <a:xfrm>
            <a:off x="4284663" y="1125538"/>
            <a:ext cx="714375" cy="428625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9224" name="Object 2"/>
          <p:cNvGraphicFramePr>
            <a:graphicFrameLocks noChangeAspect="1"/>
          </p:cNvGraphicFramePr>
          <p:nvPr/>
        </p:nvGraphicFramePr>
        <p:xfrm>
          <a:off x="4140200" y="2952750"/>
          <a:ext cx="2622550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977900" imgH="419100" progId="Equation.DSMT4">
                  <p:embed/>
                </p:oleObj>
              </mc:Choice>
              <mc:Fallback>
                <p:oleObj name="Equation" r:id="rId3" imgW="9779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952750"/>
                        <a:ext cx="2622550" cy="11239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68313" y="4652963"/>
            <a:ext cx="8177212" cy="14239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Cambria" pitchFamily="18" charset="0"/>
                <a:cs typeface="Arial" charset="0"/>
              </a:rPr>
              <a:t> X = </a:t>
            </a:r>
            <a:r>
              <a:rPr lang="en-US" sz="2800" dirty="0" err="1">
                <a:latin typeface="Cambria" pitchFamily="18" charset="0"/>
                <a:cs typeface="Arial" charset="0"/>
              </a:rPr>
              <a:t>Nilai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setiap</a:t>
            </a:r>
            <a:r>
              <a:rPr lang="en-US" sz="2800" dirty="0">
                <a:latin typeface="Cambria" pitchFamily="18" charset="0"/>
                <a:cs typeface="Arial" charset="0"/>
              </a:rPr>
              <a:t> data </a:t>
            </a:r>
            <a:r>
              <a:rPr lang="en-US" sz="2800" dirty="0" err="1">
                <a:latin typeface="Cambria" pitchFamily="18" charset="0"/>
                <a:cs typeface="Arial" charset="0"/>
              </a:rPr>
              <a:t>pengamatan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populasi</a:t>
            </a:r>
            <a:endParaRPr lang="en-US" sz="2800" dirty="0">
              <a:latin typeface="Cambria" pitchFamily="18" charset="0"/>
              <a:cs typeface="Arial" charset="0"/>
            </a:endParaRPr>
          </a:p>
          <a:p>
            <a:pPr>
              <a:defRPr/>
            </a:pPr>
            <a:r>
              <a:rPr lang="en-US" sz="2800" dirty="0">
                <a:latin typeface="Cambria" pitchFamily="18" charset="0"/>
              </a:rPr>
              <a:t> </a:t>
            </a:r>
            <a:r>
              <a:rPr lang="el-GR" sz="2800" dirty="0">
                <a:latin typeface="Cambria" pitchFamily="18" charset="0"/>
              </a:rPr>
              <a:t>μ</a:t>
            </a:r>
            <a:r>
              <a:rPr lang="en-US" sz="2800" dirty="0">
                <a:latin typeface="Cambria" pitchFamily="18" charset="0"/>
              </a:rPr>
              <a:t> = </a:t>
            </a:r>
            <a:r>
              <a:rPr lang="en-US" sz="2800" dirty="0" err="1">
                <a:latin typeface="Cambria" pitchFamily="18" charset="0"/>
              </a:rPr>
              <a:t>Nilai</a:t>
            </a:r>
            <a:r>
              <a:rPr lang="en-US" sz="2800" dirty="0">
                <a:latin typeface="Cambria" pitchFamily="18" charset="0"/>
              </a:rPr>
              <a:t> rata-rata </a:t>
            </a:r>
            <a:r>
              <a:rPr lang="en-US" sz="2800" dirty="0" err="1">
                <a:latin typeface="Cambria" pitchFamily="18" charset="0"/>
              </a:rPr>
              <a:t>hitung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populasi</a:t>
            </a:r>
            <a:endParaRPr lang="en-US" sz="2800" dirty="0">
              <a:latin typeface="Cambria" pitchFamily="18" charset="0"/>
            </a:endParaRPr>
          </a:p>
          <a:p>
            <a:pPr>
              <a:defRPr/>
            </a:pPr>
            <a:r>
              <a:rPr lang="en-US" sz="2800" dirty="0">
                <a:latin typeface="Cambria" pitchFamily="18" charset="0"/>
              </a:rPr>
              <a:t> N = </a:t>
            </a:r>
            <a:r>
              <a:rPr lang="en-US" sz="2800" dirty="0" err="1">
                <a:latin typeface="Cambria" pitchFamily="18" charset="0"/>
              </a:rPr>
              <a:t>Jumlah</a:t>
            </a:r>
            <a:r>
              <a:rPr lang="en-US" sz="2800" dirty="0">
                <a:latin typeface="Cambria" pitchFamily="18" charset="0"/>
              </a:rPr>
              <a:t> total data  </a:t>
            </a:r>
          </a:p>
        </p:txBody>
      </p:sp>
      <p:sp>
        <p:nvSpPr>
          <p:cNvPr id="9226" name="TextBox 11"/>
          <p:cNvSpPr txBox="1">
            <a:spLocks noChangeArrowheads="1"/>
          </p:cNvSpPr>
          <p:nvPr/>
        </p:nvSpPr>
        <p:spPr bwMode="auto">
          <a:xfrm>
            <a:off x="1274763" y="3141663"/>
            <a:ext cx="14970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 eaLnBrk="1" hangingPunct="1"/>
            <a:r>
              <a:rPr lang="en-US" sz="2800"/>
              <a:t>Populasi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771775" y="3475038"/>
            <a:ext cx="115252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0125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Statistika Deskriptif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EFB78-62AC-4B64-800A-7D0EA267EF9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42988" y="404813"/>
            <a:ext cx="6985000" cy="646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Varians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Data </a:t>
            </a: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Tidak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 </a:t>
            </a:r>
            <a:r>
              <a:rPr lang="en-US" sz="3600" dirty="0" err="1">
                <a:solidFill>
                  <a:schemeClr val="bg2">
                    <a:lumMod val="10000"/>
                  </a:schemeClr>
                </a:solidFill>
                <a:latin typeface="Cambria" pitchFamily="18" charset="0"/>
              </a:rPr>
              <a:t>Berkelompok</a:t>
            </a:r>
            <a:endParaRPr lang="en-US" sz="3600" dirty="0">
              <a:solidFill>
                <a:schemeClr val="bg2">
                  <a:lumMod val="10000"/>
                </a:schemeClr>
              </a:solidFill>
              <a:latin typeface="Cambria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8313" y="4508500"/>
            <a:ext cx="8177212" cy="1423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Cambria" pitchFamily="18" charset="0"/>
                <a:cs typeface="Arial" charset="0"/>
              </a:rPr>
              <a:t> X = </a:t>
            </a:r>
            <a:r>
              <a:rPr lang="en-US" sz="2800" dirty="0" err="1">
                <a:latin typeface="Cambria" pitchFamily="18" charset="0"/>
                <a:cs typeface="Arial" charset="0"/>
              </a:rPr>
              <a:t>Nilai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setiap</a:t>
            </a:r>
            <a:r>
              <a:rPr lang="en-US" sz="2800" dirty="0">
                <a:latin typeface="Cambria" pitchFamily="18" charset="0"/>
                <a:cs typeface="Arial" charset="0"/>
              </a:rPr>
              <a:t> data/</a:t>
            </a:r>
            <a:r>
              <a:rPr lang="en-US" sz="2800" dirty="0" err="1">
                <a:latin typeface="Cambria" pitchFamily="18" charset="0"/>
                <a:cs typeface="Arial" charset="0"/>
              </a:rPr>
              <a:t>pengamatan</a:t>
            </a:r>
            <a:r>
              <a:rPr lang="en-US" sz="2800" dirty="0">
                <a:latin typeface="Cambria" pitchFamily="18" charset="0"/>
                <a:cs typeface="Arial" charset="0"/>
              </a:rPr>
              <a:t> </a:t>
            </a:r>
            <a:r>
              <a:rPr lang="en-US" sz="2800" dirty="0" err="1">
                <a:latin typeface="Cambria" pitchFamily="18" charset="0"/>
                <a:cs typeface="Arial" charset="0"/>
              </a:rPr>
              <a:t>sampel</a:t>
            </a:r>
            <a:endParaRPr lang="en-US" sz="2800" dirty="0">
              <a:latin typeface="Cambria" pitchFamily="18" charset="0"/>
              <a:cs typeface="Arial" charset="0"/>
            </a:endParaRPr>
          </a:p>
          <a:p>
            <a:pPr>
              <a:defRPr/>
            </a:pPr>
            <a:r>
              <a:rPr lang="en-US" sz="2800" dirty="0">
                <a:latin typeface="Cambria" pitchFamily="18" charset="0"/>
              </a:rPr>
              <a:t> X = </a:t>
            </a:r>
            <a:r>
              <a:rPr lang="en-US" sz="2800" dirty="0" err="1">
                <a:latin typeface="Cambria" pitchFamily="18" charset="0"/>
              </a:rPr>
              <a:t>Nilai</a:t>
            </a:r>
            <a:r>
              <a:rPr lang="en-US" sz="2800" dirty="0">
                <a:latin typeface="Cambria" pitchFamily="18" charset="0"/>
              </a:rPr>
              <a:t> rata-rata </a:t>
            </a:r>
            <a:r>
              <a:rPr lang="en-US" sz="2800" dirty="0" err="1">
                <a:latin typeface="Cambria" pitchFamily="18" charset="0"/>
              </a:rPr>
              <a:t>hitung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sampel</a:t>
            </a:r>
            <a:endParaRPr lang="en-US" sz="2800" dirty="0">
              <a:latin typeface="Cambria" pitchFamily="18" charset="0"/>
            </a:endParaRPr>
          </a:p>
          <a:p>
            <a:pPr>
              <a:defRPr/>
            </a:pPr>
            <a:r>
              <a:rPr lang="en-US" sz="2800" dirty="0">
                <a:latin typeface="Cambria" pitchFamily="18" charset="0"/>
              </a:rPr>
              <a:t> n = </a:t>
            </a:r>
            <a:r>
              <a:rPr lang="en-US" sz="2800" dirty="0" err="1">
                <a:latin typeface="Cambria" pitchFamily="18" charset="0"/>
              </a:rPr>
              <a:t>Jumlah</a:t>
            </a:r>
            <a:r>
              <a:rPr lang="en-US" sz="2800" dirty="0">
                <a:latin typeface="Cambria" pitchFamily="18" charset="0"/>
              </a:rPr>
              <a:t> total data </a:t>
            </a:r>
            <a:r>
              <a:rPr lang="en-US" sz="2800" dirty="0" err="1">
                <a:latin typeface="Cambria" pitchFamily="18" charset="0"/>
              </a:rPr>
              <a:t>sampel</a:t>
            </a:r>
            <a:r>
              <a:rPr lang="en-US" sz="2800" dirty="0">
                <a:latin typeface="Cambria" pitchFamily="18" charset="0"/>
              </a:rPr>
              <a:t>  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699792" y="2492896"/>
            <a:ext cx="3312368" cy="1365374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10248" name="TextBox 13"/>
          <p:cNvSpPr txBox="1">
            <a:spLocks noChangeArrowheads="1"/>
          </p:cNvSpPr>
          <p:nvPr/>
        </p:nvSpPr>
        <p:spPr bwMode="auto">
          <a:xfrm>
            <a:off x="3563938" y="1628775"/>
            <a:ext cx="1398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 eaLnBrk="1" hangingPunct="1"/>
            <a:r>
              <a:rPr lang="en-US" sz="2800" b="1"/>
              <a:t>Sampel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11188" y="5040313"/>
            <a:ext cx="215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4269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472</Words>
  <Application>Microsoft Office PowerPoint</Application>
  <PresentationFormat>On-screen Show (4:3)</PresentationFormat>
  <Paragraphs>133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Cambria</vt:lpstr>
      <vt:lpstr>Symbol</vt:lpstr>
      <vt:lpstr>Tahoma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Aswin</dc:creator>
  <cp:lastModifiedBy>admin</cp:lastModifiedBy>
  <cp:revision>2</cp:revision>
  <dcterms:created xsi:type="dcterms:W3CDTF">2020-04-30T04:10:27Z</dcterms:created>
  <dcterms:modified xsi:type="dcterms:W3CDTF">2021-04-10T08:02:39Z</dcterms:modified>
</cp:coreProperties>
</file>