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Bebas Neue"/>
      <p:regular r:id="rId19"/>
    </p:embeddedFont>
    <p:embeddedFont>
      <p:font typeface="PT Sans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regular.fntdata"/><Relationship Id="rId22" Type="http://schemas.openxmlformats.org/officeDocument/2006/relationships/font" Target="fonts/PTSans-italic.fntdata"/><Relationship Id="rId21" Type="http://schemas.openxmlformats.org/officeDocument/2006/relationships/font" Target="fonts/PTSans-bold.fntdata"/><Relationship Id="rId24" Type="http://schemas.openxmlformats.org/officeDocument/2006/relationships/font" Target="fonts/DMSans-regular.fntdata"/><Relationship Id="rId23" Type="http://schemas.openxmlformats.org/officeDocument/2006/relationships/font" Target="fonts/PT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7" Type="http://schemas.openxmlformats.org/officeDocument/2006/relationships/font" Target="fonts/DM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Poppins-regular.fntdata"/><Relationship Id="rId10" Type="http://schemas.openxmlformats.org/officeDocument/2006/relationships/slide" Target="slides/slide6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Lato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BebasNeue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6cb060c2f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6cb060c2f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26b82f61a0a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26b82f61a0a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26b82f61a0a_0_5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26b82f61a0a_0_5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Four</a:t>
            </a:r>
            <a:br>
              <a:rPr b="0" lang="en" sz="4100"/>
            </a:br>
            <a:r>
              <a:rPr b="0" lang="en" sz="2300"/>
              <a:t>Advance Class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Constructor</a:t>
            </a:r>
            <a:endParaRPr sz="3600"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/>
          <p:nvPr>
            <p:ph type="title"/>
          </p:nvPr>
        </p:nvSpPr>
        <p:spPr>
          <a:xfrm>
            <a:off x="554300" y="659700"/>
            <a:ext cx="5548200" cy="7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Constructor</a:t>
            </a:r>
            <a:endParaRPr/>
          </a:p>
        </p:txBody>
      </p:sp>
      <p:sp>
        <p:nvSpPr>
          <p:cNvPr id="799" name="Google Shape;799;p36"/>
          <p:cNvSpPr txBox="1"/>
          <p:nvPr>
            <p:ph idx="1" type="subTitle"/>
          </p:nvPr>
        </p:nvSpPr>
        <p:spPr>
          <a:xfrm>
            <a:off x="554300" y="1874725"/>
            <a:ext cx="2949300" cy="223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Metode khusus yang dipanggil saat </a:t>
            </a:r>
            <a:r>
              <a:rPr b="1" lang="en" sz="1900">
                <a:solidFill>
                  <a:schemeClr val="accent6"/>
                </a:solidFill>
                <a:highlight>
                  <a:schemeClr val="accent5"/>
                </a:highlight>
              </a:rPr>
              <a:t>objek baru dibuat</a:t>
            </a:r>
            <a:r>
              <a:rPr lang="en" sz="1900"/>
              <a:t> dari suatu kelas dan berfungsi untuk menentukan </a:t>
            </a:r>
            <a:r>
              <a:rPr b="1" lang="en" sz="1900">
                <a:solidFill>
                  <a:schemeClr val="lt1"/>
                </a:solidFill>
                <a:highlight>
                  <a:schemeClr val="accent5"/>
                </a:highlight>
              </a:rPr>
              <a:t>nilai awal</a:t>
            </a:r>
            <a:r>
              <a:rPr lang="en" sz="1900">
                <a:solidFill>
                  <a:schemeClr val="lt1"/>
                </a:solidFill>
                <a:highlight>
                  <a:schemeClr val="accent5"/>
                </a:highlight>
              </a:rPr>
              <a:t> atau </a:t>
            </a:r>
            <a:r>
              <a:rPr b="1" lang="en" sz="1900">
                <a:solidFill>
                  <a:schemeClr val="lt1"/>
                </a:solidFill>
                <a:highlight>
                  <a:schemeClr val="accent5"/>
                </a:highlight>
              </a:rPr>
              <a:t>kondisi awal</a:t>
            </a:r>
            <a:r>
              <a:rPr lang="en" sz="1900"/>
              <a:t> dari suatu kelas</a:t>
            </a:r>
            <a:endParaRPr i="1" sz="1900"/>
          </a:p>
        </p:txBody>
      </p:sp>
      <p:sp>
        <p:nvSpPr>
          <p:cNvPr id="800" name="Google Shape;800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2" name="Google Shape;8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875" y="1667200"/>
            <a:ext cx="5335599" cy="2446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"/>
          <p:cNvSpPr txBox="1"/>
          <p:nvPr>
            <p:ph type="title"/>
          </p:nvPr>
        </p:nvSpPr>
        <p:spPr>
          <a:xfrm>
            <a:off x="700800" y="291375"/>
            <a:ext cx="7742400" cy="4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Lato"/>
                <a:ea typeface="Lato"/>
                <a:cs typeface="Lato"/>
                <a:sym typeface="Lato"/>
              </a:rPr>
              <a:t>Kenapa Perlu Menggunakan</a:t>
            </a:r>
            <a:r>
              <a:rPr b="0" lang="en" sz="23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23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Constructor  </a:t>
            </a:r>
            <a:r>
              <a:rPr lang="en" sz="2300">
                <a:latin typeface="Lato"/>
                <a:ea typeface="Lato"/>
                <a:cs typeface="Lato"/>
                <a:sym typeface="Lato"/>
              </a:rPr>
              <a:t> ?</a:t>
            </a:r>
            <a:endParaRPr sz="3500">
              <a:highlight>
                <a:schemeClr val="accent5"/>
              </a:highlight>
            </a:endParaRPr>
          </a:p>
        </p:txBody>
      </p:sp>
      <p:grpSp>
        <p:nvGrpSpPr>
          <p:cNvPr id="808" name="Google Shape;808;p37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809" name="Google Shape;809;p3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37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812" name="Google Shape;812;p37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37"/>
          <p:cNvSpPr txBox="1"/>
          <p:nvPr/>
        </p:nvSpPr>
        <p:spPr>
          <a:xfrm>
            <a:off x="3072000" y="4482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7" name="Google Shape;8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0" y="1158500"/>
            <a:ext cx="4595193" cy="332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225" y="1158500"/>
            <a:ext cx="4347386" cy="33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7"/>
          <p:cNvSpPr txBox="1"/>
          <p:nvPr/>
        </p:nvSpPr>
        <p:spPr>
          <a:xfrm>
            <a:off x="700800" y="696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accent2"/>
                </a:highlight>
                <a:latin typeface="Lato"/>
                <a:ea typeface="Lato"/>
                <a:cs typeface="Lato"/>
                <a:sym typeface="Lato"/>
              </a:rPr>
              <a:t>Using Constructor</a:t>
            </a:r>
            <a:endParaRPr sz="900">
              <a:highlight>
                <a:schemeClr val="accent2"/>
              </a:highlight>
            </a:endParaRPr>
          </a:p>
        </p:txBody>
      </p:sp>
      <p:sp>
        <p:nvSpPr>
          <p:cNvPr id="820" name="Google Shape;820;p37"/>
          <p:cNvSpPr txBox="1"/>
          <p:nvPr/>
        </p:nvSpPr>
        <p:spPr>
          <a:xfrm>
            <a:off x="5535125" y="696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highlight>
                  <a:schemeClr val="accent2"/>
                </a:highlight>
                <a:latin typeface="Lato"/>
                <a:ea typeface="Lato"/>
                <a:cs typeface="Lato"/>
                <a:sym typeface="Lato"/>
              </a:rPr>
              <a:t>Not Using </a:t>
            </a:r>
            <a:r>
              <a:rPr b="1" lang="en" sz="1800">
                <a:solidFill>
                  <a:schemeClr val="lt1"/>
                </a:solidFill>
                <a:highlight>
                  <a:schemeClr val="accent2"/>
                </a:highlight>
                <a:latin typeface="Lato"/>
                <a:ea typeface="Lato"/>
                <a:cs typeface="Lato"/>
                <a:sym typeface="Lato"/>
              </a:rPr>
              <a:t> Constructor</a:t>
            </a:r>
            <a:endParaRPr b="1" sz="1800">
              <a:solidFill>
                <a:schemeClr val="lt1"/>
              </a:solidFill>
              <a:highlight>
                <a:schemeClr val="accent2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8"/>
          <p:cNvSpPr txBox="1"/>
          <p:nvPr>
            <p:ph type="title"/>
          </p:nvPr>
        </p:nvSpPr>
        <p:spPr>
          <a:xfrm>
            <a:off x="3938650" y="2377375"/>
            <a:ext cx="44934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Constuctor - Method</a:t>
            </a:r>
            <a:endParaRPr sz="3100"/>
          </a:p>
        </p:txBody>
      </p:sp>
      <p:sp>
        <p:nvSpPr>
          <p:cNvPr id="826" name="Google Shape;826;p38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27" name="Google Shape;827;p38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Class</a:t>
            </a:r>
            <a:endParaRPr/>
          </a:p>
        </p:txBody>
      </p:sp>
      <p:sp>
        <p:nvSpPr>
          <p:cNvPr id="828" name="Google Shape;828;p38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38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830" name="Google Shape;830;p38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33" name="Google Shape;833;p38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834" name="Google Shape;834;p38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38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38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38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38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38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38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1" name="Google Shape;841;p38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2" name="Google Shape;842;p38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3" name="Google Shape;843;p38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4" name="Google Shape;844;p38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5" name="Google Shape;845;p38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6" name="Google Shape;846;p38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7" name="Google Shape;847;p38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8" name="Google Shape;848;p38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9" name="Google Shape;849;p38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0" name="Google Shape;850;p38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1" name="Google Shape;851;p38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2" name="Google Shape;852;p38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4" name="Google Shape;854;p38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5" name="Google Shape;855;p38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7" name="Google Shape;857;p38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8" name="Google Shape;858;p38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59" name="Google Shape;859;p38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1" name="Google Shape;861;p38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2" name="Google Shape;862;p38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63" name="Google Shape;863;p38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4" name="Google Shape;864;p38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865" name="Google Shape;865;p38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7" name="Google Shape;867;p38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868" name="Google Shape;868;p38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0" name="Google Shape;870;p38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871" name="Google Shape;871;p38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3" name="Google Shape;873;p38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874" name="Google Shape;874;p38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7" name="Google Shape;887;p38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888" name="Google Shape;888;p38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9" name="Google Shape;899;p38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900" name="Google Shape;900;p38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0" name="Google Shape;920;p38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921" name="Google Shape;921;p38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8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38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8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38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6" name="Google Shape;926;p38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927" name="Google Shape;927;p38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7" name="Google Shape;937;p38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9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943" name="Google Shape;943;p39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944" name="Google Shape;944;p39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5" name="Google Shape;945;p39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946" name="Google Shape;946;p39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9" name="Google Shape;959;p39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960" name="Google Shape;960;p39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39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39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39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39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78" name="Google Shape;978;p39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979" name="Google Shape;979;p39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1" name="Google Shape;1061;p39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1062" name="Google Shape;1062;p39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4" name="Google Shape;1084;p39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1085" name="Google Shape;1085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1" name="Google Shape;1091;p39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1092" name="Google Shape;1092;p39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00" name="Google Shape;1100;p39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1101" name="Google Shape;1101;p3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3" name="Google Shape;1103;p39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4" name="Google Shape;1104;p39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1105" name="Google Shape;1105;p39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9" name="Google Shape;1109;p39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9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1" name="Google Shape;1111;p39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